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400" dirty="0" smtClean="0"/>
              <a:t>public final Class getClass()</a:t>
            </a:r>
          </a:p>
          <a:p>
            <a:pPr marL="0" indent="0">
              <a:spcBef>
                <a:spcPts val="4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 smtClean="0"/>
              <a:t>public boolean equals(Object obj)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 smtClean="0"/>
              <a:t>public int hashCode()</a:t>
            </a:r>
          </a:p>
          <a:p>
            <a:pPr marL="0" indent="0">
              <a:spcBef>
                <a:spcPts val="4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 smtClean="0"/>
              <a:t>public String toString()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r>
              <a:rPr lang="en-US" sz="2400" dirty="0" smtClean="0"/>
              <a:t>MIN_VALUE and MAX_VALUE</a:t>
            </a:r>
          </a:p>
          <a:p>
            <a:r>
              <a:rPr lang="en-US" sz="2400" dirty="0" smtClean="0"/>
              <a:t>valueOf(val)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в том числе строка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/>
              <a:t>int compareTo(val)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//Comparable</a:t>
            </a:r>
          </a:p>
          <a:p>
            <a:r>
              <a:rPr lang="en-US" sz="2400" dirty="0" smtClean="0"/>
              <a:t>static int compare(v1, v2)</a:t>
            </a:r>
          </a:p>
          <a:p>
            <a:r>
              <a:rPr lang="en-US" sz="2400" dirty="0" smtClean="0"/>
              <a:t>static sum(v1, v2)</a:t>
            </a:r>
          </a:p>
          <a:p>
            <a:r>
              <a:rPr lang="en-US" sz="2400" dirty="0" smtClean="0"/>
              <a:t>static max(v1, v2)</a:t>
            </a:r>
          </a:p>
          <a:p>
            <a:r>
              <a:rPr lang="en-US" sz="2400" dirty="0" smtClean="0"/>
              <a:t>static min(v1, v2)</a:t>
            </a:r>
          </a:p>
          <a:p>
            <a:r>
              <a:rPr lang="en-US" sz="2400" dirty="0" smtClean="0"/>
              <a:t>static String toHexString(val)</a:t>
            </a:r>
            <a:endParaRPr lang="ru-RU" sz="24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364088" y="1124744"/>
            <a:ext cx="3600400" cy="1603921"/>
            <a:chOff x="5292080" y="2564904"/>
            <a:chExt cx="3600400" cy="1603921"/>
          </a:xfrm>
        </p:grpSpPr>
        <p:sp>
          <p:nvSpPr>
            <p:cNvPr id="5" name="TextBox 4"/>
            <p:cNvSpPr txBox="1"/>
            <p:nvPr/>
          </p:nvSpPr>
          <p:spPr>
            <a:xfrm>
              <a:off x="6660232" y="2564904"/>
              <a:ext cx="792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Number</a:t>
              </a:r>
              <a:endParaRPr lang="ru-RU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48264" y="3861048"/>
              <a:ext cx="792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Short</a:t>
              </a:r>
              <a:endParaRPr lang="ru-RU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3861048"/>
              <a:ext cx="792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Float</a:t>
              </a:r>
              <a:endParaRPr lang="ru-RU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6336" y="3284984"/>
              <a:ext cx="792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Double</a:t>
              </a:r>
              <a:endParaRPr lang="ru-RU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4208" y="3284984"/>
              <a:ext cx="792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Long</a:t>
              </a:r>
              <a:endParaRPr lang="ru-RU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2080" y="3284984"/>
              <a:ext cx="792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Integer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6136" y="3861048"/>
              <a:ext cx="792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Byte</a:t>
              </a:r>
              <a:endParaRPr lang="ru-RU" sz="1400" dirty="0"/>
            </a:p>
          </p:txBody>
        </p:sp>
        <p:cxnSp>
          <p:nvCxnSpPr>
            <p:cNvPr id="24" name="Соединительная линия уступом 23"/>
            <p:cNvCxnSpPr>
              <a:stCxn id="5" idx="2"/>
              <a:endCxn id="10" idx="0"/>
            </p:cNvCxnSpPr>
            <p:nvPr/>
          </p:nvCxnSpPr>
          <p:spPr>
            <a:xfrm rot="5400000">
              <a:off x="6166049" y="2394756"/>
              <a:ext cx="412303" cy="13681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оединительная линия уступом 26"/>
            <p:cNvCxnSpPr>
              <a:stCxn id="5" idx="2"/>
              <a:endCxn id="9" idx="0"/>
            </p:cNvCxnSpPr>
            <p:nvPr/>
          </p:nvCxnSpPr>
          <p:spPr>
            <a:xfrm rot="5400000">
              <a:off x="6742113" y="2970820"/>
              <a:ext cx="412303" cy="2160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Соединительная линия уступом 29"/>
            <p:cNvCxnSpPr>
              <a:stCxn id="5" idx="2"/>
              <a:endCxn id="8" idx="0"/>
            </p:cNvCxnSpPr>
            <p:nvPr/>
          </p:nvCxnSpPr>
          <p:spPr>
            <a:xfrm rot="16200000" flipH="1">
              <a:off x="7318177" y="2610780"/>
              <a:ext cx="412303" cy="9361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5" idx="2"/>
              <a:endCxn id="11" idx="0"/>
            </p:cNvCxnSpPr>
            <p:nvPr/>
          </p:nvCxnSpPr>
          <p:spPr>
            <a:xfrm rot="5400000">
              <a:off x="6130045" y="2934816"/>
              <a:ext cx="988367" cy="864096"/>
            </a:xfrm>
            <a:prstGeom prst="bentConnector3">
              <a:avLst>
                <a:gd name="adj1" fmla="val 21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оединительная линия уступом 39"/>
            <p:cNvCxnSpPr>
              <a:stCxn id="5" idx="2"/>
              <a:endCxn id="6" idx="0"/>
            </p:cNvCxnSpPr>
            <p:nvPr/>
          </p:nvCxnSpPr>
          <p:spPr>
            <a:xfrm rot="16200000" flipH="1">
              <a:off x="6706109" y="3222848"/>
              <a:ext cx="988367" cy="288032"/>
            </a:xfrm>
            <a:prstGeom prst="bentConnector3">
              <a:avLst>
                <a:gd name="adj1" fmla="val 210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ная линия уступом 44"/>
            <p:cNvCxnSpPr>
              <a:stCxn id="5" idx="2"/>
              <a:endCxn id="7" idx="0"/>
            </p:cNvCxnSpPr>
            <p:nvPr/>
          </p:nvCxnSpPr>
          <p:spPr>
            <a:xfrm rot="16200000" flipH="1">
              <a:off x="7282173" y="2646784"/>
              <a:ext cx="988367" cy="1440160"/>
            </a:xfrm>
            <a:prstGeom prst="bentConnector3">
              <a:avLst>
                <a:gd name="adj1" fmla="val 210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round, floor, ceil</a:t>
            </a:r>
          </a:p>
          <a:p>
            <a:pPr>
              <a:buNone/>
            </a:pPr>
            <a:r>
              <a:rPr lang="en-US" sz="2000" dirty="0" smtClean="0"/>
              <a:t>abs</a:t>
            </a:r>
          </a:p>
          <a:p>
            <a:pPr>
              <a:buNone/>
            </a:pPr>
            <a:r>
              <a:rPr lang="en-US" sz="2000" dirty="0" smtClean="0"/>
              <a:t>sqrt, pow, exp, log</a:t>
            </a:r>
          </a:p>
          <a:p>
            <a:pPr>
              <a:buNone/>
            </a:pPr>
            <a:r>
              <a:rPr lang="ru-RU" sz="2000" dirty="0" smtClean="0"/>
              <a:t>тригонометрические функции (прямые и обратные)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random()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[0.0..1.0]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boolean isLetter(char ch)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boolean isDigit(char ch)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boolean isWhitespace(char ch)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boolean isUpperCase(char ch)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boolean isLowerCase(char ch)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boolean isLetterOrDigit(char ch)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int getType(char ch)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char toUpperCase(char ch)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static char toLowerCase(char ch)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//Immutable, CharSequence, UTF-16 (2byte ?)</a:t>
            </a:r>
          </a:p>
          <a:p>
            <a:pPr>
              <a:buNone/>
            </a:pPr>
            <a:r>
              <a:rPr lang="en-US" sz="2000" dirty="0" smtClean="0"/>
              <a:t>new String(char[] value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int offset, int count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new String(byte bytes[],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int offset, int length,</a:t>
            </a:r>
            <a:r>
              <a:rPr lang="en-US" sz="2000" dirty="0" smtClean="0"/>
              <a:t> String charsetName)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//exception</a:t>
            </a:r>
          </a:p>
          <a:p>
            <a:pPr>
              <a:buNone/>
            </a:pPr>
            <a:r>
              <a:rPr lang="en-US" sz="2000" dirty="0" smtClean="0"/>
              <a:t>new String(byte bytes[],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int offset, int length,</a:t>
            </a:r>
            <a:r>
              <a:rPr lang="en-US" sz="2000" dirty="0" smtClean="0"/>
              <a:t> Charset charset)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java.nio.charset.</a:t>
            </a:r>
            <a:r>
              <a:rPr lang="en-US" sz="2000" b="1" dirty="0" smtClean="0"/>
              <a:t>StandardCharsets</a:t>
            </a:r>
            <a:r>
              <a:rPr lang="en-US" sz="2000" dirty="0" smtClean="0"/>
              <a:t> </a:t>
            </a:r>
            <a:r>
              <a:rPr lang="en-US" sz="2000" i="1" dirty="0" smtClean="0"/>
              <a:t>ISO_8859_1, UTF_8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(win-1251)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char charAt(int pos)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Int length()</a:t>
            </a:r>
          </a:p>
          <a:p>
            <a:pPr>
              <a:buNone/>
            </a:pPr>
            <a:r>
              <a:rPr lang="en-US" sz="2000" dirty="0" smtClean="0"/>
              <a:t>boolean isEmpty()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String substring(int beginIndex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int endIndex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char[] toCharArray()</a:t>
            </a:r>
          </a:p>
          <a:p>
            <a:pPr>
              <a:buNone/>
            </a:pPr>
            <a:r>
              <a:rPr lang="en-US" sz="2000" dirty="0" smtClean="0"/>
              <a:t>byte[] getBytes(Charset charset)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StringBuilder / StringBuffer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String c = a.concat(b);</a:t>
            </a:r>
          </a:p>
          <a:p>
            <a:pPr>
              <a:buNone/>
            </a:pPr>
            <a:r>
              <a:rPr lang="en-US" sz="2000" dirty="0" smtClean="0"/>
              <a:t>String c = a + b + "abc";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append(</a:t>
            </a:r>
            <a:r>
              <a:rPr lang="ru-RU" sz="2000" dirty="0" smtClean="0"/>
              <a:t>строка</a:t>
            </a:r>
            <a:r>
              <a:rPr lang="en-US" sz="2000" dirty="0" smtClean="0"/>
              <a:t>/</a:t>
            </a:r>
            <a:r>
              <a:rPr lang="ru-RU" sz="2000" dirty="0" smtClean="0"/>
              <a:t>символ</a:t>
            </a:r>
            <a:r>
              <a:rPr lang="en-US" sz="2000" dirty="0" smtClean="0"/>
              <a:t>/</a:t>
            </a:r>
            <a:r>
              <a:rPr lang="ru-RU" sz="2000" dirty="0" smtClean="0"/>
              <a:t>число)</a:t>
            </a:r>
          </a:p>
          <a:p>
            <a:pPr>
              <a:buNone/>
            </a:pPr>
            <a:r>
              <a:rPr lang="en-US" sz="2000" dirty="0" smtClean="0"/>
              <a:t>delete(int start, int end)</a:t>
            </a:r>
          </a:p>
          <a:p>
            <a:pPr>
              <a:buNone/>
            </a:pPr>
            <a:r>
              <a:rPr lang="en-US" sz="2000" dirty="0" smtClean="0"/>
              <a:t>insert(int offset, </a:t>
            </a:r>
            <a:r>
              <a:rPr lang="ru-RU" sz="2000" dirty="0" smtClean="0"/>
              <a:t>строка</a:t>
            </a:r>
            <a:r>
              <a:rPr lang="en-US" sz="2000" dirty="0" smtClean="0"/>
              <a:t>/</a:t>
            </a:r>
            <a:r>
              <a:rPr lang="ru-RU" sz="2000" dirty="0" smtClean="0"/>
              <a:t>символ</a:t>
            </a:r>
            <a:r>
              <a:rPr lang="en-US" sz="2000" dirty="0" smtClean="0"/>
              <a:t>/</a:t>
            </a:r>
            <a:r>
              <a:rPr lang="ru-RU" sz="2000" dirty="0" smtClean="0"/>
              <a:t>число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replace(int start, int end, String str)</a:t>
            </a:r>
          </a:p>
          <a:p>
            <a:pPr>
              <a:buNone/>
            </a:pPr>
            <a:r>
              <a:rPr lang="en-US" sz="2000" dirty="0" smtClean="0"/>
              <a:t>String toString()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методы возвращают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StringBuilder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– можно делать цепочки</a:t>
            </a:r>
          </a:p>
          <a:p>
            <a:pPr>
              <a:buNone/>
            </a:pPr>
            <a:r>
              <a:rPr lang="en-US" sz="2000" dirty="0" smtClean="0"/>
              <a:t>for (int i = 0; i &lt; 100; i++) {</a:t>
            </a:r>
          </a:p>
          <a:p>
            <a:pPr>
              <a:buNone/>
            </a:pPr>
            <a:r>
              <a:rPr lang="en-US" sz="2000" dirty="0" smtClean="0"/>
              <a:t>    sb.append(i).append(" &gt; ").append(i * i).append(</a:t>
            </a:r>
            <a:r>
              <a:rPr lang="ru-RU" sz="2000" dirty="0" smtClean="0"/>
              <a:t>'</a:t>
            </a:r>
            <a:r>
              <a:rPr lang="en-US" sz="2000" dirty="0" smtClean="0"/>
              <a:t>\n</a:t>
            </a:r>
            <a:r>
              <a:rPr lang="ru-RU" sz="2000" dirty="0" smtClean="0"/>
              <a:t>'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r>
              <a:rPr lang="en-US" sz="2400" dirty="0" smtClean="0"/>
              <a:t>boolean equalsIgnoreCase(String anotherString)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//equals</a:t>
            </a:r>
          </a:p>
          <a:p>
            <a:r>
              <a:rPr lang="en-US" sz="2400" dirty="0" smtClean="0"/>
              <a:t>int compareTo(String anotherString)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//Comparable</a:t>
            </a:r>
          </a:p>
          <a:p>
            <a:r>
              <a:rPr lang="en-US" sz="2400" dirty="0" smtClean="0"/>
              <a:t>regionMatches, startsWith, endsWith, contains</a:t>
            </a:r>
          </a:p>
          <a:p>
            <a:endParaRPr lang="en-US" sz="2400" dirty="0" smtClean="0"/>
          </a:p>
          <a:p>
            <a:r>
              <a:rPr lang="en-US" sz="2400" dirty="0" smtClean="0"/>
              <a:t>int indexOf(int 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, int fromIndex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int indexOf(String str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, int fromIndex</a:t>
            </a:r>
            <a:r>
              <a:rPr lang="en-US" sz="2400" dirty="0" smtClean="0"/>
              <a:t>), lastIndexOf</a:t>
            </a:r>
          </a:p>
          <a:p>
            <a:endParaRPr lang="en-US" sz="2400" dirty="0" smtClean="0"/>
          </a:p>
          <a:p>
            <a:r>
              <a:rPr lang="en-US" sz="2400" dirty="0" smtClean="0"/>
              <a:t>toLowerCase,</a:t>
            </a:r>
            <a:r>
              <a:rPr lang="sv-SE" sz="2400" dirty="0" smtClean="0"/>
              <a:t> </a:t>
            </a:r>
            <a:r>
              <a:rPr lang="en-US" sz="2400" dirty="0" smtClean="0"/>
              <a:t>toUpperCase, trim</a:t>
            </a:r>
          </a:p>
          <a:p>
            <a:r>
              <a:rPr lang="en-US" sz="2400" dirty="0" smtClean="0"/>
              <a:t>replace, replaceAll(String regex, String replacement)</a:t>
            </a:r>
          </a:p>
          <a:p>
            <a:r>
              <a:rPr lang="sv-SE" sz="2400" dirty="0" smtClean="0"/>
              <a:t>String[] split(String regex, int limit)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String.format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static String format(String format, Object... args)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System.out.format("The value of i is: %d%n", i); // int i = 461012;</a:t>
            </a:r>
          </a:p>
          <a:p>
            <a:pPr>
              <a:buNone/>
            </a:pPr>
            <a:r>
              <a:rPr lang="en-US" sz="2000" dirty="0" smtClean="0"/>
              <a:t>The value of i is: 461012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\n</a:t>
            </a:r>
          </a:p>
          <a:p>
            <a:pPr>
              <a:buNone/>
            </a:pPr>
            <a:r>
              <a:rPr lang="en-US" sz="2000" dirty="0" smtClean="0"/>
              <a:t>System.out.format("%08d", n);     --&gt; </a:t>
            </a:r>
            <a:r>
              <a:rPr lang="ru-RU" sz="2000" dirty="0" smtClean="0"/>
              <a:t>"00461012“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System.out.format("%10.3f", pi);  --&gt; "     3.142“</a:t>
            </a:r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DecimalFormat myFormatter = new DecimalFormat(pattern);</a:t>
            </a:r>
          </a:p>
          <a:p>
            <a:pPr>
              <a:buNone/>
            </a:pPr>
            <a:r>
              <a:rPr lang="en-US" sz="2000" dirty="0" smtClean="0"/>
              <a:t>String output = myFormatter.format(value);</a:t>
            </a:r>
          </a:p>
          <a:p>
            <a:pPr>
              <a:buNone/>
            </a:pPr>
            <a:r>
              <a:rPr lang="ru-RU" sz="2000" dirty="0" smtClean="0"/>
              <a:t>123456.789 </a:t>
            </a:r>
            <a:r>
              <a:rPr lang="en-US" sz="2000" dirty="0" smtClean="0"/>
              <a:t> +   </a:t>
            </a:r>
            <a:r>
              <a:rPr lang="ru-RU" sz="2000" dirty="0" smtClean="0"/>
              <a:t>###,###.### </a:t>
            </a:r>
            <a:r>
              <a:rPr lang="en-US" sz="2000" dirty="0" smtClean="0"/>
              <a:t>  =   </a:t>
            </a:r>
            <a:r>
              <a:rPr lang="ru-RU" sz="2000" dirty="0" smtClean="0"/>
              <a:t>123,456.789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123.78 </a:t>
            </a:r>
            <a:r>
              <a:rPr lang="en-US" sz="2000" dirty="0" smtClean="0"/>
              <a:t>          +  </a:t>
            </a:r>
            <a:r>
              <a:rPr lang="ru-RU" sz="2000" dirty="0" smtClean="0"/>
              <a:t>000000.000 </a:t>
            </a:r>
            <a:r>
              <a:rPr lang="en-US" sz="2000" dirty="0" smtClean="0"/>
              <a:t>    =   </a:t>
            </a:r>
            <a:r>
              <a:rPr lang="ru-RU" sz="2000" dirty="0" smtClean="0"/>
              <a:t>000123.780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410</Words>
  <Application>Microsoft Office PowerPoint</Application>
  <PresentationFormat>Экран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Object</vt:lpstr>
      <vt:lpstr>Number</vt:lpstr>
      <vt:lpstr>Math</vt:lpstr>
      <vt:lpstr>Character</vt:lpstr>
      <vt:lpstr>String</vt:lpstr>
      <vt:lpstr>StringBuilder / StringBuffer</vt:lpstr>
      <vt:lpstr>String</vt:lpstr>
      <vt:lpstr>String.format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143</cp:revision>
  <dcterms:created xsi:type="dcterms:W3CDTF">2023-09-19T09:20:31Z</dcterms:created>
  <dcterms:modified xsi:type="dcterms:W3CDTF">2024-09-12T08:22:19Z</dcterms:modified>
</cp:coreProperties>
</file>