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6" r:id="rId2"/>
    <p:sldId id="260" r:id="rId3"/>
    <p:sldId id="266" r:id="rId4"/>
    <p:sldId id="267" r:id="rId5"/>
    <p:sldId id="265" r:id="rId6"/>
    <p:sldId id="351" r:id="rId7"/>
    <p:sldId id="329" r:id="rId8"/>
    <p:sldId id="346" r:id="rId9"/>
    <p:sldId id="261" r:id="rId10"/>
    <p:sldId id="358" r:id="rId11"/>
    <p:sldId id="330" r:id="rId12"/>
    <p:sldId id="360" r:id="rId13"/>
    <p:sldId id="357" r:id="rId14"/>
    <p:sldId id="263" r:id="rId15"/>
    <p:sldId id="354" r:id="rId16"/>
    <p:sldId id="361" r:id="rId17"/>
    <p:sldId id="362" r:id="rId18"/>
    <p:sldId id="368" r:id="rId19"/>
    <p:sldId id="369" r:id="rId20"/>
    <p:sldId id="352" r:id="rId21"/>
    <p:sldId id="355" r:id="rId22"/>
    <p:sldId id="272" r:id="rId23"/>
    <p:sldId id="273" r:id="rId24"/>
    <p:sldId id="339" r:id="rId25"/>
    <p:sldId id="277" r:id="rId26"/>
    <p:sldId id="269" r:id="rId27"/>
    <p:sldId id="341" r:id="rId28"/>
    <p:sldId id="274" r:id="rId29"/>
    <p:sldId id="275" r:id="rId30"/>
    <p:sldId id="264" r:id="rId31"/>
    <p:sldId id="268" r:id="rId32"/>
    <p:sldId id="366" r:id="rId33"/>
    <p:sldId id="365" r:id="rId34"/>
    <p:sldId id="367" r:id="rId35"/>
    <p:sldId id="271" r:id="rId36"/>
    <p:sldId id="342" r:id="rId37"/>
    <p:sldId id="363" r:id="rId38"/>
    <p:sldId id="364" r:id="rId39"/>
    <p:sldId id="302" r:id="rId40"/>
    <p:sldId id="303" r:id="rId41"/>
    <p:sldId id="313" r:id="rId42"/>
    <p:sldId id="343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4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18.10.2024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18.10.2024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18.10.2024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18.10.2024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18.10.2024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18.10.2024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18.10.2024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18.10.2024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18.10.2024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18.10.2024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18.10.2024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5D6EC-58F1-4F1C-8F1B-7F00A4724223}" type="datetimeFigureOut">
              <a:rPr lang="ru-RU" smtClean="0"/>
              <a:pPr/>
              <a:t>18.10.2024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kipy.ru/technics/synchronizatio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6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SampleThread extends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Thread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@Override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void run() 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System.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.println("Hello, threads world!");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static void main(String[] args){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Thread t = new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SampleThread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t.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SampleRunnable implements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@Override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void run() 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System.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.println("Hello, threads world!");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Thread t = new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Thread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SampleRunnable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t.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539552" y="83671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ru-RU" sz="2000" dirty="0" smtClean="0"/>
              <a:t>Брайан Гоетс </a:t>
            </a:r>
            <a:r>
              <a:rPr lang="en-US" sz="2000" dirty="0" smtClean="0"/>
              <a:t>Java concurrency in practice</a:t>
            </a:r>
            <a:endParaRPr kumimoji="0" lang="ru-RU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hlinkClick r:id="rId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http://www.skipy.ru/technics/synchronization.html</a:t>
            </a:r>
            <a:endParaRPr kumimoji="0" lang="ru-RU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Проблемы многопоточности (термины)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Autofit/>
          </a:bodyPr>
          <a:lstStyle/>
          <a:p>
            <a:pPr marL="0" indent="216000">
              <a:lnSpc>
                <a:spcPct val="120000"/>
              </a:lnSpc>
              <a:spcBef>
                <a:spcPts val="0"/>
              </a:spcBef>
            </a:pPr>
            <a:r>
              <a:rPr lang="ru-RU" sz="1800" b="1" dirty="0" smtClean="0">
                <a:cs typeface="Courier New" pitchFamily="49" charset="0"/>
              </a:rPr>
              <a:t>безопасность</a:t>
            </a:r>
            <a:r>
              <a:rPr lang="ru-RU" sz="1800" dirty="0" smtClean="0">
                <a:cs typeface="Courier New" pitchFamily="49" charset="0"/>
              </a:rPr>
              <a:t> означает </a:t>
            </a:r>
            <a:r>
              <a:rPr lang="en-US" sz="1800" dirty="0" smtClean="0">
                <a:cs typeface="Courier New" pitchFamily="49" charset="0"/>
              </a:rPr>
              <a:t>- </a:t>
            </a:r>
            <a:r>
              <a:rPr lang="ru-RU" sz="1800" dirty="0" smtClean="0">
                <a:cs typeface="Courier New" pitchFamily="49" charset="0"/>
              </a:rPr>
              <a:t>"ничего плохого никогда не случится"</a:t>
            </a:r>
          </a:p>
          <a:p>
            <a:pPr marL="0" indent="216000">
              <a:lnSpc>
                <a:spcPct val="120000"/>
              </a:lnSpc>
              <a:spcBef>
                <a:spcPts val="0"/>
              </a:spcBef>
            </a:pPr>
            <a:r>
              <a:rPr lang="ru-RU" sz="1800" b="1" dirty="0" smtClean="0">
                <a:cs typeface="Courier New" pitchFamily="49" charset="0"/>
              </a:rPr>
              <a:t>живучесть</a:t>
            </a:r>
            <a:r>
              <a:rPr lang="ru-RU" sz="1800" dirty="0" smtClean="0">
                <a:cs typeface="Courier New" pitchFamily="49" charset="0"/>
              </a:rPr>
              <a:t> означает "что-то хорошее когда-нибудь случится" </a:t>
            </a:r>
            <a:r>
              <a:rPr lang="en-US" sz="1800" dirty="0" smtClean="0">
                <a:cs typeface="Courier New" pitchFamily="49" charset="0"/>
              </a:rPr>
              <a:t>[</a:t>
            </a:r>
            <a:r>
              <a:rPr lang="ru-RU" sz="1800" dirty="0" smtClean="0">
                <a:cs typeface="Courier New" pitchFamily="49" charset="0"/>
              </a:rPr>
              <a:t>взаимоблокировки (deadlock), голодание (starvation) и динамическая взаимоблокировка (livelock)</a:t>
            </a:r>
            <a:r>
              <a:rPr lang="en-US" sz="1800" dirty="0" smtClean="0">
                <a:cs typeface="Courier New" pitchFamily="49" charset="0"/>
              </a:rPr>
              <a:t>]</a:t>
            </a:r>
            <a:endParaRPr lang="ru-RU" sz="1800" dirty="0" smtClean="0">
              <a:cs typeface="Courier New" pitchFamily="49" charset="0"/>
            </a:endParaRPr>
          </a:p>
          <a:p>
            <a:pPr marL="0" indent="216000">
              <a:lnSpc>
                <a:spcPct val="120000"/>
              </a:lnSpc>
              <a:spcBef>
                <a:spcPts val="0"/>
              </a:spcBef>
            </a:pPr>
            <a:r>
              <a:rPr lang="ru-RU" sz="1800" b="1" dirty="0" smtClean="0">
                <a:cs typeface="Courier New" pitchFamily="49" charset="0"/>
              </a:rPr>
              <a:t>производительность</a:t>
            </a:r>
            <a:r>
              <a:rPr lang="ru-RU" sz="1800" dirty="0" smtClean="0">
                <a:cs typeface="Courier New" pitchFamily="49" charset="0"/>
              </a:rPr>
              <a:t> означает что "хорошие вещи происходят быстро"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 smtClean="0"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b="1" dirty="0" smtClean="0">
                <a:cs typeface="Courier New" pitchFamily="49" charset="0"/>
              </a:rPr>
              <a:t>Состояние</a:t>
            </a:r>
            <a:r>
              <a:rPr lang="ru-RU" sz="1800" dirty="0" smtClean="0">
                <a:cs typeface="Courier New" pitchFamily="49" charset="0"/>
              </a:rPr>
              <a:t> - это значение или набор связанных значений (атомарность)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 smtClean="0"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 smtClean="0">
                <a:cs typeface="Courier New" pitchFamily="49" charset="0"/>
              </a:rPr>
              <a:t>Проблема возникает при доступе к </a:t>
            </a:r>
            <a:r>
              <a:rPr lang="ru-RU" sz="1800" b="1" dirty="0" smtClean="0">
                <a:cs typeface="Courier New" pitchFamily="49" charset="0"/>
              </a:rPr>
              <a:t>разделяемому</a:t>
            </a:r>
            <a:r>
              <a:rPr lang="ru-RU" sz="1800" dirty="0" smtClean="0">
                <a:cs typeface="Courier New" pitchFamily="49" charset="0"/>
              </a:rPr>
              <a:t> (shared) между потоками </a:t>
            </a:r>
            <a:r>
              <a:rPr lang="ru-RU" sz="1800" b="1" dirty="0" smtClean="0">
                <a:cs typeface="Courier New" pitchFamily="49" charset="0"/>
              </a:rPr>
              <a:t>изменяемому состоянию </a:t>
            </a:r>
            <a:r>
              <a:rPr lang="ru-RU" sz="1800" dirty="0" smtClean="0">
                <a:cs typeface="Courier New" pitchFamily="49" charset="0"/>
              </a:rPr>
              <a:t>(mutable state). Поэтому нужно: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 smtClean="0">
                <a:cs typeface="Courier New" pitchFamily="49" charset="0"/>
              </a:rPr>
              <a:t>1. Использовать локальные переменные (не разделяемые между потоками)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 smtClean="0">
                <a:cs typeface="Courier New" pitchFamily="49" charset="0"/>
              </a:rPr>
              <a:t>2. Использовать неизменяемые переменные</a:t>
            </a:r>
            <a:r>
              <a:rPr lang="en-US" sz="1800" dirty="0" smtClean="0">
                <a:cs typeface="Courier New" pitchFamily="49" charset="0"/>
              </a:rPr>
              <a:t> (</a:t>
            </a:r>
            <a:r>
              <a:rPr lang="ru-RU" sz="1800" dirty="0" smtClean="0">
                <a:cs typeface="Courier New" pitchFamily="49" charset="0"/>
              </a:rPr>
              <a:t>особенности </a:t>
            </a:r>
            <a:r>
              <a:rPr lang="en-US" sz="1800" b="1" dirty="0" smtClean="0">
                <a:cs typeface="Courier New" pitchFamily="49" charset="0"/>
              </a:rPr>
              <a:t>final</a:t>
            </a:r>
            <a:r>
              <a:rPr lang="ru-RU" sz="1800" b="1" dirty="0" smtClean="0">
                <a:cs typeface="Courier New" pitchFamily="49" charset="0"/>
              </a:rPr>
              <a:t>, </a:t>
            </a:r>
            <a:r>
              <a:rPr lang="en-US" sz="1800" b="1" dirty="0" smtClean="0">
                <a:cs typeface="Courier New" pitchFamily="49" charset="0"/>
              </a:rPr>
              <a:t>data race</a:t>
            </a:r>
            <a:r>
              <a:rPr lang="ru-RU" sz="1800" dirty="0" smtClean="0">
                <a:cs typeface="Courier New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 smtClean="0">
                <a:cs typeface="Courier New" pitchFamily="49" charset="0"/>
              </a:rPr>
              <a:t>3. Использовать особые механизмы доступа к общим изменяемым состояниям: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 smtClean="0">
                <a:cs typeface="Courier New" pitchFamily="49" charset="0"/>
              </a:rPr>
              <a:t>  3.1 блокировки (переход в однопоточный режим)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 smtClean="0">
                <a:cs typeface="Courier New" pitchFamily="49" charset="0"/>
              </a:rPr>
              <a:t>  3.2 не блокировочные механизмы (подходят только в некоторых частных случаях)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Живучесть и производительность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616624"/>
          </a:xfrm>
        </p:spPr>
        <p:txBody>
          <a:bodyPr>
            <a:noAutofit/>
          </a:bodyPr>
          <a:lstStyle/>
          <a:p>
            <a:pPr algn="just"/>
            <a:r>
              <a:rPr lang="ru-RU" sz="1500" dirty="0" smtClean="0"/>
              <a:t>Избыточные блокировки – приводят к тому, что потоки выстраиваются в очередь и постоянно ждут некоторого ресурса, при этом полезная работа выполняется в один поток, но при этом тратятся ресурсы на организацию потоков (производительность может быть ниже чем в однопоточном варианте).</a:t>
            </a:r>
            <a:endParaRPr lang="en-US" sz="1500" dirty="0" smtClean="0"/>
          </a:p>
          <a:p>
            <a:pPr algn="just"/>
            <a:r>
              <a:rPr lang="ru-RU" sz="1500" dirty="0" smtClean="0"/>
              <a:t>Голодание потоков</a:t>
            </a:r>
            <a:r>
              <a:rPr lang="en-US" sz="1500" dirty="0" smtClean="0"/>
              <a:t> (starvation)</a:t>
            </a:r>
            <a:r>
              <a:rPr lang="ru-RU" sz="1500" dirty="0" smtClean="0"/>
              <a:t> — это ситуация, в которой поток не может получить доступ к общим ресурсам, потому что на эти ресурсы всегда претендуют какие-то другие потоки, которым отдаётся предпочтение.</a:t>
            </a:r>
          </a:p>
          <a:p>
            <a:pPr algn="just"/>
            <a:r>
              <a:rPr lang="ru-RU" sz="1500" dirty="0" smtClean="0"/>
              <a:t>Взаимная блокировка (</a:t>
            </a:r>
            <a:r>
              <a:rPr lang="en-US" sz="1500" dirty="0" smtClean="0"/>
              <a:t>deadlock)</a:t>
            </a:r>
            <a:r>
              <a:rPr lang="ru-RU" sz="1500" dirty="0" smtClean="0"/>
              <a:t> — ситуация, при которой несколько потоков находятся в состоянии ожидания ресурсов, занятых друг другом, и ни один из них не может продолжать выполнение.</a:t>
            </a:r>
          </a:p>
          <a:p>
            <a:pPr algn="just"/>
            <a:endParaRPr lang="ru-RU" sz="1500" dirty="0" smtClean="0"/>
          </a:p>
          <a:p>
            <a:pPr algn="just"/>
            <a:endParaRPr lang="ru-RU" sz="1500" dirty="0" smtClean="0"/>
          </a:p>
          <a:p>
            <a:pPr algn="just"/>
            <a:endParaRPr lang="ru-RU" sz="1500" dirty="0" smtClean="0"/>
          </a:p>
          <a:p>
            <a:pPr algn="just"/>
            <a:endParaRPr lang="ru-RU" sz="1500" dirty="0" smtClean="0"/>
          </a:p>
          <a:p>
            <a:pPr algn="just"/>
            <a:endParaRPr lang="ru-RU" sz="1500" dirty="0" smtClean="0"/>
          </a:p>
          <a:p>
            <a:pPr algn="just"/>
            <a:endParaRPr lang="ru-RU" sz="1500" dirty="0" smtClean="0"/>
          </a:p>
          <a:p>
            <a:pPr algn="just"/>
            <a:endParaRPr lang="ru-RU" sz="1500" dirty="0" smtClean="0"/>
          </a:p>
          <a:p>
            <a:pPr algn="just"/>
            <a:endParaRPr lang="ru-RU" sz="1500" dirty="0" smtClean="0"/>
          </a:p>
          <a:p>
            <a:pPr algn="just"/>
            <a:r>
              <a:rPr lang="ru-RU" sz="1500" dirty="0" smtClean="0">
                <a:solidFill>
                  <a:srgbClr val="0070C0"/>
                </a:solidFill>
              </a:rPr>
              <a:t>Поток часто действует в ответ на действие другого потока. Если действие другого потока также является ответом на действие первого потока, то может возникнуть livelock. Потоки не блокируются — они просто слишком заняты, реагируя на действия друг друга, чтобы возобновить работу.</a:t>
            </a:r>
            <a:endParaRPr lang="ru-RU" sz="1500" dirty="0">
              <a:solidFill>
                <a:srgbClr val="0070C0"/>
              </a:solidFill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2771800" y="3356992"/>
            <a:ext cx="3672408" cy="2066528"/>
            <a:chOff x="1043608" y="980728"/>
            <a:chExt cx="3672408" cy="2066528"/>
          </a:xfrm>
        </p:grpSpPr>
        <p:sp>
          <p:nvSpPr>
            <p:cNvPr id="15" name="Стрелка вниз 14"/>
            <p:cNvSpPr/>
            <p:nvPr/>
          </p:nvSpPr>
          <p:spPr>
            <a:xfrm rot="3000000">
              <a:off x="2695491" y="1003388"/>
              <a:ext cx="484632" cy="1718755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Стрелка вниз 15"/>
            <p:cNvSpPr/>
            <p:nvPr/>
          </p:nvSpPr>
          <p:spPr>
            <a:xfrm rot="-3000000">
              <a:off x="2551475" y="1003389"/>
              <a:ext cx="484632" cy="1718755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Стрелка вниз 11"/>
            <p:cNvSpPr/>
            <p:nvPr/>
          </p:nvSpPr>
          <p:spPr>
            <a:xfrm>
              <a:off x="3923928" y="1484784"/>
              <a:ext cx="288032" cy="648072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Стрелка вниз 10"/>
            <p:cNvSpPr/>
            <p:nvPr/>
          </p:nvSpPr>
          <p:spPr>
            <a:xfrm>
              <a:off x="1547664" y="1484784"/>
              <a:ext cx="288032" cy="648072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1043608" y="980728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 1</a:t>
              </a:r>
              <a:endParaRPr lang="ru-RU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3419872" y="980728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 2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1043608" y="2132856"/>
              <a:ext cx="1296144" cy="914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smtClean="0"/>
                <a:t>Object 1</a:t>
              </a:r>
              <a:endParaRPr lang="ru-RU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3419872" y="2132856"/>
              <a:ext cx="1296144" cy="914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smtClean="0"/>
                <a:t>Object 2</a:t>
              </a:r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5616" y="1556792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holding</a:t>
              </a:r>
              <a:endParaRPr lang="ru-RU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91880" y="1556792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holding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83768" y="1628800"/>
              <a:ext cx="744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wants</a:t>
              </a:r>
              <a:endParaRPr lang="ru-RU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Проблемы многопоточности (термины 2)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55446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cs typeface="Courier New" pitchFamily="49" charset="0"/>
              </a:rPr>
              <a:t>Изменения состояния</a:t>
            </a:r>
            <a:r>
              <a:rPr lang="ru-RU" sz="1800" dirty="0" smtClean="0">
                <a:cs typeface="Courier New" pitchFamily="49" charset="0"/>
              </a:rPr>
              <a:t> должны быть </a:t>
            </a:r>
            <a:r>
              <a:rPr lang="ru-RU" sz="1800" b="1" dirty="0" smtClean="0">
                <a:cs typeface="Courier New" pitchFamily="49" charset="0"/>
              </a:rPr>
              <a:t>атомарными</a:t>
            </a:r>
            <a:r>
              <a:rPr lang="ru-RU" sz="1800" dirty="0" smtClean="0">
                <a:cs typeface="Courier New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cs typeface="Courier New" pitchFamily="49" charset="0"/>
              </a:rPr>
              <a:t>  1. удерживайте блокировки во время выполнения составных действий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cs typeface="Courier New" pitchFamily="49" charset="0"/>
              </a:rPr>
              <a:t>  2. если состояние содержит несколько значений (несколько полей), то все значения нужно менять в рамках одной блокировки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cs typeface="Courier New" pitchFamily="49" charset="0"/>
              </a:rPr>
              <a:t>Для доступа к </a:t>
            </a:r>
            <a:r>
              <a:rPr lang="ru-RU" sz="1800" b="1" dirty="0" smtClean="0">
                <a:cs typeface="Courier New" pitchFamily="49" charset="0"/>
              </a:rPr>
              <a:t>изменяемому состоянию </a:t>
            </a:r>
            <a:r>
              <a:rPr lang="ru-RU" sz="1800" dirty="0" smtClean="0">
                <a:cs typeface="Courier New" pitchFamily="49" charset="0"/>
              </a:rPr>
              <a:t>(значению или набору значений) все потоки должны использовать </a:t>
            </a:r>
            <a:r>
              <a:rPr lang="ru-RU" sz="1800" b="1" dirty="0" smtClean="0">
                <a:cs typeface="Courier New" pitchFamily="49" charset="0"/>
              </a:rPr>
              <a:t>одну и ту же блокировку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cs typeface="Courier New" pitchFamily="49" charset="0"/>
              </a:rPr>
              <a:t>Класс является </a:t>
            </a:r>
            <a:r>
              <a:rPr lang="ru-RU" sz="1800" b="1" dirty="0" smtClean="0">
                <a:cs typeface="Courier New" pitchFamily="49" charset="0"/>
              </a:rPr>
              <a:t>потоко-безопасным</a:t>
            </a:r>
            <a:r>
              <a:rPr lang="ru-RU" sz="1800" dirty="0" smtClean="0">
                <a:cs typeface="Courier New" pitchFamily="49" charset="0"/>
              </a:rPr>
              <a:t> (thread-safe), если он ведет себя правильно при доступе из нескольких потоков (вне зависимости от того, как к нему обращаются)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cs typeface="Courier New" pitchFamily="49" charset="0"/>
              </a:rPr>
              <a:t>read-modify-write</a:t>
            </a:r>
            <a:r>
              <a:rPr lang="en-US" sz="1800" b="1" dirty="0" smtClean="0">
                <a:cs typeface="Courier New" pitchFamily="49" charset="0"/>
              </a:rPr>
              <a:t> (RMW)</a:t>
            </a:r>
            <a:endParaRPr lang="ru-RU" sz="1800" b="1" dirty="0" smtClean="0"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int v = state;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state = v;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cs typeface="Courier New" pitchFamily="49" charset="0"/>
              </a:rPr>
              <a:t>check-then-act</a:t>
            </a:r>
            <a:endParaRPr lang="en-US" sz="1800" b="1" dirty="0" smtClean="0"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if (state &gt; 10)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System.out.println(state);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Мониторы (блокировки)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Object sync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Object();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... 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synchronized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(sync) { 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//code</a:t>
            </a:r>
            <a:endParaRPr lang="ru-RU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 synchronized void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someMethod()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code </a:t>
            </a:r>
            <a:endParaRPr lang="ru-RU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someMethod()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synchronized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b="1" u="sng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synchronized void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someMethod()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//code </a:t>
            </a:r>
            <a:endParaRPr lang="ru-RU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synchronized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(MyClass.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Мониторы (пример 1</a:t>
            </a:r>
            <a:r>
              <a:rPr lang="en-US" sz="3600" dirty="0" smtClean="0"/>
              <a:t>.1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Main {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static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volatile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static void main(String[] args) throws Exception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List&lt;Thread&gt; threads = new ArrayList&lt;&gt;();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(int i = 0; i &lt; 10;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threads.add(new Counter());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(Thread thread : threads)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thread.start();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(Thread thread : threads)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thread.join();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System.out.println(count);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static class Counter extends Thread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public void run()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for (int i = 0; i &lt; 1000;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count++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атомарна ли данная операция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Мониторы (пример 1.</a:t>
            </a:r>
            <a:r>
              <a:rPr lang="en-US" sz="3600" dirty="0" smtClean="0"/>
              <a:t>2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Main {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static int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static void main(String[] args) throws Exception {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static class Counter extends Thread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public void run()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for (int i = 0; i &lt; 1000;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(Main.class) 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count++;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Мониторы (пример </a:t>
            </a:r>
            <a:r>
              <a:rPr lang="en-US" sz="3600" dirty="0" smtClean="0"/>
              <a:t>2.1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LazyInit {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//Not ThreadSafe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ExpensiveObject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ExpensiveObject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new ExpensiveObject();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LazyInit {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//ThreadSafe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ExpensiveObject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syncronized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ExpensiveObject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new ExpensiveObject();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Мониторы (пример </a:t>
            </a:r>
            <a:r>
              <a:rPr lang="en-US" sz="3600" dirty="0" smtClean="0"/>
              <a:t>2.2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LazyInit {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ExpensiveObject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null;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Нужен ли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volatile ?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ExpensiveObject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syncronized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(this)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if (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new ExpensiveObject();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Мониторы (пример</a:t>
            </a:r>
            <a:r>
              <a:rPr lang="en-US" sz="3600" dirty="0" smtClean="0"/>
              <a:t> 3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Можно не увидеть изменений сделанных другим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потоком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//(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или считать часть изменений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long = 4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байта +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байта)</a:t>
            </a:r>
            <a:endParaRPr lang="ru-RU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SynchronizedLong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get() { return value;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set(long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value) { this.value = value;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Все надежно за счет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synchronized</a:t>
            </a:r>
            <a:endParaRPr lang="ru-RU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SynchronizedLong {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long 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long 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 return value;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set(long 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 this.value = value;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Все надежно за счет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volatile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SynchronizedLong {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volatile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long 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long 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 return value;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set(long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value) { this.value = value;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volatile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ru-RU" sz="1800" b="1" dirty="0" smtClean="0"/>
              <a:t>Блокировки</a:t>
            </a:r>
            <a:r>
              <a:rPr lang="ru-RU" sz="1800" dirty="0" smtClean="0"/>
              <a:t> могут гарантировать и видимость, и атомарность</a:t>
            </a:r>
            <a:r>
              <a:rPr lang="en-US" sz="1800" dirty="0" smtClean="0"/>
              <a:t>;</a:t>
            </a:r>
          </a:p>
          <a:p>
            <a:pPr>
              <a:spcBef>
                <a:spcPts val="400"/>
              </a:spcBef>
            </a:pPr>
            <a:r>
              <a:rPr lang="ru-RU" sz="1800" b="1" dirty="0" smtClean="0"/>
              <a:t>volatile</a:t>
            </a:r>
            <a:r>
              <a:rPr lang="ru-RU" sz="1800" dirty="0" smtClean="0"/>
              <a:t> переменные только видимость. </a:t>
            </a:r>
            <a:endParaRPr lang="en-US" sz="1800" dirty="0" smtClean="0"/>
          </a:p>
          <a:p>
            <a:pPr>
              <a:spcBef>
                <a:spcPts val="400"/>
              </a:spcBef>
              <a:buNone/>
            </a:pPr>
            <a:endParaRPr lang="ru-RU" sz="1800" dirty="0" smtClean="0"/>
          </a:p>
          <a:p>
            <a:pPr>
              <a:spcBef>
                <a:spcPts val="400"/>
              </a:spcBef>
              <a:buNone/>
            </a:pPr>
            <a:r>
              <a:rPr lang="ru-RU" sz="1800" dirty="0" smtClean="0"/>
              <a:t>Переменные volatile можно использовать только при соблюдении следующих условий: </a:t>
            </a:r>
          </a:p>
          <a:p>
            <a:pPr>
              <a:spcBef>
                <a:spcPts val="400"/>
              </a:spcBef>
              <a:buFont typeface="+mj-lt"/>
              <a:buAutoNum type="arabicPeriod"/>
            </a:pPr>
            <a:r>
              <a:rPr lang="ru-RU" sz="1800" dirty="0" smtClean="0"/>
              <a:t>Запись в переменную не зависит от ее текущего значения, или вы можете гарантировать, что только один поток обновляет значение; </a:t>
            </a:r>
          </a:p>
          <a:p>
            <a:pPr>
              <a:spcBef>
                <a:spcPts val="400"/>
              </a:spcBef>
              <a:buFont typeface="+mj-lt"/>
              <a:buAutoNum type="arabicPeriod"/>
            </a:pPr>
            <a:r>
              <a:rPr lang="ru-RU" sz="1800" dirty="0" smtClean="0"/>
              <a:t>Переменная не участвует в инвариантах с другими переменными состояния; </a:t>
            </a:r>
          </a:p>
          <a:p>
            <a:pPr>
              <a:spcBef>
                <a:spcPts val="400"/>
              </a:spcBef>
              <a:buFont typeface="+mj-lt"/>
              <a:buAutoNum type="arabicPeriod"/>
            </a:pPr>
            <a:r>
              <a:rPr lang="ru-RU" sz="1800" dirty="0" smtClean="0"/>
              <a:t>Блокировка не требуется по какой-либо другой причине во время обращения к переменной.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Потоки</a:t>
            </a:r>
            <a:r>
              <a:rPr lang="en-US" dirty="0" smtClean="0"/>
              <a:t> (2)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SampleRunnable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Thread t = new Thread(() -&gt;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Thread.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sleep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} catch (InterruptedException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throw new RuntimeException(e);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System.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.println("Hello, threads world!");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Thread.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Настройка и запуск потока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t.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("Test Thread");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t.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setPriority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(Thread.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MAX_PRIORITY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t.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setDaemon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(true);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t.start();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System.out.println(t.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getId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+ " " + t.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getState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Мониторы (пример</a:t>
            </a:r>
            <a:r>
              <a:rPr lang="en-US" sz="3600" dirty="0" smtClean="0"/>
              <a:t> </a:t>
            </a:r>
            <a:r>
              <a:rPr lang="ru-RU" sz="3600" dirty="0" smtClean="0"/>
              <a:t>4</a:t>
            </a:r>
            <a:r>
              <a:rPr lang="en-US" sz="3600" dirty="0" smtClean="0"/>
              <a:t>.1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MyClass {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Map&lt;Long, String&gt;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cache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public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synchronized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getValue(long id)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cache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cache 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calcMap();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cache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.get(id);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public synchronized void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update()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cache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calcMap();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private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Map&lt;Long, String&gt; calcMap()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Мониторы (пример</a:t>
            </a:r>
            <a:r>
              <a:rPr lang="en-US" sz="3600" dirty="0" smtClean="0"/>
              <a:t> </a:t>
            </a:r>
            <a:r>
              <a:rPr lang="ru-RU" sz="3600" dirty="0" smtClean="0"/>
              <a:t>4</a:t>
            </a:r>
            <a:r>
              <a:rPr lang="en-US" sz="3600" dirty="0" smtClean="0"/>
              <a:t>.2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MyClass {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private volatile</a:t>
            </a:r>
            <a:r>
              <a:rPr lang="en-US" sz="1400" dirty="0" smtClean="0"/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Map&lt;Long, String&gt;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cache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public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String getValue(long id)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Map&lt;Long, String&gt;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cache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(this)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cache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if (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cache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calcMap();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.get(id);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update()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cache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private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Map&lt;Long, String&gt; calcMap()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Дедлок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IntHolder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int value = 0;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setValue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(int value){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this.value =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boolean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(Object o){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Избыточная синхронизация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try{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Thread.sleep(1000);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Имитируем длительную работу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}catch(InterruptedException ex){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System.err.println("Interrupted!");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можем вызвать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getValue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(т.к.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reentrancy)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value == ((IntHolder) o).getValue();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Дедлок</a:t>
            </a:r>
            <a:r>
              <a:rPr lang="en-US" sz="3600" dirty="0" smtClean="0"/>
              <a:t> </a:t>
            </a:r>
            <a:r>
              <a:rPr lang="ru-RU" sz="3600" dirty="0" smtClean="0"/>
              <a:t>(</a:t>
            </a:r>
            <a:r>
              <a:rPr lang="en-US" sz="3600" dirty="0" smtClean="0"/>
              <a:t>2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Создадим 2 объекта и попробуем их сравнивать в 2-х потоках, через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equals</a:t>
            </a:r>
            <a:endParaRPr lang="ru-RU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(String[] args){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IntHolder a1 = new IntHolder();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IntHolder a2 = new IntHolder();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Thread t1 = new Tester(a1, a2);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Thread t2 = new Tester(a2, a1);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t1.start();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t2.start();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Tester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Thread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IntHolder obj1;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IntHolder obj2;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Tester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(IntHolder obj1, IntHolder obj2)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this.obj1 = obj1;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this.obj2 = obj2;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System.out.println(</a:t>
            </a:r>
            <a:r>
              <a:rPr lang="en-US" sz="1400" b="1" u="sng" dirty="0" smtClean="0">
                <a:latin typeface="Courier New" pitchFamily="49" charset="0"/>
                <a:cs typeface="Courier New" pitchFamily="49" charset="0"/>
              </a:rPr>
              <a:t>obj1.equals(obj2)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Дедлок</a:t>
            </a:r>
            <a:r>
              <a:rPr lang="en-US" sz="3600" dirty="0" smtClean="0"/>
              <a:t> </a:t>
            </a:r>
            <a:r>
              <a:rPr lang="ru-RU" sz="3600" dirty="0" smtClean="0"/>
              <a:t>(3)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1124744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thread1  (a1, a2)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68144" y="1124744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thread2 (a2, a1)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4" idx="2"/>
          </p:cNvCxnSpPr>
          <p:nvPr/>
        </p:nvCxnSpPr>
        <p:spPr>
          <a:xfrm>
            <a:off x="1763688" y="1484784"/>
            <a:ext cx="0" cy="46085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2"/>
          </p:cNvCxnSpPr>
          <p:nvPr/>
        </p:nvCxnSpPr>
        <p:spPr>
          <a:xfrm>
            <a:off x="6732240" y="1484784"/>
            <a:ext cx="0" cy="46085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3779912" y="1988840"/>
            <a:ext cx="914400" cy="914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3779912" y="2996952"/>
            <a:ext cx="914400" cy="914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endCxn id="21" idx="2"/>
          </p:cNvCxnSpPr>
          <p:nvPr/>
        </p:nvCxnSpPr>
        <p:spPr>
          <a:xfrm flipV="1">
            <a:off x="1763688" y="2446040"/>
            <a:ext cx="2016224" cy="432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23728" y="1988840"/>
            <a:ext cx="1451038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a1.equals(a2)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lock a1</a:t>
            </a:r>
            <a:endParaRPr lang="ru-RU" dirty="0"/>
          </a:p>
        </p:txBody>
      </p:sp>
      <p:cxnSp>
        <p:nvCxnSpPr>
          <p:cNvPr id="35" name="Прямая со стрелкой 34"/>
          <p:cNvCxnSpPr>
            <a:endCxn id="23" idx="7"/>
          </p:cNvCxnSpPr>
          <p:nvPr/>
        </p:nvCxnSpPr>
        <p:spPr>
          <a:xfrm flipH="1" flipV="1">
            <a:off x="4560401" y="3130863"/>
            <a:ext cx="2171839" cy="101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60032" y="2636912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a2.equals(a1)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lock a2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endCxn id="23" idx="3"/>
          </p:cNvCxnSpPr>
          <p:nvPr/>
        </p:nvCxnSpPr>
        <p:spPr>
          <a:xfrm flipV="1">
            <a:off x="1763688" y="3777441"/>
            <a:ext cx="2150135" cy="1159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23728" y="3284984"/>
            <a:ext cx="1431161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a2.getValue()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try lock a2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43" name="Прямая со стрелкой 42"/>
          <p:cNvCxnSpPr>
            <a:endCxn id="21" idx="6"/>
          </p:cNvCxnSpPr>
          <p:nvPr/>
        </p:nvCxnSpPr>
        <p:spPr>
          <a:xfrm flipH="1" flipV="1">
            <a:off x="4694312" y="2446040"/>
            <a:ext cx="2037929" cy="170304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92080" y="3933056"/>
            <a:ext cx="1431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a1.getValue()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try lock a1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Thread Dump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200" dirty="0" smtClean="0"/>
              <a:t>&gt; jps</a:t>
            </a:r>
          </a:p>
          <a:p>
            <a:pPr>
              <a:buNone/>
            </a:pPr>
            <a:r>
              <a:rPr lang="en-US" sz="2200" dirty="0" smtClean="0"/>
              <a:t>11568 DeadlockProgram</a:t>
            </a:r>
          </a:p>
          <a:p>
            <a:pPr>
              <a:buNone/>
            </a:pPr>
            <a:r>
              <a:rPr lang="en-US" sz="2200" dirty="0" smtClean="0"/>
              <a:t>15584 Jps</a:t>
            </a:r>
          </a:p>
          <a:p>
            <a:pPr>
              <a:buNone/>
            </a:pPr>
            <a:r>
              <a:rPr lang="en-US" sz="2200" dirty="0" smtClean="0"/>
              <a:t>15636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&gt; jstack -l 11568 &gt; thread_dump.txt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600" dirty="0" smtClean="0"/>
              <a:t>"Reference Handler" #2 daemon prio=10 os_prio=2 tid=0x00000250e4979000 nid=0x3c28 waiting on condition  [0x000000b82a9ff000]</a:t>
            </a:r>
          </a:p>
          <a:p>
            <a:pPr>
              <a:buNone/>
            </a:pPr>
            <a:r>
              <a:rPr lang="en-US" sz="1600" dirty="0" smtClean="0"/>
              <a:t>   java.lang.Thread.State: RUNNABLE</a:t>
            </a:r>
          </a:p>
          <a:p>
            <a:pPr>
              <a:buNone/>
            </a:pPr>
            <a:r>
              <a:rPr lang="en-US" sz="1600" dirty="0" smtClean="0"/>
              <a:t>    at java.lang.ref.Reference.waitForReferencePendingList(java.base@10.0.1/Native Method)</a:t>
            </a:r>
          </a:p>
          <a:p>
            <a:pPr>
              <a:buNone/>
            </a:pPr>
            <a:r>
              <a:rPr lang="en-US" sz="1600" dirty="0" smtClean="0"/>
              <a:t>    at java.lang.ref.Reference.processPendingReferences(java.base@10.0.1/Reference.java:174)</a:t>
            </a:r>
          </a:p>
          <a:p>
            <a:pPr>
              <a:buNone/>
            </a:pPr>
            <a:r>
              <a:rPr lang="en-US" sz="1600" dirty="0" smtClean="0"/>
              <a:t>    at java.lang.ref.Reference.access$000(java.base@10.0.1/Reference.java:44)</a:t>
            </a:r>
          </a:p>
          <a:p>
            <a:pPr>
              <a:buNone/>
            </a:pPr>
            <a:r>
              <a:rPr lang="en-US" sz="1600" dirty="0" smtClean="0"/>
              <a:t>    at java.lang.ref.Reference$ReferenceHandler.run(java.base@10.0.1/Reference.java:138)</a:t>
            </a:r>
          </a:p>
          <a:p>
            <a:pPr>
              <a:buNone/>
            </a:pPr>
            <a:r>
              <a:rPr lang="en-US" sz="1600" dirty="0" smtClean="0"/>
              <a:t>   Locked ownable synchronizers:</a:t>
            </a:r>
          </a:p>
          <a:p>
            <a:pPr>
              <a:buNone/>
            </a:pPr>
            <a:r>
              <a:rPr lang="en-US" sz="1600" dirty="0" smtClean="0"/>
              <a:t>    - None</a:t>
            </a:r>
          </a:p>
          <a:p>
            <a:pPr>
              <a:buNone/>
            </a:pPr>
            <a:r>
              <a:rPr lang="en-US" sz="1600" dirty="0" smtClean="0"/>
              <a:t>"Finalizer" #3 daemon prio=8 os_prio=1 tid=0x00000250e4982800 nid=0x2a54 in Object.wait()  [0x000000b82aaff000]</a:t>
            </a:r>
          </a:p>
          <a:p>
            <a:pPr>
              <a:buNone/>
            </a:pPr>
            <a:r>
              <a:rPr lang="en-US" sz="1600" dirty="0" smtClean="0"/>
              <a:t>   java.lang.Thread.State: </a:t>
            </a:r>
            <a:r>
              <a:rPr lang="en-US" sz="1600" b="1" dirty="0" smtClean="0"/>
              <a:t>WAITING</a:t>
            </a:r>
            <a:r>
              <a:rPr lang="en-US" sz="1600" dirty="0" smtClean="0"/>
              <a:t> (on object monitor)</a:t>
            </a:r>
          </a:p>
          <a:p>
            <a:pPr>
              <a:buNone/>
            </a:pPr>
            <a:r>
              <a:rPr lang="en-US" sz="1600" dirty="0" smtClean="0"/>
              <a:t>    at java.lang.Object.wait(java.base@10.0.1/Native Method)</a:t>
            </a:r>
          </a:p>
          <a:p>
            <a:pPr>
              <a:buNone/>
            </a:pPr>
            <a:r>
              <a:rPr lang="en-US" sz="1600" dirty="0" smtClean="0"/>
              <a:t>    - waiting on &lt;0x0000000089509410&gt; (a java.lang.ref.ReferenceQueue$Lock)</a:t>
            </a:r>
          </a:p>
          <a:p>
            <a:pPr>
              <a:buNone/>
            </a:pPr>
            <a:r>
              <a:rPr lang="en-US" sz="1600" dirty="0" smtClean="0"/>
              <a:t>    at java.lang.ref.ReferenceQueue.remove(java.base@10.0.1/ReferenceQueue.java:151)</a:t>
            </a:r>
          </a:p>
          <a:p>
            <a:pPr>
              <a:buNone/>
            </a:pPr>
            <a:r>
              <a:rPr lang="en-US" sz="1600" dirty="0" smtClean="0"/>
              <a:t>    - waiting to re-lock in wait() &lt;0x0000000089509410&gt; (a java.lang.ref.ReferenceQueue$Lock)</a:t>
            </a:r>
          </a:p>
          <a:p>
            <a:pPr>
              <a:buNone/>
            </a:pPr>
            <a:r>
              <a:rPr lang="en-US" sz="1600" dirty="0" smtClean="0"/>
              <a:t>    at java.lang.ref.ReferenceQueue.remove(java.base@10.0.1/ReferenceQueue.java:172)</a:t>
            </a:r>
          </a:p>
          <a:p>
            <a:pPr>
              <a:buNone/>
            </a:pPr>
            <a:r>
              <a:rPr lang="en-US" sz="1600" dirty="0" smtClean="0"/>
              <a:t>    at java.lang.ref.Finalizer$FinalizerThread.run(java.base@10.0.1/Finalizer.java:216)</a:t>
            </a:r>
          </a:p>
          <a:p>
            <a:pPr>
              <a:buNone/>
            </a:pPr>
            <a:r>
              <a:rPr lang="en-US" sz="1600" dirty="0" smtClean="0"/>
              <a:t>   Locked ownable synchronizers:</a:t>
            </a:r>
          </a:p>
          <a:p>
            <a:pPr>
              <a:buNone/>
            </a:pPr>
            <a:r>
              <a:rPr lang="en-US" sz="1600" dirty="0" smtClean="0"/>
              <a:t>    - None</a:t>
            </a:r>
          </a:p>
          <a:p>
            <a:pPr>
              <a:buNone/>
            </a:pPr>
            <a:r>
              <a:rPr lang="en-US" sz="1600" dirty="0" smtClean="0"/>
              <a:t>"Signal Dispatcher" #4 daemon prio=9 os_prio=2 tid=0x00000250e52f2800 nid=0x2184 runnable  [0x0000000000000000]</a:t>
            </a:r>
          </a:p>
          <a:p>
            <a:pPr>
              <a:buNone/>
            </a:pPr>
            <a:r>
              <a:rPr lang="en-US" sz="1600" dirty="0" smtClean="0"/>
              <a:t>   java.lang.Thread.State: RUNNABLE</a:t>
            </a:r>
          </a:p>
          <a:p>
            <a:pPr>
              <a:buNone/>
            </a:pPr>
            <a:r>
              <a:rPr lang="en-US" sz="1600" dirty="0" smtClean="0"/>
              <a:t>   Locked ownable synchronizers:</a:t>
            </a:r>
          </a:p>
          <a:p>
            <a:pPr>
              <a:buNone/>
            </a:pPr>
            <a:r>
              <a:rPr lang="en-US" sz="1600" dirty="0" smtClean="0"/>
              <a:t>    - None</a:t>
            </a:r>
            <a:endParaRPr lang="ru-RU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Синхронизация (</a:t>
            </a:r>
            <a:r>
              <a:rPr lang="en-US" sz="3600" dirty="0" smtClean="0"/>
              <a:t>wait/notify)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046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public class SyncTest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private static final Object sync = new Object();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private static int data = 0;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public static void main(String[] args) throws InterruptedException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Thread t = new WaitingThread();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t.start();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Thread.sleep(500);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maybe throw InterruptedException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(sync){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data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System.out.println("main::notifying thread");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sync.notify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System.out.println("main::Thread notified");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static class WaitingThread extends Thread {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public void run()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System.out.println("own::Thread started");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synchronized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(sync)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   if (data == 0) { 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//true  (</a:t>
            </a:r>
            <a:r>
              <a:rPr lang="ru-RU" sz="11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для надежности рекомендуется делать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while)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   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           System.out.println("own::Waiting");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sync.wait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           System.out.println("own::Running again");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       } catch (InterruptedException ex)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           System.err.println("own::Interrupted: " + ex.getMessage());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   System.out.println("own::data = " + data);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}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Синхронизация (</a:t>
            </a:r>
            <a:r>
              <a:rPr lang="en-US" sz="3600" dirty="0" smtClean="0"/>
              <a:t>wait/notify) (2)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1124744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SyncTest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436096" y="1412776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WaitingThread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4" idx="2"/>
          </p:cNvCxnSpPr>
          <p:nvPr/>
        </p:nvCxnSpPr>
        <p:spPr>
          <a:xfrm>
            <a:off x="1763688" y="1484784"/>
            <a:ext cx="0" cy="46085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2"/>
          </p:cNvCxnSpPr>
          <p:nvPr/>
        </p:nvCxnSpPr>
        <p:spPr>
          <a:xfrm>
            <a:off x="6444208" y="1772816"/>
            <a:ext cx="0" cy="43204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5" idx="1"/>
          </p:cNvCxnSpPr>
          <p:nvPr/>
        </p:nvCxnSpPr>
        <p:spPr>
          <a:xfrm flipV="1">
            <a:off x="1835696" y="1592796"/>
            <a:ext cx="3600400" cy="3600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07704" y="1556792"/>
            <a:ext cx="177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</a:t>
            </a:r>
            <a:r>
              <a:rPr lang="ru-RU" dirty="0" smtClean="0"/>
              <a:t>Запуск потока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907704" y="2060848"/>
            <a:ext cx="140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delay(500)</a:t>
            </a:r>
            <a:endParaRPr lang="ru-RU" dirty="0"/>
          </a:p>
        </p:txBody>
      </p:sp>
      <p:cxnSp>
        <p:nvCxnSpPr>
          <p:cNvPr id="46" name="Прямая со стрелкой 45"/>
          <p:cNvCxnSpPr/>
          <p:nvPr/>
        </p:nvCxnSpPr>
        <p:spPr>
          <a:xfrm flipH="1">
            <a:off x="4499992" y="1988840"/>
            <a:ext cx="194421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3851920" y="1052736"/>
            <a:ext cx="1008112" cy="36004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48" idx="4"/>
          </p:cNvCxnSpPr>
          <p:nvPr/>
        </p:nvCxnSpPr>
        <p:spPr>
          <a:xfrm>
            <a:off x="4355976" y="1412776"/>
            <a:ext cx="0" cy="4680520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516216" y="1844824"/>
            <a:ext cx="168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synchronized</a:t>
            </a:r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4283968" y="1988840"/>
            <a:ext cx="14401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6516216" y="234888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wait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(т.к.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 == 0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6372200" y="1772816"/>
            <a:ext cx="144016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1" name="Прямая со стрелкой 70"/>
          <p:cNvCxnSpPr/>
          <p:nvPr/>
        </p:nvCxnSpPr>
        <p:spPr>
          <a:xfrm>
            <a:off x="1835696" y="2708920"/>
            <a:ext cx="237626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07704" y="2708920"/>
            <a:ext cx="168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r>
              <a:rPr lang="en-US" dirty="0" smtClean="0"/>
              <a:t>. synchronized</a:t>
            </a:r>
            <a:endParaRPr lang="ru-RU" dirty="0"/>
          </a:p>
        </p:txBody>
      </p:sp>
      <p:sp>
        <p:nvSpPr>
          <p:cNvPr id="74" name="Прямоугольник 73"/>
          <p:cNvSpPr/>
          <p:nvPr/>
        </p:nvSpPr>
        <p:spPr>
          <a:xfrm>
            <a:off x="4283968" y="2708920"/>
            <a:ext cx="144016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6" name="Прямая со стрелкой 75"/>
          <p:cNvCxnSpPr/>
          <p:nvPr/>
        </p:nvCxnSpPr>
        <p:spPr>
          <a:xfrm>
            <a:off x="1763688" y="3717032"/>
            <a:ext cx="2448272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1691680" y="1484784"/>
            <a:ext cx="144016" cy="4392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1907704" y="3717032"/>
            <a:ext cx="96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notify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1907704" y="3140968"/>
            <a:ext cx="168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data = 1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907704" y="436510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 synchronized (end)</a:t>
            </a:r>
            <a:endParaRPr lang="ru-RU" dirty="0"/>
          </a:p>
        </p:txBody>
      </p:sp>
      <p:cxnSp>
        <p:nvCxnSpPr>
          <p:cNvPr id="85" name="Прямая со стрелкой 84"/>
          <p:cNvCxnSpPr/>
          <p:nvPr/>
        </p:nvCxnSpPr>
        <p:spPr>
          <a:xfrm>
            <a:off x="1835696" y="4437112"/>
            <a:ext cx="237626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4499992" y="4365104"/>
            <a:ext cx="1872208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716016" y="4005064"/>
            <a:ext cx="133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 + lock</a:t>
            </a:r>
            <a:endParaRPr lang="ru-RU" dirty="0"/>
          </a:p>
        </p:txBody>
      </p:sp>
      <p:cxnSp>
        <p:nvCxnSpPr>
          <p:cNvPr id="91" name="Прямая со стрелкой 90"/>
          <p:cNvCxnSpPr/>
          <p:nvPr/>
        </p:nvCxnSpPr>
        <p:spPr>
          <a:xfrm flipH="1">
            <a:off x="4499992" y="4437112"/>
            <a:ext cx="194421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4283968" y="4437112"/>
            <a:ext cx="144016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6516216" y="4581128"/>
            <a:ext cx="168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println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6516216" y="51571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synchronized (end)</a:t>
            </a:r>
            <a:endParaRPr lang="ru-RU" dirty="0"/>
          </a:p>
        </p:txBody>
      </p:sp>
      <p:cxnSp>
        <p:nvCxnSpPr>
          <p:cNvPr id="100" name="Прямая со стрелкой 99"/>
          <p:cNvCxnSpPr/>
          <p:nvPr/>
        </p:nvCxnSpPr>
        <p:spPr>
          <a:xfrm flipH="1">
            <a:off x="4499992" y="5301208"/>
            <a:ext cx="194421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/>
          <p:nvPr/>
        </p:nvCxnSpPr>
        <p:spPr>
          <a:xfrm flipH="1">
            <a:off x="4499992" y="2492896"/>
            <a:ext cx="194421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Прямоугольник 93"/>
          <p:cNvSpPr/>
          <p:nvPr/>
        </p:nvSpPr>
        <p:spPr>
          <a:xfrm>
            <a:off x="6372200" y="4437112"/>
            <a:ext cx="144016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Синхронизация (</a:t>
            </a:r>
            <a:r>
              <a:rPr lang="en-US" sz="3600" dirty="0" smtClean="0"/>
              <a:t>wait/notify) (3)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static void main(String[] args) throws InterruptedException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(int i = 0; i &lt; 5;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Thread t = new WaitingThread();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t.start();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Thread.sleep(1000);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synchronized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(sync)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data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System.out.println("main::  Calling notifyAll");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sync.notifyAll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Т.к. работает 5 потоков – пробуждаем все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System.out.println("main::  Sleeping for 3 seconds");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Thread.sleep(3000);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System.out.println("main::  Exiting synchronized block");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Если вызвать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wait, notify, notifyAll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вне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synchronized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блока, то будет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IllegalMonitorStateException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во время выполнения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Синхронизация (</a:t>
            </a:r>
            <a:r>
              <a:rPr lang="en-US" sz="3600" dirty="0" smtClean="0"/>
              <a:t>wait/notify)</a:t>
            </a:r>
            <a:r>
              <a:rPr lang="ru-RU" sz="3600" dirty="0" smtClean="0"/>
              <a:t> (</a:t>
            </a:r>
            <a:r>
              <a:rPr lang="en-US" sz="3600" dirty="0" smtClean="0"/>
              <a:t>4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static class WaitingThread extends Thread {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void run()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int count = 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System.out.println("own::Thread started");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synchronized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(sync)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(data ==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System.out.println("own::Waiting");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sync.wait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(1000);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count++;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System.out.println("own::Time " + count);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} catch (InterruptedException ex)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System.err.println(ex.getMessage());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System.out.println("own::data = " + data);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Остановка потока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Thread implements Runnable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final 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suspend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 … }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@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Deprecated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final 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resume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 … }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@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Deprecated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final 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stop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 … }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@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Deprecated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static void main(String[] args) throws Exception 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MyThread thread = new MyThread();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thread.start();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Thread.sleep(100);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thread.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stopThread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true;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static class MyThread extends Thread 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volatile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boolean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stopThread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false;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@Override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void run() 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int count = 0;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while (!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stopThread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System.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.println(count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Thread.yield();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Состояния потока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enum State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NEW,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RUNNABLE,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BLOCKED,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//synchronize (or reenter in synchronize)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WAITING,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//wait, join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TIMED_WAITING,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//sleep(time), wait(time), join(time)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TERMINATED;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Специальные </a:t>
            </a:r>
            <a:r>
              <a:rPr lang="en-US" sz="3600" dirty="0" smtClean="0"/>
              <a:t>thread-safe </a:t>
            </a:r>
            <a:r>
              <a:rPr lang="ru-RU" sz="3600" dirty="0" smtClean="0"/>
              <a:t>классы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public static List&lt;Integr&gt;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= Arrays.asList(1,2,3,4,5,6,7,8,9);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public static void main(String[] args) throws Exception {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new MyThread().start();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int sum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for (int i = 0; i &lt;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list.size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();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sum +=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list.get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(i);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Можно получить ошибку,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 &gt;= size()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из-за того что у нас состояние гонки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public class MyThread extends Thread {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public void run() {</a:t>
            </a:r>
            <a:endParaRPr lang="ru-RU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while (!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list.isEmpty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list.remove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---------------------------------------------------------------------------------------------------------------------------------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</a:rPr>
              <a:t>------</a:t>
            </a:r>
            <a:endParaRPr lang="en-US" sz="15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List&lt;Integer&gt; list =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Collections.synchronizedList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(baseList);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List&lt;Integer&gt; list =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new Vector&lt;&gt;()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Использовать массив или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concurrent 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очередь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стек</a:t>
            </a:r>
            <a:endParaRPr lang="en-US" sz="15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Map&lt;Integer, String&gt; map =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new Hashtable&lt;&gt;();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Map&lt;Integer, String&gt; map =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new ConcurrentHashMap&lt;&gt;();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//Random vs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ThreadLocalRandom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dirty="0" smtClean="0"/>
              <a:t>Факторизация (пример</a:t>
            </a:r>
            <a:r>
              <a:rPr lang="en-US" sz="3600" dirty="0" smtClean="0"/>
              <a:t> 1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Задача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сервлет, который раскладывает числа на множители (факторизует их). Для ускорения добавляем кэширование.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FactorizerServlet implements Servlet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BigInteger lastNumber;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BigInteger[] lastFactors;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Работает надежно, но медленно (ибо однопоточно)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service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(ServletRequest req,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ServletResponse resp) throws . . .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BigInteger i = extractFromRequest(req);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if (i.equals(lastNumber))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encodeIntoResponse(resp, lastFactors);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BigInteger[] factors = factor(i);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lastNumber = 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lastFactors = factors;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encodeIntoResponse(resp, factors);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Избегайте удержания блокировок во время длительных вычислений или операций, которые могут не завершиться быстро, например, сетевой или консольный ввод/вывод.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dirty="0" smtClean="0"/>
              <a:t>Факторизация (пример</a:t>
            </a:r>
            <a:r>
              <a:rPr lang="en-US" sz="3600" dirty="0" smtClean="0"/>
              <a:t> </a:t>
            </a:r>
            <a:r>
              <a:rPr lang="ru-RU" sz="3600" dirty="0" smtClean="0"/>
              <a:t>2)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FactorizerServlet implements Servlet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BigInteger lastNumber;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BigInteger[] lastFactors;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service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(ServletRequest req,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ServletResponse resp) throws . . .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BigInteger i = extractFromRequest(req);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BigInteger[] factors = null;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if (i.equals(lastNumber))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factors = lastFactors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.clone()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if (factors ==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factors = factor(i);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&lt;&lt;&lt;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lastNumber = 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lastFactors = factors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.clone()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encodeIntoResponse(resp, factors);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dirty="0" smtClean="0"/>
              <a:t>Факторизация (пример</a:t>
            </a:r>
            <a:r>
              <a:rPr lang="en-US" sz="3600" dirty="0" smtClean="0"/>
              <a:t> </a:t>
            </a:r>
            <a:r>
              <a:rPr lang="ru-RU" sz="3600" dirty="0" smtClean="0"/>
              <a:t>3)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FactorizerServlet implements Servlet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final Map&lt;BigInteger, BigInteger[]&gt; cache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new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ConcurrentHashMap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&lt;&gt;();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service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(ServletRequest req,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ServletResponse resp) throws . . .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BigInteger i = extractFromRequest(req);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Если использовать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computeIfAbsent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то вычисление будет в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секции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BigInteger[] factors = cache.get(i);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if (factors ==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factors = factor(i);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cache.put(i, factors);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encodeIntoResponse(resp, factors);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Проблема с разрастанием кэша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Переменные в потоке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166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Можно об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ъявить переменную внутри потока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,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если используем ее только в этом потоке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Thread thread = new Thread(() -&gt;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for (int k = 0; k &lt;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k++)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System.out.println(</a:t>
            </a: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ru-RU" sz="1800" dirty="0" smtClean="0"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//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Если нам нужна переменная доступная из разных объектов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&lt;Integer&gt; </a:t>
            </a: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ThreadLocal&lt;&gt;();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static void main(String[] args) throws Exception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(int i = 0; i &lt;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Thread thread = new Thread(() -&gt;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(int k = 0; k &lt;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k++)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.set(</a:t>
            </a: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.get() + 1);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System.out.println(count.get());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thread.start();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Переменные в потоке</a:t>
            </a:r>
            <a:r>
              <a:rPr lang="en-US" sz="3600" dirty="0" smtClean="0"/>
              <a:t> (2)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Not ThreadSafe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static final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SimpleDateFormat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FORMAT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new SimpleDateFormat("dd.MM.yyyy HH:mm:ss")); 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ThreadSafe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static final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SimpleDateFormat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FORMAT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ThreadLocal.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withInitial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(() -&gt;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new SimpleDateFormat("dd.MM.yyyy HH:mm:ss")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);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Date time = new Date();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System.out.println( FORMAT.get().format(time) );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ru-RU" sz="1600" dirty="0" smtClean="0">
                <a:cs typeface="Courier New" pitchFamily="49" charset="0"/>
              </a:rPr>
              <a:t>Не нужно использовать </a:t>
            </a:r>
            <a:r>
              <a:rPr lang="en-US" sz="1600" dirty="0" smtClean="0">
                <a:cs typeface="Courier New" pitchFamily="49" charset="0"/>
              </a:rPr>
              <a:t>ThreadLocal</a:t>
            </a:r>
            <a:r>
              <a:rPr lang="ru-RU" sz="1600" dirty="0" smtClean="0">
                <a:cs typeface="Courier New" pitchFamily="49" charset="0"/>
              </a:rPr>
              <a:t> вместо обычных переменных, т.к. они дороже, и привязаны к потоку, а не к объекту (т.е. данные могут оставаться даже после удаления объекта)</a:t>
            </a:r>
            <a:r>
              <a:rPr lang="en-US" sz="1600" dirty="0" smtClean="0">
                <a:cs typeface="Courier New" pitchFamily="49" charset="0"/>
              </a:rPr>
              <a:t>. </a:t>
            </a:r>
            <a:r>
              <a:rPr lang="ru-RU" sz="1600" dirty="0" smtClean="0">
                <a:cs typeface="Courier New" pitchFamily="49" charset="0"/>
              </a:rPr>
              <a:t>Если все-таки используете, то вызывайте </a:t>
            </a:r>
            <a:r>
              <a:rPr lang="en-US" sz="1600" dirty="0" smtClean="0">
                <a:cs typeface="Courier New" pitchFamily="49" charset="0"/>
              </a:rPr>
              <a:t>remove()</a:t>
            </a:r>
            <a:endParaRPr lang="ru-RU" sz="1600" dirty="0" smtClean="0">
              <a:cs typeface="Courier New" pitchFamily="49" charset="0"/>
            </a:endParaRP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ru-RU" sz="1600" dirty="0" smtClean="0">
                <a:cs typeface="Courier New" pitchFamily="49" charset="0"/>
              </a:rPr>
              <a:t>Если нужна инициализация, то лучше использовать </a:t>
            </a:r>
            <a:r>
              <a:rPr lang="en-US" sz="1600" dirty="0" smtClean="0">
                <a:cs typeface="Courier New" pitchFamily="49" charset="0"/>
              </a:rPr>
              <a:t>withInitial</a:t>
            </a:r>
            <a:r>
              <a:rPr lang="ru-RU" sz="1600" dirty="0" smtClean="0">
                <a:cs typeface="Courier New" pitchFamily="49" charset="0"/>
              </a:rPr>
              <a:t> (иначе в </a:t>
            </a:r>
            <a:r>
              <a:rPr lang="en-US" sz="1600" dirty="0" smtClean="0">
                <a:cs typeface="Courier New" pitchFamily="49" charset="0"/>
              </a:rPr>
              <a:t>get </a:t>
            </a:r>
            <a:r>
              <a:rPr lang="ru-RU" sz="1600" dirty="0" smtClean="0">
                <a:cs typeface="Courier New" pitchFamily="49" charset="0"/>
              </a:rPr>
              <a:t>получите </a:t>
            </a:r>
            <a:r>
              <a:rPr lang="en-US" sz="1600" dirty="0" smtClean="0">
                <a:cs typeface="Courier New" pitchFamily="49" charset="0"/>
              </a:rPr>
              <a:t>null)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ru-RU" sz="1600" dirty="0" smtClean="0">
                <a:cs typeface="Courier New" pitchFamily="49" charset="0"/>
              </a:rPr>
              <a:t>Нужно крайне осторожно использовать </a:t>
            </a:r>
            <a:r>
              <a:rPr lang="en-US" sz="1600" dirty="0" smtClean="0">
                <a:cs typeface="Courier New" pitchFamily="49" charset="0"/>
              </a:rPr>
              <a:t>ThreadLocal </a:t>
            </a:r>
            <a:r>
              <a:rPr lang="ru-RU" sz="1600" dirty="0" smtClean="0">
                <a:cs typeface="Courier New" pitchFamily="49" charset="0"/>
              </a:rPr>
              <a:t>переменные с пулами потоков, т.к. задачи завершаются, а поток остается (т.е. можно прочитать данные из соседней задачи)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Синхронизация (без блокировок)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//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Один поток генерирует данные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(DataTest)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, другой их потребляет (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ConsumerThread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)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DataTest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static final byte[]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buffer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new byte[16];</a:t>
            </a:r>
          </a:p>
          <a:p>
            <a:pPr marL="0" indent="0">
              <a:spcBef>
                <a:spcPts val="0"/>
              </a:spcBef>
              <a:buNone/>
            </a:pP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static 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(String[] args) throws InterruptedException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Thread thread = new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ConsumerThread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thread.start();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Random random = new Random();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(int i = 0; i &lt; buffer.length;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Thread.sleep(random.nextInt(200));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buffer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[i] = 100 + 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class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ConsumerThread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Thread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public 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for (int i = 0; i &lt; buffer.length;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while (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buffer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[i] == 0) {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//May be always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false (data race)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//Thread.sleep(100);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System.out.println(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buffer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[i]);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//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Проблема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: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нагрузка на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CPU -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можно делать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sleep,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но тогда тратим лишнее время, т.к. не сразу откликаемся на установку значения. Варианты решения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: wait/notify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BlockingQueue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 или каналы (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pipes)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ru-RU" sz="1400" dirty="0" smtClean="0">
              <a:solidFill>
                <a:schemeClr val="bg1">
                  <a:lumMod val="50000"/>
                </a:schemeClr>
              </a:solidFill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Синхронизация (без блокировок</a:t>
            </a:r>
            <a:r>
              <a:rPr lang="en-US" sz="3600" dirty="0" smtClean="0"/>
              <a:t> 2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DataTest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static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volatile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static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volatile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boolean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complete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static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(String[] args) throws . . .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Thread thread = new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ConsumerThread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thread.start();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Тут может быть длительное вычисление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complete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class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ConsumerThread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Thread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public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complete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//Thread.sleep(100);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System.out.println(</a:t>
            </a: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Значение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result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будет зависеть от наличия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отсутствия переупорядочивания инструкций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Атомики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java.util.concurrent.atomic</a:t>
            </a:r>
            <a:r>
              <a:rPr lang="ru-RU" sz="1600" dirty="0" smtClean="0"/>
              <a:t>.</a:t>
            </a:r>
            <a:r>
              <a:rPr lang="en-US" sz="1600" b="1" dirty="0" smtClean="0"/>
              <a:t>AtomicInteger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AtomicBoolean</a:t>
            </a:r>
            <a:r>
              <a:rPr lang="ru-RU" sz="1600" b="1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AtomicLong</a:t>
            </a:r>
            <a:r>
              <a:rPr lang="ru-RU" sz="1600" b="1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AtomicReference</a:t>
            </a:r>
            <a:endParaRPr lang="ru-RU" sz="1600" b="1" dirty="0" smtClean="0">
              <a:solidFill>
                <a:schemeClr val="bg1">
                  <a:lumMod val="65000"/>
                </a:schemeClr>
              </a:solidFill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AtomicIntegerArray, AtomicLongArray, AtomicReferenceArray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public final int get()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public final void set(int newValue)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public final void lazySet(int newValue)</a:t>
            </a:r>
            <a:r>
              <a:rPr lang="ru-RU" sz="1600" dirty="0" smtClean="0"/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//*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public final boolean compareAndSet(int expect, int update)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public final boolean weakCompareAndSet(int expect, int update)</a:t>
            </a:r>
            <a:r>
              <a:rPr lang="ru-RU" sz="1600" dirty="0" smtClean="0"/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//**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public final int getAndSet(int newValue)</a:t>
            </a:r>
            <a:endParaRPr lang="ru-RU" sz="16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public final int getAndIncrement()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public final int getAndDecrement()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public final int getAndAdd(int delta)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public final int incrementAndGet()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public final int decrementAndGet()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public final int addAndGet(int delta)</a:t>
            </a:r>
            <a:endParaRPr lang="ru-RU" sz="16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public final int getAndUpdate(IntUnaryOperator updateFunction)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public final int updateAndGet(IntUnaryOperator updateFunction)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public final int getAndAccumulate(int x, IntBinaryOperator accumulatorFunction)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public final int accumulateAndGet(int x, IntBinaryOperator accumulatorFunction)</a:t>
            </a:r>
            <a:br>
              <a:rPr lang="en-US" sz="1600" dirty="0" smtClean="0"/>
            </a:b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//*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без защиты от перестановки инструкций. Причина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: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запрет перестановок дорогая операция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//**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weakCAS может вернуть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false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даже если значения совпадают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 Причина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в некоторых процессорах (не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Intel/AMD) 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нет инструкций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CAS –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а есть проверка на изменение ячейки  (т.е. изменение типа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A-&gt;B-&gt;A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даст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false)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или группы ячеек памяти</a:t>
            </a:r>
            <a:endParaRPr lang="ru-RU" sz="1200" dirty="0" smtClean="0">
              <a:solidFill>
                <a:schemeClr val="bg1">
                  <a:lumMod val="50000"/>
                </a:schemeClr>
              </a:solidFill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Остановка потока (2)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static void main(String[] args) throws Exception 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MyThread thread = new MyThread();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thread.start();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Thread.sleep(100);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Может прервать ожидание (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sleep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с ошибкой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InterruptedException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thread.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interrupt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static class MyThread extends Thread 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@Override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void run() 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int count = 0;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while (!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isInterrupted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 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System.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.println(count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Thread.sleep(100);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 catch (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Атомики (2)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DoubleAccumulator, LongAccumulator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public DoubleAccumulator(DoubleBinaryOperator accumulatorFunction, double identity)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public void accumulate(double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public double get()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public void reset()</a:t>
            </a: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public double getThenReset()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DoubleAdder, LongAdder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// new DoubleAccumulator((x, y) -&gt; x + y, 0.0)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public void add(double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public double sum()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public void reset()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public double sumThenReset()</a:t>
            </a: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cs typeface="Courier New" pitchFamily="49" charset="0"/>
              </a:rPr>
              <a:t>AtomicStampedReference</a:t>
            </a:r>
            <a:endParaRPr lang="ru-RU" sz="1600" b="1" dirty="0" smtClean="0"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b="1" dirty="0" smtClean="0"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public AtomicStampedReference(V initialRef, int initialStamp)</a:t>
            </a:r>
            <a:endParaRPr lang="ru-RU" sz="16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public boolean compareAndSet(V expectedReference, V newReference,</a:t>
            </a:r>
            <a:br>
              <a:rPr lang="en-US" sz="1600" dirty="0" smtClean="0"/>
            </a:br>
            <a:r>
              <a:rPr lang="en-US" sz="1600" dirty="0" smtClean="0"/>
              <a:t>                             int expectedStamp, int newStamp)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b="1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Атомики (Пример</a:t>
            </a:r>
            <a:r>
              <a:rPr lang="en-US" sz="3600" dirty="0" smtClean="0"/>
              <a:t> 1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private static final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AtomicInteger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AtomicInteger();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static void main(String[] args) throws Exception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List&lt;Thread&gt; threads = new ArrayList&lt;&gt;();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(int i = 0; i &lt;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threads.add(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new Thread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(() -&gt;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for (int k = 0; k &lt;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k++)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int value = </a:t>
            </a: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.incrementAndGet();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if (value % 1000 ==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System.out.printf("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Обработано %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d", 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}));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threads.forEach(Thread::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(Thread thread : threads)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thread.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ru-RU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System.out.println(</a:t>
            </a: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Атомики (Пример</a:t>
            </a:r>
            <a:r>
              <a:rPr lang="en-US" sz="3600" dirty="0" smtClean="0"/>
              <a:t> 2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SequenceGenerator {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static BigInteger MULTIPLIER = BigInteger.valueOf(2);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AtomicReference&lt;BigInteger&gt; </a:t>
            </a: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new AtomicReference&lt;&gt;(BigInteger.ONE);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BigInteger next()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BigInteger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.get();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next =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.multiply(MULTIPLIER);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} while (!</a:t>
            </a: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compareAndSet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next));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Ожидание завершения потока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08720"/>
            <a:ext cx="8496944" cy="55446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(long millis)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throws InterruptedException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(long millis, int nanos)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throws InterruptedException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throws InterruptedException</a:t>
            </a:r>
            <a:endParaRPr lang="ru-RU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static void main(String[] args) throws Exception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MyThread thread = new MyThread();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thread.start();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thread.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(100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if (thread.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isAlive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System.out.println("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Поток еще работает");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System.out.println("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Поток завершил работу");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</a:t>
            </a:r>
            <a:r>
              <a:rPr lang="en-US" dirty="0" smtClean="0"/>
              <a:t>Thread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836712"/>
            <a:ext cx="8496944" cy="568863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|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(String name)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getPriority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              |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setPriority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(int newPriority)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boolean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isDaemon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             |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setDaemon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(boolean 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getId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State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getState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boolean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isAlive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ThreadGroup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getThreadGroup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StackTraceElement[]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getStackTrace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u="sng" dirty="0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interrupt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boolean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isInterrupted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(long millis),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(long millis, int nanos)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static Thread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currentThread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sleep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(long millis)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throws InterruptedException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static int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enumerate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(Thread tarray[])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//only current group!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static Map&lt;Thread, StackTraceElement[]&gt;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getAllStackTraces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82354"/>
          </a:xfrm>
        </p:spPr>
        <p:txBody>
          <a:bodyPr>
            <a:normAutofit/>
          </a:bodyPr>
          <a:lstStyle/>
          <a:p>
            <a:r>
              <a:rPr lang="ru-RU" dirty="0" smtClean="0"/>
              <a:t>Проблемы многопоточности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 методы их решения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ru-RU" dirty="0" smtClean="0"/>
              <a:t>Условие гонок (</a:t>
            </a:r>
            <a:r>
              <a:rPr lang="en-US" dirty="0" smtClean="0"/>
              <a:t>race condition)</a:t>
            </a:r>
            <a:endParaRPr lang="ru-RU" dirty="0"/>
          </a:p>
        </p:txBody>
      </p:sp>
      <p:pic>
        <p:nvPicPr>
          <p:cNvPr id="4098" name="Picture 2" descr="C:\Users\emelyanov\Dropbox\java\lections\ppt08\image1_dra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908719"/>
            <a:ext cx="6840760" cy="509079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95536" y="6093296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Проблема решается путем использования блокировок (и других механизмов синхронизации), но это также может приводить к проблемам (см. далее)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Гонка данных </a:t>
            </a:r>
            <a:r>
              <a:rPr lang="en-US" sz="3600" dirty="0" smtClean="0"/>
              <a:t>(data race)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ru-RU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общий для всех потоков ресурс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4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4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thread1 {</a:t>
            </a:r>
            <a:br>
              <a:rPr lang="ru-RU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= 1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параллельно изменяет общий ресурс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4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ru-RU" sz="14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4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thread2 {</a:t>
            </a:r>
            <a:br>
              <a:rPr lang="ru-RU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= 2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параллельно изменяет общий ресурс</a:t>
            </a:r>
            <a:b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ru-RU" sz="14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4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thread3 {</a:t>
            </a:r>
            <a:br>
              <a:rPr lang="ru-RU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read </a:t>
            </a:r>
            <a:r>
              <a:rPr lang="ru-RU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параллельно читает общий ресурс</a:t>
            </a:r>
            <a:b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Допустим потоки выполняются друг за другом, что прочитает thread3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?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Решение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использовать блокировки или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volatile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volatile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int </a:t>
            </a:r>
            <a:r>
              <a:rPr lang="ru-RU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общий для всех потоков ресурс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//volatile + long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или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double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3478</Words>
  <Application>Microsoft Office PowerPoint</Application>
  <PresentationFormat>Экран (4:3)</PresentationFormat>
  <Paragraphs>775</Paragraphs>
  <Slides>42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3" baseType="lpstr">
      <vt:lpstr>Тема Office</vt:lpstr>
      <vt:lpstr>Потоки</vt:lpstr>
      <vt:lpstr>Потоки (2)</vt:lpstr>
      <vt:lpstr>Остановка потока</vt:lpstr>
      <vt:lpstr>Остановка потока (2)</vt:lpstr>
      <vt:lpstr>Ожидание завершения потока</vt:lpstr>
      <vt:lpstr>Методы Thread</vt:lpstr>
      <vt:lpstr>Проблемы многопоточности и методы их решения</vt:lpstr>
      <vt:lpstr>Условие гонок (race condition)</vt:lpstr>
      <vt:lpstr>Гонка данных (data race)</vt:lpstr>
      <vt:lpstr>Проблемы многопоточности (термины)</vt:lpstr>
      <vt:lpstr>Живучесть и производительность</vt:lpstr>
      <vt:lpstr>Проблемы многопоточности (термины 2)</vt:lpstr>
      <vt:lpstr>Мониторы (блокировки)</vt:lpstr>
      <vt:lpstr>Мониторы (пример 1.1)</vt:lpstr>
      <vt:lpstr>Мониторы (пример 1.2)</vt:lpstr>
      <vt:lpstr>Мониторы (пример 2.1)</vt:lpstr>
      <vt:lpstr>Мониторы (пример 2.2)</vt:lpstr>
      <vt:lpstr>Мониторы (пример 3)</vt:lpstr>
      <vt:lpstr>volatile</vt:lpstr>
      <vt:lpstr>Мониторы (пример 4.1)</vt:lpstr>
      <vt:lpstr>Мониторы (пример 4.2)</vt:lpstr>
      <vt:lpstr>Дедлок</vt:lpstr>
      <vt:lpstr>Дедлок (2)</vt:lpstr>
      <vt:lpstr>Дедлок (3)</vt:lpstr>
      <vt:lpstr>Thread Dump</vt:lpstr>
      <vt:lpstr>Синхронизация (wait/notify)</vt:lpstr>
      <vt:lpstr>Синхронизация (wait/notify) (2)</vt:lpstr>
      <vt:lpstr>Синхронизация (wait/notify) (3)</vt:lpstr>
      <vt:lpstr>Синхронизация (wait/notify) (4)</vt:lpstr>
      <vt:lpstr>Состояния потока</vt:lpstr>
      <vt:lpstr>Специальные thread-safe классы</vt:lpstr>
      <vt:lpstr>Факторизация (пример 1)</vt:lpstr>
      <vt:lpstr>Факторизация (пример 2)</vt:lpstr>
      <vt:lpstr>Факторизация (пример 3)</vt:lpstr>
      <vt:lpstr>Переменные в потоке</vt:lpstr>
      <vt:lpstr>Переменные в потоке (2)</vt:lpstr>
      <vt:lpstr>Синхронизация (без блокировок)</vt:lpstr>
      <vt:lpstr>Синхронизация (без блокировок 2)</vt:lpstr>
      <vt:lpstr>Атомики</vt:lpstr>
      <vt:lpstr>Атомики (2)</vt:lpstr>
      <vt:lpstr>Атомики (Пример 1)</vt:lpstr>
      <vt:lpstr>Атомики (Пример 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Сервера приложений</dc:title>
  <dc:creator>emelyanov</dc:creator>
  <cp:lastModifiedBy>emelyanov</cp:lastModifiedBy>
  <cp:revision>361</cp:revision>
  <dcterms:created xsi:type="dcterms:W3CDTF">2023-09-28T05:37:27Z</dcterms:created>
  <dcterms:modified xsi:type="dcterms:W3CDTF">2024-10-18T08:45:53Z</dcterms:modified>
</cp:coreProperties>
</file>