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6" r:id="rId5"/>
    <p:sldId id="258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D6EC-58F1-4F1C-8F1B-7F00A4724223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FAA9-C5FF-4FA0-A06D-59F2CEA3DDD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Сервера приложений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Сессии </a:t>
            </a:r>
            <a:r>
              <a:rPr lang="en-US" sz="1600" dirty="0" smtClean="0"/>
              <a:t>(Session)</a:t>
            </a:r>
            <a:r>
              <a:rPr lang="ru-RU" sz="1600" dirty="0" smtClean="0"/>
              <a:t>, запросы</a:t>
            </a:r>
            <a:r>
              <a:rPr lang="en-US" sz="1600" dirty="0" smtClean="0"/>
              <a:t> (Request)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Общие объекты</a:t>
            </a:r>
            <a:r>
              <a:rPr lang="en-US" sz="1600" dirty="0" smtClean="0"/>
              <a:t> (Application/Singleton)</a:t>
            </a:r>
            <a:r>
              <a:rPr lang="ru-RU" sz="1600" dirty="0" smtClean="0"/>
              <a:t>, многопоточность, пулы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Взаимодействие с клиентам (</a:t>
            </a:r>
            <a:r>
              <a:rPr lang="en-US" sz="1600" dirty="0" smtClean="0"/>
              <a:t>web / desktop) </a:t>
            </a:r>
            <a:r>
              <a:rPr lang="ru-RU" sz="1600" dirty="0" smtClean="0"/>
              <a:t>и внешними системами (</a:t>
            </a:r>
            <a:r>
              <a:rPr lang="en-US" sz="1600" dirty="0" smtClean="0"/>
              <a:t>REST, SOAP </a:t>
            </a:r>
            <a:r>
              <a:rPr lang="ru-RU" sz="1600" dirty="0" smtClean="0"/>
              <a:t>и т.д.)</a:t>
            </a:r>
            <a:endParaRPr lang="ru-RU" sz="1600" dirty="0"/>
          </a:p>
        </p:txBody>
      </p:sp>
      <p:pic>
        <p:nvPicPr>
          <p:cNvPr id="1026" name="Picture 2" descr="D:\17-08-2021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3240360" cy="3997006"/>
          </a:xfrm>
          <a:prstGeom prst="rect">
            <a:avLst/>
          </a:prstGeom>
          <a:noFill/>
        </p:spPr>
      </p:pic>
      <p:pic>
        <p:nvPicPr>
          <p:cNvPr id="1027" name="Picture 3" descr="D:\17-08-2021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916832"/>
            <a:ext cx="4236550" cy="2725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Сервера приложений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ru-RU" dirty="0" smtClean="0"/>
              <a:t>TTP-сервер</a:t>
            </a:r>
          </a:p>
          <a:p>
            <a:r>
              <a:rPr lang="ru-RU" dirty="0" smtClean="0"/>
              <a:t>Поддержка web стандартов: сервлеты, REST, JSP, JSF и </a:t>
            </a:r>
            <a:r>
              <a:rPr lang="ru-RU" dirty="0" smtClean="0"/>
              <a:t>прочее</a:t>
            </a:r>
            <a:endParaRPr lang="en-US" dirty="0" smtClean="0"/>
          </a:p>
          <a:p>
            <a:r>
              <a:rPr lang="ru-RU" dirty="0" smtClean="0"/>
              <a:t>Доступ к БД, ORM</a:t>
            </a:r>
          </a:p>
          <a:p>
            <a:r>
              <a:rPr lang="ru-RU" dirty="0" smtClean="0"/>
              <a:t>Поддержка транзакций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Кластеризация</a:t>
            </a:r>
            <a:endParaRPr lang="ru-RU" dirty="0" smtClean="0"/>
          </a:p>
          <a:p>
            <a:r>
              <a:rPr lang="ru-RU" dirty="0" smtClean="0"/>
              <a:t>Настройка и управление сервера (админка)</a:t>
            </a:r>
          </a:p>
          <a:p>
            <a:r>
              <a:rPr lang="ru-RU" dirty="0" smtClean="0"/>
              <a:t>Обмен сообщениями, </a:t>
            </a:r>
            <a:r>
              <a:rPr lang="ru-RU" dirty="0" smtClean="0"/>
              <a:t>таймеры и т.</a:t>
            </a:r>
            <a:r>
              <a:rPr lang="ru-RU" dirty="0"/>
              <a:t>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Java 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Java EE (в 2018 переименована в Jakarta EE) — набор спецификаций и соответствующей документации для языка Java, описывающей архитектуру серверной платформы для задач средних и крупных предприятий.</a:t>
            </a:r>
          </a:p>
          <a:p>
            <a:r>
              <a:rPr lang="ru-RU" dirty="0" smtClean="0"/>
              <a:t>сайт  </a:t>
            </a:r>
            <a:r>
              <a:rPr lang="en-US" dirty="0" smtClean="0"/>
              <a:t>Oracle c</a:t>
            </a:r>
            <a:r>
              <a:rPr lang="ru-RU" dirty="0" smtClean="0"/>
              <a:t> </a:t>
            </a:r>
            <a:r>
              <a:rPr lang="en-US" dirty="0" smtClean="0"/>
              <a:t>JSR - Java Specification Requests </a:t>
            </a:r>
            <a:r>
              <a:rPr lang="ru-RU" dirty="0" smtClean="0"/>
              <a:t>(до </a:t>
            </a:r>
            <a:r>
              <a:rPr lang="en-US" dirty="0" smtClean="0"/>
              <a:t>Java EE 8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Сайт</a:t>
            </a:r>
            <a:r>
              <a:rPr lang="en-US" dirty="0" smtClean="0"/>
              <a:t> Jakarta EE - </a:t>
            </a:r>
            <a:r>
              <a:rPr lang="ru-RU" dirty="0" smtClean="0"/>
              <a:t>свежие спецификации </a:t>
            </a:r>
            <a:r>
              <a:rPr lang="en-US" dirty="0" smtClean="0"/>
              <a:t>c Jakarta EE 8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Стандарты Java EE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51520" y="980728"/>
          <a:ext cx="859367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79"/>
                <a:gridCol w="4217793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87784">
                <a:tc rowSpan="2">
                  <a:txBody>
                    <a:bodyPr/>
                    <a:lstStyle/>
                    <a:p>
                      <a:pPr algn="ctr"/>
                      <a:endParaRPr lang="ru-RU" sz="1200" b="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Описание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Версия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Java EE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6494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J2EE 1.4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JavaEE 5</a:t>
                      </a:r>
                      <a:endParaRPr lang="ru-RU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2006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JavaEE 6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JavaEE 7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JavaEE 8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EE 10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943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EJB</a:t>
                      </a:r>
                      <a:endParaRPr lang="ru-RU" sz="1200" b="0" dirty="0"/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Enterprise JavaBeans –</a:t>
                      </a:r>
                      <a:r>
                        <a:rPr lang="ru-RU" sz="1200" b="0" dirty="0" smtClean="0"/>
                        <a:t>серверные компоненты с бизнес-логикой</a:t>
                      </a:r>
                      <a:endParaRPr lang="ru-RU" sz="1200" b="0" dirty="0"/>
                    </a:p>
                  </a:txBody>
                  <a:tcPr marL="36000" marR="3600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2.1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3.1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3.2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3.2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4.0</a:t>
                      </a:r>
                      <a:endParaRPr lang="ru-RU" sz="1200" b="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943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JNDI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</a:t>
                      </a:r>
                      <a:r>
                        <a:rPr lang="en-US" sz="1200" b="0" baseline="0" dirty="0" smtClean="0"/>
                        <a:t> Naming and Directory Interface – </a:t>
                      </a:r>
                      <a:r>
                        <a:rPr lang="ru-RU" sz="1200" b="0" baseline="0" dirty="0" smtClean="0"/>
                        <a:t>служба каталогов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6056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CDI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Context and Dependency Injection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9371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JPA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Persistent API (ORM)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9371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JTA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Transaction API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1.0.1</a:t>
                      </a:r>
                      <a:r>
                        <a:rPr lang="en-US" sz="1200" b="0" dirty="0" smtClean="0"/>
                        <a:t>B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5484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Servlet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 smtClean="0"/>
                        <a:t>Обслуживание запросов </a:t>
                      </a:r>
                      <a:r>
                        <a:rPr lang="en-US" sz="1200" b="0" dirty="0" smtClean="0"/>
                        <a:t>web-</a:t>
                      </a:r>
                      <a:r>
                        <a:rPr lang="ru-RU" sz="1200" b="0" dirty="0" smtClean="0"/>
                        <a:t>клиентов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r>
                        <a:rPr lang="en-US" sz="1200" b="0" dirty="0" smtClean="0"/>
                        <a:t>.4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2.5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JSP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JavaServer Pages – </a:t>
                      </a:r>
                      <a:r>
                        <a:rPr lang="ru-RU" sz="1200" b="0" dirty="0" smtClean="0"/>
                        <a:t>шаблонная генерация </a:t>
                      </a:r>
                      <a:r>
                        <a:rPr lang="en-US" sz="1200" b="0" dirty="0" smtClean="0"/>
                        <a:t>web-</a:t>
                      </a:r>
                      <a:r>
                        <a:rPr lang="ru-RU" sz="1200" b="0" dirty="0" smtClean="0"/>
                        <a:t>страниц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2.3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2.3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JSTL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JavaServer Pages Standard</a:t>
                      </a:r>
                      <a:r>
                        <a:rPr lang="en-US" sz="1200" b="0" baseline="0" dirty="0" smtClean="0"/>
                        <a:t> Tag Library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JSF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JavaServer</a:t>
                      </a:r>
                      <a:r>
                        <a:rPr lang="ru-RU" sz="1200" b="0" dirty="0" smtClean="0"/>
                        <a:t> </a:t>
                      </a:r>
                      <a:r>
                        <a:rPr lang="en-US" sz="1200" b="0" dirty="0" smtClean="0"/>
                        <a:t>Faces</a:t>
                      </a:r>
                      <a:r>
                        <a:rPr lang="en-US" sz="1200" b="0" baseline="0" dirty="0" smtClean="0"/>
                        <a:t> – </a:t>
                      </a:r>
                      <a:r>
                        <a:rPr lang="ru-RU" sz="1200" b="0" spc="-50" baseline="0" dirty="0" smtClean="0"/>
                        <a:t>компонентный фреймворк для </a:t>
                      </a:r>
                      <a:r>
                        <a:rPr lang="en-US" sz="1200" b="0" spc="-50" baseline="0" dirty="0" smtClean="0"/>
                        <a:t>web-</a:t>
                      </a:r>
                      <a:r>
                        <a:rPr lang="ru-RU" sz="1200" b="0" spc="-50" baseline="0" dirty="0" smtClean="0"/>
                        <a:t>приложений</a:t>
                      </a:r>
                      <a:endParaRPr lang="ru-RU" sz="1200" b="0" spc="-50" baseline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2.3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JAX-WS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API for XML Web Service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JAX-RS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Java API for RESTful Web Service</a:t>
                      </a:r>
                      <a:endParaRPr lang="ru-RU" sz="1200" b="0" dirty="0" smtClean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WebSocket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API for WebSocket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JSON-P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API for JSON Processing – </a:t>
                      </a:r>
                      <a:r>
                        <a:rPr lang="ru-RU" sz="1200" b="0" dirty="0" smtClean="0"/>
                        <a:t>разбор</a:t>
                      </a:r>
                      <a:r>
                        <a:rPr lang="ru-RU" sz="1200" b="0" baseline="0" dirty="0" smtClean="0"/>
                        <a:t> и генерация </a:t>
                      </a:r>
                      <a:r>
                        <a:rPr lang="en-US" sz="1200" b="0" baseline="0" dirty="0" smtClean="0"/>
                        <a:t>JSON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JSON-B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Java API for JSON Binding –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ru-RU" sz="1200" b="0" baseline="0" dirty="0" smtClean="0"/>
                        <a:t>преобразование объектов в</a:t>
                      </a:r>
                      <a:r>
                        <a:rPr lang="en-US" sz="1200" b="0" baseline="0" dirty="0" smtClean="0"/>
                        <a:t>/</a:t>
                      </a:r>
                      <a:r>
                        <a:rPr lang="ru-RU" sz="1200" b="0" baseline="0" dirty="0" smtClean="0"/>
                        <a:t>из </a:t>
                      </a:r>
                      <a:r>
                        <a:rPr lang="en-US" sz="1200" b="0" baseline="0" dirty="0" smtClean="0"/>
                        <a:t>JSON</a:t>
                      </a:r>
                      <a:endParaRPr lang="ru-RU" sz="1200" b="0" dirty="0" smtClean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JMS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Message Service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JavaMail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dirty="0" smtClean="0"/>
                        <a:t>Получение и отправка электронной почты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1.2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1.4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1.4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1.5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1.6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Validation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Bean</a:t>
                      </a:r>
                      <a:r>
                        <a:rPr lang="en-US" sz="1200" b="0" baseline="0" dirty="0" smtClean="0"/>
                        <a:t> Validation – </a:t>
                      </a:r>
                      <a:r>
                        <a:rPr lang="ru-RU" sz="1200" b="0" baseline="0" dirty="0" smtClean="0"/>
                        <a:t>декларативное описание ограничений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3.0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JAAS</a:t>
                      </a:r>
                      <a:endParaRPr lang="ru-RU" sz="1200" b="0" dirty="0" smtClean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</a:t>
                      </a:r>
                      <a:r>
                        <a:rPr lang="en-US" sz="1200" b="0" baseline="0" dirty="0" smtClean="0"/>
                        <a:t> Authentication and Authorization Service – </a:t>
                      </a:r>
                      <a:r>
                        <a:rPr lang="ru-RU" sz="1200" b="0" baseline="0" dirty="0" smtClean="0"/>
                        <a:t>реализация </a:t>
                      </a:r>
                      <a:r>
                        <a:rPr lang="en-US" sz="1200" b="0" baseline="0" dirty="0" smtClean="0"/>
                        <a:t>PAM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2.0*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Security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EE Security API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-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JACC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 </a:t>
                      </a:r>
                      <a:r>
                        <a:rPr lang="en-US" sz="1200" b="0" baseline="0" dirty="0" smtClean="0"/>
                        <a:t>Authorization Contract for Container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1.4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1.5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JCA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J2EE Connector Architecture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1.5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1.5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1.6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1.6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1.7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  <a:tr h="4912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JAF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/>
                        <a:t>JavaBeans Activation Framework</a:t>
                      </a:r>
                      <a:endParaRPr lang="ru-RU" sz="1200" b="0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1.0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1.1</a:t>
                      </a:r>
                      <a:endParaRPr lang="ru-RU" sz="1200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2.0</a:t>
                      </a:r>
                      <a:endParaRPr lang="ru-RU" sz="1200" b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251520" y="5949280"/>
            <a:ext cx="8712968" cy="6480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/>
              <a:t>JDBC™ 4.2 API  (JavaEE 8)                                                                                                                </a:t>
            </a:r>
          </a:p>
          <a:p>
            <a:pPr>
              <a:spcBef>
                <a:spcPts val="0"/>
              </a:spcBef>
            </a:pP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профили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: full, web (EJB Lite, -mail, -JMS, -JCA)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PAM - Pluggable Authentication 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Сервера приложений </a:t>
            </a:r>
            <a:r>
              <a:rPr lang="en-US" dirty="0" smtClean="0"/>
              <a:t>Java (JavaEE)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dirty="0" smtClean="0"/>
              <a:t>GlassFish (Oracle, Free)</a:t>
            </a:r>
          </a:p>
          <a:p>
            <a:r>
              <a:rPr lang="en-US" dirty="0" smtClean="0"/>
              <a:t>JBoss Enterprise Application Platform (Red Hat, Paid)</a:t>
            </a:r>
          </a:p>
          <a:p>
            <a:r>
              <a:rPr lang="en-US" dirty="0" smtClean="0"/>
              <a:t>WildFly  (</a:t>
            </a:r>
            <a:r>
              <a:rPr lang="ru-RU" dirty="0" smtClean="0"/>
              <a:t>ранее </a:t>
            </a:r>
            <a:r>
              <a:rPr lang="en-US" dirty="0" smtClean="0"/>
              <a:t>JBoss Application Server) (Red Hat, Free)</a:t>
            </a:r>
            <a:endParaRPr lang="ru-RU" dirty="0" smtClean="0"/>
          </a:p>
          <a:p>
            <a:r>
              <a:rPr lang="en-US" dirty="0" smtClean="0"/>
              <a:t>WebSphere Application Server (IBM, Paid)</a:t>
            </a:r>
          </a:p>
          <a:p>
            <a:r>
              <a:rPr lang="en-US" dirty="0" smtClean="0"/>
              <a:t>Apache Tomcat (</a:t>
            </a:r>
            <a:r>
              <a:rPr lang="ru-RU" dirty="0" smtClean="0"/>
              <a:t>не всё </a:t>
            </a:r>
            <a:r>
              <a:rPr lang="en-US" dirty="0" smtClean="0"/>
              <a:t>Java EE) (Apache, Free)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WildFly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413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512168"/>
                <a:gridCol w="3713584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(minimal)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(-13)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2014-02-11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EE 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(-21)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2018-08-30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EE 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(-26)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2021-02-12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Jakarta EE 8 (and 9 Preview)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(-31)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2022-11-08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Jakarta EE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11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-0</a:t>
                      </a:r>
                      <a:r>
                        <a:rPr lang="en-US" dirty="0" smtClean="0"/>
                        <a:t>4</a:t>
                      </a:r>
                      <a:r>
                        <a:rPr lang="ru-RU" dirty="0" smtClean="0"/>
                        <a:t>-2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Jakarta EE 10*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11*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docs.wildfly.org/22/images/splash_wildflylogo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293096"/>
            <a:ext cx="2857500" cy="9525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3717032"/>
            <a:ext cx="5113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WildFly Preview 32 = Jakarta EE 11 and Java SE 17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609</Words>
  <Application>Microsoft Office PowerPoint</Application>
  <PresentationFormat>Экран (4:3)</PresentationFormat>
  <Paragraphs>242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Сервера приложений</vt:lpstr>
      <vt:lpstr>Сервера приложений</vt:lpstr>
      <vt:lpstr>Java EE</vt:lpstr>
      <vt:lpstr>Стандарты Java EE</vt:lpstr>
      <vt:lpstr>Сервера приложений Java (JavaEE)</vt:lpstr>
      <vt:lpstr>WildFly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Сервера приложений</dc:title>
  <dc:creator>emelyanov</dc:creator>
  <cp:lastModifiedBy>emelyanov</cp:lastModifiedBy>
  <cp:revision>114</cp:revision>
  <dcterms:created xsi:type="dcterms:W3CDTF">2023-09-28T05:37:27Z</dcterms:created>
  <dcterms:modified xsi:type="dcterms:W3CDTF">2024-10-29T11:43:10Z</dcterms:modified>
</cp:coreProperties>
</file>