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0" r:id="rId1"/>
  </p:sldMasterIdLst>
  <p:notesMasterIdLst>
    <p:notesMasterId r:id="rId2"/>
  </p:notesMasterIdLst>
  <p:sldIdLst>
    <p:sldId id="259" r:id="rId3"/>
    <p:sldId id="256" r:id="rId4"/>
    <p:sldId id="278" r:id="rId5"/>
    <p:sldId id="274" r:id="rId6"/>
    <p:sldId id="365" r:id="rId7"/>
    <p:sldId id="367" r:id="rId8"/>
    <p:sldId id="368" r:id="rId9"/>
    <p:sldId id="369" r:id="rId10"/>
    <p:sldId id="370" r:id="rId11"/>
    <p:sldId id="366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285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22" r:id="rId30"/>
    <p:sldId id="3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527"/>
    <p:restoredTop sz="94608"/>
  </p:normalViewPr>
  <p:slideViewPr>
    <p:cSldViewPr snapToGrid="0" snapToObjects="1">
      <p:cViewPr>
        <p:scale>
          <a:sx n="100" d="100"/>
          <a:sy n="100" d="100"/>
        </p:scale>
        <p:origin x="542" y="5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52BD6FA-1DD4-2349-B9DB-74F8B69E44DC}" type="datetime1">
              <a:rPr kumimoji="1" lang="ko-KR" altLang="en-US"/>
              <a:pPr lvl="0">
                <a:defRPr/>
              </a:pPr>
              <a:t>2022-04-09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72A800-2C12-2146-9236-0C7FF68745C7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A72A800-2C12-2146-9236-0C7FF68745C7}" type="slidenum">
              <a:rPr kumimoji="1" lang="en-US" altLang="en-US"/>
              <a:pPr lvl="0">
                <a:defRPr/>
              </a:pPr>
              <a:t>23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8BBF-1985-1C4B-BFFD-F5C16CD28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37DF1-9F2E-6B4A-A999-5149A255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2ED1D-84AB-F54F-8232-0CA8F327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B1040-FCAD-DC45-881F-582309FF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00EC-6A68-5B41-81B8-F01C720D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0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54056-6B39-774C-BC1A-213F1DDF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6AED7-8802-D546-B7F3-49FF33BB3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F7F3E-F09C-EF4B-BA01-215A9D79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B154-C7ED-F04D-B0F8-4CCBAB1E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ED81F-8BCB-704B-927B-BAF0BE43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5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F28B9-21C4-8447-94FE-F390558CF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71201-1EF0-1947-AED9-A60EE190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D3322-BDD2-4149-B63A-7779259C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AE47D-1A6B-EA4C-B913-31572432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0FE84-A58B-FC44-B38D-BBFE6CD5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9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F99B3-A5D3-D048-8C58-B78723D2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366C1-0E0F-5846-8CAB-A4D917D0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4DF3B-D7FE-2744-AAD0-F14E5865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7DA0D-CEE1-9741-8805-F4D94168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FB175-94CE-BA40-8C70-D09F2F6A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72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83E1-D933-4940-A9AE-0B6442C2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F6F33-1216-CF4A-A8EC-3ED16BECC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3362B-336D-2D4F-BAF6-6C94C599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CB064-87CD-B649-B963-96DF0F7A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0725A-3577-2443-ADE6-DDBA3DE1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37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F78EE-BB64-EF45-9782-1B95BD57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9C0EE-E1DD-8A4F-878D-10F21A5C0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DB8F99-3DC4-DD43-B15C-E1CE4E1F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CEB7F-692B-6B40-B6D9-EF51C5EC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D4609-4A21-E14B-83F6-AC1FBC8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348ED-5336-3E42-B049-2DA03364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37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9D5F7-68D2-1E44-B322-6B3062D9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C94AC-3396-7544-B9B2-FD97920F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ED28C-7959-A244-9CBB-96B1511A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F5B3E-9C2A-BA4F-99D7-26EC38FC2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B92D8F-7C10-A247-BE95-231D3CFA3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366848-611F-9845-A72E-9621FE09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08EFF-492B-ED48-A53B-7E1A00DC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EF7CC-853B-1D40-9385-B80DED38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233C4-A118-CE48-A358-232BC0E4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161607-0803-CB49-92B5-FC31C217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A66532-F29C-874F-95E5-36370AEB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980F3-4E76-6846-9002-25CEAAA1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09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4861B-F777-454D-9ECF-E02F0242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8FB706-A898-E74A-9417-56272249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02E26-2D98-364C-91A9-F375433D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4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14BD-E69B-F749-8D6A-B0916D7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A9C01-156F-A34B-82C0-C21BA26D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236773-8535-0348-AC25-EA468F5C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87E1E-C5E4-CA48-B2E3-4CF4DF2A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6D1AA-6D8F-0C49-8E18-EF2289E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A3FCD-F2D0-0946-8D49-D2C4A9BC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65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99BB-696D-1544-8F58-9C97EDA8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E80EE-01AF-AE40-B633-276054C7D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A5C05C-1525-744F-B550-5968D693F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3451C-A671-7F4A-A0E8-7FFF3178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BACD9-53A6-FC46-A876-4929C42E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56F0C-6079-D549-AF08-6F4E0D40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9444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66901-D0E1-9442-A0BB-7F41F989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00E7D-2588-BE4D-92B3-02FBCECD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C0FD8-E4C3-384F-9205-628954B0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8BC7-27DA-8443-BB3A-35C95A7AED53}" type="datetimeFigureOut">
              <a:rPr kumimoji="1" lang="ko-KR" altLang="en-US" smtClean="0"/>
              <a:t>2022-03-27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112BA-E47B-144D-A586-AE1DB2B2A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61639-29F4-BB4C-8FCD-97A462B4E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B807-26D8-7243-9C9C-AB207F948B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327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1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1.png"  /><Relationship Id="rId4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hyperlink" Target="https://bbaktaeho-95.tistory.com/62" TargetMode="External" /><Relationship Id="rId4" Type="http://schemas.openxmlformats.org/officeDocument/2006/relationships/hyperlink" Target="https://programmingfbf7290.tistory.com/entry/%EC%95%88%EB%93%9C%EB%A1%9C%EC%9D%B4%EB%93%9C-%EC%95%A1%ED%8B%B0%EB%B9%84%ED%8B%B0Activity-%EC%83%9D%EB%AA%85%EC%A3%BC%EA%B8%B0-%EC%B4%9D%EC%A0%95%EB%A6%AC" TargetMode="External" /><Relationship Id="rId5" Type="http://schemas.openxmlformats.org/officeDocument/2006/relationships/hyperlink" Target="https://asong-study-record.tistory.com/69" TargetMode="External" /><Relationship Id="rId6" Type="http://schemas.openxmlformats.org/officeDocument/2006/relationships/hyperlink" Target="https://salix97.tistory.com/72)4" TargetMode="External" /><Relationship Id="rId7" Type="http://schemas.openxmlformats.org/officeDocument/2006/relationships/hyperlink" Target="https://velog.io/@jaeyunn_15/Android-Gson" TargetMode="External"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9895" y="2551837"/>
            <a:ext cx="4823670" cy="2551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400" b="1">
                <a:solidFill>
                  <a:srgbClr val="00ff6f"/>
                </a:solidFill>
                <a:latin typeface="BorisBlackBloxx"/>
                <a:ea typeface="Black Han Sans"/>
              </a:rPr>
              <a:t>PNU UMC 2nd</a:t>
            </a:r>
            <a:endParaRPr kumimoji="1" lang="en-US" altLang="ko-KR" sz="5400" b="1">
              <a:solidFill>
                <a:srgbClr val="00ff6f"/>
              </a:solidFill>
              <a:latin typeface="BorisBlackBloxx"/>
              <a:ea typeface="Black Han Sans"/>
            </a:endParaRPr>
          </a:p>
          <a:p>
            <a:pPr lvl="0">
              <a:defRPr/>
            </a:pPr>
            <a:r>
              <a:rPr kumimoji="1" lang="en-US" altLang="ko-KR" sz="5400" b="1">
                <a:solidFill>
                  <a:srgbClr val="00ff6f"/>
                </a:solidFill>
                <a:latin typeface="BorisBlackBloxx"/>
                <a:ea typeface="Black Han Sans"/>
              </a:rPr>
              <a:t>STUDY</a:t>
            </a:r>
            <a:endParaRPr kumimoji="1" lang="en-US" altLang="ko-KR" sz="5400" b="1">
              <a:solidFill>
                <a:srgbClr val="00ff6f"/>
              </a:solidFill>
              <a:latin typeface="BorisBlackBloxx"/>
              <a:ea typeface="Black Han Sans"/>
            </a:endParaRPr>
          </a:p>
          <a:p>
            <a:pPr lvl="0">
              <a:defRPr/>
            </a:pPr>
            <a:r>
              <a:rPr kumimoji="1" lang="en-US" altLang="ko-KR" sz="5400" b="1">
                <a:solidFill>
                  <a:srgbClr val="00ff6f"/>
                </a:solidFill>
                <a:latin typeface="BorisBlackBloxx"/>
                <a:ea typeface="Black Han Sans"/>
              </a:rPr>
              <a:t>&lt;LifeCycle&gt;</a:t>
            </a:r>
            <a:endParaRPr kumimoji="1" lang="en-US" altLang="ko-KR" sz="5400" b="1">
              <a:solidFill>
                <a:srgbClr val="00ff6f"/>
              </a:solidFill>
              <a:latin typeface="BorisBlackBloxx"/>
              <a:ea typeface="Black Han Sans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9565821" y="6294393"/>
            <a:ext cx="4354285" cy="3943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발표자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남원정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/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코코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2" y="926196"/>
            <a:ext cx="8719853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메서드 사용 </a:t>
            </a:r>
            <a:r>
              <a:rPr kumimoji="1" lang="ko-KR" altLang="en-US" sz="3600" b="1">
                <a:solidFill>
                  <a:srgbClr val="ff0000"/>
                </a:solidFill>
                <a:latin typeface="Noto Sans KR"/>
                <a:ea typeface="Noto Sans KR"/>
              </a:rPr>
              <a:t>유의점</a:t>
            </a:r>
            <a:endParaRPr kumimoji="1" lang="ko-KR" altLang="en-US" sz="3600" b="1">
              <a:solidFill>
                <a:srgbClr val="ff0000"/>
              </a:solidFill>
              <a:latin typeface="Noto Sans KR"/>
              <a:ea typeface="Noto Sans KR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95275" y="2089785"/>
            <a:ext cx="11896726" cy="42995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리소스 생성과 소멸은 대칭이 되는 생명주기 메서드에서 실행해야 함</a:t>
            </a:r>
            <a:endParaRPr kumimoji="1" lang="ko-KR" altLang="en-US" sz="2300" b="1">
              <a:solidFill>
                <a:srgbClr val="00ff6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(onCreate-onDestory, onResume-onPause, onStart-onStop)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-&gt;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만약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onCreate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에서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 DB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를 열고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onPause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DB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를 닫으면 오류 발생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(DB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가 안 열린다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,,)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super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 메서드 호출 시 주의</a:t>
            </a: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!</a:t>
            </a:r>
            <a:endParaRPr kumimoji="1" lang="en-US" altLang="ko-KR" sz="2300" b="1">
              <a:solidFill>
                <a:srgbClr val="00ff6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onCreate(), onStart(), onResume()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은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super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클래스의 해당 함수 호출 후 작업해야 함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onPause(), onStop(), onDestroy()는 작업을 하고 super 클래스의 해당 함수를 호출해야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함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+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콜백 함수를 직접 호출하기 보다는 별도의 메소드를 정의해서 호출하는 걸 권장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finish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 메서드를 호출한 다음에는 바로 리턴해야 함</a:t>
            </a:r>
            <a:endParaRPr kumimoji="1" lang="ko-KR" altLang="en-US" sz="2300" b="1">
              <a:solidFill>
                <a:srgbClr val="00ff6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안 하면 메서드의 나머지 부분 실행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단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마지막 부분에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finish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호출하면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 return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필요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X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96700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2. Fragment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rcRect l="-7980" t="-730" r="-270" b="43150"/>
          <a:stretch>
            <a:fillRect/>
          </a:stretch>
        </p:blipFill>
        <p:spPr>
          <a:xfrm>
            <a:off x="-327382" y="1310462"/>
            <a:ext cx="6255897" cy="4068372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rcRect t="57150" r="-1240"/>
          <a:stretch>
            <a:fillRect/>
          </a:stretch>
        </p:blipFill>
        <p:spPr>
          <a:xfrm>
            <a:off x="5869026" y="1708896"/>
            <a:ext cx="6322973" cy="3271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96700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2. Fragment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419622" y="1403177"/>
          <a:ext cx="11352755" cy="4519303"/>
        </p:xfrm>
        <a:graphic>
          <a:graphicData uri="http://schemas.openxmlformats.org/drawingml/2006/table">
            <a:tbl>
              <a:tblPr firstRow="1" bandRow="1"/>
              <a:tblGrid>
                <a:gridCol w="2264263"/>
                <a:gridCol w="9088492"/>
              </a:tblGrid>
              <a:tr h="56648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메서드 이름</a:t>
                      </a:r>
                      <a:endParaRPr lang="en-US" altLang="ko-KR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</a:tr>
              <a:tr h="9280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onAttach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액티비티에서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추가</a:t>
                      </a:r>
                      <a:r>
                        <a:rPr lang="ko-KR" altLang="en-US" sz="2000" b="1">
                          <a:solidFill>
                            <a:srgbClr val="ffffff"/>
                          </a:solidFill>
                        </a:rPr>
                        <a:t>시 호출</a:t>
                      </a:r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rgbClr val="ffffff"/>
                          </a:solidFill>
                        </a:rPr>
                        <a:t>아직 프래그먼트가 완벽하게 생성된 상태</a:t>
                      </a:r>
                      <a:r>
                        <a:rPr lang="en-US" altLang="ko-KR" sz="2000" b="1">
                          <a:solidFill>
                            <a:srgbClr val="ffffff"/>
                          </a:solidFill>
                        </a:rPr>
                        <a:t>X</a:t>
                      </a:r>
                      <a:r>
                        <a:rPr lang="ko-KR" altLang="en-US" sz="2000" b="1">
                          <a:solidFill>
                            <a:srgbClr val="ffffff"/>
                          </a:solidFill>
                        </a:rPr>
                        <a:t>, 인자로 context가 주어짐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9150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onCreate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리소스 초기화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변수 초기화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2000" b="1">
                          <a:solidFill>
                            <a:srgbClr val="ff0000"/>
                          </a:solidFill>
                        </a:rPr>
                        <a:t>UI</a:t>
                      </a:r>
                      <a:r>
                        <a:rPr lang="ko-KR" altLang="en-US" sz="2000" b="1">
                          <a:solidFill>
                            <a:srgbClr val="ff0000"/>
                          </a:solidFill>
                        </a:rPr>
                        <a:t> 초기화는 불가</a:t>
                      </a:r>
                      <a:endParaRPr lang="ko-KR" altLang="en-US" sz="2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가 액티비티 호출을 받아 생성되는 시점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9150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onCreateView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레이 아웃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inflate/ 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에 속한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UI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관련 작업 가능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/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뷰 객체를 얻어 버튼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텍스트 뷰 초기화 가능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뷰를 반환해야 함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6304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onStart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사용자가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를 볼 수 있음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(=Activity)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56434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onResume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가 활성화 된 상태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실행 중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)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로 봄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사용자와 상호작용 가능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96700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2. Fragment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181498" y="1416784"/>
          <a:ext cx="11829004" cy="4402073"/>
        </p:xfrm>
        <a:graphic>
          <a:graphicData uri="http://schemas.openxmlformats.org/drawingml/2006/table">
            <a:tbl>
              <a:tblPr firstRow="1" bandRow="1"/>
              <a:tblGrid>
                <a:gridCol w="2359249"/>
                <a:gridCol w="9469755"/>
              </a:tblGrid>
              <a:tr h="4340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메서드 이름</a:t>
                      </a:r>
                      <a:endParaRPr lang="en-US" altLang="ko-KR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설명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</a:tr>
              <a:tr h="8771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onPause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호스트 Activity가 포커스 잃고 다른 Activity가 최상단에서 보여지는 경우 호출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사용자와의 상호작용 중지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UI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관련 처리 정지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중요 데이터 저장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8771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onStop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다른 Activity가 최상단에서 보여지는 경우 + Activity가 완전히 보이지 않는경우 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는 보이지 않음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기능 중지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87717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onDestroyView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rgbClr val="ffffff"/>
                          </a:solidFill>
                        </a:rPr>
                        <a:t>Fragment와 관련된 view가 제거될 때 실행</a:t>
                      </a:r>
                      <a:endParaRPr lang="ko-KR" altLang="en-US" sz="2000" b="1">
                        <a:solidFill>
                          <a:srgbClr val="ffffff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이후 Fragment가 BackStack에서 돌아오면 onCreateView()가 호출됨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6682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onDestroy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view가 제거된 후 Fragment가 완전히 소멸되기 전에 호출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66826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onDetach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Fragment가 완전히 소멸되고, Activity와의 연결도 끊어질 때 실행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515795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3.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Service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0674" y="260685"/>
            <a:ext cx="4868273" cy="6345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5" y="211759"/>
            <a:ext cx="4515795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3.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Service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16722" y="1628501"/>
            <a:ext cx="11358555" cy="24721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startService()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를 통해 호출된 서비스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서비스 스스로가 서비스를 종료하거나, 클라이언트가 stopService()를 호출하는 경우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서비스 소멸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bindService()를 통해 호출된 서비스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서비스에 연결된 클라이언트가 모두 unbindService()된 상태면, 서비스 소멸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3" y="926196"/>
            <a:ext cx="437645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SharedPreferences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686" y="2410960"/>
            <a:ext cx="11080627" cy="283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안드로이드에서 앱의 데이터를 저장하는 방식 중 하나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응용 프로그램 내부의 XML 파일에서 환경 설정을 구성하는 String, int, float, Boolean과 같은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원시형 데이터 들을 장치 스토리지의 파일에 </a:t>
            </a:r>
            <a:r>
              <a:rPr kumimoji="1" lang="ko-KR" altLang="en-US" sz="2000" b="1">
                <a:solidFill>
                  <a:srgbClr val="00ff6f"/>
                </a:solidFill>
                <a:latin typeface="Noto Sans KR"/>
                <a:ea typeface="Noto Sans KR"/>
              </a:rPr>
              <a:t>key/value 쌍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으로 소량 저장하고 검색하는 방법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00ff6f"/>
                </a:solidFill>
                <a:latin typeface="Noto Sans KR"/>
                <a:ea typeface="Noto Sans KR"/>
              </a:rPr>
              <a:t>왜 사용할까</a:t>
            </a:r>
            <a:r>
              <a:rPr kumimoji="1" lang="en-US" altLang="ko-KR" sz="2000" b="1">
                <a:solidFill>
                  <a:srgbClr val="00ff6f"/>
                </a:solidFill>
                <a:latin typeface="Noto Sans KR"/>
                <a:ea typeface="Noto Sans KR"/>
              </a:rPr>
              <a:t>???</a:t>
            </a:r>
            <a:endParaRPr kumimoji="1" lang="en-US" altLang="ko-KR" sz="2000" b="1">
              <a:solidFill>
                <a:srgbClr val="00ff6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데이터를 저장해야 하기 때문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.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어플리케이션을 껐다 켜도 데이터가 남아있어야 함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key, value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값으로 데이터를 저장할 수 있기 때문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3" y="926196"/>
            <a:ext cx="7424451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Json(JavaScript Object Notation)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065" y="1880282"/>
            <a:ext cx="11080627" cy="191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데이터를 구조적으로 표현하기 위한 일종의 포맷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네트워크를 통해 데이터를 주고 받을 때 사용되는 경량의 데이터 형식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00ff6f"/>
                </a:solidFill>
                <a:latin typeface="Noto Sans KR"/>
                <a:ea typeface="Noto Sans KR"/>
              </a:rPr>
              <a:t>name:value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형태의 쌍으로 이루어짐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객체 시작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{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안에는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name:value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쌍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},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배열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[]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사용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90839" y="0"/>
            <a:ext cx="5610321" cy="710019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353786" y="656259"/>
            <a:ext cx="5238751" cy="5238751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338919" y="2015529"/>
            <a:ext cx="7916946" cy="3566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4" y="926196"/>
            <a:ext cx="1385601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Gson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065" y="1880281"/>
            <a:ext cx="11080627" cy="435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Java Object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를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JSON 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또는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JSON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을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Java Object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로의 변환을 도와줌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00ff6f"/>
                </a:solidFill>
                <a:latin typeface="Noto Sans KR"/>
                <a:ea typeface="Noto Sans KR"/>
              </a:rPr>
              <a:t>목표</a:t>
            </a:r>
            <a:r>
              <a:rPr kumimoji="1" lang="en-US" altLang="ko-KR" sz="2000" b="1">
                <a:solidFill>
                  <a:srgbClr val="00ff6f"/>
                </a:solidFill>
                <a:latin typeface="Noto Sans KR"/>
                <a:ea typeface="Noto Sans KR"/>
              </a:rPr>
              <a:t>??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기존에 수정 불가능한 객체의 변환이 가능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어떠한 복합적인 객체도 지원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간단하고 읽기 쉬운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JSON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생성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00ff6f"/>
                </a:solidFill>
                <a:latin typeface="Noto Sans KR"/>
                <a:ea typeface="Noto Sans KR"/>
              </a:rPr>
              <a:t>Usage</a:t>
            </a:r>
            <a:endParaRPr kumimoji="1" lang="en-US" altLang="ko-KR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주요 클래스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Gson</a:t>
            </a:r>
            <a:endParaRPr kumimoji="1" lang="en-US" altLang="ko-KR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new Gson()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호출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 Gson인스턴스 생성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GsonBuilder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클래스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 Gson 인스턴스를 여러가지 세팅 사용 생성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같은 인스턴스로 여러번 JSON 직렬화/역직렬화 연산을 하기 위해 다시 사용 가능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반드시 </a:t>
            </a: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null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을 올바르게 처리해야함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5028826" y="2699515"/>
            <a:ext cx="1980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350386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200" b="1">
                <a:solidFill>
                  <a:srgbClr val="00ff6f"/>
                </a:solidFill>
                <a:latin typeface="BorisBlackBloxx"/>
                <a:ea typeface="Black Han Sans"/>
              </a:rPr>
              <a:t>TODO</a:t>
            </a:r>
            <a:endParaRPr kumimoji="1" lang="en-US" altLang="ko-KR" sz="3200" b="1">
              <a:solidFill>
                <a:srgbClr val="00ff6f"/>
              </a:solidFill>
              <a:latin typeface="BorisBlackBloxx"/>
              <a:ea typeface="Black Ha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66" y="2718434"/>
            <a:ext cx="95410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3000" b="1">
                <a:solidFill>
                  <a:srgbClr val="00ff6f"/>
                </a:solidFill>
                <a:latin typeface="Noto Sans KR"/>
                <a:ea typeface="Noto Sans KR"/>
              </a:rPr>
              <a:t>이론</a:t>
            </a:r>
            <a:endParaRPr kumimoji="1" lang="ko-KR" altLang="en-US" sz="30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7573" y="2472761"/>
            <a:ext cx="2720726" cy="19124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LifeCycle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MediaPlayer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SharedPreferences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Json, Gson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2030" y="2472761"/>
            <a:ext cx="5166040" cy="2830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MediaPlayer</a:t>
            </a: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onPause, onDestroy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 활용</a:t>
            </a:r>
            <a:endParaRPr kumimoji="1" lang="ko-KR" altLang="en-US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SongActivity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에서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Song 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데이터 저장</a:t>
            </a:r>
            <a:endParaRPr kumimoji="1" lang="ko-KR" altLang="en-US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✔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 MainActivity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에서 </a:t>
            </a:r>
            <a:r>
              <a:rPr kumimoji="1" lang="en-US" altLang="ko-KR" sz="2000">
                <a:solidFill>
                  <a:srgbClr val="ffffff"/>
                </a:solidFill>
                <a:latin typeface="Noto Sans KR Thin"/>
                <a:ea typeface="Noto Sans KR Medium"/>
              </a:rPr>
              <a:t>Song </a:t>
            </a:r>
            <a:r>
              <a:rPr kumimoji="1" lang="ko-KR" altLang="en-US" sz="2000">
                <a:solidFill>
                  <a:srgbClr val="ffffff"/>
                </a:solidFill>
                <a:latin typeface="Noto Sans KR Thin"/>
                <a:ea typeface="Noto Sans KR Medium"/>
              </a:rPr>
              <a:t>데이터 가져오기</a:t>
            </a:r>
            <a:endParaRPr kumimoji="1" lang="ko-KR" altLang="en-US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endParaRPr kumimoji="1" lang="en-US" altLang="ko-KR" sz="2000">
              <a:solidFill>
                <a:srgbClr val="ffffff"/>
              </a:solidFill>
              <a:latin typeface="Noto Sans KR Thin"/>
              <a:ea typeface="Noto Sans KR Medium"/>
            </a:endParaRPr>
          </a:p>
          <a:p>
            <a:pPr>
              <a:lnSpc>
                <a:spcPct val="150000"/>
              </a:lnSpc>
              <a:defRPr/>
            </a:pPr>
            <a:endParaRPr kumimoji="1" lang="ko-KR" altLang="en-US" sz="2000">
              <a:solidFill>
                <a:srgbClr val="ffffff"/>
              </a:solidFill>
              <a:latin typeface="Noto Sans KR Thin"/>
              <a:ea typeface="Noto Sans KR Thi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6317" y="2586144"/>
            <a:ext cx="95410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3000" b="1">
                <a:solidFill>
                  <a:srgbClr val="00ff6f"/>
                </a:solidFill>
                <a:latin typeface="Noto Sans KR"/>
                <a:ea typeface="Noto Sans KR"/>
              </a:rPr>
              <a:t>실습</a:t>
            </a:r>
            <a:endParaRPr kumimoji="1" lang="ko-KR" altLang="en-US" sz="30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2" y="211759"/>
            <a:ext cx="5192073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MediaPlayer -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노래 재생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33066" y="1116873"/>
            <a:ext cx="8232321" cy="7943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1.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전역 변수 설정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null: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액티비티가 소멸되면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MediaPlayer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를 해제시켜야 해서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066" y="2115366"/>
            <a:ext cx="7579437" cy="1167493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633066" y="3429000"/>
            <a:ext cx="10627177" cy="43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2.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Song.kt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name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추가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후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initSong, MainActivity,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SongActivity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등에 추가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065" y="3865245"/>
            <a:ext cx="6086308" cy="3440792"/>
          </a:xfrm>
          <a:prstGeom prst="rect">
            <a:avLst/>
          </a:prstGeom>
        </p:spPr>
      </p:pic>
      <p:sp>
        <p:nvSpPr>
          <p:cNvPr id="41" name=""/>
          <p:cNvSpPr/>
          <p:nvPr/>
        </p:nvSpPr>
        <p:spPr>
          <a:xfrm>
            <a:off x="1816553" y="6034768"/>
            <a:ext cx="3456214" cy="421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3066" y="735605"/>
            <a:ext cx="11379162" cy="1175653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6086" y="1911258"/>
            <a:ext cx="9290317" cy="4123509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9532" y="855345"/>
            <a:ext cx="11652936" cy="5601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2" y="211759"/>
            <a:ext cx="5192073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MediaPlayer -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노래 재생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33066" y="1116873"/>
            <a:ext cx="8232321" cy="7957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3. setPlayer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MediaPlayer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에게 어떤 음악을 재생할 지 알려줌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59478"/>
            <a:ext cx="12599785" cy="3853542"/>
          </a:xfrm>
          <a:prstGeom prst="rect">
            <a:avLst/>
          </a:prstGeom>
        </p:spPr>
      </p:pic>
      <p:sp>
        <p:nvSpPr>
          <p:cNvPr id="48" name=""/>
          <p:cNvSpPr/>
          <p:nvPr/>
        </p:nvSpPr>
        <p:spPr>
          <a:xfrm>
            <a:off x="1027339" y="4442732"/>
            <a:ext cx="9280072" cy="721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2" y="211759"/>
            <a:ext cx="5192073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MediaPlayer -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노래 재생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33066" y="1116873"/>
            <a:ext cx="8232321" cy="443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4.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음악 재생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중지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3332" y="1116873"/>
            <a:ext cx="8589974" cy="4945743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4749226" y="4309383"/>
            <a:ext cx="5558185" cy="551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1" y="211759"/>
            <a:ext cx="5649273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onPause, onDestroy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활용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55190" y="855345"/>
            <a:ext cx="8655050" cy="6534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40" y="211759"/>
            <a:ext cx="8525825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SongActivity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데이터 저장하기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10816" y="1346699"/>
            <a:ext cx="7715249" cy="4420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1.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음악이 몇 초까지 재생되었는지 확인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(onPause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함수에서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788795"/>
            <a:ext cx="12395368" cy="1179619"/>
          </a:xfrm>
          <a:prstGeom prst="rect">
            <a:avLst/>
          </a:prstGeom>
        </p:spPr>
      </p:pic>
      <p:sp>
        <p:nvSpPr>
          <p:cNvPr id="57" name=""/>
          <p:cNvSpPr txBox="1"/>
          <p:nvPr/>
        </p:nvSpPr>
        <p:spPr>
          <a:xfrm>
            <a:off x="410816" y="2986904"/>
            <a:ext cx="10858498" cy="792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2.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데이터를 저장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(song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객체를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gson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을 사용하여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json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포맷으로 바꿔서 넣어줌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),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 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gson library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선언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984" y="3779520"/>
            <a:ext cx="5993016" cy="1262742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1977480"/>
            <a:ext cx="12406700" cy="3914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058484"/>
            <a:ext cx="15174728" cy="4269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39" y="211759"/>
            <a:ext cx="8421051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MainActivity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데이터 가져오기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10816" y="1346699"/>
            <a:ext cx="7715249" cy="44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1.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onStart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함수 만들기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719305" y="3751138"/>
            <a:ext cx="2288791" cy="44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데이터 이름</a:t>
            </a:r>
            <a:endParaRPr kumimoji="1" lang="ko-KR" altLang="en-US" sz="23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cxnSp>
        <p:nvCxnSpPr>
          <p:cNvPr id="61" name=""/>
          <p:cNvCxnSpPr/>
          <p:nvPr/>
        </p:nvCxnSpPr>
        <p:spPr>
          <a:xfrm>
            <a:off x="7898946" y="3668078"/>
            <a:ext cx="1355544" cy="0"/>
          </a:xfrm>
          <a:prstGeom prst="line">
            <a:avLst/>
          </a:prstGeom>
          <a:ln w="38100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"/>
          <p:cNvCxnSpPr/>
          <p:nvPr/>
        </p:nvCxnSpPr>
        <p:spPr>
          <a:xfrm>
            <a:off x="8147957" y="3362325"/>
            <a:ext cx="813706" cy="0"/>
          </a:xfrm>
          <a:prstGeom prst="line">
            <a:avLst/>
          </a:prstGeom>
          <a:ln w="38100">
            <a:solidFill>
              <a:srgbClr val="00f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"/>
          <p:cNvSpPr txBox="1"/>
          <p:nvPr/>
        </p:nvSpPr>
        <p:spPr>
          <a:xfrm>
            <a:off x="7141238" y="2613806"/>
            <a:ext cx="3749908" cy="4354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sharedPreference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 이름</a:t>
            </a:r>
            <a:endParaRPr kumimoji="1" lang="ko-KR" altLang="en-US" sz="23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64289" y="855345"/>
            <a:ext cx="5723890" cy="1550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1" animBg="1"/>
      <p:bldP spid="62" grpId="2" animBg="1"/>
      <p:bldP spid="63" grpId="3" animBg="1"/>
    </p:bld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39" y="211759"/>
            <a:ext cx="8421051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MainActivity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데이터 가져오기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10816" y="1346699"/>
            <a:ext cx="7715249" cy="44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2.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setMiniPlayer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함수 만들기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01157"/>
            <a:ext cx="14228106" cy="2202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439" y="211759"/>
            <a:ext cx="8421051" cy="643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MainActivity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에서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Song 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데이터 가져오기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35841" y="1047341"/>
            <a:ext cx="11120318" cy="794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3.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onStart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함수에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setMiniPlayer(song)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추가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!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-&gt;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SongActivity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 갔다가 다시 돌아와도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miniPlayer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에 재생시간이 반영됨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8566" y="2005690"/>
            <a:ext cx="11342568" cy="4574721"/>
          </a:xfrm>
          <a:prstGeom prst="rect">
            <a:avLst/>
          </a:prstGeom>
        </p:spPr>
      </p:pic>
      <p:sp>
        <p:nvSpPr>
          <p:cNvPr id="65" name=""/>
          <p:cNvSpPr/>
          <p:nvPr/>
        </p:nvSpPr>
        <p:spPr>
          <a:xfrm>
            <a:off x="1506942" y="5444814"/>
            <a:ext cx="2970078" cy="551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04185" y="219642"/>
            <a:ext cx="1697080" cy="5404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000" b="1">
                <a:solidFill>
                  <a:srgbClr val="00ff6f"/>
                </a:solidFill>
                <a:latin typeface="Noto Sans KR"/>
                <a:ea typeface="Noto Sans KR"/>
              </a:rPr>
              <a:t>참고자료</a:t>
            </a:r>
            <a:endParaRPr kumimoji="1" lang="ko-KR" altLang="en-US" sz="30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804185" y="1212079"/>
            <a:ext cx="10808293" cy="5348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eun3673 - 안드로이드 4대 컴포넌트 생명주기,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Android 4대 구성 요소 / Activity 생명주기 (https://velog.io/@eun3673/application-fundamentals-lifecycle)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Bbaktaeho -  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액티비티 생명주기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3"/>
              </a:rPr>
              <a:t>https://bbaktaeho-95.tistory.com/62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카산드라는 Null 값을 가지는 칼럼이 없다. - 안드로이드 액티비티(Activity) 생명주기 총정리(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4"/>
              </a:rPr>
              <a:t>https://programmingfbf7290.tistory.com/entry/%EC%95%88%EB%93%9C%EB%A1%9C%EC%9D%B4%EB%93%9C-%EC%95%A1%ED%8B%B0%EB%B9%84%ED%8B%B0Activity-%EC%83%9D%EB%AA%85%EC%A3%BC%EA%B8%B0-%EC%B4%9D%EC%A0%95%EB%A6%AC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asong, 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[안드로이드] 프래그먼트 생명주기(Fragment LifeCycle)</a:t>
            </a:r>
            <a:endParaRPr kumimoji="1" lang="ko-KR" altLang="en-US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(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5"/>
              </a:rPr>
              <a:t>https://asong-study-record.tistory.com/69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NukeOlaf, [Android]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안드로이드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Shared Preference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란</a:t>
            </a:r>
            <a:endParaRPr kumimoji="1" lang="ko-KR" altLang="en-US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(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6"/>
              </a:rPr>
              <a:t>https://salix97.tistory.com/72)4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맛있는 프로그래머의 일상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[Android] 안드로이드 - Json 파싱하기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(https://lktprogrammer.tistory.com/175)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jaeyunn_15, [Android] 간단하게 Gson 살펴보기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(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  <a:hlinkClick r:id="rId7"/>
              </a:rPr>
              <a:t>https://velog.io/@jaeyunn_15/Android-Gson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  <a:p>
            <a:pPr algn="ctr">
              <a:defRPr/>
            </a:pP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유디미 강의</a:t>
            </a:r>
            <a:r>
              <a:rPr kumimoji="1" lang="en-US" altLang="ko-KR" sz="1500" b="1">
                <a:solidFill>
                  <a:schemeClr val="bg1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1500" b="1">
                <a:solidFill>
                  <a:schemeClr val="bg1"/>
                </a:solidFill>
                <a:latin typeface="Noto Sans KR"/>
                <a:ea typeface="Noto Sans KR"/>
              </a:rPr>
              <a:t> 누구나 따라할 수 있는 안드로이드 클론코딩 ( Feat . 컴공선배 라이징캠프 )</a:t>
            </a:r>
            <a:endParaRPr kumimoji="1" lang="en-US" altLang="ko-KR" sz="1500" b="1">
              <a:solidFill>
                <a:schemeClr val="bg1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823357" y="2622232"/>
            <a:ext cx="9144000" cy="16135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10000" b="1">
                <a:solidFill>
                  <a:srgbClr val="00ff6f"/>
                </a:solidFill>
                <a:latin typeface="Noto Sans KR"/>
                <a:ea typeface="Noto Sans KR"/>
              </a:rPr>
              <a:t>THANK YOU</a:t>
            </a:r>
            <a:r>
              <a:rPr kumimoji="1" lang="ko-KR" altLang="en-US" sz="10000" b="1">
                <a:solidFill>
                  <a:srgbClr val="00ff6f"/>
                </a:solidFill>
                <a:latin typeface="Noto Sans KR"/>
                <a:ea typeface="Noto Sans KR"/>
              </a:rPr>
              <a:t>❤</a:t>
            </a:r>
            <a:endParaRPr kumimoji="1" lang="ko-KR" altLang="en-US" sz="100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9255DD-E6E3-1347-B006-B72B0DC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1B415D-6C38-A741-99B7-23A4F7AD841B}"/>
              </a:ext>
            </a:extLst>
          </p:cNvPr>
          <p:cNvSpPr txBox="1"/>
          <p:nvPr/>
        </p:nvSpPr>
        <p:spPr>
          <a:xfrm>
            <a:off x="752808" y="189987"/>
            <a:ext cx="11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rgbClr val="00FF6F"/>
                </a:solidFill>
                <a:latin typeface="BorisBlackBloxx" panose="02000605020000020004" pitchFamily="2" charset="0"/>
                <a:ea typeface="Black Han Sans" pitchFamily="2" charset="-127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86B9A-8B88-5F42-BF4D-240F5BA81A05}"/>
              </a:ext>
            </a:extLst>
          </p:cNvPr>
          <p:cNvSpPr txBox="1"/>
          <p:nvPr/>
        </p:nvSpPr>
        <p:spPr>
          <a:xfrm>
            <a:off x="5028827" y="2699515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000" b="1" dirty="0">
                <a:solidFill>
                  <a:srgbClr val="00FF6F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이론</a:t>
            </a:r>
          </a:p>
        </p:txBody>
      </p:sp>
    </p:spTree>
    <p:extLst>
      <p:ext uri="{BB962C8B-B14F-4D97-AF65-F5344CB8AC3E}">
        <p14:creationId xmlns:p14="http://schemas.microsoft.com/office/powerpoint/2010/main" val="250393387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4" y="926196"/>
            <a:ext cx="2242851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686" y="2410149"/>
            <a:ext cx="11080627" cy="222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생성부터 소멸까지의 과정에서 구성된 함수들을 총칭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=&gt;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적시에 알맞은 작업을 하고 적절하게 전환하면 프로그램을 더 안정적으로 구현할 수 있음 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000" b="1">
                <a:solidFill>
                  <a:srgbClr val="ffffff"/>
                </a:solidFill>
                <a:latin typeface="Noto Sans KR"/>
                <a:ea typeface="Noto Sans KR"/>
              </a:rPr>
              <a:t>ex)</a:t>
            </a: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앱을 사용하는 도중 전화가 걸려오거나 다른 앱 전환할 때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000" b="1">
                <a:solidFill>
                  <a:srgbClr val="ffffff"/>
                </a:solidFill>
                <a:latin typeface="Noto Sans KR"/>
                <a:ea typeface="Noto Sans KR"/>
              </a:rPr>
              <a:t>      사용자가 앱에서 나갔다가 나중에 돌아왔을 때 사용자의 진행 상태가 저장되지 않는 문제 등</a:t>
            </a:r>
            <a:endParaRPr kumimoji="1" lang="ko-KR" altLang="en-US" sz="20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4" y="926196"/>
            <a:ext cx="6443376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참고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안드로이드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4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대 구성요소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204" y="2300134"/>
            <a:ext cx="11826336" cy="2546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1.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Activity: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눈에 보이는 화면을 관리하는 실행단위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2.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Service: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백그라운드에서 실행되는 프로세스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3.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Broadcast Receiver(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방송 수신자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): 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다양한 이벤트와 정보를 받아 반응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,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시스템 감시 목적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4.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Content Provider(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콘텐츠 제공자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공유된 앱 데이터 집합 관리</a:t>
            </a:r>
            <a:endParaRPr kumimoji="1" lang="ko-KR" altLang="en-US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  <p:sp>
        <p:nvSpPr>
          <p:cNvPr id="23" name=""/>
          <p:cNvSpPr/>
          <p:nvPr/>
        </p:nvSpPr>
        <p:spPr>
          <a:xfrm>
            <a:off x="410816" y="2119312"/>
            <a:ext cx="7117066" cy="1454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25" name=""/>
          <p:cNvSpPr/>
          <p:nvPr/>
        </p:nvSpPr>
        <p:spPr>
          <a:xfrm>
            <a:off x="8069036" y="1663216"/>
            <a:ext cx="2933268" cy="912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 sz="3200" b="1">
                <a:solidFill>
                  <a:schemeClr val="tx1"/>
                </a:solidFill>
              </a:rPr>
              <a:t>LifeCycle</a:t>
            </a:r>
            <a:endParaRPr lang="en-US" altLang="ko-KR" sz="3200" b="1">
              <a:solidFill>
                <a:schemeClr val="tx1"/>
              </a:solidFill>
            </a:endParaRPr>
          </a:p>
        </p:txBody>
      </p:sp>
      <p:cxnSp>
        <p:nvCxnSpPr>
          <p:cNvPr id="27" name=""/>
          <p:cNvCxnSpPr/>
          <p:nvPr/>
        </p:nvCxnSpPr>
        <p:spPr>
          <a:xfrm flipV="1">
            <a:off x="7527882" y="2481912"/>
            <a:ext cx="541154" cy="3645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1" animBg="1"/>
      <p:bldP spid="27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3" y="926196"/>
            <a:ext cx="4519326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endParaRPr kumimoji="1" lang="en-US" altLang="ko-KR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-60863"/>
            <a:ext cx="5409528" cy="6979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2" y="926196"/>
            <a:ext cx="6691027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콜백함수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25" name=""/>
          <p:cNvGraphicFramePr>
            <a:graphicFrameLocks noGrp="1"/>
          </p:cNvGraphicFramePr>
          <p:nvPr/>
        </p:nvGraphicFramePr>
        <p:xfrm>
          <a:off x="410814" y="1761893"/>
          <a:ext cx="11459070" cy="4875597"/>
        </p:xfrm>
        <a:graphic>
          <a:graphicData uri="http://schemas.openxmlformats.org/drawingml/2006/table">
            <a:tbl>
              <a:tblPr firstRow="1" bandRow="1"/>
              <a:tblGrid>
                <a:gridCol w="1941483"/>
                <a:gridCol w="3510627"/>
                <a:gridCol w="6006960"/>
              </a:tblGrid>
              <a:tr h="4873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메서드 이름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액티비티 상태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처리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</a:tr>
              <a:tr h="51925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onCreate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액티비티 만들어짐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초기화 처리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뷰 생성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5878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onStart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화면에 나타남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통신이나 센서 처리 시작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65797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onResume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현재 실행 중</a:t>
                      </a: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,</a:t>
                      </a: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화면에 나타남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필요한 애니메이션 실행 등 화면 갱신 처리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12053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onPause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화면이 가려짐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애니메이션 등 화면 갱신 처리 정지 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또는 일시 정지할 때 필요 없는 리소스 해체하거나 필요한 데이터 영속화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7158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onStop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화면이 없어짐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통신이나 센서 처리 정지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70199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onDestroy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종료됨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필요 없는 리소스 해제, 액티비티 참조 정리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2" y="926196"/>
            <a:ext cx="8272177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메서드 호출 순서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521969" y="1794883"/>
          <a:ext cx="11148060" cy="4441372"/>
        </p:xfrm>
        <a:graphic>
          <a:graphicData uri="http://schemas.openxmlformats.org/drawingml/2006/table">
            <a:tbl>
              <a:tblPr firstRow="1" bandRow="1"/>
              <a:tblGrid>
                <a:gridCol w="6402705"/>
                <a:gridCol w="4745355"/>
              </a:tblGrid>
              <a:tr h="4398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상황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dk1"/>
                          </a:solidFill>
                        </a:rPr>
                        <a:t>호출 순서</a:t>
                      </a:r>
                      <a:endParaRPr lang="ko-KR" altLang="en-US" sz="2000" b="1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0ff6f"/>
                    </a:solidFill>
                  </a:tcPr>
                </a:tc>
              </a:tr>
              <a:tr h="53967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kumimoji="1" lang="ko-KR" altLang="en-US" sz="2000" b="1">
                          <a:solidFill>
                            <a:schemeClr val="lt1"/>
                          </a:solidFill>
                          <a:latin typeface="Noto Sans KR"/>
                          <a:ea typeface="Noto Sans KR"/>
                        </a:rPr>
                        <a:t>시작할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onCreate -&gt; onStart -&gt; onResume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8588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kumimoji="1" lang="ko-KR" altLang="en-US" sz="2000" b="1">
                          <a:solidFill>
                            <a:schemeClr val="lt1"/>
                          </a:solidFill>
                          <a:latin typeface="Noto Sans KR"/>
                          <a:ea typeface="Noto Sans KR"/>
                        </a:rPr>
                        <a:t> 화면 전환할 때</a:t>
                      </a:r>
                      <a:endParaRPr kumimoji="1" lang="ko-KR" altLang="en-US" sz="2000" b="1">
                        <a:solidFill>
                          <a:schemeClr val="lt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onPause -&gt; onStop -&gt; onDestroy -&gt;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onCreate -&gt; onStart -&gt; onResume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46835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kumimoji="1" lang="ko-KR" altLang="en-US" sz="2000" b="1">
                          <a:solidFill>
                            <a:schemeClr val="lt1"/>
                          </a:solidFill>
                          <a:latin typeface="Noto Sans KR"/>
                          <a:ea typeface="Noto Sans KR"/>
                        </a:rPr>
                        <a:t>다른 액티비티가 위에 뜰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 onPause -&gt; onStop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54181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kumimoji="1" lang="ko-KR" altLang="en-US" sz="2000" b="1">
                          <a:solidFill>
                            <a:schemeClr val="lt1"/>
                          </a:solidFill>
                          <a:latin typeface="Noto Sans KR"/>
                          <a:ea typeface="Noto Sans KR"/>
                        </a:rPr>
                        <a:t> 백 키로 액티비티 종료할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onPause -&gt; onStop -&gt; onDestory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85067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백 키로 기존 액티비티에 돌아올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홈 키로 나갔다가 돌아올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onRestart -&gt; onStart -&gt; onResume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  <a:tr h="7421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chemeClr val="lt1"/>
                          </a:solidFill>
                        </a:rPr>
                        <a:t>다이얼로그 액티비티나 투명 액티비티가 위에 뜰 때</a:t>
                      </a:r>
                      <a:endParaRPr lang="en-US" altLang="ko-KR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>
                          <a:solidFill>
                            <a:schemeClr val="lt1"/>
                          </a:solidFill>
                        </a:rPr>
                        <a:t>onPause</a:t>
                      </a:r>
                      <a:endParaRPr lang="ko-KR" altLang="en-US" sz="200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rgbClr val="00ff6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66" y="211759"/>
            <a:ext cx="444500" cy="444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0812" y="926196"/>
            <a:ext cx="7138702" cy="6435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1. Activity LifeCycle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3600" b="1">
                <a:solidFill>
                  <a:srgbClr val="00ff6f"/>
                </a:solidFill>
                <a:latin typeface="Noto Sans KR"/>
                <a:ea typeface="Noto Sans KR"/>
              </a:rPr>
              <a:t>-</a:t>
            </a:r>
            <a:r>
              <a:rPr kumimoji="1" lang="ko-KR" altLang="en-US" sz="3600" b="1">
                <a:solidFill>
                  <a:srgbClr val="00ff6f"/>
                </a:solidFill>
                <a:latin typeface="Noto Sans KR"/>
                <a:ea typeface="Noto Sans KR"/>
              </a:rPr>
              <a:t> 라이프타임</a:t>
            </a:r>
            <a:endParaRPr kumimoji="1" lang="ko-KR" altLang="en-US" sz="3600" b="1">
              <a:solidFill>
                <a:srgbClr val="00ff6f"/>
              </a:solidFill>
              <a:latin typeface="Noto Sans KR"/>
              <a:ea typeface="Noto Sans KR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800099" y="2089785"/>
            <a:ext cx="8839200" cy="21945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전체 라이프 타임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onCreate() ~ onDestroy()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가시</a:t>
            </a:r>
            <a:r>
              <a:rPr kumimoji="1" lang="en-US" altLang="ko-KR" sz="2300" b="1">
                <a:solidFill>
                  <a:srgbClr val="00ff6f"/>
                </a:solidFill>
                <a:latin typeface="Noto Sans KR"/>
                <a:ea typeface="Noto Sans KR"/>
              </a:rPr>
              <a:t>(visible)</a:t>
            </a: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 라이프타임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: onStart() &lt; &lt; onStop()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ko-KR" altLang="en-US" sz="2300" b="1">
                <a:solidFill>
                  <a:srgbClr val="00ff6f"/>
                </a:solidFill>
                <a:latin typeface="Noto Sans KR"/>
                <a:ea typeface="Noto Sans KR"/>
              </a:rPr>
              <a:t>포그라운드 라이프타임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: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onResume() &lt; &lt; onPause()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  <a:p>
            <a:pPr>
              <a:defRPr/>
            </a:pP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(onPause()</a:t>
            </a:r>
            <a:r>
              <a:rPr kumimoji="1" lang="ko-KR" altLang="en-US" sz="2300" b="1">
                <a:solidFill>
                  <a:srgbClr val="ffffff"/>
                </a:solidFill>
                <a:latin typeface="Noto Sans KR"/>
                <a:ea typeface="Noto Sans KR"/>
              </a:rPr>
              <a:t> 까지 실행된다면 백그라운드 상태</a:t>
            </a:r>
            <a:r>
              <a:rPr kumimoji="1" lang="en-US" altLang="ko-KR" sz="2300" b="1">
                <a:solidFill>
                  <a:srgbClr val="ffffff"/>
                </a:solidFill>
                <a:latin typeface="Noto Sans KR"/>
                <a:ea typeface="Noto Sans KR"/>
              </a:rPr>
              <a:t>)</a:t>
            </a:r>
            <a:endParaRPr kumimoji="1" lang="en-US" altLang="ko-KR" sz="2300" b="1">
              <a:solidFill>
                <a:srgbClr val="ffffff"/>
              </a:solidFill>
              <a:latin typeface="Noto Sans KR"/>
              <a:ea typeface="Noto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833</ep:Words>
  <ep:PresentationFormat>와이드스크린</ep:PresentationFormat>
  <ep:Paragraphs>120</ep:Paragraphs>
  <ep:Slides>29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2022-02-13T23:28:30.000</dcterms:created>
  <dc:creator>김주안(***6***016)</dc:creator>
  <cp:lastModifiedBy>leena</cp:lastModifiedBy>
  <dcterms:modified xsi:type="dcterms:W3CDTF">2022-04-09T13:56:39.080</dcterms:modified>
  <cp:revision>95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