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68" r:id="rId5"/>
    <p:sldId id="266" r:id="rId6"/>
    <p:sldId id="271" r:id="rId7"/>
    <p:sldId id="269" r:id="rId8"/>
    <p:sldId id="273" r:id="rId9"/>
    <p:sldId id="267" r:id="rId10"/>
    <p:sldId id="274" r:id="rId11"/>
    <p:sldId id="278" r:id="rId12"/>
    <p:sldId id="275" r:id="rId13"/>
    <p:sldId id="277" r:id="rId14"/>
    <p:sldId id="272" r:id="rId15"/>
    <p:sldId id="276" r:id="rId16"/>
    <p:sldId id="270" r:id="rId17"/>
    <p:sldId id="280" r:id="rId18"/>
    <p:sldId id="279" r:id="rId19"/>
    <p:sldId id="281" r:id="rId20"/>
    <p:sldId id="283" r:id="rId21"/>
    <p:sldId id="282" r:id="rId22"/>
    <p:sldId id="265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7"/>
    <p:restoredTop sz="83774"/>
  </p:normalViewPr>
  <p:slideViewPr>
    <p:cSldViewPr snapToGrid="0">
      <p:cViewPr>
        <p:scale>
          <a:sx n="94" d="100"/>
          <a:sy n="94" d="100"/>
        </p:scale>
        <p:origin x="4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C668A-D478-3044-AC61-693A3E217CF7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00F1A-80BF-2A4E-9AC5-16A2FE354E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351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30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331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@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RequestBody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어노테이션은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요청 본문의 내용을 자동으로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CategoryRequestDto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클라이언트가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요청 본문에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데이터를 전송하면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Spring MVC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 데이터를 자동으로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CategoryRequestDto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변환하여 컨트롤러 메서드의 매개변수로 전달합니다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이후 컨트롤러 메서드에서는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categoryRequestDto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사용하여 비즈니스 로직을 수행하고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최종적으로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CategoryResponseDto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반환된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CategoryResponseDto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객체는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Spring MVC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자동으로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JSON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형태의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응답 본문으로 변환하여 클라이언트에게 전송됩니다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46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b="0" i="0" u="none" strike="noStrike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Jackson</a:t>
            </a:r>
            <a:r>
              <a:rPr lang="en-US" altLang="ko-Kore-KR" b="0" i="0" dirty="0">
                <a:solidFill>
                  <a:srgbClr val="000C34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은 자바용 </a:t>
            </a:r>
            <a:r>
              <a:rPr lang="en-US" altLang="ko-Kore-KR" b="0" i="0" dirty="0" err="1">
                <a:solidFill>
                  <a:srgbClr val="000C34"/>
                </a:solidFill>
                <a:effectLst/>
                <a:latin typeface="-apple-system"/>
              </a:rPr>
              <a:t>json</a:t>
            </a:r>
            <a:r>
              <a:rPr lang="en-US" altLang="ko-Kore-KR" b="0" i="0" dirty="0">
                <a:solidFill>
                  <a:srgbClr val="000C34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라이브러리로 잘 알려져 있지만 </a:t>
            </a:r>
            <a:r>
              <a:rPr lang="en-US" altLang="ko-Kore-KR" b="0" i="0" dirty="0" err="1">
                <a:solidFill>
                  <a:srgbClr val="000C34"/>
                </a:solidFill>
                <a:effectLst/>
                <a:latin typeface="-apple-system"/>
              </a:rPr>
              <a:t>Json</a:t>
            </a:r>
            <a:r>
              <a:rPr lang="en-US" altLang="ko-Kore-KR" b="0" i="0" dirty="0">
                <a:solidFill>
                  <a:srgbClr val="000C34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뿐만 아니라 </a:t>
            </a:r>
            <a:r>
              <a:rPr lang="en-US" altLang="ko-Kore-KR" b="0" i="0" dirty="0">
                <a:solidFill>
                  <a:srgbClr val="000C34"/>
                </a:solidFill>
                <a:effectLst/>
                <a:latin typeface="-apple-system"/>
              </a:rPr>
              <a:t>XML/YAML/CSV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등 다양한 형식의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-apple-system"/>
              </a:rPr>
              <a:t>데이타를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 지원하는 </a:t>
            </a:r>
            <a:r>
              <a:rPr lang="en-US" altLang="ko-Kore-KR" b="0" i="0" dirty="0">
                <a:solidFill>
                  <a:srgbClr val="000C34"/>
                </a:solidFill>
                <a:effectLst/>
                <a:latin typeface="-apple-system"/>
              </a:rPr>
              <a:t>data-processing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-apple-system"/>
              </a:rPr>
              <a:t>툴이다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-apple-system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02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dirty="0" err="1"/>
              <a:t>CategoryResponseDto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반환하고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객체는 </a:t>
            </a:r>
            <a:r>
              <a:rPr lang="en-US" altLang="ko-KR" dirty="0"/>
              <a:t>@</a:t>
            </a:r>
            <a:r>
              <a:rPr lang="en-US" altLang="ko-Kore-KR" dirty="0" err="1"/>
              <a:t>ResponseBody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어노테이션을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사용하여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응답 본문으로 자동 변환됩니다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ore-KR" dirty="0" err="1"/>
              <a:t>CategoryResponseDto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객체는 </a:t>
            </a:r>
            <a:r>
              <a:rPr lang="en-US" altLang="ko-Kore-KR" dirty="0" err="1"/>
              <a:t>categoryMapper.fromEntity</a:t>
            </a:r>
            <a:r>
              <a:rPr lang="en-US" altLang="ko-Kore-KR" dirty="0"/>
              <a:t>(</a:t>
            </a:r>
            <a:r>
              <a:rPr lang="en-US" altLang="ko-Kore-KR" dirty="0" err="1"/>
              <a:t>saveCategorys</a:t>
            </a:r>
            <a:r>
              <a:rPr lang="en-US" altLang="ko-Kore-KR" dirty="0"/>
              <a:t>)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통해 </a:t>
            </a:r>
            <a:r>
              <a:rPr lang="en-US" altLang="ko-Kore-KR" dirty="0" err="1"/>
              <a:t>Categorys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객체로부터 변환되었으므로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이제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Spring MVC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 객체를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JSON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형태의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응답 본문으로 변환하여 클라이언트에게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71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근데 나는 </a:t>
            </a:r>
            <a:r>
              <a:rPr kumimoji="1" lang="en-US" altLang="ko-KR" dirty="0" err="1"/>
              <a:t>responsebody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사용해본적이</a:t>
            </a:r>
            <a:r>
              <a:rPr kumimoji="1" lang="ko-KR" altLang="en-US" dirty="0"/>
              <a:t>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코드를 보면 </a:t>
            </a:r>
            <a:r>
              <a:rPr kumimoji="1" lang="en-US" altLang="ko-KR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kumimoji="1" lang="ko-KR" altLang="en-US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포함하고 있어 </a:t>
            </a:r>
            <a:r>
              <a:rPr kumimoji="1" lang="ko-KR" altLang="en-US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몰랐던것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641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91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800" dirty="0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altLang="ko-Kore-KR" sz="1800" dirty="0" err="1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ResponseBody</a:t>
            </a:r>
            <a:r>
              <a:rPr lang="en-US" altLang="ko-Kore-KR" sz="1800" dirty="0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와 관련이 있는데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,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뒤에서 더 자세히 설명한다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. </a:t>
            </a:r>
            <a:endParaRPr lang="ko-KR" altLang="en-US" dirty="0"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27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venirNext" panose="020B0503020202020204" pitchFamily="34" charset="0"/>
              </a:rPr>
              <a:t>하지만 </a:t>
            </a:r>
            <a:r>
              <a:rPr lang="en-US" altLang="ko-Kore-KR" sz="1800" dirty="0">
                <a:effectLst/>
                <a:latin typeface="AvenirNext" panose="020B0503020202020204" pitchFamily="34" charset="0"/>
              </a:rPr>
              <a:t>HTTP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축약한 </a:t>
            </a:r>
            <a:r>
              <a:rPr lang="ko-KR" altLang="en-US" sz="18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어노테이션을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사용하는 것이 더 직관적이다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코드를 보면 내부에서 </a:t>
            </a:r>
            <a:r>
              <a:rPr lang="en-US" altLang="ko-KR" sz="1800" dirty="0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altLang="ko-Kore-KR" sz="1800" dirty="0" err="1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RequestMapping</a:t>
            </a:r>
            <a:r>
              <a:rPr lang="en-US" altLang="ko-Kore-KR" sz="1800" dirty="0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과 </a:t>
            </a:r>
            <a:r>
              <a:rPr lang="en-US" altLang="ko-Kore-KR" sz="1800" dirty="0">
                <a:solidFill>
                  <a:srgbClr val="232323"/>
                </a:solidFill>
                <a:effectLst/>
                <a:latin typeface="Menlo" panose="020B0609030804020204" pitchFamily="49" charset="0"/>
              </a:rPr>
              <a:t>method </a:t>
            </a:r>
            <a:r>
              <a:rPr lang="ko-KR" altLang="en-US" sz="18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를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지정해서 사용하는 것을 확인할 수 있다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. </a:t>
            </a:r>
            <a:endParaRPr lang="ko-KR" altLang="en-US" dirty="0"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99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디패쳐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서블릿은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프로토콜로 들어오는 모든 요청을 가장 먼저 받아 적합한 컨트롤러에 위임해주는 프론트 컨트롤러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</a:t>
            </a:r>
            <a:r>
              <a:rPr lang="en-US" altLang="ko-Kore-KR" b="0" i="0" dirty="0">
                <a:solidFill>
                  <a:srgbClr val="EE2323"/>
                </a:solidFill>
                <a:effectLst/>
                <a:latin typeface="NanumBarunGothic"/>
              </a:rPr>
              <a:t>Front Controller)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 정의할 수 있다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핸들러는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스프링 </a:t>
            </a:r>
            <a:r>
              <a:rPr lang="en-US" altLang="ko-Kore-KR" b="0" i="0" dirty="0">
                <a:solidFill>
                  <a:srgbClr val="212529"/>
                </a:solidFill>
                <a:effectLst/>
                <a:latin typeface="-apple-system"/>
              </a:rPr>
              <a:t>MVC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웹 요청을 처리하는 객체를 가장 큰 범위에서 부르는 용어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4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디패쳐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서블릿은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프로토콜로 들어오는 모든 요청을 가장 먼저 받아 적합한 컨트롤러에 위임해주는 프론트 컨트롤러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</a:t>
            </a:r>
            <a:r>
              <a:rPr lang="en-US" altLang="ko-Kore-KR" b="0" i="0" dirty="0">
                <a:solidFill>
                  <a:srgbClr val="EE2323"/>
                </a:solidFill>
                <a:effectLst/>
                <a:latin typeface="NanumBarunGothic"/>
              </a:rPr>
              <a:t>Front Controller)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 정의할 수 있다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핸들러는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스프링 </a:t>
            </a:r>
            <a:r>
              <a:rPr lang="en-US" altLang="ko-Kore-KR" b="0" i="0" dirty="0">
                <a:solidFill>
                  <a:srgbClr val="212529"/>
                </a:solidFill>
                <a:effectLst/>
                <a:latin typeface="-apple-system"/>
              </a:rPr>
              <a:t>MVC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웹 요청을 처리하는 객체를 가장 큰 범위에서 부르는 용어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79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69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776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97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방법도 있다 넘어가기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F1A-80BF-2A4E-9AC5-16A2FE354E1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4122-6C54-4EF4-2C3D-FC8CE47C6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DC989-FF0C-3499-7381-097ACC1C1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B9ACE-BA06-A7E4-8D45-3D9DE5C5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6F10D-66A9-2FD7-B6C4-88EBF73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252EC-9176-870D-991B-5A5A12E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43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099B-6796-E151-DCF6-9F79C96D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54EFF-C509-70D1-A19D-6CDFFF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E784-E056-B345-0C7E-0E28CFA6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C3CAB-32FB-C120-9DD2-1C3E42D4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05F75-7395-A710-A83E-C61F058F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3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B039C-04B9-4347-E076-762AA73FA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C35A2-A77C-18F8-4B64-2C43E47C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9DA96-0CBB-6369-EE57-AB1C430F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35B7C-1E58-AA8A-7BBC-5844403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BCD36-3962-B7E9-9441-FDFBBD17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4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D264-178D-CF53-5EEA-D25A8919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A5729-5A41-D702-EEC4-701E35BF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32117-2D43-CD33-02E4-44CFE18F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6117-3C14-89E2-E841-C1F2D8B3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FF937-F8C5-E520-B4E5-C3BB054C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40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E086-1AE0-32E5-A998-EE461BA5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806F6-5845-0ABE-E6A2-E2B24093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FDE66-7B7D-821C-2A2D-9C2618A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FE4B-2EEF-8AA6-6B3E-E063BDB1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4B36-821D-A140-7D5F-50F52846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47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5A14-181D-D2C2-5E61-969EB3A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1DF2A-5486-9D34-7AC8-BD791BC26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EAF17-DA6C-A7CF-4B28-71E4F4D7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88DED-D845-9350-4B87-93C0C4AB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3731C-DE38-C165-6490-C4CFC9F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6B5D0-0C8C-92A7-CBBB-D70658D5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6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566E-4DDA-6835-1596-EEB5F938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0DDC7-B4B5-B7DB-DF5B-313ED930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70CC5-EA60-6E43-B13C-0D044EFF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4E8C-B9C0-A7F1-EA6E-3C006748D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E03650-90C9-1E38-9700-D9A26D8B4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377058-6819-94CB-7986-DAFEBD87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8CEBA-CA52-02E2-C086-E1448555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02510-7BC3-0BA4-D90D-CA122B8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01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736-8E43-5EA4-199D-AB871B99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B43F8-FFA7-93BA-48C0-92EFFBEF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B8144-221F-8271-E598-74C428C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AE486-026E-7BD6-7194-61110FD5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2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5238D-C2F9-3A18-830C-3011B5BA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DBB23B-B146-E51E-1D41-1B68EF65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7339B-C1EB-09CB-F66C-78AA78E1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025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C36E0-900F-944F-553C-9914792C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4149-B201-024A-4E3A-A59320E9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F2C4-4B99-4330-C4DB-724C943AB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8683E-0E39-6F53-D691-F121B523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0727C-1875-8839-B95F-AC1AE72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161CA-48B1-ADB2-A3C0-D697B3FD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1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C1D39-ED46-CE15-CB35-53A7100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2E181-C71B-5CA2-BCC2-31F0471B2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B3F2C-DF12-2ABB-0A5E-DB76D593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ADDFD-40AA-02C9-83E6-3C597164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C909D-031D-7C8F-7108-7CF9069D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C32B9-4E11-402B-897E-E92F9F33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7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1C1A5-FBE5-BE9F-D8D2-A9ABAD95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15C76-C8A0-A5A4-2173-205519E1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3C358-CCBA-71EC-1D8E-9141F1B28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126E-DF95-3E45-8637-401335F7439D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C2EEE-F877-92FC-5AB4-A32D41817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3FE27-8F86-07AC-BE92-55E7C381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F555-7BB3-3E44-BCFC-D670E349EB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95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AE6A-C33D-C8AA-43EC-BA0F26EA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223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 MVC </a:t>
            </a:r>
            <a:r>
              <a:rPr kumimoji="1" lang="ko-KR" altLang="en-US" sz="4800" b="1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제공 </a:t>
            </a:r>
            <a:br>
              <a:rPr kumimoji="1" lang="en-US" altLang="ko-KR" sz="4800" b="1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ore-KR" sz="4800" b="1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Annotation, </a:t>
            </a:r>
            <a:r>
              <a:rPr kumimoji="1" lang="ko-KR" altLang="en-US" sz="4800" b="1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 </a:t>
            </a:r>
            <a:endParaRPr kumimoji="1" lang="ko-Kore-KR" altLang="en-US" sz="4800" b="1" dirty="0">
              <a:solidFill>
                <a:srgbClr val="5EB63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082102-B78F-CE8C-F9D6-6730BCECE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487"/>
            <a:ext cx="9144000" cy="795867"/>
          </a:xfrm>
        </p:spPr>
        <p:txBody>
          <a:bodyPr/>
          <a:lstStyle/>
          <a:p>
            <a:r>
              <a:rPr lang="en-US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UMC 8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주차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홍다연</a:t>
            </a:r>
            <a:endParaRPr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266" name="Picture 2" descr="시리즈 | Spring - yeonjigonji.log">
            <a:extLst>
              <a:ext uri="{FF2B5EF4-FFF2-40B4-BE49-F238E27FC236}">
                <a16:creationId xmlns:a16="http://schemas.microsoft.com/office/drawing/2014/main" id="{A1E86E1D-52E3-BD8C-828B-8BBAF4FDC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3" b="23121"/>
          <a:stretch/>
        </p:blipFill>
        <p:spPr bwMode="auto">
          <a:xfrm>
            <a:off x="4519286" y="4419496"/>
            <a:ext cx="3153427" cy="10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01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파라미터의 값과 이름을 함께 전달하는 방식으로 게시판 등에서 페이지 및 검색 정보를 함께 전달하는 방식을 사용할 때 많이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user?store-id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=13&amp;category-name=20</a:t>
            </a:r>
          </a:p>
          <a:p>
            <a:pPr>
              <a:spcAft>
                <a:spcPts val="1200"/>
              </a:spcAft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 존재하지 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BadRequest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4XX error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발생 할 수 있어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b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설정해준다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A4F9C5-B562-1BC6-8C42-3F1D869B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033" y="4349436"/>
            <a:ext cx="7772400" cy="17579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2C308-6CE9-7982-13BE-E9CD0D09B863}"/>
              </a:ext>
            </a:extLst>
          </p:cNvPr>
          <p:cNvSpPr/>
          <p:nvPr/>
        </p:nvSpPr>
        <p:spPr>
          <a:xfrm>
            <a:off x="3036587" y="4747374"/>
            <a:ext cx="6280407" cy="3930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35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</a:t>
            </a:r>
            <a:r>
              <a:rPr lang="ko-KR" altLang="en-US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요청시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전달하는 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오브젝트 형태로 매핑해주는 </a:t>
            </a:r>
            <a:r>
              <a:rPr lang="ko-KR" altLang="en-US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</a:t>
            </a:r>
            <a:endParaRPr lang="en-US" altLang="ko-KR" sz="2200" b="0" i="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ore-KR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1:1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받는 반면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ModelAttribute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lang="ko-KR" altLang="en-US" sz="22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도메인 오브젝트나 </a:t>
            </a:r>
            <a:r>
              <a:rPr lang="en-US" altLang="ko-Kore-KR" sz="22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DTO </a:t>
            </a:r>
            <a:r>
              <a:rPr lang="ko-KR" altLang="en-US" sz="22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파라미터를 바인딩해서 한번에 받는다</a:t>
            </a:r>
            <a:r>
              <a:rPr lang="en-US" altLang="ko-KR" sz="22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ore-KR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파라미터 타입이 잘못 들어오면 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Bad Request</a:t>
            </a:r>
            <a:r>
              <a:rPr lang="ko-KR" altLang="en-US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날리지만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22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ModelAttribute</a:t>
            </a:r>
            <a:r>
              <a:rPr lang="ko-KR" altLang="en-US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타입 변환에 실패하더라도 작업은 계속 진행된다</a:t>
            </a:r>
            <a:r>
              <a:rPr lang="en-US" altLang="ko-KR" sz="22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 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ModelAttribute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5B97E3-158A-975E-77A2-5613C6067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053" y="4422372"/>
            <a:ext cx="8701894" cy="178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ko-KR" altLang="en-US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입력한 내용을 서버로 넘길 때 </a:t>
            </a:r>
            <a:r>
              <a:rPr lang="en-US" altLang="ko-Kore-KR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form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태그를 사용한다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altLang="ko-Kore-KR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form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 </a:t>
            </a:r>
            <a:r>
              <a:rPr lang="en-US" altLang="ko-Kore-KR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태그에 작성한 데이터를 서버로 넘기려는 방법을 간단하게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적어둔다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 Form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3" name="그림 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C523D1D-1B62-779D-489B-9FAF46D5B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5" y="3179206"/>
            <a:ext cx="5766830" cy="1584169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8179B7-70B6-35FE-6F38-9EC70E983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030" y="3917938"/>
            <a:ext cx="5414300" cy="1690873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B500ACA-1C53-76ED-1A2C-E52D64DA4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75" y="5216848"/>
            <a:ext cx="5766830" cy="9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 b="0" i="0" dirty="0" err="1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HttpEntity</a:t>
            </a:r>
            <a:r>
              <a:rPr lang="en-US" altLang="ko-Kore-KR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sz="2400" b="0" i="0" dirty="0" err="1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</a:t>
            </a:r>
            <a:r>
              <a:rPr lang="en-US" altLang="ko-Kore-KR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M</a:t>
            </a:r>
            <a:r>
              <a:rPr lang="en-US" altLang="ko-Kore-KR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essage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직접 접근해서 </a:t>
            </a:r>
            <a:r>
              <a:rPr lang="en-US" altLang="ko-Kore-KR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body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 뿐만 아니라 </a:t>
            </a:r>
            <a:r>
              <a:rPr lang="en-US" altLang="ko-Kore-KR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header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 직접 조회</a:t>
            </a:r>
            <a:endParaRPr lang="en-US" altLang="ko-KR" sz="2400" b="0" i="0" dirty="0">
              <a:solidFill>
                <a:srgbClr val="212529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파라미터를 조회할 수 없어 </a:t>
            </a:r>
            <a:r>
              <a:rPr lang="en-US" altLang="ko-KR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R" sz="2400" dirty="0" err="1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r>
              <a:rPr lang="en-US" altLang="ko-KR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X, @</a:t>
            </a:r>
            <a:r>
              <a:rPr lang="en-US" altLang="ko-KR" sz="2400" dirty="0" err="1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ModelAttribute</a:t>
            </a:r>
            <a:r>
              <a:rPr lang="en-US" altLang="ko-KR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 </a:t>
            </a:r>
            <a:endParaRPr lang="en-US" altLang="ko-KR" sz="2400" b="0" i="0" dirty="0">
              <a:solidFill>
                <a:srgbClr val="212529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응답에도 사용이 가능하여 메시지 바디</a:t>
            </a:r>
            <a:r>
              <a:rPr lang="ko-KR" altLang="en-US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정보</a:t>
            </a:r>
            <a:r>
              <a:rPr lang="en-US" altLang="ko-KR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21252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헤더 정보 직접 반환</a:t>
            </a:r>
            <a:endParaRPr lang="en-US" altLang="ko-KR" sz="2400" dirty="0">
              <a:solidFill>
                <a:srgbClr val="21252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z="2400" b="0" i="0" dirty="0">
              <a:solidFill>
                <a:srgbClr val="212529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spcAft>
                <a:spcPts val="1200"/>
              </a:spcAft>
              <a:buNone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(3)– 1 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HttpEntity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0D53A65-94F3-1398-2BEE-E7CB4E4BF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16" y="3718538"/>
            <a:ext cx="7772400" cy="1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HttpEntity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상속한다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응답자체의 독립된 값이나 표현형태로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사용자의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HttpRequest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응답 데이터를 포함하는 클래스이다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 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HttpStatus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HttpHeaders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HttpBody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포함함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HttpEntity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거의 기능이 같지만 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RequestEntity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부가적인 기능을 제공합니다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</a:t>
            </a:r>
            <a:r>
              <a:rPr lang="en-US" altLang="ko-Kore-KR" sz="2000" dirty="0" err="1">
                <a:effectLst/>
                <a:latin typeface="AvenirNext" panose="020B0503020202020204" pitchFamily="34" charset="0"/>
              </a:rPr>
              <a:t>HttpMethod</a:t>
            </a:r>
            <a:r>
              <a:rPr lang="en-US" altLang="ko-Kore-KR" sz="2000" dirty="0">
                <a:effectLst/>
                <a:latin typeface="AvenirNext" panose="020B0503020202020204" pitchFamily="34" charset="0"/>
              </a:rPr>
              <a:t>, </a:t>
            </a:r>
            <a:r>
              <a:rPr lang="en-US" altLang="ko-Kore-KR" sz="2000" dirty="0" err="1">
                <a:effectLst/>
                <a:latin typeface="AvenirNext" panose="020B0503020202020204" pitchFamily="34" charset="0"/>
              </a:rPr>
              <a:t>url</a:t>
            </a:r>
            <a:r>
              <a:rPr lang="en-US" altLang="ko-Kore-KR" sz="2000" dirty="0">
                <a:effectLst/>
                <a:latin typeface="AvenirNext" panose="020B0503020202020204" pitchFamily="34" charset="0"/>
              </a:rPr>
              <a:t> 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정보</a:t>
            </a:r>
            <a:r>
              <a:rPr lang="en-US" altLang="ko-KR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..)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(3)– 2 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RequestEntity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179EAA-17FC-8B7E-3C36-D44159B2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532139"/>
            <a:ext cx="7772400" cy="18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ko-KR" altLang="en-US" sz="20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어노테이션이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붙은 파라미터에는 </a:t>
            </a:r>
            <a:r>
              <a:rPr lang="en-US" altLang="ko-Kore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요청의 본문</a:t>
            </a:r>
            <a:r>
              <a:rPr lang="en-US" altLang="ko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ore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body)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그대로 전달된다</a:t>
            </a:r>
            <a:r>
              <a:rPr lang="en-US" altLang="ko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en-US" altLang="ko-Kore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요청의 바디내용을 통째로 자바객체로 변환해서 </a:t>
            </a:r>
            <a:r>
              <a:rPr lang="ko-KR" altLang="en-US" sz="20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매핑된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메소드 파라미터로 전달해준다</a:t>
            </a:r>
            <a:r>
              <a:rPr lang="en-US" altLang="ko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endParaRPr lang="ko-KR" altLang="en-US" sz="2000" b="0" i="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</a:t>
            </a:r>
            <a:r>
              <a:rPr lang="ko-KR" altLang="en-US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아래 코드의 경우</a:t>
            </a:r>
            <a:r>
              <a:rPr lang="en-US" altLang="ko-KR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본문의 내용을 자동으로 </a:t>
            </a:r>
            <a:r>
              <a:rPr lang="en-US" altLang="ko-KR" sz="2000" dirty="0" err="1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CategoryRequestDto</a:t>
            </a:r>
            <a:r>
              <a:rPr lang="en-US" altLang="ko-KR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객체로 변환</a:t>
            </a:r>
            <a:r>
              <a:rPr lang="en-US" altLang="ko-KR" sz="2000" dirty="0">
                <a:solidFill>
                  <a:srgbClr val="5EB63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ko-KR" altLang="en-US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(3)– 3 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DC2FCEE-0D38-93F3-9E56-FF3D5EB67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18"/>
          <a:stretch/>
        </p:blipFill>
        <p:spPr>
          <a:xfrm>
            <a:off x="2590052" y="3419028"/>
            <a:ext cx="7011895" cy="29666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282C0D4-B114-1858-A5BF-1736F054C21F}"/>
              </a:ext>
            </a:extLst>
          </p:cNvPr>
          <p:cNvSpPr/>
          <p:nvPr/>
        </p:nvSpPr>
        <p:spPr>
          <a:xfrm>
            <a:off x="5448723" y="5586930"/>
            <a:ext cx="848049" cy="252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6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동작방식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E03576D-0B4C-58C8-AC3B-9A374851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06" y="2511490"/>
            <a:ext cx="10220282" cy="3229209"/>
          </a:xfrm>
          <a:prstGeom prst="rect">
            <a:avLst/>
          </a:prstGeom>
          <a:ln w="19050">
            <a:solidFill>
              <a:srgbClr val="5EB63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3F718E-F5CF-7F3D-B5CB-BCB8F0D55B9F}"/>
              </a:ext>
            </a:extLst>
          </p:cNvPr>
          <p:cNvSpPr/>
          <p:nvPr/>
        </p:nvSpPr>
        <p:spPr>
          <a:xfrm>
            <a:off x="1048612" y="3720386"/>
            <a:ext cx="9695330" cy="699247"/>
          </a:xfrm>
          <a:prstGeom prst="rect">
            <a:avLst/>
          </a:prstGeom>
          <a:solidFill>
            <a:srgbClr val="5EB630">
              <a:alpha val="127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00A356-D76D-B57A-5BCA-335303ADC8B5}"/>
              </a:ext>
            </a:extLst>
          </p:cNvPr>
          <p:cNvSpPr txBox="1">
            <a:spLocks/>
          </p:cNvSpPr>
          <p:nvPr/>
        </p:nvSpPr>
        <p:spPr>
          <a:xfrm>
            <a:off x="838200" y="1688418"/>
            <a:ext cx="10390095" cy="699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setter 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메서드가 없더라도 요청한 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 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DTO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매핑하여 응답 본문을 작성한다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F43BCE-8E68-4127-B813-71D3B5553B04}"/>
              </a:ext>
            </a:extLst>
          </p:cNvPr>
          <p:cNvSpPr txBox="1">
            <a:spLocks/>
          </p:cNvSpPr>
          <p:nvPr/>
        </p:nvSpPr>
        <p:spPr>
          <a:xfrm>
            <a:off x="1593347" y="5039754"/>
            <a:ext cx="10094259" cy="1520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 필드의 이름을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개체의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getter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setter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메서드와 일치시켜 JSON 개체의 필드를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개체의 필드에 매핑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Jackson은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getter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setter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메서드 이름의 "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 및 "</a:t>
            </a:r>
            <a:r>
              <a:rPr lang="ko-KR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lang="ko-KR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 부분을 제거하고 나머지 이름의 첫 문자를 소문자로 변환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09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141221C-07EF-97BA-2CDD-9895EB199257}"/>
              </a:ext>
            </a:extLst>
          </p:cNvPr>
          <p:cNvSpPr/>
          <p:nvPr/>
        </p:nvSpPr>
        <p:spPr>
          <a:xfrm>
            <a:off x="359939" y="4639214"/>
            <a:ext cx="5612261" cy="17644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131DB62-E894-6A9B-D9EE-698DAE175D6F}"/>
              </a:ext>
            </a:extLst>
          </p:cNvPr>
          <p:cNvSpPr/>
          <p:nvPr/>
        </p:nvSpPr>
        <p:spPr>
          <a:xfrm>
            <a:off x="359939" y="2446872"/>
            <a:ext cx="5612261" cy="17644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스프링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(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서버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)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에서 응답 데이터를 만드는 방법은 크게 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3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가지이다</a:t>
            </a:r>
            <a:r>
              <a:rPr lang="en-US" altLang="ko-KR" sz="1800" dirty="0">
                <a:effectLst/>
                <a:latin typeface="AvenirNext" panose="020B0503020202020204" pitchFamily="34" charset="0"/>
              </a:rPr>
              <a:t>. </a:t>
            </a:r>
            <a:endParaRPr lang="ko-KR" altLang="en-US" sz="1400" dirty="0">
              <a:effectLst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ore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46770E-EC0D-21D7-D450-0B981E5E7DB3}"/>
              </a:ext>
            </a:extLst>
          </p:cNvPr>
          <p:cNvSpPr/>
          <p:nvPr/>
        </p:nvSpPr>
        <p:spPr>
          <a:xfrm>
            <a:off x="6318742" y="3335369"/>
            <a:ext cx="5723042" cy="17644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6226-2AD1-8143-7A40-1B848AD386E5}"/>
              </a:ext>
            </a:extLst>
          </p:cNvPr>
          <p:cNvSpPr txBox="1"/>
          <p:nvPr/>
        </p:nvSpPr>
        <p:spPr>
          <a:xfrm>
            <a:off x="564447" y="2744333"/>
            <a:ext cx="49265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정적 리소스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브라우저에 정적인 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HTML, </a:t>
            </a:r>
            <a:r>
              <a:rPr lang="en-US" altLang="ko-Kore-KR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css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</a:t>
            </a:r>
            <a:r>
              <a:rPr lang="ko-KR" altLang="en-US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제공할 때는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b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 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정적 리소스를 사용한다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R" altLang="en-US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15CE8-B7D0-FDF1-2A1B-3828433159A3}"/>
              </a:ext>
            </a:extLst>
          </p:cNvPr>
          <p:cNvSpPr txBox="1"/>
          <p:nvPr/>
        </p:nvSpPr>
        <p:spPr>
          <a:xfrm>
            <a:off x="6567718" y="3659283"/>
            <a:ext cx="5404059" cy="13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뷰 템플릿 사용</a:t>
            </a:r>
            <a:endParaRPr lang="en-US" altLang="ko-KR" sz="16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브라우저에 동적인 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제공할 때는 </a:t>
            </a:r>
            <a:b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뷰 템플릿을 사용한다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R" altLang="en-US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13B4B-6C3D-44E0-4207-B8382E17DB81}"/>
              </a:ext>
            </a:extLst>
          </p:cNvPr>
          <p:cNvSpPr txBox="1"/>
          <p:nvPr/>
        </p:nvSpPr>
        <p:spPr>
          <a:xfrm>
            <a:off x="564447" y="4848323"/>
            <a:ext cx="534793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ore-KR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사용</a:t>
            </a:r>
            <a:b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API</a:t>
            </a:r>
            <a:r>
              <a:rPr lang="ko-KR" altLang="en-US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제공하는 경우에는 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아니라 데이터를 전달</a:t>
            </a:r>
            <a:b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 하므로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바디에 </a:t>
            </a:r>
            <a:r>
              <a:rPr lang="en-US" altLang="ko-Kore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형식으로 데이터를</a:t>
            </a:r>
            <a:b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실어 보낸다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R" altLang="en-US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3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정적 리소스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77507-F7F6-6DC9-3715-E336BC4AD76E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스프링 부트는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 path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다음 디렉토리에 있는 정적 리소스를 제공한다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/static , /public , /resources , /META-INF/resources </a:t>
            </a:r>
          </a:p>
          <a:p>
            <a:pPr>
              <a:spcAft>
                <a:spcPts val="1200"/>
              </a:spcAft>
            </a:pP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src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/main/resources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리소스를 보관하는 </a:t>
            </a:r>
            <a:r>
              <a:rPr kumimoji="1"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곳이자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 path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시작 경로이다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다음 디렉토리에 리소스를 넣어두면 스프링 부트가 정적 리소스로 서비스를 제공한다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9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뷰 템플릿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77507-F7F6-6DC9-3715-E336BC4AD76E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뷰 템플릿을 거쳐서 </a:t>
            </a:r>
            <a:r>
              <a:rPr lang="en-US" altLang="ko-Kore-KR" sz="2000" dirty="0">
                <a:effectLst/>
                <a:latin typeface="AvenirNext" panose="020B0503020202020204" pitchFamily="34" charset="0"/>
              </a:rPr>
              <a:t>HTML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이 생성되고</a:t>
            </a:r>
            <a:r>
              <a:rPr lang="en-US" altLang="ko-KR" sz="2000" dirty="0">
                <a:effectLst/>
                <a:latin typeface="AvenirNext" panose="020B0503020202020204" pitchFamily="34" charset="0"/>
              </a:rPr>
              <a:t>, 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뷰가 응답을 만들어서 전달한다</a:t>
            </a:r>
            <a:r>
              <a:rPr lang="en-US" altLang="ko-KR" sz="2000" dirty="0">
                <a:effectLst/>
                <a:latin typeface="AvenirNext" panose="020B0503020202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일반적으로 </a:t>
            </a:r>
            <a:r>
              <a:rPr lang="en-US" altLang="ko-Kore-KR" sz="2000" dirty="0">
                <a:effectLst/>
                <a:latin typeface="AvenirNext" panose="020B0503020202020204" pitchFamily="34" charset="0"/>
              </a:rPr>
              <a:t>HTML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을 동적으로 생성하는 용도로 사용하지만</a:t>
            </a:r>
            <a:r>
              <a:rPr lang="en-US" altLang="ko-KR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,</a:t>
            </a:r>
            <a:r>
              <a:rPr lang="ko-KR" altLang="en-US" sz="20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뷰 템플릿이 만들 수 있는 것이라면 뭐든지 가능하다</a:t>
            </a:r>
            <a:r>
              <a:rPr lang="en-US" altLang="ko-KR" sz="2000" dirty="0">
                <a:effectLst/>
                <a:latin typeface="AvenirNext" panose="020B0503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ko-KR" altLang="en-US" sz="2000" b="0" i="0" dirty="0">
                <a:effectLst/>
                <a:latin typeface="Noto Sans Demilight"/>
              </a:rPr>
              <a:t>매개변수로 </a:t>
            </a:r>
            <a:r>
              <a:rPr lang="en-US" altLang="ko-Kore-KR" sz="2000" b="0" i="0" dirty="0">
                <a:effectLst/>
                <a:latin typeface="Noto Sans Demilight"/>
              </a:rPr>
              <a:t>Model</a:t>
            </a:r>
            <a:r>
              <a:rPr lang="ko-KR" altLang="en-US" sz="2000" b="0" i="0" dirty="0">
                <a:effectLst/>
                <a:latin typeface="Noto Sans Demilight"/>
              </a:rPr>
              <a:t>을 받고</a:t>
            </a:r>
            <a:r>
              <a:rPr lang="en-US" altLang="ko-KR" sz="2000" b="0" i="0" dirty="0">
                <a:effectLst/>
                <a:latin typeface="Noto Sans Demilight"/>
              </a:rPr>
              <a:t>, </a:t>
            </a:r>
            <a:r>
              <a:rPr lang="en-US" altLang="ko-Kore-KR" sz="2000" b="0" i="0" dirty="0">
                <a:effectLst/>
                <a:latin typeface="Noto Sans Demilight"/>
              </a:rPr>
              <a:t>Model</a:t>
            </a:r>
            <a:r>
              <a:rPr lang="ko-KR" altLang="en-US" sz="2000" b="0" i="0" dirty="0">
                <a:effectLst/>
                <a:latin typeface="Noto Sans Demilight"/>
              </a:rPr>
              <a:t>에 필요한 값을 저장해준다</a:t>
            </a:r>
            <a:r>
              <a:rPr lang="en-US" altLang="ko-KR" sz="2000" b="0" i="0" dirty="0">
                <a:effectLst/>
                <a:latin typeface="Noto Sans Demilight"/>
              </a:rPr>
              <a:t>.</a:t>
            </a:r>
            <a:endParaRPr lang="en-US" altLang="ko-KR" sz="2000" dirty="0">
              <a:latin typeface="Iropke Batang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Noto Sans Demilight"/>
              </a:rPr>
              <a:t>원하는 </a:t>
            </a:r>
            <a:r>
              <a:rPr lang="en-US" altLang="ko-Kore-KR" sz="2000" b="0" i="0" dirty="0" err="1">
                <a:effectLst/>
                <a:latin typeface="Noto Sans Demilight"/>
              </a:rPr>
              <a:t>ViewTemplate</a:t>
            </a:r>
            <a:r>
              <a:rPr lang="en-US" altLang="ko-Kore-KR" sz="2000" b="0" i="0" dirty="0">
                <a:effectLst/>
                <a:latin typeface="Noto Sans Demilight"/>
              </a:rPr>
              <a:t> </a:t>
            </a:r>
            <a:r>
              <a:rPr lang="ko-KR" altLang="en-US" sz="2000" b="0" i="0" dirty="0">
                <a:effectLst/>
                <a:latin typeface="Noto Sans Demilight"/>
              </a:rPr>
              <a:t>경로를 </a:t>
            </a:r>
            <a:r>
              <a:rPr lang="en-US" altLang="ko-Kore-KR" sz="2000" b="0" i="0" dirty="0">
                <a:effectLst/>
                <a:latin typeface="Noto Sans Demilight"/>
              </a:rPr>
              <a:t>Return </a:t>
            </a:r>
            <a:r>
              <a:rPr lang="ko-KR" altLang="en-US" sz="2000" b="0" i="0" dirty="0">
                <a:effectLst/>
                <a:latin typeface="Noto Sans Demilight"/>
              </a:rPr>
              <a:t>해주면 </a:t>
            </a:r>
            <a:r>
              <a:rPr lang="en-US" altLang="ko-KR" sz="2000" b="0" i="0" dirty="0">
                <a:effectLst/>
                <a:latin typeface="Noto Sans Demilight"/>
              </a:rPr>
              <a:t>@</a:t>
            </a:r>
            <a:r>
              <a:rPr lang="en-US" altLang="ko-Kore-KR" sz="2000" b="0" i="0" dirty="0">
                <a:effectLst/>
                <a:latin typeface="Noto Sans Demilight"/>
              </a:rPr>
              <a:t>Controller </a:t>
            </a:r>
            <a:r>
              <a:rPr lang="ko-KR" altLang="en-US" sz="2000" b="0" i="0" dirty="0">
                <a:effectLst/>
                <a:latin typeface="Noto Sans Demilight"/>
              </a:rPr>
              <a:t>기반에서는 이것을 </a:t>
            </a:r>
            <a:r>
              <a:rPr lang="en-US" altLang="ko-Kore-KR" sz="2000" b="0" i="0" dirty="0" err="1">
                <a:effectLst/>
                <a:latin typeface="Noto Sans Demilight"/>
              </a:rPr>
              <a:t>viewName</a:t>
            </a:r>
            <a:r>
              <a:rPr lang="ko-KR" altLang="en-US" sz="2000" b="0" i="0" dirty="0" err="1">
                <a:effectLst/>
                <a:latin typeface="Noto Sans Demilight"/>
              </a:rPr>
              <a:t>으로</a:t>
            </a:r>
            <a:r>
              <a:rPr lang="ko-KR" altLang="en-US" sz="2000" b="0" i="0" dirty="0">
                <a:effectLst/>
                <a:latin typeface="Noto Sans Demilight"/>
              </a:rPr>
              <a:t> 인식한다</a:t>
            </a:r>
            <a:r>
              <a:rPr lang="en-US" altLang="ko-KR" sz="2000" b="0" i="0" dirty="0">
                <a:effectLst/>
                <a:latin typeface="Noto Sans Demilight"/>
              </a:rPr>
              <a:t>.</a:t>
            </a:r>
            <a:endParaRPr lang="ko-KR" altLang="en-US" sz="2000" b="0" i="0" dirty="0">
              <a:effectLst/>
              <a:latin typeface="Iropke Batang"/>
            </a:endParaRPr>
          </a:p>
          <a:p>
            <a:pPr>
              <a:spcAft>
                <a:spcPts val="1200"/>
              </a:spcAft>
            </a:pPr>
            <a:endParaRPr lang="ko-KR" altLang="en-US" sz="2000" dirty="0">
              <a:effectLst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444B2AC-5337-CD09-968C-1CF11AE6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63" y="4837072"/>
            <a:ext cx="6249536" cy="14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 MVC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개념 간단요약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인터페이스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및 논리 제어를 구현하는데 널리 사용되는 소프트웨어 디자인 패턴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간단하게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Model, View, Controller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분리하여 개발하는 디자인 패턴이다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57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77507-F7F6-6DC9-3715-E336BC4AD76E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en-US" altLang="ko-Kore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컨트롤러 메서드의 </a:t>
            </a:r>
            <a:r>
              <a:rPr lang="ko-KR" altLang="en-US" sz="20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반환값을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본문으로 변환하여 반환하기 위해 사용된다</a:t>
            </a:r>
            <a:r>
              <a:rPr lang="en-US" altLang="ko-KR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ore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사용하면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view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사용하지 않고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컨버터를 통해서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메시지를 직접 입력할 수 있다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CategoryResponseDto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 반환하고 있으며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객체는 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R" sz="2000" dirty="0" err="1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어노테이션을</a:t>
            </a:r>
            <a:r>
              <a:rPr lang="ko-KR" altLang="en-US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본문으로 자동 변환된다</a:t>
            </a:r>
            <a:r>
              <a:rPr lang="en-US" altLang="ko-KR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solidFill>
                  <a:srgbClr val="5EB63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>
              <a:solidFill>
                <a:srgbClr val="5EB63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lang="ko-KR" altLang="en-US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8569023-B420-79DB-C905-E2E2E910C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090" b="33618"/>
          <a:stretch/>
        </p:blipFill>
        <p:spPr>
          <a:xfrm>
            <a:off x="1518025" y="4909782"/>
            <a:ext cx="9155950" cy="14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9C4393-B9EB-D10E-14C3-CB3B8A17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32" y="2340942"/>
            <a:ext cx="7772400" cy="3264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B5189B-B2D6-978E-914B-FEB52B0FCF11}"/>
              </a:ext>
            </a:extLst>
          </p:cNvPr>
          <p:cNvSpPr txBox="1"/>
          <p:nvPr/>
        </p:nvSpPr>
        <p:spPr>
          <a:xfrm>
            <a:off x="2284232" y="197161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@</a:t>
            </a:r>
            <a:r>
              <a:rPr kumimoji="1"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61AC6-0E01-09D8-F341-3A3FB88A5BCC}"/>
              </a:ext>
            </a:extLst>
          </p:cNvPr>
          <p:cNvSpPr txBox="1"/>
          <p:nvPr/>
        </p:nvSpPr>
        <p:spPr>
          <a:xfrm>
            <a:off x="6950955" y="3037558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FF00"/>
                </a:solidFill>
              </a:rPr>
              <a:t>@</a:t>
            </a:r>
            <a:r>
              <a:rPr kumimoji="1" lang="en-US" altLang="ko-KR" sz="1800" b="1" dirty="0" err="1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kumimoji="1" lang="ko-KR" altLang="en-US" sz="1800" b="1" dirty="0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br>
              <a:rPr kumimoji="1" lang="en-US" altLang="ko-KR" sz="1800" b="1" dirty="0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1800" b="1" dirty="0" err="1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포함되어있는것을</a:t>
            </a:r>
            <a:r>
              <a:rPr kumimoji="1" lang="ko-KR" altLang="en-US" sz="1800" b="1" dirty="0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b="1" dirty="0" err="1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볼수있다</a:t>
            </a:r>
            <a:r>
              <a:rPr kumimoji="1" lang="en-US" altLang="ko-KR" sz="1800" b="1" dirty="0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800" b="1" dirty="0">
                <a:solidFill>
                  <a:srgbClr val="FFFF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7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B63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Spring MVC</a:t>
            </a:r>
            <a:r>
              <a:rPr kumimoji="1" lang="ko-KR" altLang="en-US" sz="4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Annotation,</a:t>
            </a:r>
            <a:r>
              <a:rPr kumimoji="1" lang="ko-KR" altLang="en-US" sz="4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클래스 정리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Picture 2" descr="SPRING MVC - 메시지 및 국제화 적용 시키기">
            <a:extLst>
              <a:ext uri="{FF2B5EF4-FFF2-40B4-BE49-F238E27FC236}">
                <a16:creationId xmlns:a16="http://schemas.microsoft.com/office/drawing/2014/main" id="{779E41BF-BCC0-A8E3-D235-4872D257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455" y="132879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6678DE-9AFA-4D03-1B3C-F54C325AB662}"/>
              </a:ext>
            </a:extLst>
          </p:cNvPr>
          <p:cNvSpPr txBox="1">
            <a:spLocks/>
          </p:cNvSpPr>
          <p:nvPr/>
        </p:nvSpPr>
        <p:spPr>
          <a:xfrm>
            <a:off x="838200" y="1787217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 </a:t>
            </a:r>
            <a:r>
              <a:rPr lang="en-US" altLang="ko-Kore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HTTP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바디</a:t>
            </a:r>
            <a:endParaRPr lang="en-US" altLang="ko-KR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파라미터를 조회하는 기능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RequestParam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ModelAttribute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바디를 직접 조회하는 기능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endParaRPr lang="en-US" altLang="ko-Kore-KR" sz="1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B63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목차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CC550-03BD-C1B1-D5DC-03D77329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7709"/>
            <a:ext cx="10515600" cy="408925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endParaRPr kumimoji="1" lang="en-US" altLang="ko-KR" sz="1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spcAft>
                <a:spcPts val="1200"/>
              </a:spcAft>
              <a:buNone/>
            </a:pP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Picture 2" descr="SPRING MVC - 메시지 및 국제화 적용 시키기">
            <a:extLst>
              <a:ext uri="{FF2B5EF4-FFF2-40B4-BE49-F238E27FC236}">
                <a16:creationId xmlns:a16="http://schemas.microsoft.com/office/drawing/2014/main" id="{3DFD4FC3-C3A4-C017-6FB0-F04701D9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@Controller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역할은 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 만들어 데이터를 담고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View</a:t>
            </a:r>
            <a:r>
              <a:rPr kumimoji="1"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찾는 것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단순히 객체만을 반환하고 객체 데이터는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XML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형식으로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응답에 담아서 전송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@Controller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 상위개념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포괄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DC2FCEE-0D38-93F3-9E56-FF3D5EB67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18"/>
          <a:stretch/>
        </p:blipFill>
        <p:spPr>
          <a:xfrm>
            <a:off x="2110671" y="3990840"/>
            <a:ext cx="7970657" cy="33723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80ADF7-5223-9E4C-0E69-9F5511CFF445}"/>
              </a:ext>
            </a:extLst>
          </p:cNvPr>
          <p:cNvSpPr/>
          <p:nvPr/>
        </p:nvSpPr>
        <p:spPr>
          <a:xfrm>
            <a:off x="2039643" y="4219029"/>
            <a:ext cx="1919944" cy="233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54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("/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categorys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") </a:t>
            </a:r>
            <a:b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 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categorys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URL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호출이 오면 이 메서드가 실행되도록 매핑한다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R" altLang="en-US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대부분의 속성을 </a:t>
            </a:r>
            <a:r>
              <a:rPr lang="ko-KR" altLang="en-US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r>
              <a:rPr lang="en-US" altLang="ko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 ]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제공하므로 다중 설정이 가능하다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{"/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categorys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", "/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/users"} </a:t>
            </a:r>
          </a:p>
          <a:p>
            <a:pPr>
              <a:spcAft>
                <a:spcPts val="600"/>
              </a:spcAft>
            </a:pP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-US" altLang="ko-Kore-KR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(value = "/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ore-KR" sz="20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categorys</a:t>
            </a:r>
            <a:r>
              <a:rPr lang="en-US" altLang="ko-Kore-KR" sz="20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", method = </a:t>
            </a:r>
            <a:r>
              <a:rPr lang="en-US" altLang="ko-Kore-KR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RequestMethod.POST</a:t>
            </a:r>
            <a:r>
              <a:rPr lang="en-US" altLang="ko-Kore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1D3ADF9-A3D9-9264-7BD2-4FB696292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18"/>
          <a:stretch/>
        </p:blipFill>
        <p:spPr>
          <a:xfrm>
            <a:off x="4494305" y="3723574"/>
            <a:ext cx="7011895" cy="29666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B1E6E6-4A49-BE3D-0D90-21C0527EB8DF}"/>
              </a:ext>
            </a:extLst>
          </p:cNvPr>
          <p:cNvSpPr/>
          <p:nvPr/>
        </p:nvSpPr>
        <p:spPr>
          <a:xfrm>
            <a:off x="4524051" y="5720025"/>
            <a:ext cx="1919944" cy="233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6BF24-CE35-CFF7-954C-9708FC5D4075}"/>
              </a:ext>
            </a:extLst>
          </p:cNvPr>
          <p:cNvSpPr/>
          <p:nvPr/>
        </p:nvSpPr>
        <p:spPr>
          <a:xfrm>
            <a:off x="4522013" y="4088607"/>
            <a:ext cx="2229768" cy="233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7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동작방식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ko-Kore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F43BCE-8E68-4127-B813-71D3B5553B04}"/>
              </a:ext>
            </a:extLst>
          </p:cNvPr>
          <p:cNvSpPr txBox="1">
            <a:spLocks/>
          </p:cNvSpPr>
          <p:nvPr/>
        </p:nvSpPr>
        <p:spPr>
          <a:xfrm>
            <a:off x="474256" y="1712610"/>
            <a:ext cx="11395888" cy="4695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Menlo" panose="020B0609030804020204" pitchFamily="49" charset="0"/>
              </a:rPr>
              <a:t>http://localhost:8080/</a:t>
            </a:r>
            <a:r>
              <a:rPr lang="en-US" altLang="ko-Kore-KR" sz="22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Menlo" panose="020B0609030804020204" pitchFamily="49" charset="0"/>
              </a:rPr>
              <a:t>api</a:t>
            </a:r>
            <a:r>
              <a:rPr lang="en-US" altLang="ko-Kore-KR" sz="22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Menlo" panose="020B0609030804020204" pitchFamily="49" charset="0"/>
              </a:rPr>
              <a:t>/</a:t>
            </a:r>
            <a:r>
              <a:rPr lang="en-US" altLang="ko-Kore-KR" sz="2200" dirty="0" err="1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Menlo" panose="020B0609030804020204" pitchFamily="49" charset="0"/>
              </a:rPr>
              <a:t>categorys</a:t>
            </a:r>
            <a:r>
              <a:rPr lang="en-US" altLang="ko-Kore-KR" sz="2200" dirty="0">
                <a:solidFill>
                  <a:srgbClr val="23232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URL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접근하면 해당 접근에 대한 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발생하고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DispatcherServlet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해당 요청에 대해 처리할 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핸들러를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찾을 것이다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spcAft>
                <a:spcPts val="1200"/>
              </a:spcAft>
            </a:pP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핸들러는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위의 처리과정과 앞의 코드를 통해 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핸들러로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등록되었을 것이고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HandlerMapping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다음과 같은 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핸들러를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찾아준다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spcAft>
                <a:spcPts val="1200"/>
              </a:spcAft>
            </a:pP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있다는 것이 확인이 되었기에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HandlerMapping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맞는 어댑터인 </a:t>
            </a:r>
            <a:r>
              <a:rPr kumimoji="1"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RequestMappingHandlerAdapter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꺼내오게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되고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실제 동작을 하게 된다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3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04CC-0E66-BDED-60EB-910B7C6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RequestMapping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동작방식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ko-Kore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987F8B-CC62-9575-B845-86322D37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6" y="1502528"/>
            <a:ext cx="10851288" cy="51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141221C-07EF-97BA-2CDD-9895EB199257}"/>
              </a:ext>
            </a:extLst>
          </p:cNvPr>
          <p:cNvSpPr/>
          <p:nvPr/>
        </p:nvSpPr>
        <p:spPr>
          <a:xfrm>
            <a:off x="359939" y="4639214"/>
            <a:ext cx="5612261" cy="17644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131DB62-E894-6A9B-D9EE-698DAE175D6F}"/>
              </a:ext>
            </a:extLst>
          </p:cNvPr>
          <p:cNvSpPr/>
          <p:nvPr/>
        </p:nvSpPr>
        <p:spPr>
          <a:xfrm>
            <a:off x="359939" y="2446872"/>
            <a:ext cx="5612261" cy="17644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클라이언트에서 서버로 요청 데이터를 전달할 때는 주로 다음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방법을 사용한다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46770E-EC0D-21D7-D450-0B981E5E7DB3}"/>
              </a:ext>
            </a:extLst>
          </p:cNvPr>
          <p:cNvSpPr/>
          <p:nvPr/>
        </p:nvSpPr>
        <p:spPr>
          <a:xfrm>
            <a:off x="6318742" y="3335369"/>
            <a:ext cx="5723042" cy="17644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EB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6226-2AD1-8143-7A40-1B848AD386E5}"/>
              </a:ext>
            </a:extLst>
          </p:cNvPr>
          <p:cNvSpPr txBox="1"/>
          <p:nvPr/>
        </p:nvSpPr>
        <p:spPr>
          <a:xfrm>
            <a:off x="491658" y="2601215"/>
            <a:ext cx="53816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 -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 파라미터 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user?store-id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=13&amp;category-name=20</a:t>
            </a: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바디 없이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URL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쿼리 파라미터에 데이터를 포함해서 전달 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필터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페이징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등에서 많이 사용하는 방식 </a:t>
            </a:r>
          </a:p>
          <a:p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15CE8-B7D0-FDF1-2A1B-3828433159A3}"/>
              </a:ext>
            </a:extLst>
          </p:cNvPr>
          <p:cNvSpPr txBox="1"/>
          <p:nvPr/>
        </p:nvSpPr>
        <p:spPr>
          <a:xfrm>
            <a:off x="6375894" y="3509156"/>
            <a:ext cx="5723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 - HTML Form </a:t>
            </a: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content-type: application/x-www-form-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url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/encoded</a:t>
            </a: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바디에 쿼리 </a:t>
            </a:r>
            <a:r>
              <a:rPr kumimoji="1"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파리미터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형식으로 전달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username=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hello&amp;age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=20 </a:t>
            </a: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 가입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상품 주문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HTML Form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</a:p>
          <a:p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13B4B-6C3D-44E0-4207-B8382E17DB81}"/>
              </a:ext>
            </a:extLst>
          </p:cNvPr>
          <p:cNvSpPr txBox="1"/>
          <p:nvPr/>
        </p:nvSpPr>
        <p:spPr>
          <a:xfrm>
            <a:off x="455263" y="4794680"/>
            <a:ext cx="466506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message body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데이터를 직접 담아서 요청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API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주로 사용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JSON, XML, TEXT </a:t>
            </a: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형식은 주로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spcAft>
                <a:spcPts val="1200"/>
              </a:spcAft>
              <a:buFontTx/>
              <a:buChar char="-"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POST, PUT, PATCH </a:t>
            </a:r>
          </a:p>
          <a:p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7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61562C-161B-77B3-07D1-EE61AA3F21BA}"/>
              </a:ext>
            </a:extLst>
          </p:cNvPr>
          <p:cNvSpPr txBox="1">
            <a:spLocks/>
          </p:cNvSpPr>
          <p:nvPr/>
        </p:nvSpPr>
        <p:spPr>
          <a:xfrm>
            <a:off x="838200" y="1814513"/>
            <a:ext cx="106680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/store/user1</a:t>
            </a:r>
          </a:p>
          <a:p>
            <a:pPr>
              <a:spcAft>
                <a:spcPts val="1200"/>
              </a:spcAft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리소스 경로에 식별자를 넣어 편리한 조회 가능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200"/>
              </a:spcAft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2" descr="SPRING MVC - 메시지 및 국제화 적용 시키기">
            <a:extLst>
              <a:ext uri="{FF2B5EF4-FFF2-40B4-BE49-F238E27FC236}">
                <a16:creationId xmlns:a16="http://schemas.microsoft.com/office/drawing/2014/main" id="{32EBB836-BD2E-EA3D-8089-3C7A2CA9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2" y="-31897"/>
            <a:ext cx="2594335" cy="1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969558-825B-12C3-555D-BFAFE92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 @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PathVariable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 변수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endParaRPr kumimoji="1" lang="ko-Kore-KR" altLang="en-US" sz="4000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FD8657-80E5-517A-08F5-029399E2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16" y="4022125"/>
            <a:ext cx="9000568" cy="1971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54CC7-08DC-DF42-5354-2C721D9A7FAA}"/>
              </a:ext>
            </a:extLst>
          </p:cNvPr>
          <p:cNvSpPr/>
          <p:nvPr/>
        </p:nvSpPr>
        <p:spPr>
          <a:xfrm>
            <a:off x="1796298" y="4281682"/>
            <a:ext cx="2918856" cy="2976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E759F-366D-A299-1D6C-4B3CCD33B598}"/>
              </a:ext>
            </a:extLst>
          </p:cNvPr>
          <p:cNvSpPr/>
          <p:nvPr/>
        </p:nvSpPr>
        <p:spPr>
          <a:xfrm>
            <a:off x="6077787" y="4710305"/>
            <a:ext cx="2595004" cy="29765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1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1329</Words>
  <Application>Microsoft Macintosh PowerPoint</Application>
  <PresentationFormat>와이드스크린</PresentationFormat>
  <Paragraphs>129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-apple-system</vt:lpstr>
      <vt:lpstr>Apple SD Gothic Neo</vt:lpstr>
      <vt:lpstr>Apple SD Gothic Neo Medium</vt:lpstr>
      <vt:lpstr>AppleSDGothicNeo</vt:lpstr>
      <vt:lpstr>Iropke Batang</vt:lpstr>
      <vt:lpstr>NanumBarunGothic</vt:lpstr>
      <vt:lpstr>Noto Sans Demilight</vt:lpstr>
      <vt:lpstr>Söhne</vt:lpstr>
      <vt:lpstr>Arial</vt:lpstr>
      <vt:lpstr>AvenirNext</vt:lpstr>
      <vt:lpstr>Calibri</vt:lpstr>
      <vt:lpstr>Calibri Light</vt:lpstr>
      <vt:lpstr>Menlo</vt:lpstr>
      <vt:lpstr>Office 테마</vt:lpstr>
      <vt:lpstr>Spring MVC 제공  Annotation, 클래스 </vt:lpstr>
      <vt:lpstr>지난 Spring MVC 개념 간단요약 </vt:lpstr>
      <vt:lpstr>목차</vt:lpstr>
      <vt:lpstr>요청 - @RestController</vt:lpstr>
      <vt:lpstr>요청 - @RequestMapping</vt:lpstr>
      <vt:lpstr>요청 - @RequestMapping 동작방식 </vt:lpstr>
      <vt:lpstr>요청 - @RequestMapping 동작방식 </vt:lpstr>
      <vt:lpstr>요청 Request</vt:lpstr>
      <vt:lpstr>요청 (1) @PathVariable (경로 변수) </vt:lpstr>
      <vt:lpstr>요청 (1) @RequestParam</vt:lpstr>
      <vt:lpstr>요청 (1) @ModelAttribute</vt:lpstr>
      <vt:lpstr>요청 (2) HTML Form</vt:lpstr>
      <vt:lpstr>요청 (3)– 1 @HttpEntity</vt:lpstr>
      <vt:lpstr>요청 (3)– 2 @RequestEntity</vt:lpstr>
      <vt:lpstr>요청 (3)– 3 @RequestBody</vt:lpstr>
      <vt:lpstr>요청 - @RequestBody 동작방식 </vt:lpstr>
      <vt:lpstr>응답 Response</vt:lpstr>
      <vt:lpstr>응답 (1) 정적 리소스 </vt:lpstr>
      <vt:lpstr>응답 (2) 뷰 템플릿</vt:lpstr>
      <vt:lpstr>응답 (3) @ResponseBody</vt:lpstr>
      <vt:lpstr>응답 (3) @ResponseBody</vt:lpstr>
      <vt:lpstr>Spring MVC Annotation, 클래스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 , DI , Bean</dc:title>
  <dc:creator>홍다연(2020156042)</dc:creator>
  <cp:lastModifiedBy>홍다연(2020156042)</cp:lastModifiedBy>
  <cp:revision>7</cp:revision>
  <dcterms:created xsi:type="dcterms:W3CDTF">2023-04-11T16:05:46Z</dcterms:created>
  <dcterms:modified xsi:type="dcterms:W3CDTF">2023-05-17T06:32:36Z</dcterms:modified>
</cp:coreProperties>
</file>