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3" r:id="rId7"/>
    <p:sldId id="265" r:id="rId8"/>
    <p:sldId id="266" r:id="rId9"/>
    <p:sldId id="267" r:id="rId10"/>
    <p:sldId id="268" r:id="rId11"/>
    <p:sldId id="269" r:id="rId12"/>
    <p:sldId id="262" r:id="rId13"/>
    <p:sldId id="264" r:id="rId14"/>
    <p:sldId id="259" r:id="rId1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5" d="100"/>
          <a:sy n="115" d="100"/>
        </p:scale>
        <p:origin x="3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nl-NL" smtClean="0"/>
              <a:t>Klik om de stijl te bewerken</a:t>
            </a:r>
            <a:endParaRPr lang="nl-NL"/>
          </a:p>
        </p:txBody>
      </p:sp>
      <p:sp>
        <p:nvSpPr>
          <p:cNvPr id="3" name="Ond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smtClean="0"/>
              <a:t>Klik om de ondertitelstijl van het model te bewerken</a:t>
            </a:r>
            <a:endParaRPr lang="nl-NL"/>
          </a:p>
        </p:txBody>
      </p:sp>
      <p:sp>
        <p:nvSpPr>
          <p:cNvPr id="4" name="Tijdelijke aanduiding voor datum 3"/>
          <p:cNvSpPr>
            <a:spLocks noGrp="1"/>
          </p:cNvSpPr>
          <p:nvPr>
            <p:ph type="dt" sz="half" idx="10"/>
          </p:nvPr>
        </p:nvSpPr>
        <p:spPr/>
        <p:txBody>
          <a:bodyPr/>
          <a:lstStyle/>
          <a:p>
            <a:fld id="{355EE381-3B09-4D7C-B6C2-649DD68E5EFA}" type="datetimeFigureOut">
              <a:rPr lang="nl-NL" smtClean="0"/>
              <a:t>6-3-2023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58B702B-E152-4BF0-95D2-BC8F1C397264}" type="slidenum">
              <a:rPr lang="nl-NL" smtClean="0"/>
              <a:t>‹nr.›</a:t>
            </a:fld>
            <a:endParaRPr lang="nl-NL"/>
          </a:p>
        </p:txBody>
      </p:sp>
    </p:spTree>
    <p:extLst>
      <p:ext uri="{BB962C8B-B14F-4D97-AF65-F5344CB8AC3E}">
        <p14:creationId xmlns:p14="http://schemas.microsoft.com/office/powerpoint/2010/main" val="1490843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verticale tekst 2"/>
          <p:cNvSpPr>
            <a:spLocks noGrp="1"/>
          </p:cNvSpPr>
          <p:nvPr>
            <p:ph type="body" orient="vert" idx="1"/>
          </p:nvPr>
        </p:nvSpPr>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355EE381-3B09-4D7C-B6C2-649DD68E5EFA}" type="datetimeFigureOut">
              <a:rPr lang="nl-NL" smtClean="0"/>
              <a:t>6-3-2023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58B702B-E152-4BF0-95D2-BC8F1C397264}" type="slidenum">
              <a:rPr lang="nl-NL" smtClean="0"/>
              <a:t>‹nr.›</a:t>
            </a:fld>
            <a:endParaRPr lang="nl-NL"/>
          </a:p>
        </p:txBody>
      </p:sp>
    </p:spTree>
    <p:extLst>
      <p:ext uri="{BB962C8B-B14F-4D97-AF65-F5344CB8AC3E}">
        <p14:creationId xmlns:p14="http://schemas.microsoft.com/office/powerpoint/2010/main" val="253044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smtClean="0"/>
              <a:t>Klik om de stijl te bewerken</a:t>
            </a:r>
            <a:endParaRPr lang="nl-NL"/>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355EE381-3B09-4D7C-B6C2-649DD68E5EFA}" type="datetimeFigureOut">
              <a:rPr lang="nl-NL" smtClean="0"/>
              <a:t>6-3-2023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58B702B-E152-4BF0-95D2-BC8F1C397264}" type="slidenum">
              <a:rPr lang="nl-NL" smtClean="0"/>
              <a:t>‹nr.›</a:t>
            </a:fld>
            <a:endParaRPr lang="nl-NL"/>
          </a:p>
        </p:txBody>
      </p:sp>
    </p:spTree>
    <p:extLst>
      <p:ext uri="{BB962C8B-B14F-4D97-AF65-F5344CB8AC3E}">
        <p14:creationId xmlns:p14="http://schemas.microsoft.com/office/powerpoint/2010/main" val="13188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idx="1"/>
          </p:nvPr>
        </p:nvSpPr>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10"/>
          </p:nvPr>
        </p:nvSpPr>
        <p:spPr/>
        <p:txBody>
          <a:bodyPr/>
          <a:lstStyle/>
          <a:p>
            <a:fld id="{355EE381-3B09-4D7C-B6C2-649DD68E5EFA}" type="datetimeFigureOut">
              <a:rPr lang="nl-NL" smtClean="0"/>
              <a:t>6-3-2023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58B702B-E152-4BF0-95D2-BC8F1C397264}" type="slidenum">
              <a:rPr lang="nl-NL" smtClean="0"/>
              <a:t>‹nr.›</a:t>
            </a:fld>
            <a:endParaRPr lang="nl-NL"/>
          </a:p>
        </p:txBody>
      </p:sp>
    </p:spTree>
    <p:extLst>
      <p:ext uri="{BB962C8B-B14F-4D97-AF65-F5344CB8AC3E}">
        <p14:creationId xmlns:p14="http://schemas.microsoft.com/office/powerpoint/2010/main" val="255475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smtClean="0"/>
              <a:t>Klik om de stijl te bewerken</a:t>
            </a:r>
            <a:endParaRPr lang="nl-NL"/>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smtClean="0"/>
              <a:t>Tekststijl van het model bewerken</a:t>
            </a:r>
          </a:p>
        </p:txBody>
      </p:sp>
      <p:sp>
        <p:nvSpPr>
          <p:cNvPr id="4" name="Tijdelijke aanduiding voor datum 3"/>
          <p:cNvSpPr>
            <a:spLocks noGrp="1"/>
          </p:cNvSpPr>
          <p:nvPr>
            <p:ph type="dt" sz="half" idx="10"/>
          </p:nvPr>
        </p:nvSpPr>
        <p:spPr/>
        <p:txBody>
          <a:bodyPr/>
          <a:lstStyle/>
          <a:p>
            <a:fld id="{355EE381-3B09-4D7C-B6C2-649DD68E5EFA}" type="datetimeFigureOut">
              <a:rPr lang="nl-NL" smtClean="0"/>
              <a:t>6-3-2023</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258B702B-E152-4BF0-95D2-BC8F1C397264}" type="slidenum">
              <a:rPr lang="nl-NL" smtClean="0"/>
              <a:t>‹nr.›</a:t>
            </a:fld>
            <a:endParaRPr lang="nl-NL"/>
          </a:p>
        </p:txBody>
      </p:sp>
    </p:spTree>
    <p:extLst>
      <p:ext uri="{BB962C8B-B14F-4D97-AF65-F5344CB8AC3E}">
        <p14:creationId xmlns:p14="http://schemas.microsoft.com/office/powerpoint/2010/main" val="174940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inhoud 2"/>
          <p:cNvSpPr>
            <a:spLocks noGrp="1"/>
          </p:cNvSpPr>
          <p:nvPr>
            <p:ph sz="half" idx="1"/>
          </p:nvPr>
        </p:nvSpPr>
        <p:spPr>
          <a:xfrm>
            <a:off x="838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inhoud 3"/>
          <p:cNvSpPr>
            <a:spLocks noGrp="1"/>
          </p:cNvSpPr>
          <p:nvPr>
            <p:ph sz="half" idx="2"/>
          </p:nvPr>
        </p:nvSpPr>
        <p:spPr>
          <a:xfrm>
            <a:off x="6172200" y="1825625"/>
            <a:ext cx="5181600" cy="435133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datum 4"/>
          <p:cNvSpPr>
            <a:spLocks noGrp="1"/>
          </p:cNvSpPr>
          <p:nvPr>
            <p:ph type="dt" sz="half" idx="10"/>
          </p:nvPr>
        </p:nvSpPr>
        <p:spPr/>
        <p:txBody>
          <a:bodyPr/>
          <a:lstStyle/>
          <a:p>
            <a:fld id="{355EE381-3B09-4D7C-B6C2-649DD68E5EFA}" type="datetimeFigureOut">
              <a:rPr lang="nl-NL" smtClean="0"/>
              <a:t>6-3-2023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258B702B-E152-4BF0-95D2-BC8F1C397264}" type="slidenum">
              <a:rPr lang="nl-NL" smtClean="0"/>
              <a:t>‹nr.›</a:t>
            </a:fld>
            <a:endParaRPr lang="nl-NL"/>
          </a:p>
        </p:txBody>
      </p:sp>
    </p:spTree>
    <p:extLst>
      <p:ext uri="{BB962C8B-B14F-4D97-AF65-F5344CB8AC3E}">
        <p14:creationId xmlns:p14="http://schemas.microsoft.com/office/powerpoint/2010/main" val="3401470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smtClean="0"/>
              <a:t>Klik om de stijl te bewerken</a:t>
            </a:r>
            <a:endParaRPr lang="nl-NL"/>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7" name="Tijdelijke aanduiding voor datum 6"/>
          <p:cNvSpPr>
            <a:spLocks noGrp="1"/>
          </p:cNvSpPr>
          <p:nvPr>
            <p:ph type="dt" sz="half" idx="10"/>
          </p:nvPr>
        </p:nvSpPr>
        <p:spPr/>
        <p:txBody>
          <a:bodyPr/>
          <a:lstStyle/>
          <a:p>
            <a:fld id="{355EE381-3B09-4D7C-B6C2-649DD68E5EFA}" type="datetimeFigureOut">
              <a:rPr lang="nl-NL" smtClean="0"/>
              <a:t>6-3-2023</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258B702B-E152-4BF0-95D2-BC8F1C397264}" type="slidenum">
              <a:rPr lang="nl-NL" smtClean="0"/>
              <a:t>‹nr.›</a:t>
            </a:fld>
            <a:endParaRPr lang="nl-NL"/>
          </a:p>
        </p:txBody>
      </p:sp>
    </p:spTree>
    <p:extLst>
      <p:ext uri="{BB962C8B-B14F-4D97-AF65-F5344CB8AC3E}">
        <p14:creationId xmlns:p14="http://schemas.microsoft.com/office/powerpoint/2010/main" val="1789279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nl-NL"/>
          </a:p>
        </p:txBody>
      </p:sp>
      <p:sp>
        <p:nvSpPr>
          <p:cNvPr id="3" name="Tijdelijke aanduiding voor datum 2"/>
          <p:cNvSpPr>
            <a:spLocks noGrp="1"/>
          </p:cNvSpPr>
          <p:nvPr>
            <p:ph type="dt" sz="half" idx="10"/>
          </p:nvPr>
        </p:nvSpPr>
        <p:spPr/>
        <p:txBody>
          <a:bodyPr/>
          <a:lstStyle/>
          <a:p>
            <a:fld id="{355EE381-3B09-4D7C-B6C2-649DD68E5EFA}" type="datetimeFigureOut">
              <a:rPr lang="nl-NL" smtClean="0"/>
              <a:t>6-3-2023</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258B702B-E152-4BF0-95D2-BC8F1C397264}" type="slidenum">
              <a:rPr lang="nl-NL" smtClean="0"/>
              <a:t>‹nr.›</a:t>
            </a:fld>
            <a:endParaRPr lang="nl-NL"/>
          </a:p>
        </p:txBody>
      </p:sp>
    </p:spTree>
    <p:extLst>
      <p:ext uri="{BB962C8B-B14F-4D97-AF65-F5344CB8AC3E}">
        <p14:creationId xmlns:p14="http://schemas.microsoft.com/office/powerpoint/2010/main" val="2259254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355EE381-3B09-4D7C-B6C2-649DD68E5EFA}" type="datetimeFigureOut">
              <a:rPr lang="nl-NL" smtClean="0"/>
              <a:t>6-3-2023</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258B702B-E152-4BF0-95D2-BC8F1C397264}" type="slidenum">
              <a:rPr lang="nl-NL" smtClean="0"/>
              <a:t>‹nr.›</a:t>
            </a:fld>
            <a:endParaRPr lang="nl-NL"/>
          </a:p>
        </p:txBody>
      </p:sp>
    </p:spTree>
    <p:extLst>
      <p:ext uri="{BB962C8B-B14F-4D97-AF65-F5344CB8AC3E}">
        <p14:creationId xmlns:p14="http://schemas.microsoft.com/office/powerpoint/2010/main" val="4220660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fld id="{355EE381-3B09-4D7C-B6C2-649DD68E5EFA}" type="datetimeFigureOut">
              <a:rPr lang="nl-NL" smtClean="0"/>
              <a:t>6-3-2023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258B702B-E152-4BF0-95D2-BC8F1C397264}" type="slidenum">
              <a:rPr lang="nl-NL" smtClean="0"/>
              <a:t>‹nr.›</a:t>
            </a:fld>
            <a:endParaRPr lang="nl-NL"/>
          </a:p>
        </p:txBody>
      </p:sp>
    </p:spTree>
    <p:extLst>
      <p:ext uri="{BB962C8B-B14F-4D97-AF65-F5344CB8AC3E}">
        <p14:creationId xmlns:p14="http://schemas.microsoft.com/office/powerpoint/2010/main" val="4184339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smtClean="0"/>
              <a:t>Klik om de stijl te bewerken</a:t>
            </a:r>
            <a:endParaRPr lang="nl-NL"/>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smtClean="0"/>
              <a:t>Tekststijl van het model bewerken</a:t>
            </a:r>
          </a:p>
        </p:txBody>
      </p:sp>
      <p:sp>
        <p:nvSpPr>
          <p:cNvPr id="5" name="Tijdelijke aanduiding voor datum 4"/>
          <p:cNvSpPr>
            <a:spLocks noGrp="1"/>
          </p:cNvSpPr>
          <p:nvPr>
            <p:ph type="dt" sz="half" idx="10"/>
          </p:nvPr>
        </p:nvSpPr>
        <p:spPr/>
        <p:txBody>
          <a:bodyPr/>
          <a:lstStyle/>
          <a:p>
            <a:fld id="{355EE381-3B09-4D7C-B6C2-649DD68E5EFA}" type="datetimeFigureOut">
              <a:rPr lang="nl-NL" smtClean="0"/>
              <a:t>6-3-2023</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258B702B-E152-4BF0-95D2-BC8F1C397264}" type="slidenum">
              <a:rPr lang="nl-NL" smtClean="0"/>
              <a:t>‹nr.›</a:t>
            </a:fld>
            <a:endParaRPr lang="nl-NL"/>
          </a:p>
        </p:txBody>
      </p:sp>
    </p:spTree>
    <p:extLst>
      <p:ext uri="{BB962C8B-B14F-4D97-AF65-F5344CB8AC3E}">
        <p14:creationId xmlns:p14="http://schemas.microsoft.com/office/powerpoint/2010/main" val="3247143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smtClean="0"/>
              <a:t>Klik om de stijl te bewerken</a:t>
            </a:r>
            <a:endParaRPr lang="nl-NL"/>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smtClean="0"/>
              <a:t>Tekststijl van het model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nl-NL"/>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EE381-3B09-4D7C-B6C2-649DD68E5EFA}" type="datetimeFigureOut">
              <a:rPr lang="nl-NL" smtClean="0"/>
              <a:t>6-3-2023</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B702B-E152-4BF0-95D2-BC8F1C397264}" type="slidenum">
              <a:rPr lang="nl-NL" smtClean="0"/>
              <a:t>‹nr.›</a:t>
            </a:fld>
            <a:endParaRPr lang="nl-NL"/>
          </a:p>
        </p:txBody>
      </p:sp>
    </p:spTree>
    <p:extLst>
      <p:ext uri="{BB962C8B-B14F-4D97-AF65-F5344CB8AC3E}">
        <p14:creationId xmlns:p14="http://schemas.microsoft.com/office/powerpoint/2010/main" val="1179255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UMC-Utrecht-RWE/ConcePTION-Level1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file/d/1hc-TBOfEzRBthGP78ZWIa13C0RdhU7bK/vie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UMC-Utrecht-RWE/functionality/tree/main/AnalyseLevel1bDREScrip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b="1" dirty="0" smtClean="0"/>
              <a:t>Level 1b</a:t>
            </a:r>
            <a:endParaRPr lang="nl-NL" b="1" dirty="0"/>
          </a:p>
        </p:txBody>
      </p:sp>
      <p:sp>
        <p:nvSpPr>
          <p:cNvPr id="3" name="Ondertitel 2"/>
          <p:cNvSpPr>
            <a:spLocks noGrp="1"/>
          </p:cNvSpPr>
          <p:nvPr>
            <p:ph type="subTitle" idx="1"/>
          </p:nvPr>
        </p:nvSpPr>
        <p:spPr>
          <a:xfrm>
            <a:off x="1524000" y="3602038"/>
            <a:ext cx="9144000" cy="1003829"/>
          </a:xfrm>
        </p:spPr>
        <p:txBody>
          <a:bodyPr/>
          <a:lstStyle/>
          <a:p>
            <a:r>
              <a:rPr lang="en-US" dirty="0" smtClean="0"/>
              <a:t>Documentation</a:t>
            </a:r>
          </a:p>
          <a:p>
            <a:r>
              <a:rPr lang="en-US" dirty="0" smtClean="0">
                <a:hlinkClick r:id="rId2"/>
              </a:rPr>
              <a:t>https://github.com/UMC-Utrecht-RWE/ConcePTION-Level1b</a:t>
            </a:r>
            <a:endParaRPr lang="en-US" dirty="0"/>
          </a:p>
        </p:txBody>
      </p:sp>
    </p:spTree>
    <p:extLst>
      <p:ext uri="{BB962C8B-B14F-4D97-AF65-F5344CB8AC3E}">
        <p14:creationId xmlns:p14="http://schemas.microsoft.com/office/powerpoint/2010/main" val="32331917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4731" y="-98214"/>
            <a:ext cx="7210779" cy="1325563"/>
          </a:xfrm>
        </p:spPr>
        <p:txBody>
          <a:bodyPr/>
          <a:lstStyle/>
          <a:p>
            <a:r>
              <a:rPr lang="en-US" b="1" dirty="0" smtClean="0"/>
              <a:t>Main principle of the script (4)</a:t>
            </a:r>
            <a:endParaRPr lang="en-US" b="1" dirty="0"/>
          </a:p>
        </p:txBody>
      </p:sp>
      <p:sp>
        <p:nvSpPr>
          <p:cNvPr id="4" name="Rechthoek 3"/>
          <p:cNvSpPr/>
          <p:nvPr/>
        </p:nvSpPr>
        <p:spPr>
          <a:xfrm>
            <a:off x="9441920" y="564568"/>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Load csv’s into SQLite database</a:t>
            </a:r>
            <a:endParaRPr lang="en-US" dirty="0"/>
          </a:p>
        </p:txBody>
      </p:sp>
      <p:sp>
        <p:nvSpPr>
          <p:cNvPr id="8" name="Rechthoek 7"/>
          <p:cNvSpPr/>
          <p:nvPr/>
        </p:nvSpPr>
        <p:spPr>
          <a:xfrm>
            <a:off x="9430052" y="1779757"/>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 date and id variables</a:t>
            </a:r>
            <a:endParaRPr lang="en-US" dirty="0"/>
          </a:p>
        </p:txBody>
      </p:sp>
      <p:sp>
        <p:nvSpPr>
          <p:cNvPr id="9" name="Rechthoek 8"/>
          <p:cNvSpPr/>
          <p:nvPr/>
        </p:nvSpPr>
        <p:spPr>
          <a:xfrm>
            <a:off x="9430051" y="2994946"/>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Count duplicate rows</a:t>
            </a:r>
            <a:endParaRPr lang="en-US" dirty="0"/>
          </a:p>
        </p:txBody>
      </p:sp>
      <p:sp>
        <p:nvSpPr>
          <p:cNvPr id="13" name="Rechthoek 12"/>
          <p:cNvSpPr/>
          <p:nvPr/>
        </p:nvSpPr>
        <p:spPr>
          <a:xfrm>
            <a:off x="9430051" y="4177345"/>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Save as .rds</a:t>
            </a:r>
            <a:endParaRPr lang="en-US" dirty="0"/>
          </a:p>
        </p:txBody>
      </p:sp>
      <p:sp>
        <p:nvSpPr>
          <p:cNvPr id="14" name="Rechthoek 13"/>
          <p:cNvSpPr/>
          <p:nvPr/>
        </p:nvSpPr>
        <p:spPr>
          <a:xfrm>
            <a:off x="9430050" y="5359744"/>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output</a:t>
            </a:r>
            <a:endParaRPr lang="en-US" dirty="0"/>
          </a:p>
        </p:txBody>
      </p:sp>
      <p:cxnSp>
        <p:nvCxnSpPr>
          <p:cNvPr id="20" name="Rechte verbindingslijn met pijl 19"/>
          <p:cNvCxnSpPr/>
          <p:nvPr/>
        </p:nvCxnSpPr>
        <p:spPr>
          <a:xfrm flipH="1">
            <a:off x="10391883" y="1475960"/>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Rechte verbindingslijn met pijl 20"/>
          <p:cNvCxnSpPr/>
          <p:nvPr/>
        </p:nvCxnSpPr>
        <p:spPr>
          <a:xfrm flipH="1">
            <a:off x="10403750" y="2707544"/>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Rechte verbindingslijn met pijl 21"/>
          <p:cNvCxnSpPr/>
          <p:nvPr/>
        </p:nvCxnSpPr>
        <p:spPr>
          <a:xfrm flipH="1">
            <a:off x="10403750" y="3922733"/>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Rechte verbindingslijn met pijl 22"/>
          <p:cNvCxnSpPr/>
          <p:nvPr/>
        </p:nvCxnSpPr>
        <p:spPr>
          <a:xfrm flipH="1">
            <a:off x="10403749" y="5072342"/>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Rechthoek 23"/>
          <p:cNvSpPr/>
          <p:nvPr/>
        </p:nvSpPr>
        <p:spPr>
          <a:xfrm>
            <a:off x="9335131" y="4082130"/>
            <a:ext cx="2113498" cy="10805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aphicFrame>
        <p:nvGraphicFramePr>
          <p:cNvPr id="3" name="Tabel 2"/>
          <p:cNvGraphicFramePr>
            <a:graphicFrameLocks noGrp="1"/>
          </p:cNvGraphicFramePr>
          <p:nvPr>
            <p:extLst>
              <p:ext uri="{D42A27DB-BD31-4B8C-83A1-F6EECF244321}">
                <p14:modId xmlns:p14="http://schemas.microsoft.com/office/powerpoint/2010/main" val="170943683"/>
              </p:ext>
            </p:extLst>
          </p:nvPr>
        </p:nvGraphicFramePr>
        <p:xfrm>
          <a:off x="767429" y="1041504"/>
          <a:ext cx="3378200" cy="952500"/>
        </p:xfrm>
        <a:graphic>
          <a:graphicData uri="http://schemas.openxmlformats.org/drawingml/2006/table">
            <a:tbl>
              <a:tblPr>
                <a:tableStyleId>{5C22544A-7EE6-4342-B048-85BDC9FD1C3A}</a:tableStyleId>
              </a:tblPr>
              <a:tblGrid>
                <a:gridCol w="1056282">
                  <a:extLst>
                    <a:ext uri="{9D8B030D-6E8A-4147-A177-3AD203B41FA5}">
                      <a16:colId xmlns:a16="http://schemas.microsoft.com/office/drawing/2014/main" val="2947484416"/>
                    </a:ext>
                  </a:extLst>
                </a:gridCol>
                <a:gridCol w="735908">
                  <a:extLst>
                    <a:ext uri="{9D8B030D-6E8A-4147-A177-3AD203B41FA5}">
                      <a16:colId xmlns:a16="http://schemas.microsoft.com/office/drawing/2014/main" val="3627502222"/>
                    </a:ext>
                  </a:extLst>
                </a:gridCol>
                <a:gridCol w="976982">
                  <a:extLst>
                    <a:ext uri="{9D8B030D-6E8A-4147-A177-3AD203B41FA5}">
                      <a16:colId xmlns:a16="http://schemas.microsoft.com/office/drawing/2014/main" val="1382659873"/>
                    </a:ext>
                  </a:extLst>
                </a:gridCol>
                <a:gridCol w="609028">
                  <a:extLst>
                    <a:ext uri="{9D8B030D-6E8A-4147-A177-3AD203B41FA5}">
                      <a16:colId xmlns:a16="http://schemas.microsoft.com/office/drawing/2014/main" val="4083398030"/>
                    </a:ext>
                  </a:extLst>
                </a:gridCol>
              </a:tblGrid>
              <a:tr h="190500">
                <a:tc>
                  <a:txBody>
                    <a:bodyPr/>
                    <a:lstStyle/>
                    <a:p>
                      <a:pPr algn="l" fontAlgn="b"/>
                      <a:r>
                        <a:rPr lang="nl-NL" sz="1100" u="none" strike="noStrike">
                          <a:effectLst/>
                        </a:rPr>
                        <a:t>mo_meaning</a:t>
                      </a:r>
                      <a:endParaRPr lang="nl-NL"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dirty="0">
                          <a:effectLst/>
                        </a:rPr>
                        <a:t>mo_value</a:t>
                      </a:r>
                      <a:endParaRPr lang="nl-NL"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mo_source</a:t>
                      </a:r>
                      <a:endParaRPr lang="nl-NL"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N</a:t>
                      </a:r>
                      <a:endParaRPr lang="nl-NL"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468568"/>
                  </a:ext>
                </a:extLst>
              </a:tr>
              <a:tr h="190500">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pos</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3</a:t>
                      </a:r>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4742407"/>
                  </a:ext>
                </a:extLst>
              </a:tr>
              <a:tr h="190500">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neg</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dirty="0">
                          <a:effectLst/>
                        </a:rPr>
                        <a:t>1</a:t>
                      </a:r>
                      <a:endParaRPr lang="nl-N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09597981"/>
                  </a:ext>
                </a:extLst>
              </a:tr>
              <a:tr h="190500">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25</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bmi</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1</a:t>
                      </a:r>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0756286"/>
                  </a:ext>
                </a:extLst>
              </a:tr>
              <a:tr h="190500">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23</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bmi</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dirty="0">
                          <a:effectLst/>
                        </a:rPr>
                        <a:t>1</a:t>
                      </a:r>
                      <a:endParaRPr lang="nl-N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3386118"/>
                  </a:ext>
                </a:extLst>
              </a:tr>
            </a:tbl>
          </a:graphicData>
        </a:graphic>
      </p:graphicFrame>
      <p:pic>
        <p:nvPicPr>
          <p:cNvPr id="16" name="Afbeelding 15"/>
          <p:cNvPicPr>
            <a:picLocks noChangeAspect="1"/>
          </p:cNvPicPr>
          <p:nvPr/>
        </p:nvPicPr>
        <p:blipFill>
          <a:blip r:embed="rId2"/>
          <a:stretch>
            <a:fillRect/>
          </a:stretch>
        </p:blipFill>
        <p:spPr>
          <a:xfrm>
            <a:off x="1774233" y="2900092"/>
            <a:ext cx="1569674" cy="1366632"/>
          </a:xfrm>
          <a:prstGeom prst="rect">
            <a:avLst/>
          </a:prstGeom>
        </p:spPr>
      </p:pic>
      <p:sp>
        <p:nvSpPr>
          <p:cNvPr id="17" name="Tekstvak 16"/>
          <p:cNvSpPr txBox="1"/>
          <p:nvPr/>
        </p:nvSpPr>
        <p:spPr>
          <a:xfrm>
            <a:off x="2222966" y="3583408"/>
            <a:ext cx="778933" cy="369332"/>
          </a:xfrm>
          <a:prstGeom prst="rect">
            <a:avLst/>
          </a:prstGeom>
          <a:noFill/>
        </p:spPr>
        <p:txBody>
          <a:bodyPr wrap="square" rtlCol="0">
            <a:spAutoFit/>
          </a:bodyPr>
          <a:lstStyle/>
          <a:p>
            <a:r>
              <a:rPr lang="nl-NL" b="1" dirty="0" smtClean="0"/>
              <a:t>.rds</a:t>
            </a:r>
            <a:endParaRPr lang="nl-NL" b="1" dirty="0"/>
          </a:p>
        </p:txBody>
      </p:sp>
      <p:sp>
        <p:nvSpPr>
          <p:cNvPr id="18" name="Pijl-rechts 17"/>
          <p:cNvSpPr/>
          <p:nvPr/>
        </p:nvSpPr>
        <p:spPr>
          <a:xfrm rot="5400000">
            <a:off x="2219462" y="2216125"/>
            <a:ext cx="474133" cy="433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Titel 1"/>
          <p:cNvSpPr txBox="1">
            <a:spLocks/>
          </p:cNvSpPr>
          <p:nvPr/>
        </p:nvSpPr>
        <p:spPr>
          <a:xfrm>
            <a:off x="194730" y="5072342"/>
            <a:ext cx="7989712" cy="1850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smtClean="0"/>
              <a:t>Because the size of the files are reduced .rds files may be considered workable in terms of performance and the need of looping to prevent memory issues will not be expected. Therefore, it was considered that a </a:t>
            </a:r>
            <a:r>
              <a:rPr lang="en-US" sz="1600" b="1" dirty="0" err="1" smtClean="0"/>
              <a:t>sqlite</a:t>
            </a:r>
            <a:r>
              <a:rPr lang="en-US" sz="1600" b="1" dirty="0" smtClean="0"/>
              <a:t> database was less needed in this intermediate step.</a:t>
            </a:r>
          </a:p>
          <a:p>
            <a:endParaRPr lang="en-US" sz="1600" b="1" dirty="0" smtClean="0"/>
          </a:p>
          <a:p>
            <a:r>
              <a:rPr lang="en-US" sz="1600" b="1" dirty="0" smtClean="0"/>
              <a:t>The advantages of using rds files (which is also a matter of personal opinion)</a:t>
            </a:r>
          </a:p>
          <a:p>
            <a:pPr marL="342900" indent="-342900">
              <a:buFont typeface="+mj-lt"/>
              <a:buAutoNum type="arabicPeriod"/>
            </a:pPr>
            <a:r>
              <a:rPr lang="en-US" sz="1600" b="1" dirty="0"/>
              <a:t>F</a:t>
            </a:r>
            <a:r>
              <a:rPr lang="en-US" sz="1600" b="1" dirty="0" smtClean="0"/>
              <a:t>iles are easier to access for an R user</a:t>
            </a:r>
            <a:endParaRPr lang="en-US" sz="1600" b="1" dirty="0"/>
          </a:p>
          <a:p>
            <a:pPr marL="342900" indent="-342900">
              <a:buFont typeface="+mj-lt"/>
              <a:buAutoNum type="arabicPeriod"/>
            </a:pPr>
            <a:r>
              <a:rPr lang="en-US" sz="1600" b="1" dirty="0" smtClean="0"/>
              <a:t>Further coding is more flexible in R</a:t>
            </a:r>
          </a:p>
          <a:p>
            <a:endParaRPr lang="en-US" sz="1600" b="1" dirty="0"/>
          </a:p>
        </p:txBody>
      </p:sp>
      <p:sp>
        <p:nvSpPr>
          <p:cNvPr id="25" name="Rechthoek 24"/>
          <p:cNvSpPr/>
          <p:nvPr/>
        </p:nvSpPr>
        <p:spPr>
          <a:xfrm>
            <a:off x="194731" y="4955547"/>
            <a:ext cx="8095521" cy="181200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177704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4731" y="-98214"/>
            <a:ext cx="7210779" cy="1325563"/>
          </a:xfrm>
        </p:spPr>
        <p:txBody>
          <a:bodyPr/>
          <a:lstStyle/>
          <a:p>
            <a:r>
              <a:rPr lang="en-US" b="1" dirty="0" smtClean="0"/>
              <a:t>Main principle of the script (5)</a:t>
            </a:r>
            <a:endParaRPr lang="en-US" b="1" dirty="0"/>
          </a:p>
        </p:txBody>
      </p:sp>
      <p:sp>
        <p:nvSpPr>
          <p:cNvPr id="4" name="Rechthoek 3"/>
          <p:cNvSpPr/>
          <p:nvPr/>
        </p:nvSpPr>
        <p:spPr>
          <a:xfrm>
            <a:off x="9441920" y="564568"/>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Load csv’s into SQLite database</a:t>
            </a:r>
            <a:endParaRPr lang="en-US" dirty="0"/>
          </a:p>
        </p:txBody>
      </p:sp>
      <p:sp>
        <p:nvSpPr>
          <p:cNvPr id="8" name="Rechthoek 7"/>
          <p:cNvSpPr/>
          <p:nvPr/>
        </p:nvSpPr>
        <p:spPr>
          <a:xfrm>
            <a:off x="9430052" y="1779757"/>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 date and id variables</a:t>
            </a:r>
            <a:endParaRPr lang="en-US" dirty="0"/>
          </a:p>
        </p:txBody>
      </p:sp>
      <p:sp>
        <p:nvSpPr>
          <p:cNvPr id="9" name="Rechthoek 8"/>
          <p:cNvSpPr/>
          <p:nvPr/>
        </p:nvSpPr>
        <p:spPr>
          <a:xfrm>
            <a:off x="9430051" y="2994946"/>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Count duplicate rows</a:t>
            </a:r>
            <a:endParaRPr lang="en-US" dirty="0"/>
          </a:p>
        </p:txBody>
      </p:sp>
      <p:sp>
        <p:nvSpPr>
          <p:cNvPr id="13" name="Rechthoek 12"/>
          <p:cNvSpPr/>
          <p:nvPr/>
        </p:nvSpPr>
        <p:spPr>
          <a:xfrm>
            <a:off x="9430051" y="4177345"/>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Save as .rds</a:t>
            </a:r>
            <a:endParaRPr lang="en-US" dirty="0"/>
          </a:p>
        </p:txBody>
      </p:sp>
      <p:sp>
        <p:nvSpPr>
          <p:cNvPr id="14" name="Rechthoek 13"/>
          <p:cNvSpPr/>
          <p:nvPr/>
        </p:nvSpPr>
        <p:spPr>
          <a:xfrm>
            <a:off x="9430050" y="5359744"/>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output</a:t>
            </a:r>
            <a:endParaRPr lang="en-US" dirty="0"/>
          </a:p>
        </p:txBody>
      </p:sp>
      <p:cxnSp>
        <p:nvCxnSpPr>
          <p:cNvPr id="20" name="Rechte verbindingslijn met pijl 19"/>
          <p:cNvCxnSpPr/>
          <p:nvPr/>
        </p:nvCxnSpPr>
        <p:spPr>
          <a:xfrm flipH="1">
            <a:off x="10391883" y="1475960"/>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Rechte verbindingslijn met pijl 20"/>
          <p:cNvCxnSpPr/>
          <p:nvPr/>
        </p:nvCxnSpPr>
        <p:spPr>
          <a:xfrm flipH="1">
            <a:off x="10403750" y="2707544"/>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Rechte verbindingslijn met pijl 21"/>
          <p:cNvCxnSpPr/>
          <p:nvPr/>
        </p:nvCxnSpPr>
        <p:spPr>
          <a:xfrm flipH="1">
            <a:off x="10403750" y="3922733"/>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Rechte verbindingslijn met pijl 22"/>
          <p:cNvCxnSpPr/>
          <p:nvPr/>
        </p:nvCxnSpPr>
        <p:spPr>
          <a:xfrm flipH="1">
            <a:off x="10403749" y="5072342"/>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Rechthoek 23"/>
          <p:cNvSpPr/>
          <p:nvPr/>
        </p:nvSpPr>
        <p:spPr>
          <a:xfrm>
            <a:off x="9347000" y="5266989"/>
            <a:ext cx="2113498" cy="10805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6" name="Afbeelding 15"/>
          <p:cNvPicPr>
            <a:picLocks noChangeAspect="1"/>
          </p:cNvPicPr>
          <p:nvPr/>
        </p:nvPicPr>
        <p:blipFill>
          <a:blip r:embed="rId2"/>
          <a:stretch>
            <a:fillRect/>
          </a:stretch>
        </p:blipFill>
        <p:spPr>
          <a:xfrm>
            <a:off x="3554952" y="1816058"/>
            <a:ext cx="1569674" cy="1366632"/>
          </a:xfrm>
          <a:prstGeom prst="rect">
            <a:avLst/>
          </a:prstGeom>
        </p:spPr>
      </p:pic>
      <p:sp>
        <p:nvSpPr>
          <p:cNvPr id="17" name="Tekstvak 16"/>
          <p:cNvSpPr txBox="1"/>
          <p:nvPr/>
        </p:nvSpPr>
        <p:spPr>
          <a:xfrm>
            <a:off x="3800120" y="2490088"/>
            <a:ext cx="1172447" cy="369332"/>
          </a:xfrm>
          <a:prstGeom prst="rect">
            <a:avLst/>
          </a:prstGeom>
          <a:noFill/>
        </p:spPr>
        <p:txBody>
          <a:bodyPr wrap="square" rtlCol="0">
            <a:spAutoFit/>
          </a:bodyPr>
          <a:lstStyle/>
          <a:p>
            <a:r>
              <a:rPr lang="nl-NL" b="1" dirty="0" smtClean="0"/>
              <a:t>.csv/.rds</a:t>
            </a:r>
            <a:endParaRPr lang="nl-NL" b="1" dirty="0"/>
          </a:p>
        </p:txBody>
      </p:sp>
      <p:pic>
        <p:nvPicPr>
          <p:cNvPr id="5" name="Afbeelding 4"/>
          <p:cNvPicPr>
            <a:picLocks noChangeAspect="1"/>
          </p:cNvPicPr>
          <p:nvPr/>
        </p:nvPicPr>
        <p:blipFill>
          <a:blip r:embed="rId3"/>
          <a:stretch>
            <a:fillRect/>
          </a:stretch>
        </p:blipFill>
        <p:spPr>
          <a:xfrm>
            <a:off x="3228774" y="4284203"/>
            <a:ext cx="2438095" cy="828571"/>
          </a:xfrm>
          <a:prstGeom prst="rect">
            <a:avLst/>
          </a:prstGeom>
        </p:spPr>
      </p:pic>
      <p:sp>
        <p:nvSpPr>
          <p:cNvPr id="18" name="Pijl-rechts 17"/>
          <p:cNvSpPr/>
          <p:nvPr/>
        </p:nvSpPr>
        <p:spPr>
          <a:xfrm rot="5400000">
            <a:off x="3994011" y="3436134"/>
            <a:ext cx="474133" cy="433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Titel 1"/>
          <p:cNvSpPr txBox="1">
            <a:spLocks/>
          </p:cNvSpPr>
          <p:nvPr/>
        </p:nvSpPr>
        <p:spPr>
          <a:xfrm>
            <a:off x="206145" y="5507033"/>
            <a:ext cx="8422466" cy="185030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smtClean="0"/>
              <a:t>Minor modifications are made to come from the intermediate .rds to the output files. Post processing will be done on DRE because study specific information is needed (code lists/meta files).</a:t>
            </a:r>
            <a:endParaRPr lang="en-US" sz="1600" b="1" dirty="0"/>
          </a:p>
        </p:txBody>
      </p:sp>
      <p:sp>
        <p:nvSpPr>
          <p:cNvPr id="25" name="Rechthoek 24"/>
          <p:cNvSpPr/>
          <p:nvPr/>
        </p:nvSpPr>
        <p:spPr>
          <a:xfrm>
            <a:off x="194731" y="6156441"/>
            <a:ext cx="8433880" cy="55148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3405478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Summary of the main steps of the script (1)</a:t>
            </a:r>
            <a:endParaRPr lang="en-US" b="1" dirty="0"/>
          </a:p>
        </p:txBody>
      </p:sp>
      <p:sp>
        <p:nvSpPr>
          <p:cNvPr id="3" name="Tijdelijke aanduiding voor inhoud 2"/>
          <p:cNvSpPr>
            <a:spLocks noGrp="1"/>
          </p:cNvSpPr>
          <p:nvPr>
            <p:ph idx="1"/>
          </p:nvPr>
        </p:nvSpPr>
        <p:spPr>
          <a:xfrm>
            <a:off x="838200" y="1407936"/>
            <a:ext cx="10515600" cy="5015442"/>
          </a:xfrm>
        </p:spPr>
        <p:txBody>
          <a:bodyPr>
            <a:normAutofit/>
          </a:bodyPr>
          <a:lstStyle/>
          <a:p>
            <a:pPr marL="342900" indent="-342900">
              <a:buFont typeface="+mj-lt"/>
              <a:buAutoNum type="arabicPeriod"/>
            </a:pPr>
            <a:r>
              <a:rPr lang="en-US" sz="1100" dirty="0" smtClean="0"/>
              <a:t>Set paths needed for the program (99_path.R)</a:t>
            </a:r>
          </a:p>
          <a:p>
            <a:pPr marL="342900" indent="-342900">
              <a:buFont typeface="+mj-lt"/>
              <a:buAutoNum type="arabicPeriod"/>
            </a:pPr>
            <a:r>
              <a:rPr lang="en-US" sz="1100" dirty="0" smtClean="0"/>
              <a:t>Delete all output files in g_output folder</a:t>
            </a:r>
          </a:p>
          <a:p>
            <a:pPr marL="342900" indent="-342900">
              <a:buFont typeface="+mj-lt"/>
              <a:buAutoNum type="arabicPeriod"/>
            </a:pPr>
            <a:r>
              <a:rPr lang="en-US" sz="1100" dirty="0" smtClean="0"/>
              <a:t>Load needed functions (IMPORT_PATTERN.R, GetColumnNamesCDM.R)</a:t>
            </a:r>
          </a:p>
          <a:p>
            <a:pPr marL="342900" indent="-342900">
              <a:buFont typeface="+mj-lt"/>
              <a:buAutoNum type="arabicPeriod"/>
            </a:pPr>
            <a:r>
              <a:rPr lang="en-US" sz="1100" dirty="0" smtClean="0"/>
              <a:t>Load needed packages (packages.R)</a:t>
            </a:r>
          </a:p>
          <a:p>
            <a:pPr marL="342900" indent="-342900">
              <a:buFont typeface="+mj-lt"/>
              <a:buAutoNum type="arabicPeriod"/>
            </a:pPr>
            <a:r>
              <a:rPr lang="en-US" sz="1100" dirty="0" smtClean="0"/>
              <a:t>Retrieve DAP name and instance date from CDM_SOURCE.csv for naming output files (GetInfoOutputFiles.R)</a:t>
            </a:r>
          </a:p>
          <a:p>
            <a:pPr marL="342900" indent="-342900">
              <a:buFont typeface="+mj-lt"/>
              <a:buAutoNum type="arabicPeriod"/>
            </a:pPr>
            <a:r>
              <a:rPr lang="en-US" sz="1100" dirty="0" smtClean="0"/>
              <a:t>Get meta information from CDM. The excel from this location </a:t>
            </a:r>
            <a:r>
              <a:rPr lang="en-US" sz="1100" dirty="0" smtClean="0">
                <a:hlinkClick r:id="rId2"/>
              </a:rPr>
              <a:t>https://drive.google.com/file/d/1hc-TBOfEzRBthGP78ZWIa13C0RdhU7bK/view</a:t>
            </a:r>
            <a:r>
              <a:rPr lang="en-US" sz="1100" dirty="0" smtClean="0"/>
              <a:t> should is copied to </a:t>
            </a:r>
            <a:r>
              <a:rPr lang="en-US" sz="1100" dirty="0" err="1" smtClean="0"/>
              <a:t>p_meta</a:t>
            </a:r>
            <a:r>
              <a:rPr lang="en-US" sz="1100" dirty="0"/>
              <a:t> </a:t>
            </a:r>
            <a:r>
              <a:rPr lang="en-US" sz="1100" dirty="0" smtClean="0"/>
              <a:t>and need to be refreshed if it is changed in the cloud. The table names and column names that are part of the common data model are retrieved from this file using the function GetColumnNamesCDM.R. This is done in the to_run.R row 62-81.</a:t>
            </a:r>
          </a:p>
          <a:p>
            <a:pPr marL="342900" indent="-342900">
              <a:buFont typeface="+mj-lt"/>
              <a:buAutoNum type="arabicPeriod"/>
            </a:pPr>
            <a:r>
              <a:rPr lang="en-US" sz="1100" dirty="0" smtClean="0"/>
              <a:t>Determine which tables to analyze based on the variable t.interest and the retrieved information from step 6</a:t>
            </a:r>
          </a:p>
          <a:p>
            <a:pPr marL="342900" indent="-342900">
              <a:buFont typeface="+mj-lt"/>
              <a:buAutoNum type="arabicPeriod"/>
            </a:pPr>
            <a:r>
              <a:rPr lang="en-US" sz="1100" dirty="0" smtClean="0"/>
              <a:t>Per CDM table that needs to be analyzed, it imports the csv’s, checks if column names are available and correct, and appends the table in a SQL database.  (GetCounts.R). If column names are invalid, they are removed. If column names are missing then an empty column is added. This because appending requires equal table semantics.</a:t>
            </a:r>
          </a:p>
          <a:p>
            <a:pPr marL="342900" indent="-342900">
              <a:buFont typeface="+mj-lt"/>
              <a:buAutoNum type="arabicPeriod"/>
            </a:pPr>
            <a:r>
              <a:rPr lang="en-US" sz="1100" dirty="0" smtClean="0"/>
              <a:t>Per CDM table, the data columns and id columns are cut of and 2 file types are created and saved as .rds file in g_intermediate (GetCounts.R). See next slide for examples </a:t>
            </a:r>
          </a:p>
          <a:p>
            <a:pPr marL="800100" lvl="1" indent="-342900">
              <a:buFont typeface="+mj-lt"/>
              <a:buAutoNum type="arabicPeriod"/>
            </a:pPr>
            <a:r>
              <a:rPr lang="en-US" sz="1100" dirty="0" smtClean="0"/>
              <a:t>WHERECLAUSE: this is a file with distinct rows and a column (N) with the number of rows counted for that distinct row.</a:t>
            </a:r>
          </a:p>
          <a:p>
            <a:pPr marL="800100" lvl="1" indent="-342900">
              <a:buFont typeface="+mj-lt"/>
              <a:buAutoNum type="arabicPeriod"/>
            </a:pPr>
            <a:r>
              <a:rPr lang="en-US" sz="1100" dirty="0" smtClean="0"/>
              <a:t>AWNSERS: here all the columns all the distinct values are stored and counted. This file can be prevented by setting </a:t>
            </a:r>
            <a:r>
              <a:rPr lang="en-US" sz="1100" i="1" dirty="0" smtClean="0">
                <a:solidFill>
                  <a:srgbClr val="FF0000"/>
                </a:solidFill>
              </a:rPr>
              <a:t>GetCountsColumns &lt;- F</a:t>
            </a:r>
          </a:p>
          <a:p>
            <a:pPr marL="342900" indent="-342900">
              <a:buFont typeface="+mj-lt"/>
              <a:buAutoNum type="arabicPeriod"/>
            </a:pPr>
            <a:r>
              <a:rPr lang="en-US" sz="1100" dirty="0" smtClean="0"/>
              <a:t>Create outputs in .csv and .rds format (Step_002_CreateOutput). If PI’s want to access the files csv files are outputted. If only needed for further processing .rds files are outputted.</a:t>
            </a:r>
          </a:p>
          <a:p>
            <a:pPr marL="800100" lvl="1" indent="-342900">
              <a:buFont typeface="+mj-lt"/>
              <a:buAutoNum type="arabicPeriod"/>
            </a:pPr>
            <a:r>
              <a:rPr lang="en-US" sz="1100" dirty="0" smtClean="0"/>
              <a:t>WHERECLAUSE (.csv): only action that is needed is setting counts less than 5 to “&lt;5” because of privacy concerns</a:t>
            </a:r>
          </a:p>
          <a:p>
            <a:pPr marL="800100" lvl="1" indent="-342900">
              <a:buFont typeface="+mj-lt"/>
              <a:buAutoNum type="arabicPeriod"/>
            </a:pPr>
            <a:r>
              <a:rPr lang="en-US" sz="1100" dirty="0" smtClean="0"/>
              <a:t>AWSERS (.csv): only action that is needed is setting counts less than 5 to “&lt;5” because of privacy concerns</a:t>
            </a:r>
          </a:p>
          <a:p>
            <a:pPr marL="800100" lvl="1" indent="-342900">
              <a:buFont typeface="+mj-lt"/>
              <a:buAutoNum type="arabicPeriod"/>
            </a:pPr>
            <a:r>
              <a:rPr lang="en-US" sz="1100" dirty="0" smtClean="0"/>
              <a:t>CODELIST: the code list files are focusing on the combination n of a coding system with a code and are analyzed on DRE to see if all expected codes are in the data. </a:t>
            </a:r>
          </a:p>
          <a:p>
            <a:pPr marL="0" indent="0">
              <a:buNone/>
            </a:pPr>
            <a:endParaRPr lang="en-US" sz="1100" dirty="0" smtClean="0"/>
          </a:p>
          <a:p>
            <a:pPr marL="0" indent="0">
              <a:buNone/>
            </a:pPr>
            <a:endParaRPr lang="en-US" sz="1100" dirty="0" smtClean="0"/>
          </a:p>
          <a:p>
            <a:endParaRPr lang="en-US" sz="1100" dirty="0"/>
          </a:p>
        </p:txBody>
      </p:sp>
    </p:spTree>
    <p:extLst>
      <p:ext uri="{BB962C8B-B14F-4D97-AF65-F5344CB8AC3E}">
        <p14:creationId xmlns:p14="http://schemas.microsoft.com/office/powerpoint/2010/main" val="2361258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8200" y="124801"/>
            <a:ext cx="10515600" cy="1325563"/>
          </a:xfrm>
        </p:spPr>
        <p:txBody>
          <a:bodyPr/>
          <a:lstStyle/>
          <a:p>
            <a:r>
              <a:rPr lang="en-US" b="1" dirty="0" smtClean="0"/>
              <a:t>Step 9 main outputs</a:t>
            </a:r>
            <a:endParaRPr lang="en-US" b="1" dirty="0"/>
          </a:p>
        </p:txBody>
      </p:sp>
      <p:sp>
        <p:nvSpPr>
          <p:cNvPr id="3" name="Tijdelijke aanduiding voor inhoud 2"/>
          <p:cNvSpPr>
            <a:spLocks noGrp="1"/>
          </p:cNvSpPr>
          <p:nvPr>
            <p:ph idx="1"/>
          </p:nvPr>
        </p:nvSpPr>
        <p:spPr>
          <a:xfrm>
            <a:off x="469659" y="1598954"/>
            <a:ext cx="2740378" cy="369248"/>
          </a:xfrm>
        </p:spPr>
        <p:txBody>
          <a:bodyPr>
            <a:normAutofit/>
          </a:bodyPr>
          <a:lstStyle/>
          <a:p>
            <a:pPr marL="457200" lvl="1" indent="0">
              <a:buNone/>
            </a:pPr>
            <a:r>
              <a:rPr lang="en-US" sz="2000" b="1" dirty="0" smtClean="0"/>
              <a:t>WHERECLAUSE</a:t>
            </a:r>
            <a:endParaRPr lang="en-US" sz="2000" b="1" dirty="0"/>
          </a:p>
        </p:txBody>
      </p:sp>
      <p:pic>
        <p:nvPicPr>
          <p:cNvPr id="4" name="Afbeelding 3"/>
          <p:cNvPicPr>
            <a:picLocks noChangeAspect="1"/>
          </p:cNvPicPr>
          <p:nvPr/>
        </p:nvPicPr>
        <p:blipFill>
          <a:blip r:embed="rId2"/>
          <a:stretch>
            <a:fillRect/>
          </a:stretch>
        </p:blipFill>
        <p:spPr>
          <a:xfrm>
            <a:off x="939800" y="3941834"/>
            <a:ext cx="2790476" cy="2390476"/>
          </a:xfrm>
          <a:prstGeom prst="rect">
            <a:avLst/>
          </a:prstGeom>
        </p:spPr>
      </p:pic>
      <p:pic>
        <p:nvPicPr>
          <p:cNvPr id="5" name="Afbeelding 4"/>
          <p:cNvPicPr>
            <a:picLocks noChangeAspect="1"/>
          </p:cNvPicPr>
          <p:nvPr/>
        </p:nvPicPr>
        <p:blipFill>
          <a:blip r:embed="rId3"/>
          <a:stretch>
            <a:fillRect/>
          </a:stretch>
        </p:blipFill>
        <p:spPr>
          <a:xfrm>
            <a:off x="939800" y="2009015"/>
            <a:ext cx="6796383" cy="1223896"/>
          </a:xfrm>
          <a:prstGeom prst="rect">
            <a:avLst/>
          </a:prstGeom>
        </p:spPr>
      </p:pic>
      <p:sp>
        <p:nvSpPr>
          <p:cNvPr id="6" name="Tijdelijke aanduiding voor inhoud 2"/>
          <p:cNvSpPr txBox="1">
            <a:spLocks/>
          </p:cNvSpPr>
          <p:nvPr/>
        </p:nvSpPr>
        <p:spPr>
          <a:xfrm>
            <a:off x="469659" y="3566125"/>
            <a:ext cx="2740378" cy="3757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r>
              <a:rPr lang="en-US" sz="2000" b="1" dirty="0" smtClean="0"/>
              <a:t>AWSERS</a:t>
            </a:r>
          </a:p>
          <a:p>
            <a:pPr marL="800100" lvl="1" indent="-342900">
              <a:buFont typeface="+mj-lt"/>
              <a:buAutoNum type="arabicPeriod"/>
            </a:pPr>
            <a:endParaRPr lang="en-US" sz="1200" dirty="0" smtClean="0"/>
          </a:p>
          <a:p>
            <a:pPr marL="800100" lvl="1" indent="-342900">
              <a:buFont typeface="+mj-lt"/>
              <a:buAutoNum type="arabicPeriod"/>
            </a:pPr>
            <a:endParaRPr lang="en-US" sz="1200" dirty="0" smtClean="0"/>
          </a:p>
          <a:p>
            <a:pPr marL="800100" lvl="1" indent="-342900">
              <a:buFont typeface="+mj-lt"/>
              <a:buAutoNum type="arabicPeriod"/>
            </a:pPr>
            <a:endParaRPr lang="en-US" sz="1200" dirty="0" smtClean="0"/>
          </a:p>
          <a:p>
            <a:pPr marL="800100" lvl="1" indent="-342900">
              <a:buFont typeface="+mj-lt"/>
              <a:buAutoNum type="arabicPeriod"/>
            </a:pPr>
            <a:endParaRPr lang="en-US" sz="1200" dirty="0" smtClean="0"/>
          </a:p>
          <a:p>
            <a:pPr marL="800100" lvl="1" indent="-342900">
              <a:buFont typeface="+mj-lt"/>
              <a:buAutoNum type="arabicPeriod"/>
            </a:pPr>
            <a:endParaRPr lang="en-US" sz="1200" dirty="0" smtClean="0"/>
          </a:p>
          <a:p>
            <a:pPr marL="457200" lvl="1" indent="0">
              <a:buFont typeface="Arial" panose="020B0604020202020204" pitchFamily="34" charset="0"/>
              <a:buNone/>
            </a:pPr>
            <a:endParaRPr lang="en-US" sz="1200" dirty="0" smtClean="0"/>
          </a:p>
          <a:p>
            <a:pPr marL="457200" lvl="1" indent="0">
              <a:buFont typeface="Arial" panose="020B0604020202020204" pitchFamily="34" charset="0"/>
              <a:buNone/>
            </a:pPr>
            <a:endParaRPr lang="en-US" sz="1200" dirty="0" smtClean="0"/>
          </a:p>
          <a:p>
            <a:pPr marL="342900" indent="-342900">
              <a:buFont typeface="+mj-lt"/>
              <a:buAutoNum type="arabicPeriod"/>
            </a:pPr>
            <a:endParaRPr lang="en-US" sz="1600" dirty="0" smtClean="0"/>
          </a:p>
          <a:p>
            <a:pPr marL="342900" indent="-342900">
              <a:buFont typeface="+mj-lt"/>
              <a:buAutoNum type="arabicPeriod"/>
            </a:pPr>
            <a:endParaRPr lang="en-US" sz="1600" dirty="0" smtClean="0"/>
          </a:p>
          <a:p>
            <a:endParaRPr lang="en-US" sz="1600" dirty="0" smtClean="0"/>
          </a:p>
          <a:p>
            <a:pPr marL="0" indent="0">
              <a:buFont typeface="Arial" panose="020B0604020202020204" pitchFamily="34" charset="0"/>
              <a:buNone/>
            </a:pPr>
            <a:endParaRPr lang="en-US" sz="1600" dirty="0" smtClean="0"/>
          </a:p>
          <a:p>
            <a:endParaRPr lang="en-US" sz="1600" dirty="0"/>
          </a:p>
        </p:txBody>
      </p:sp>
    </p:spTree>
    <p:extLst>
      <p:ext uri="{BB962C8B-B14F-4D97-AF65-F5344CB8AC3E}">
        <p14:creationId xmlns:p14="http://schemas.microsoft.com/office/powerpoint/2010/main" val="3889331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Further development opportunities</a:t>
            </a:r>
            <a:endParaRPr lang="en-US" b="1" dirty="0"/>
          </a:p>
        </p:txBody>
      </p:sp>
      <p:sp>
        <p:nvSpPr>
          <p:cNvPr id="3" name="Tijdelijke aanduiding voor inhoud 2"/>
          <p:cNvSpPr>
            <a:spLocks noGrp="1"/>
          </p:cNvSpPr>
          <p:nvPr>
            <p:ph idx="1"/>
          </p:nvPr>
        </p:nvSpPr>
        <p:spPr>
          <a:xfrm>
            <a:off x="838200" y="1335174"/>
            <a:ext cx="10515600" cy="4749742"/>
          </a:xfrm>
        </p:spPr>
        <p:txBody>
          <a:bodyPr>
            <a:normAutofit fontScale="92500"/>
          </a:bodyPr>
          <a:lstStyle/>
          <a:p>
            <a:r>
              <a:rPr lang="en-US" sz="2000" dirty="0" smtClean="0"/>
              <a:t>Since it is working on a distinct interface of the data some simple quality checks can be done via this set of tables with higher performance. This checks only report if an assumption is met or not and it is obliged to fix this.</a:t>
            </a:r>
            <a:endParaRPr lang="en-US" sz="2000" dirty="0"/>
          </a:p>
          <a:p>
            <a:r>
              <a:rPr lang="en-US" sz="2000" dirty="0" smtClean="0"/>
              <a:t>If a simple set of assumptions is checked the level 1b may better to run before level 1 instead of after.</a:t>
            </a:r>
          </a:p>
          <a:p>
            <a:r>
              <a:rPr lang="en-US" sz="2000" dirty="0" smtClean="0"/>
              <a:t>Replace the google drive file with the CDM description to GitHub</a:t>
            </a:r>
          </a:p>
          <a:p>
            <a:r>
              <a:rPr lang="en-US" sz="2000" dirty="0" smtClean="0"/>
              <a:t>Split the script GetCounts.R in sub steps. First load </a:t>
            </a:r>
            <a:r>
              <a:rPr lang="en-US" sz="2000" dirty="0" err="1" smtClean="0"/>
              <a:t>sqlite</a:t>
            </a:r>
            <a:r>
              <a:rPr lang="en-US" sz="2000" dirty="0" smtClean="0"/>
              <a:t> database, then do the counts </a:t>
            </a:r>
          </a:p>
          <a:p>
            <a:r>
              <a:rPr lang="en-US" sz="2000" dirty="0" smtClean="0"/>
              <a:t>Add indexes on </a:t>
            </a:r>
            <a:r>
              <a:rPr lang="en-US" sz="2000" dirty="0" err="1" smtClean="0"/>
              <a:t>sql</a:t>
            </a:r>
            <a:r>
              <a:rPr lang="en-US" sz="2000" dirty="0" smtClean="0"/>
              <a:t> database and see if it goes faster.</a:t>
            </a:r>
          </a:p>
          <a:p>
            <a:r>
              <a:rPr lang="en-US" sz="2000" dirty="0" smtClean="0"/>
              <a:t>Detect continues values and delete them like id’s and dates (Use AI) OR standardize the CDM further</a:t>
            </a:r>
          </a:p>
          <a:p>
            <a:r>
              <a:rPr lang="en-US" sz="2000" dirty="0" smtClean="0"/>
              <a:t>Save .rds file without date and dap name. these files are intermediate</a:t>
            </a:r>
          </a:p>
          <a:p>
            <a:r>
              <a:rPr lang="en-US" sz="2000" dirty="0" smtClean="0"/>
              <a:t>TEMP/FILE/DATA are used as generic names in the code if it is a data frame on which the code continues working with. Change this to meaningful names if wanted.</a:t>
            </a:r>
          </a:p>
          <a:p>
            <a:r>
              <a:rPr lang="en-US" sz="2000" dirty="0" smtClean="0"/>
              <a:t>Set used function to </a:t>
            </a:r>
            <a:r>
              <a:rPr lang="en-US" sz="2000" dirty="0" smtClean="0"/>
              <a:t>module</a:t>
            </a:r>
          </a:p>
          <a:p>
            <a:r>
              <a:rPr lang="en-US" sz="2000" dirty="0" smtClean="0"/>
              <a:t>Estimating meta information using AI/</a:t>
            </a:r>
            <a:r>
              <a:rPr lang="en-US" sz="2000" dirty="0" err="1" smtClean="0"/>
              <a:t>chatgpt</a:t>
            </a:r>
            <a:r>
              <a:rPr lang="en-US" sz="2000" dirty="0" smtClean="0"/>
              <a:t>?</a:t>
            </a:r>
            <a:endParaRPr lang="en-US" sz="2000" dirty="0" smtClean="0"/>
          </a:p>
          <a:p>
            <a:endParaRPr lang="en-US" sz="2000" dirty="0"/>
          </a:p>
        </p:txBody>
      </p:sp>
    </p:spTree>
    <p:extLst>
      <p:ext uri="{BB962C8B-B14F-4D97-AF65-F5344CB8AC3E}">
        <p14:creationId xmlns:p14="http://schemas.microsoft.com/office/powerpoint/2010/main" val="3952282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Primary</a:t>
            </a:r>
            <a:r>
              <a:rPr lang="nl-NL" b="1" dirty="0" smtClean="0"/>
              <a:t> </a:t>
            </a:r>
            <a:r>
              <a:rPr lang="en-US" b="1" dirty="0" smtClean="0"/>
              <a:t>aim</a:t>
            </a:r>
            <a:endParaRPr lang="en-US" b="1" dirty="0"/>
          </a:p>
        </p:txBody>
      </p:sp>
      <p:sp>
        <p:nvSpPr>
          <p:cNvPr id="3" name="Tijdelijke aanduiding voor inhoud 2"/>
          <p:cNvSpPr>
            <a:spLocks noGrp="1"/>
          </p:cNvSpPr>
          <p:nvPr>
            <p:ph idx="1"/>
          </p:nvPr>
        </p:nvSpPr>
        <p:spPr>
          <a:xfrm>
            <a:off x="838200" y="1441803"/>
            <a:ext cx="10515600" cy="5128330"/>
          </a:xfrm>
        </p:spPr>
        <p:txBody>
          <a:bodyPr>
            <a:normAutofit/>
          </a:bodyPr>
          <a:lstStyle/>
          <a:p>
            <a:r>
              <a:rPr lang="en-US" sz="2400" dirty="0" smtClean="0"/>
              <a:t>To asses how (syntactic) study variables are in the CDM of a database (DAP)</a:t>
            </a:r>
          </a:p>
          <a:p>
            <a:pPr marL="0" indent="0">
              <a:buNone/>
            </a:pPr>
            <a:endParaRPr lang="en-US" sz="2400" dirty="0" smtClean="0"/>
          </a:p>
          <a:p>
            <a:endParaRPr lang="en-US" sz="2400" dirty="0" smtClean="0"/>
          </a:p>
          <a:p>
            <a:endParaRPr lang="en-US" sz="2400" dirty="0"/>
          </a:p>
          <a:p>
            <a:pPr marL="0" indent="0">
              <a:buNone/>
            </a:pPr>
            <a:endParaRPr lang="en-US" sz="2400" dirty="0"/>
          </a:p>
          <a:p>
            <a:pPr marL="0" indent="0">
              <a:buNone/>
            </a:pPr>
            <a:r>
              <a:rPr lang="en-US" sz="2400" dirty="0"/>
              <a:t> </a:t>
            </a:r>
            <a:r>
              <a:rPr lang="en-US" sz="2400" dirty="0" smtClean="0"/>
              <a:t>      </a:t>
            </a:r>
            <a:r>
              <a:rPr lang="en-US" sz="1200" dirty="0" smtClean="0">
                <a:solidFill>
                  <a:srgbClr val="FF0000"/>
                </a:solidFill>
              </a:rPr>
              <a:t>(if weight is a relevant study variable we need to know in which tables, and which columns and which cell value’s )</a:t>
            </a:r>
          </a:p>
          <a:p>
            <a:r>
              <a:rPr lang="en-US" sz="2400" dirty="0" smtClean="0"/>
              <a:t>Previous attempts to let the databases document this themselves failed. The delivered information did not often match reality.</a:t>
            </a:r>
          </a:p>
          <a:p>
            <a:r>
              <a:rPr lang="en-US" sz="2400" dirty="0" smtClean="0"/>
              <a:t>Mainly meant for programmers and PI’s not for DAP’s. Programmers need this information to develop there code and sampling data. PI’s can check if all needed study information is available. </a:t>
            </a:r>
          </a:p>
          <a:p>
            <a:r>
              <a:rPr lang="en-US" sz="2400" dirty="0" smtClean="0"/>
              <a:t>Outputs are simple, no HTML reporting or fancy graphs</a:t>
            </a:r>
            <a:endParaRPr lang="en-US" sz="2400" dirty="0"/>
          </a:p>
        </p:txBody>
      </p:sp>
      <p:pic>
        <p:nvPicPr>
          <p:cNvPr id="4" name="Afbeelding 3"/>
          <p:cNvPicPr>
            <a:picLocks noChangeAspect="1"/>
          </p:cNvPicPr>
          <p:nvPr/>
        </p:nvPicPr>
        <p:blipFill>
          <a:blip r:embed="rId2"/>
          <a:stretch>
            <a:fillRect/>
          </a:stretch>
        </p:blipFill>
        <p:spPr>
          <a:xfrm>
            <a:off x="1425225" y="2043290"/>
            <a:ext cx="7454996" cy="1726944"/>
          </a:xfrm>
          <a:prstGeom prst="rect">
            <a:avLst/>
          </a:prstGeom>
        </p:spPr>
      </p:pic>
    </p:spTree>
    <p:extLst>
      <p:ext uri="{BB962C8B-B14F-4D97-AF65-F5344CB8AC3E}">
        <p14:creationId xmlns:p14="http://schemas.microsoft.com/office/powerpoint/2010/main" val="4838833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Secondary aim</a:t>
            </a:r>
            <a:endParaRPr lang="en-US" b="1" dirty="0"/>
          </a:p>
        </p:txBody>
      </p:sp>
      <p:sp>
        <p:nvSpPr>
          <p:cNvPr id="3" name="Tijdelijke aanduiding voor inhoud 2"/>
          <p:cNvSpPr>
            <a:spLocks noGrp="1"/>
          </p:cNvSpPr>
          <p:nvPr>
            <p:ph idx="1"/>
          </p:nvPr>
        </p:nvSpPr>
        <p:spPr/>
        <p:txBody>
          <a:bodyPr/>
          <a:lstStyle/>
          <a:p>
            <a:r>
              <a:rPr lang="en-US" dirty="0" smtClean="0"/>
              <a:t>To asses which coding systems and codes are found in the data and relate this to the code lists </a:t>
            </a:r>
            <a:endParaRPr lang="en-US" dirty="0"/>
          </a:p>
        </p:txBody>
      </p:sp>
    </p:spTree>
    <p:extLst>
      <p:ext uri="{BB962C8B-B14F-4D97-AF65-F5344CB8AC3E}">
        <p14:creationId xmlns:p14="http://schemas.microsoft.com/office/powerpoint/2010/main" val="1451814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Place in the pipeline</a:t>
            </a:r>
            <a:endParaRPr lang="en-US" b="1" dirty="0"/>
          </a:p>
        </p:txBody>
      </p:sp>
      <p:sp>
        <p:nvSpPr>
          <p:cNvPr id="4" name="Rechthoek 3"/>
          <p:cNvSpPr/>
          <p:nvPr/>
        </p:nvSpPr>
        <p:spPr>
          <a:xfrm>
            <a:off x="8677180" y="1825625"/>
            <a:ext cx="1923661" cy="541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Level 1</a:t>
            </a:r>
            <a:endParaRPr lang="nl-NL" dirty="0"/>
          </a:p>
        </p:txBody>
      </p:sp>
      <p:sp>
        <p:nvSpPr>
          <p:cNvPr id="5" name="Rechthoek 4"/>
          <p:cNvSpPr/>
          <p:nvPr/>
        </p:nvSpPr>
        <p:spPr>
          <a:xfrm>
            <a:off x="8677179" y="2654202"/>
            <a:ext cx="1923661" cy="541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bg1"/>
                </a:solidFill>
              </a:rPr>
              <a:t>Level 1b</a:t>
            </a:r>
            <a:endParaRPr lang="nl-NL" dirty="0">
              <a:solidFill>
                <a:schemeClr val="bg1"/>
              </a:solidFill>
            </a:endParaRPr>
          </a:p>
        </p:txBody>
      </p:sp>
      <p:sp>
        <p:nvSpPr>
          <p:cNvPr id="6" name="Rechthoek 5"/>
          <p:cNvSpPr/>
          <p:nvPr/>
        </p:nvSpPr>
        <p:spPr>
          <a:xfrm>
            <a:off x="8677178" y="3482779"/>
            <a:ext cx="1923661" cy="541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Level 2</a:t>
            </a:r>
            <a:endParaRPr lang="nl-NL" dirty="0"/>
          </a:p>
        </p:txBody>
      </p:sp>
      <p:sp>
        <p:nvSpPr>
          <p:cNvPr id="7" name="Rechthoek 6"/>
          <p:cNvSpPr/>
          <p:nvPr/>
        </p:nvSpPr>
        <p:spPr>
          <a:xfrm>
            <a:off x="8677178" y="4311356"/>
            <a:ext cx="1923661" cy="541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t>Level 3</a:t>
            </a:r>
            <a:endParaRPr lang="nl-NL" dirty="0"/>
          </a:p>
        </p:txBody>
      </p:sp>
      <p:cxnSp>
        <p:nvCxnSpPr>
          <p:cNvPr id="9" name="Rechte verbindingslijn met pijl 8"/>
          <p:cNvCxnSpPr>
            <a:stCxn id="4" idx="2"/>
            <a:endCxn id="5" idx="0"/>
          </p:cNvCxnSpPr>
          <p:nvPr/>
        </p:nvCxnSpPr>
        <p:spPr>
          <a:xfrm flipH="1">
            <a:off x="9639010" y="2366800"/>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Rechte verbindingslijn met pijl 9"/>
          <p:cNvCxnSpPr/>
          <p:nvPr/>
        </p:nvCxnSpPr>
        <p:spPr>
          <a:xfrm flipH="1">
            <a:off x="9639008" y="3199120"/>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Rechte verbindingslijn met pijl 10"/>
          <p:cNvCxnSpPr/>
          <p:nvPr/>
        </p:nvCxnSpPr>
        <p:spPr>
          <a:xfrm flipH="1">
            <a:off x="9639007" y="4027697"/>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hthoek 11"/>
          <p:cNvSpPr/>
          <p:nvPr/>
        </p:nvSpPr>
        <p:spPr>
          <a:xfrm>
            <a:off x="8576099" y="2510501"/>
            <a:ext cx="2118049" cy="83232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ijdelijke aanduiding voor inhoud 2"/>
          <p:cNvSpPr>
            <a:spLocks noGrp="1"/>
          </p:cNvSpPr>
          <p:nvPr>
            <p:ph idx="1"/>
          </p:nvPr>
        </p:nvSpPr>
        <p:spPr>
          <a:xfrm>
            <a:off x="838200" y="1825625"/>
            <a:ext cx="6314982" cy="4351338"/>
          </a:xfrm>
        </p:spPr>
        <p:txBody>
          <a:bodyPr/>
          <a:lstStyle/>
          <a:p>
            <a:r>
              <a:rPr lang="en-US" dirty="0" smtClean="0"/>
              <a:t>A part of the quality assessment</a:t>
            </a:r>
          </a:p>
          <a:p>
            <a:r>
              <a:rPr lang="en-US" dirty="0" smtClean="0"/>
              <a:t>It is independed because some basic checks are done at the beginning. So in theory it can run in all stages.</a:t>
            </a:r>
          </a:p>
          <a:p>
            <a:r>
              <a:rPr lang="en-US" dirty="0" smtClean="0"/>
              <a:t>The most logical place is to run after level 1 because simple assumptions (semantics) of the CDM need to be met</a:t>
            </a:r>
          </a:p>
          <a:p>
            <a:pPr marL="0" indent="0">
              <a:buNone/>
            </a:pPr>
            <a:r>
              <a:rPr lang="en-US" dirty="0" smtClean="0"/>
              <a:t> </a:t>
            </a:r>
            <a:endParaRPr lang="en-US" dirty="0"/>
          </a:p>
        </p:txBody>
      </p:sp>
    </p:spTree>
    <p:extLst>
      <p:ext uri="{BB962C8B-B14F-4D97-AF65-F5344CB8AC3E}">
        <p14:creationId xmlns:p14="http://schemas.microsoft.com/office/powerpoint/2010/main" val="1497032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Execution procedure</a:t>
            </a:r>
            <a:endParaRPr lang="en-US" b="1" dirty="0"/>
          </a:p>
        </p:txBody>
      </p:sp>
      <p:sp>
        <p:nvSpPr>
          <p:cNvPr id="3" name="Tijdelijke aanduiding voor inhoud 2"/>
          <p:cNvSpPr>
            <a:spLocks noGrp="1"/>
          </p:cNvSpPr>
          <p:nvPr>
            <p:ph idx="1"/>
          </p:nvPr>
        </p:nvSpPr>
        <p:spPr>
          <a:xfrm>
            <a:off x="838200" y="1631201"/>
            <a:ext cx="5901267" cy="4902553"/>
          </a:xfrm>
        </p:spPr>
        <p:txBody>
          <a:bodyPr>
            <a:noAutofit/>
          </a:bodyPr>
          <a:lstStyle/>
          <a:p>
            <a:r>
              <a:rPr lang="en-US" sz="2400" dirty="0" smtClean="0"/>
              <a:t>DAP’s run the scrip locally</a:t>
            </a:r>
          </a:p>
          <a:p>
            <a:r>
              <a:rPr lang="en-US" sz="2400" dirty="0" smtClean="0"/>
              <a:t>The output is uploaded to DRE</a:t>
            </a:r>
          </a:p>
          <a:p>
            <a:r>
              <a:rPr lang="en-US" sz="2400" dirty="0" smtClean="0"/>
              <a:t>On DRE the meta files can be filled and it can be verified if all needed information is in the CDM</a:t>
            </a:r>
          </a:p>
          <a:p>
            <a:r>
              <a:rPr lang="en-US" sz="2400" dirty="0" smtClean="0"/>
              <a:t>If the meta files are filled, a test script need to be applied to test if the filled meta files are valid: </a:t>
            </a:r>
            <a:r>
              <a:rPr lang="en-US" sz="2400" dirty="0" smtClean="0">
                <a:hlinkClick r:id="rId2"/>
              </a:rPr>
              <a:t>AnalyseLevel1bDREScript</a:t>
            </a:r>
            <a:endParaRPr lang="en-US" sz="2400" dirty="0" smtClean="0"/>
          </a:p>
          <a:p>
            <a:r>
              <a:rPr lang="en-US" sz="2400" dirty="0" smtClean="0"/>
              <a:t>If valid, download the meta files so they can be used for the analytical script.</a:t>
            </a:r>
          </a:p>
          <a:p>
            <a:r>
              <a:rPr lang="en-US" sz="2400" dirty="0" smtClean="0"/>
              <a:t>If there any changes in the CDM along the way the procedure starts again from the beginning.</a:t>
            </a:r>
          </a:p>
          <a:p>
            <a:pPr marL="0" indent="0">
              <a:buNone/>
            </a:pPr>
            <a:endParaRPr lang="en-US" sz="2400" dirty="0"/>
          </a:p>
        </p:txBody>
      </p:sp>
      <p:sp>
        <p:nvSpPr>
          <p:cNvPr id="4" name="Rechthoek 3"/>
          <p:cNvSpPr/>
          <p:nvPr/>
        </p:nvSpPr>
        <p:spPr>
          <a:xfrm>
            <a:off x="8654601" y="971747"/>
            <a:ext cx="1923661" cy="5411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 script locally</a:t>
            </a:r>
            <a:endParaRPr lang="en-US" dirty="0"/>
          </a:p>
        </p:txBody>
      </p:sp>
      <p:sp>
        <p:nvSpPr>
          <p:cNvPr id="5" name="Rechthoek 4"/>
          <p:cNvSpPr/>
          <p:nvPr/>
        </p:nvSpPr>
        <p:spPr>
          <a:xfrm>
            <a:off x="8654600" y="1800324"/>
            <a:ext cx="1923661" cy="5411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solidFill>
              </a:rPr>
              <a:t>Upload to anDRE</a:t>
            </a:r>
            <a:endParaRPr lang="en-US" dirty="0">
              <a:solidFill>
                <a:schemeClr val="bg1"/>
              </a:solidFill>
            </a:endParaRPr>
          </a:p>
        </p:txBody>
      </p:sp>
      <p:sp>
        <p:nvSpPr>
          <p:cNvPr id="6" name="Rechthoek 5"/>
          <p:cNvSpPr/>
          <p:nvPr/>
        </p:nvSpPr>
        <p:spPr>
          <a:xfrm>
            <a:off x="8654599" y="2628901"/>
            <a:ext cx="1923661" cy="541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Fill meta files program</a:t>
            </a:r>
            <a:endParaRPr lang="en-US" dirty="0"/>
          </a:p>
        </p:txBody>
      </p:sp>
      <p:sp>
        <p:nvSpPr>
          <p:cNvPr id="7" name="Rechthoek 6"/>
          <p:cNvSpPr/>
          <p:nvPr/>
        </p:nvSpPr>
        <p:spPr>
          <a:xfrm>
            <a:off x="8654597" y="3444897"/>
            <a:ext cx="1923661" cy="5411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Run check script on anDRE</a:t>
            </a:r>
            <a:endParaRPr lang="en-US" dirty="0"/>
          </a:p>
        </p:txBody>
      </p:sp>
      <p:cxnSp>
        <p:nvCxnSpPr>
          <p:cNvPr id="8" name="Rechte verbindingslijn met pijl 7"/>
          <p:cNvCxnSpPr>
            <a:stCxn id="4" idx="2"/>
            <a:endCxn id="5" idx="0"/>
          </p:cNvCxnSpPr>
          <p:nvPr/>
        </p:nvCxnSpPr>
        <p:spPr>
          <a:xfrm flipH="1">
            <a:off x="9616431" y="1512922"/>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Rechte verbindingslijn met pijl 8"/>
          <p:cNvCxnSpPr/>
          <p:nvPr/>
        </p:nvCxnSpPr>
        <p:spPr>
          <a:xfrm flipH="1">
            <a:off x="9616429" y="2345242"/>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Rechte verbindingslijn met pijl 9"/>
          <p:cNvCxnSpPr/>
          <p:nvPr/>
        </p:nvCxnSpPr>
        <p:spPr>
          <a:xfrm flipH="1">
            <a:off x="9616428" y="3173819"/>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hthoek 11"/>
          <p:cNvSpPr/>
          <p:nvPr/>
        </p:nvSpPr>
        <p:spPr>
          <a:xfrm>
            <a:off x="8654597" y="4256659"/>
            <a:ext cx="1923661" cy="832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Download and provide to programmers</a:t>
            </a:r>
            <a:endParaRPr lang="en-US" dirty="0"/>
          </a:p>
        </p:txBody>
      </p:sp>
      <p:cxnSp>
        <p:nvCxnSpPr>
          <p:cNvPr id="13" name="Rechte verbindingslijn met pijl 12"/>
          <p:cNvCxnSpPr/>
          <p:nvPr/>
        </p:nvCxnSpPr>
        <p:spPr>
          <a:xfrm flipH="1">
            <a:off x="9626012" y="3986072"/>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Tekstvak 14"/>
          <p:cNvSpPr txBox="1"/>
          <p:nvPr/>
        </p:nvSpPr>
        <p:spPr>
          <a:xfrm>
            <a:off x="11144430" y="1494469"/>
            <a:ext cx="778933" cy="369332"/>
          </a:xfrm>
          <a:prstGeom prst="rect">
            <a:avLst/>
          </a:prstGeom>
          <a:noFill/>
        </p:spPr>
        <p:txBody>
          <a:bodyPr wrap="square" rtlCol="0">
            <a:spAutoFit/>
          </a:bodyPr>
          <a:lstStyle/>
          <a:p>
            <a:r>
              <a:rPr lang="nl-NL" b="1" dirty="0" smtClean="0"/>
              <a:t>DAP</a:t>
            </a:r>
            <a:endParaRPr lang="nl-NL" b="1" dirty="0"/>
          </a:p>
        </p:txBody>
      </p:sp>
      <p:sp>
        <p:nvSpPr>
          <p:cNvPr id="19" name="Tekstvak 18"/>
          <p:cNvSpPr txBox="1"/>
          <p:nvPr/>
        </p:nvSpPr>
        <p:spPr>
          <a:xfrm>
            <a:off x="11160206" y="3625268"/>
            <a:ext cx="778933" cy="369332"/>
          </a:xfrm>
          <a:prstGeom prst="rect">
            <a:avLst/>
          </a:prstGeom>
          <a:noFill/>
          <a:ln>
            <a:noFill/>
          </a:ln>
        </p:spPr>
        <p:txBody>
          <a:bodyPr wrap="square" rtlCol="0">
            <a:spAutoFit/>
          </a:bodyPr>
          <a:lstStyle/>
          <a:p>
            <a:r>
              <a:rPr lang="nl-NL" b="1" dirty="0" smtClean="0"/>
              <a:t>PI</a:t>
            </a:r>
            <a:endParaRPr lang="nl-NL" b="1" dirty="0"/>
          </a:p>
        </p:txBody>
      </p:sp>
      <p:sp>
        <p:nvSpPr>
          <p:cNvPr id="21" name="Rechteraccolade 20"/>
          <p:cNvSpPr/>
          <p:nvPr/>
        </p:nvSpPr>
        <p:spPr>
          <a:xfrm>
            <a:off x="10755511" y="2530398"/>
            <a:ext cx="258507" cy="2559072"/>
          </a:xfrm>
          <a:prstGeom prst="righ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23" name="Rechteraccolade 22"/>
          <p:cNvSpPr/>
          <p:nvPr/>
        </p:nvSpPr>
        <p:spPr>
          <a:xfrm>
            <a:off x="10755512" y="971746"/>
            <a:ext cx="303664" cy="1414473"/>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25" name="Gekromde pijl-links 24"/>
          <p:cNvSpPr/>
          <p:nvPr/>
        </p:nvSpPr>
        <p:spPr>
          <a:xfrm rot="10800000">
            <a:off x="7577080" y="984975"/>
            <a:ext cx="774992" cy="5112965"/>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
        <p:nvSpPr>
          <p:cNvPr id="27" name="Rechthoek 26"/>
          <p:cNvSpPr/>
          <p:nvPr/>
        </p:nvSpPr>
        <p:spPr>
          <a:xfrm>
            <a:off x="8664181" y="5591223"/>
            <a:ext cx="1923661" cy="83281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Syntactic modifications</a:t>
            </a:r>
            <a:endParaRPr lang="en-US" dirty="0"/>
          </a:p>
        </p:txBody>
      </p:sp>
    </p:spTree>
    <p:extLst>
      <p:ext uri="{BB962C8B-B14F-4D97-AF65-F5344CB8AC3E}">
        <p14:creationId xmlns:p14="http://schemas.microsoft.com/office/powerpoint/2010/main" val="7549598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dirty="0" smtClean="0"/>
              <a:t>Needed parameters to set in to_run.R</a:t>
            </a:r>
            <a:endParaRPr lang="en-US" b="1" dirty="0"/>
          </a:p>
        </p:txBody>
      </p:sp>
      <p:sp>
        <p:nvSpPr>
          <p:cNvPr id="3" name="Tijdelijke aanduiding voor inhoud 2"/>
          <p:cNvSpPr>
            <a:spLocks noGrp="1"/>
          </p:cNvSpPr>
          <p:nvPr>
            <p:ph idx="1"/>
          </p:nvPr>
        </p:nvSpPr>
        <p:spPr>
          <a:xfrm>
            <a:off x="838200" y="1825624"/>
            <a:ext cx="10515600" cy="4834819"/>
          </a:xfrm>
        </p:spPr>
        <p:txBody>
          <a:bodyPr>
            <a:normAutofit/>
          </a:bodyPr>
          <a:lstStyle/>
          <a:p>
            <a:r>
              <a:rPr lang="en-US" sz="2000" dirty="0" smtClean="0"/>
              <a:t>A reference to the CDM .csv files</a:t>
            </a:r>
          </a:p>
          <a:p>
            <a:pPr lvl="1">
              <a:buFont typeface="Wingdings" panose="05000000000000000000" pitchFamily="2" charset="2"/>
              <a:buChar char="§"/>
            </a:pPr>
            <a:r>
              <a:rPr lang="en-US" sz="2000" dirty="0" smtClean="0"/>
              <a:t>Via a path:</a:t>
            </a:r>
          </a:p>
          <a:p>
            <a:pPr marL="457200" lvl="1" indent="0">
              <a:buNone/>
            </a:pPr>
            <a:r>
              <a:rPr lang="en-US" sz="2000" dirty="0" smtClean="0"/>
              <a:t>	</a:t>
            </a:r>
            <a:r>
              <a:rPr lang="en-US" sz="1600" i="1" dirty="0" smtClean="0">
                <a:solidFill>
                  <a:srgbClr val="FF0000"/>
                </a:solidFill>
              </a:rPr>
              <a:t>StudyName &lt;- NULL</a:t>
            </a:r>
          </a:p>
          <a:p>
            <a:pPr marL="457200" lvl="1" indent="0">
              <a:buNone/>
            </a:pPr>
            <a:r>
              <a:rPr lang="en-US" sz="1600" i="1" dirty="0" smtClean="0">
                <a:solidFill>
                  <a:srgbClr val="FF0000"/>
                </a:solidFill>
              </a:rPr>
              <a:t>	path_to_fill &lt;- “C:/CDMfolder”</a:t>
            </a:r>
          </a:p>
          <a:p>
            <a:pPr lvl="1">
              <a:buFont typeface="Wingdings" panose="05000000000000000000" pitchFamily="2" charset="2"/>
              <a:buChar char="§"/>
            </a:pPr>
            <a:r>
              <a:rPr lang="en-US" sz="2000" dirty="0" smtClean="0"/>
              <a:t>Via a studyname/folder name in CDMinstances</a:t>
            </a:r>
          </a:p>
          <a:p>
            <a:pPr marL="457200" lvl="1" indent="0">
              <a:buNone/>
            </a:pPr>
            <a:r>
              <a:rPr lang="en-US" sz="2000" dirty="0" smtClean="0"/>
              <a:t>        </a:t>
            </a:r>
            <a:r>
              <a:rPr lang="en-US" sz="1600" i="1" dirty="0" smtClean="0">
                <a:solidFill>
                  <a:srgbClr val="FF0000"/>
                </a:solidFill>
              </a:rPr>
              <a:t>StudyName &lt;- “studyname”</a:t>
            </a:r>
          </a:p>
          <a:p>
            <a:pPr marL="457200" lvl="1" indent="0">
              <a:buNone/>
            </a:pPr>
            <a:r>
              <a:rPr lang="en-US" sz="1600" i="1" dirty="0">
                <a:solidFill>
                  <a:srgbClr val="FF0000"/>
                </a:solidFill>
              </a:rPr>
              <a:t> </a:t>
            </a:r>
            <a:r>
              <a:rPr lang="en-US" sz="1600" i="1" dirty="0" smtClean="0">
                <a:solidFill>
                  <a:srgbClr val="FF0000"/>
                </a:solidFill>
              </a:rPr>
              <a:t>         path_to_fill &lt;- NULL</a:t>
            </a:r>
          </a:p>
          <a:p>
            <a:pPr marL="457200" lvl="1" indent="0">
              <a:buNone/>
            </a:pPr>
            <a:endParaRPr lang="en-US" sz="2000" dirty="0" smtClean="0"/>
          </a:p>
          <a:p>
            <a:r>
              <a:rPr lang="en-US" sz="2000" dirty="0" smtClean="0"/>
              <a:t>The CDM tables you want to analyze. By default all tables are analyzed.  </a:t>
            </a:r>
          </a:p>
          <a:p>
            <a:pPr marL="457200" lvl="1" indent="0">
              <a:buNone/>
            </a:pPr>
            <a:r>
              <a:rPr lang="en-US" sz="1600" i="1" dirty="0" smtClean="0"/>
              <a:t>         </a:t>
            </a:r>
            <a:r>
              <a:rPr lang="en-US" sz="1600" i="1" dirty="0" smtClean="0">
                <a:solidFill>
                  <a:srgbClr val="FF0000"/>
                </a:solidFill>
              </a:rPr>
              <a:t>t.interest &lt;-  c("SURVEY_OBSERVATIONS", "MEDICAL_OBSERVATIONS“)</a:t>
            </a:r>
          </a:p>
          <a:p>
            <a:pPr marL="457200" lvl="1" indent="0">
              <a:buNone/>
            </a:pPr>
            <a:r>
              <a:rPr lang="en-US" sz="1600" i="1" dirty="0">
                <a:solidFill>
                  <a:srgbClr val="FF0000"/>
                </a:solidFill>
              </a:rPr>
              <a:t>	</a:t>
            </a:r>
            <a:r>
              <a:rPr lang="en-US" sz="1600" i="1" dirty="0" smtClean="0">
                <a:solidFill>
                  <a:srgbClr val="FF0000"/>
                </a:solidFill>
              </a:rPr>
              <a:t>OR</a:t>
            </a:r>
          </a:p>
          <a:p>
            <a:pPr marL="457200" lvl="1" indent="0">
              <a:buNone/>
            </a:pPr>
            <a:r>
              <a:rPr lang="en-US" sz="1600" i="1" dirty="0">
                <a:solidFill>
                  <a:srgbClr val="FF0000"/>
                </a:solidFill>
              </a:rPr>
              <a:t> </a:t>
            </a:r>
            <a:r>
              <a:rPr lang="en-US" sz="1600" i="1" dirty="0" smtClean="0">
                <a:solidFill>
                  <a:srgbClr val="FF0000"/>
                </a:solidFill>
              </a:rPr>
              <a:t>         t.interest &lt;-NULL</a:t>
            </a:r>
          </a:p>
          <a:p>
            <a:pPr marL="457200" lvl="1" indent="0">
              <a:buNone/>
            </a:pPr>
            <a:endParaRPr lang="en-US" sz="1600" i="1" dirty="0">
              <a:solidFill>
                <a:srgbClr val="FF0000"/>
              </a:solidFill>
            </a:endParaRPr>
          </a:p>
        </p:txBody>
      </p:sp>
    </p:spTree>
    <p:extLst>
      <p:ext uri="{BB962C8B-B14F-4D97-AF65-F5344CB8AC3E}">
        <p14:creationId xmlns:p14="http://schemas.microsoft.com/office/powerpoint/2010/main" val="15661424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4731" y="-98214"/>
            <a:ext cx="7210779" cy="1325563"/>
          </a:xfrm>
        </p:spPr>
        <p:txBody>
          <a:bodyPr/>
          <a:lstStyle/>
          <a:p>
            <a:r>
              <a:rPr lang="en-US" b="1" dirty="0" smtClean="0"/>
              <a:t>Main principle of the script (1)</a:t>
            </a:r>
            <a:endParaRPr lang="en-US" b="1" dirty="0"/>
          </a:p>
        </p:txBody>
      </p:sp>
      <p:sp>
        <p:nvSpPr>
          <p:cNvPr id="4" name="Rechthoek 3"/>
          <p:cNvSpPr/>
          <p:nvPr/>
        </p:nvSpPr>
        <p:spPr>
          <a:xfrm>
            <a:off x="9441920" y="564568"/>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Load csv’s into SQLite database</a:t>
            </a:r>
            <a:endParaRPr lang="en-US" dirty="0"/>
          </a:p>
        </p:txBody>
      </p:sp>
      <p:sp>
        <p:nvSpPr>
          <p:cNvPr id="8" name="Rechthoek 7"/>
          <p:cNvSpPr/>
          <p:nvPr/>
        </p:nvSpPr>
        <p:spPr>
          <a:xfrm>
            <a:off x="9430052" y="1779757"/>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 date and id variables</a:t>
            </a:r>
            <a:endParaRPr lang="en-US" dirty="0"/>
          </a:p>
        </p:txBody>
      </p:sp>
      <p:sp>
        <p:nvSpPr>
          <p:cNvPr id="9" name="Rechthoek 8"/>
          <p:cNvSpPr/>
          <p:nvPr/>
        </p:nvSpPr>
        <p:spPr>
          <a:xfrm>
            <a:off x="9430051" y="2994946"/>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Count duplicate rows</a:t>
            </a:r>
            <a:endParaRPr lang="en-US" dirty="0"/>
          </a:p>
        </p:txBody>
      </p:sp>
      <p:sp>
        <p:nvSpPr>
          <p:cNvPr id="13" name="Rechthoek 12"/>
          <p:cNvSpPr/>
          <p:nvPr/>
        </p:nvSpPr>
        <p:spPr>
          <a:xfrm>
            <a:off x="9430051" y="4177345"/>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Save as .rds</a:t>
            </a:r>
            <a:endParaRPr lang="en-US" dirty="0"/>
          </a:p>
        </p:txBody>
      </p:sp>
      <p:sp>
        <p:nvSpPr>
          <p:cNvPr id="14" name="Rechthoek 13"/>
          <p:cNvSpPr/>
          <p:nvPr/>
        </p:nvSpPr>
        <p:spPr>
          <a:xfrm>
            <a:off x="9430050" y="5359744"/>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output</a:t>
            </a:r>
            <a:endParaRPr lang="en-US" dirty="0"/>
          </a:p>
        </p:txBody>
      </p:sp>
      <p:cxnSp>
        <p:nvCxnSpPr>
          <p:cNvPr id="20" name="Rechte verbindingslijn met pijl 19"/>
          <p:cNvCxnSpPr/>
          <p:nvPr/>
        </p:nvCxnSpPr>
        <p:spPr>
          <a:xfrm flipH="1">
            <a:off x="10391883" y="1475960"/>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Rechte verbindingslijn met pijl 20"/>
          <p:cNvCxnSpPr/>
          <p:nvPr/>
        </p:nvCxnSpPr>
        <p:spPr>
          <a:xfrm flipH="1">
            <a:off x="10403750" y="2707544"/>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Rechte verbindingslijn met pijl 21"/>
          <p:cNvCxnSpPr/>
          <p:nvPr/>
        </p:nvCxnSpPr>
        <p:spPr>
          <a:xfrm flipH="1">
            <a:off x="10403750" y="3922733"/>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Rechte verbindingslijn met pijl 22"/>
          <p:cNvCxnSpPr/>
          <p:nvPr/>
        </p:nvCxnSpPr>
        <p:spPr>
          <a:xfrm flipH="1">
            <a:off x="10403749" y="5072342"/>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Rechthoek 23"/>
          <p:cNvSpPr/>
          <p:nvPr/>
        </p:nvSpPr>
        <p:spPr>
          <a:xfrm>
            <a:off x="9344725" y="499938"/>
            <a:ext cx="2113498" cy="10805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Pijl-rechts 26"/>
          <p:cNvSpPr/>
          <p:nvPr/>
        </p:nvSpPr>
        <p:spPr>
          <a:xfrm rot="5400000">
            <a:off x="6889718" y="2786742"/>
            <a:ext cx="474133" cy="433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0" name="Afbeelding 29"/>
          <p:cNvPicPr>
            <a:picLocks noChangeAspect="1"/>
          </p:cNvPicPr>
          <p:nvPr/>
        </p:nvPicPr>
        <p:blipFill>
          <a:blip r:embed="rId2"/>
          <a:stretch>
            <a:fillRect/>
          </a:stretch>
        </p:blipFill>
        <p:spPr>
          <a:xfrm>
            <a:off x="6523371" y="1389735"/>
            <a:ext cx="1264226" cy="1100695"/>
          </a:xfrm>
          <a:prstGeom prst="rect">
            <a:avLst/>
          </a:prstGeom>
        </p:spPr>
      </p:pic>
      <p:graphicFrame>
        <p:nvGraphicFramePr>
          <p:cNvPr id="31" name="Tabel 30"/>
          <p:cNvGraphicFramePr>
            <a:graphicFrameLocks noGrp="1"/>
          </p:cNvGraphicFramePr>
          <p:nvPr>
            <p:extLst>
              <p:ext uri="{D42A27DB-BD31-4B8C-83A1-F6EECF244321}">
                <p14:modId xmlns:p14="http://schemas.microsoft.com/office/powerpoint/2010/main" val="1253550321"/>
              </p:ext>
            </p:extLst>
          </p:nvPr>
        </p:nvGraphicFramePr>
        <p:xfrm>
          <a:off x="1002668" y="1132456"/>
          <a:ext cx="3298399" cy="885825"/>
        </p:xfrm>
        <a:graphic>
          <a:graphicData uri="http://schemas.openxmlformats.org/drawingml/2006/table">
            <a:tbl>
              <a:tblPr>
                <a:tableStyleId>{5C22544A-7EE6-4342-B048-85BDC9FD1C3A}</a:tableStyleId>
              </a:tblPr>
              <a:tblGrid>
                <a:gridCol w="774647">
                  <a:extLst>
                    <a:ext uri="{9D8B030D-6E8A-4147-A177-3AD203B41FA5}">
                      <a16:colId xmlns:a16="http://schemas.microsoft.com/office/drawing/2014/main" val="2369416992"/>
                    </a:ext>
                  </a:extLst>
                </a:gridCol>
                <a:gridCol w="946791">
                  <a:extLst>
                    <a:ext uri="{9D8B030D-6E8A-4147-A177-3AD203B41FA5}">
                      <a16:colId xmlns:a16="http://schemas.microsoft.com/office/drawing/2014/main" val="1263493760"/>
                    </a:ext>
                  </a:extLst>
                </a:gridCol>
                <a:gridCol w="876090">
                  <a:extLst>
                    <a:ext uri="{9D8B030D-6E8A-4147-A177-3AD203B41FA5}">
                      <a16:colId xmlns:a16="http://schemas.microsoft.com/office/drawing/2014/main" val="4084090121"/>
                    </a:ext>
                  </a:extLst>
                </a:gridCol>
                <a:gridCol w="700871">
                  <a:extLst>
                    <a:ext uri="{9D8B030D-6E8A-4147-A177-3AD203B41FA5}">
                      <a16:colId xmlns:a16="http://schemas.microsoft.com/office/drawing/2014/main" val="2613319470"/>
                    </a:ext>
                  </a:extLst>
                </a:gridCol>
              </a:tblGrid>
              <a:tr h="129460">
                <a:tc>
                  <a:txBody>
                    <a:bodyPr/>
                    <a:lstStyle/>
                    <a:p>
                      <a:pPr algn="l" fontAlgn="b"/>
                      <a:r>
                        <a:rPr lang="nl-NL" sz="1100" b="1" u="none" strike="noStrike">
                          <a:effectLst/>
                        </a:rPr>
                        <a:t>person_id</a:t>
                      </a:r>
                      <a:endParaRPr lang="nl-NL"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b="1" u="none" strike="noStrike">
                          <a:effectLst/>
                        </a:rPr>
                        <a:t>mo_meaning</a:t>
                      </a:r>
                      <a:endParaRPr lang="nl-NL"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b="1" u="none" strike="noStrike" dirty="0">
                          <a:effectLst/>
                        </a:rPr>
                        <a:t>mo_value</a:t>
                      </a:r>
                      <a:endParaRPr lang="nl-NL"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100" b="1" u="none" strike="noStrike" dirty="0">
                          <a:effectLst/>
                        </a:rPr>
                        <a:t>date</a:t>
                      </a:r>
                      <a:endParaRPr lang="nl-NL"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95153362"/>
                  </a:ext>
                </a:extLst>
              </a:tr>
              <a:tr h="129460">
                <a:tc>
                  <a:txBody>
                    <a:bodyPr/>
                    <a:lstStyle/>
                    <a:p>
                      <a:pPr algn="l" fontAlgn="b"/>
                      <a:r>
                        <a:rPr lang="nl-NL" sz="1100" u="none" strike="noStrike">
                          <a:effectLst/>
                        </a:rPr>
                        <a:t>p001</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pos</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20000101</a:t>
                      </a:r>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73321521"/>
                  </a:ext>
                </a:extLst>
              </a:tr>
              <a:tr h="129460">
                <a:tc>
                  <a:txBody>
                    <a:bodyPr/>
                    <a:lstStyle/>
                    <a:p>
                      <a:pPr algn="l" fontAlgn="b"/>
                      <a:r>
                        <a:rPr lang="nl-NL" sz="1100" u="none" strike="noStrike">
                          <a:effectLst/>
                        </a:rPr>
                        <a:t>p004</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pos</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20000102</a:t>
                      </a:r>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57750803"/>
                  </a:ext>
                </a:extLst>
              </a:tr>
              <a:tr h="129460">
                <a:tc>
                  <a:txBody>
                    <a:bodyPr/>
                    <a:lstStyle/>
                    <a:p>
                      <a:pPr algn="l" fontAlgn="b"/>
                      <a:r>
                        <a:rPr lang="nl-NL" sz="1100" u="none" strike="noStrike">
                          <a:effectLst/>
                        </a:rPr>
                        <a:t>p002</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pos</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dirty="0">
                          <a:effectLst/>
                        </a:rPr>
                        <a:t>20000103</a:t>
                      </a:r>
                      <a:endParaRPr lang="nl-N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97192383"/>
                  </a:ext>
                </a:extLst>
              </a:tr>
              <a:tr h="129460">
                <a:tc>
                  <a:txBody>
                    <a:bodyPr/>
                    <a:lstStyle/>
                    <a:p>
                      <a:pPr algn="l" fontAlgn="b"/>
                      <a:r>
                        <a:rPr lang="nl-NL" sz="1100" u="none" strike="noStrike">
                          <a:effectLst/>
                        </a:rPr>
                        <a:t>p003</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neg</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dirty="0">
                          <a:effectLst/>
                        </a:rPr>
                        <a:t>20000104</a:t>
                      </a:r>
                      <a:endParaRPr lang="nl-N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4085636"/>
                  </a:ext>
                </a:extLst>
              </a:tr>
            </a:tbl>
          </a:graphicData>
        </a:graphic>
      </p:graphicFrame>
      <p:graphicFrame>
        <p:nvGraphicFramePr>
          <p:cNvPr id="32" name="Tabel 31"/>
          <p:cNvGraphicFramePr>
            <a:graphicFrameLocks noGrp="1"/>
          </p:cNvGraphicFramePr>
          <p:nvPr>
            <p:extLst>
              <p:ext uri="{D42A27DB-BD31-4B8C-83A1-F6EECF244321}">
                <p14:modId xmlns:p14="http://schemas.microsoft.com/office/powerpoint/2010/main" val="312401947"/>
              </p:ext>
            </p:extLst>
          </p:nvPr>
        </p:nvGraphicFramePr>
        <p:xfrm>
          <a:off x="1009915" y="2136044"/>
          <a:ext cx="3213100" cy="571500"/>
        </p:xfrm>
        <a:graphic>
          <a:graphicData uri="http://schemas.openxmlformats.org/drawingml/2006/table">
            <a:tbl>
              <a:tblPr>
                <a:tableStyleId>{5C22544A-7EE6-4342-B048-85BDC9FD1C3A}</a:tableStyleId>
              </a:tblPr>
              <a:tblGrid>
                <a:gridCol w="976935">
                  <a:extLst>
                    <a:ext uri="{9D8B030D-6E8A-4147-A177-3AD203B41FA5}">
                      <a16:colId xmlns:a16="http://schemas.microsoft.com/office/drawing/2014/main" val="4253022310"/>
                    </a:ext>
                  </a:extLst>
                </a:gridCol>
                <a:gridCol w="903982">
                  <a:extLst>
                    <a:ext uri="{9D8B030D-6E8A-4147-A177-3AD203B41FA5}">
                      <a16:colId xmlns:a16="http://schemas.microsoft.com/office/drawing/2014/main" val="3419386331"/>
                    </a:ext>
                  </a:extLst>
                </a:gridCol>
                <a:gridCol w="723185">
                  <a:extLst>
                    <a:ext uri="{9D8B030D-6E8A-4147-A177-3AD203B41FA5}">
                      <a16:colId xmlns:a16="http://schemas.microsoft.com/office/drawing/2014/main" val="1513886592"/>
                    </a:ext>
                  </a:extLst>
                </a:gridCol>
                <a:gridCol w="608998">
                  <a:extLst>
                    <a:ext uri="{9D8B030D-6E8A-4147-A177-3AD203B41FA5}">
                      <a16:colId xmlns:a16="http://schemas.microsoft.com/office/drawing/2014/main" val="1942872528"/>
                    </a:ext>
                  </a:extLst>
                </a:gridCol>
              </a:tblGrid>
              <a:tr h="190500">
                <a:tc>
                  <a:txBody>
                    <a:bodyPr/>
                    <a:lstStyle/>
                    <a:p>
                      <a:pPr algn="l" fontAlgn="b"/>
                      <a:r>
                        <a:rPr lang="nl-NL" sz="1100" b="1" u="none" strike="noStrike">
                          <a:effectLst/>
                        </a:rPr>
                        <a:t>person_id</a:t>
                      </a:r>
                      <a:endParaRPr lang="nl-NL"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b="1" u="none" strike="noStrike" dirty="0">
                          <a:effectLst/>
                        </a:rPr>
                        <a:t>mo_source</a:t>
                      </a:r>
                      <a:endParaRPr lang="nl-NL"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100" b="1" u="none" strike="noStrike" dirty="0">
                          <a:effectLst/>
                        </a:rPr>
                        <a:t>mo_value</a:t>
                      </a:r>
                      <a:endParaRPr lang="nl-NL"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100" b="1" u="none" strike="noStrike" dirty="0">
                          <a:effectLst/>
                        </a:rPr>
                        <a:t>date</a:t>
                      </a:r>
                      <a:endParaRPr lang="nl-NL"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6773668"/>
                  </a:ext>
                </a:extLst>
              </a:tr>
              <a:tr h="190500">
                <a:tc>
                  <a:txBody>
                    <a:bodyPr/>
                    <a:lstStyle/>
                    <a:p>
                      <a:pPr algn="l" fontAlgn="b"/>
                      <a:r>
                        <a:rPr lang="nl-NL" sz="1100" u="none" strike="noStrike" dirty="0">
                          <a:effectLst/>
                        </a:rPr>
                        <a:t>p002</a:t>
                      </a:r>
                      <a:endParaRPr lang="nl-N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dirty="0">
                          <a:effectLst/>
                        </a:rPr>
                        <a:t>bmi</a:t>
                      </a:r>
                      <a:endParaRPr lang="nl-N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25</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dirty="0">
                          <a:effectLst/>
                        </a:rPr>
                        <a:t>20200105</a:t>
                      </a:r>
                      <a:endParaRPr lang="nl-N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58714655"/>
                  </a:ext>
                </a:extLst>
              </a:tr>
              <a:tr h="190500">
                <a:tc>
                  <a:txBody>
                    <a:bodyPr/>
                    <a:lstStyle/>
                    <a:p>
                      <a:pPr algn="l" fontAlgn="b"/>
                      <a:r>
                        <a:rPr lang="nl-NL" sz="1100" u="none" strike="noStrike">
                          <a:effectLst/>
                        </a:rPr>
                        <a:t>p003</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dirty="0">
                          <a:effectLst/>
                        </a:rPr>
                        <a:t>bmi</a:t>
                      </a:r>
                      <a:endParaRPr lang="nl-N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23</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dirty="0">
                          <a:effectLst/>
                        </a:rPr>
                        <a:t>20200106</a:t>
                      </a:r>
                      <a:endParaRPr lang="nl-N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31732355"/>
                  </a:ext>
                </a:extLst>
              </a:tr>
            </a:tbl>
          </a:graphicData>
        </a:graphic>
      </p:graphicFrame>
      <p:graphicFrame>
        <p:nvGraphicFramePr>
          <p:cNvPr id="35" name="Tabel 34"/>
          <p:cNvGraphicFramePr>
            <a:graphicFrameLocks noGrp="1"/>
          </p:cNvGraphicFramePr>
          <p:nvPr>
            <p:extLst>
              <p:ext uri="{D42A27DB-BD31-4B8C-83A1-F6EECF244321}">
                <p14:modId xmlns:p14="http://schemas.microsoft.com/office/powerpoint/2010/main" val="292955513"/>
              </p:ext>
            </p:extLst>
          </p:nvPr>
        </p:nvGraphicFramePr>
        <p:xfrm>
          <a:off x="638252" y="3272503"/>
          <a:ext cx="4432036" cy="1240155"/>
        </p:xfrm>
        <a:graphic>
          <a:graphicData uri="http://schemas.openxmlformats.org/drawingml/2006/table">
            <a:tbl>
              <a:tblPr>
                <a:tableStyleId>{5C22544A-7EE6-4342-B048-85BDC9FD1C3A}</a:tableStyleId>
              </a:tblPr>
              <a:tblGrid>
                <a:gridCol w="958036">
                  <a:extLst>
                    <a:ext uri="{9D8B030D-6E8A-4147-A177-3AD203B41FA5}">
                      <a16:colId xmlns:a16="http://schemas.microsoft.com/office/drawing/2014/main" val="1086433776"/>
                    </a:ext>
                  </a:extLst>
                </a:gridCol>
                <a:gridCol w="1014742">
                  <a:extLst>
                    <a:ext uri="{9D8B030D-6E8A-4147-A177-3AD203B41FA5}">
                      <a16:colId xmlns:a16="http://schemas.microsoft.com/office/drawing/2014/main" val="4148996633"/>
                    </a:ext>
                  </a:extLst>
                </a:gridCol>
                <a:gridCol w="895361">
                  <a:extLst>
                    <a:ext uri="{9D8B030D-6E8A-4147-A177-3AD203B41FA5}">
                      <a16:colId xmlns:a16="http://schemas.microsoft.com/office/drawing/2014/main" val="3199340137"/>
                    </a:ext>
                  </a:extLst>
                </a:gridCol>
                <a:gridCol w="740165">
                  <a:extLst>
                    <a:ext uri="{9D8B030D-6E8A-4147-A177-3AD203B41FA5}">
                      <a16:colId xmlns:a16="http://schemas.microsoft.com/office/drawing/2014/main" val="1556198402"/>
                    </a:ext>
                  </a:extLst>
                </a:gridCol>
                <a:gridCol w="823732">
                  <a:extLst>
                    <a:ext uri="{9D8B030D-6E8A-4147-A177-3AD203B41FA5}">
                      <a16:colId xmlns:a16="http://schemas.microsoft.com/office/drawing/2014/main" val="2469349110"/>
                    </a:ext>
                  </a:extLst>
                </a:gridCol>
              </a:tblGrid>
              <a:tr h="156158">
                <a:tc>
                  <a:txBody>
                    <a:bodyPr/>
                    <a:lstStyle/>
                    <a:p>
                      <a:pPr algn="l" fontAlgn="b"/>
                      <a:r>
                        <a:rPr lang="nl-NL" sz="1100" b="1" u="none" strike="noStrike">
                          <a:effectLst/>
                        </a:rPr>
                        <a:t>person_id</a:t>
                      </a:r>
                      <a:endParaRPr lang="nl-NL"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b="1" u="none" strike="noStrike">
                          <a:effectLst/>
                        </a:rPr>
                        <a:t>mo_meaning</a:t>
                      </a:r>
                      <a:endParaRPr lang="nl-NL"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b="1" u="none" strike="noStrike" dirty="0">
                          <a:effectLst/>
                        </a:rPr>
                        <a:t>mo_value</a:t>
                      </a:r>
                      <a:endParaRPr lang="nl-NL"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100" b="1" u="none" strike="noStrike">
                          <a:effectLst/>
                        </a:rPr>
                        <a:t>date</a:t>
                      </a:r>
                      <a:endParaRPr lang="nl-NL"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b="1" u="none" strike="noStrike" dirty="0">
                          <a:effectLst/>
                        </a:rPr>
                        <a:t>mo_source</a:t>
                      </a:r>
                      <a:endParaRPr lang="nl-NL"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2480605"/>
                  </a:ext>
                </a:extLst>
              </a:tr>
              <a:tr h="156158">
                <a:tc>
                  <a:txBody>
                    <a:bodyPr/>
                    <a:lstStyle/>
                    <a:p>
                      <a:pPr algn="l" fontAlgn="b"/>
                      <a:r>
                        <a:rPr lang="nl-NL" sz="1100" u="none" strike="noStrike">
                          <a:effectLst/>
                        </a:rPr>
                        <a:t>p001</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dirty="0">
                          <a:effectLst/>
                        </a:rPr>
                        <a:t>pos</a:t>
                      </a:r>
                      <a:endParaRPr lang="nl-N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dirty="0">
                          <a:effectLst/>
                        </a:rPr>
                        <a:t>20000101</a:t>
                      </a:r>
                      <a:endParaRPr lang="nl-N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8655031"/>
                  </a:ext>
                </a:extLst>
              </a:tr>
              <a:tr h="156158">
                <a:tc>
                  <a:txBody>
                    <a:bodyPr/>
                    <a:lstStyle/>
                    <a:p>
                      <a:pPr algn="l" fontAlgn="b"/>
                      <a:r>
                        <a:rPr lang="nl-NL" sz="1100" u="none" strike="noStrike">
                          <a:effectLst/>
                        </a:rPr>
                        <a:t>p004</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pos</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20000102</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4834033"/>
                  </a:ext>
                </a:extLst>
              </a:tr>
              <a:tr h="156158">
                <a:tc>
                  <a:txBody>
                    <a:bodyPr/>
                    <a:lstStyle/>
                    <a:p>
                      <a:pPr algn="l" fontAlgn="b"/>
                      <a:r>
                        <a:rPr lang="nl-NL" sz="1100" u="none" strike="noStrike">
                          <a:effectLst/>
                        </a:rPr>
                        <a:t>p002</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pos</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20000103</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964013"/>
                  </a:ext>
                </a:extLst>
              </a:tr>
              <a:tr h="156158">
                <a:tc>
                  <a:txBody>
                    <a:bodyPr/>
                    <a:lstStyle/>
                    <a:p>
                      <a:pPr algn="l" fontAlgn="b"/>
                      <a:r>
                        <a:rPr lang="nl-NL" sz="1100" u="none" strike="noStrike">
                          <a:effectLst/>
                        </a:rPr>
                        <a:t>p003</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neg</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20000104</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7932095"/>
                  </a:ext>
                </a:extLst>
              </a:tr>
              <a:tr h="156158">
                <a:tc>
                  <a:txBody>
                    <a:bodyPr/>
                    <a:lstStyle/>
                    <a:p>
                      <a:pPr algn="l" fontAlgn="b"/>
                      <a:r>
                        <a:rPr lang="nl-NL" sz="1100" u="none" strike="noStrike">
                          <a:effectLst/>
                        </a:rPr>
                        <a:t>p002</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25</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20200105</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dirty="0">
                          <a:effectLst/>
                        </a:rPr>
                        <a:t>bmi</a:t>
                      </a:r>
                      <a:endParaRPr lang="nl-N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5581158"/>
                  </a:ext>
                </a:extLst>
              </a:tr>
              <a:tr h="156158">
                <a:tc>
                  <a:txBody>
                    <a:bodyPr/>
                    <a:lstStyle/>
                    <a:p>
                      <a:pPr algn="l" fontAlgn="b"/>
                      <a:r>
                        <a:rPr lang="nl-NL" sz="1100" u="none" strike="noStrike">
                          <a:effectLst/>
                        </a:rPr>
                        <a:t>p003</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23</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20200106</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dirty="0">
                          <a:effectLst/>
                        </a:rPr>
                        <a:t>bmi</a:t>
                      </a:r>
                      <a:endParaRPr lang="nl-N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3985122"/>
                  </a:ext>
                </a:extLst>
              </a:tr>
            </a:tbl>
          </a:graphicData>
        </a:graphic>
      </p:graphicFrame>
      <p:sp>
        <p:nvSpPr>
          <p:cNvPr id="38" name="Tekstvak 37"/>
          <p:cNvSpPr txBox="1"/>
          <p:nvPr/>
        </p:nvSpPr>
        <p:spPr>
          <a:xfrm>
            <a:off x="6822527" y="1864933"/>
            <a:ext cx="778933" cy="369332"/>
          </a:xfrm>
          <a:prstGeom prst="rect">
            <a:avLst/>
          </a:prstGeom>
          <a:noFill/>
        </p:spPr>
        <p:txBody>
          <a:bodyPr wrap="square" rtlCol="0">
            <a:spAutoFit/>
          </a:bodyPr>
          <a:lstStyle/>
          <a:p>
            <a:r>
              <a:rPr lang="nl-NL" b="1" dirty="0" smtClean="0"/>
              <a:t>.csv</a:t>
            </a:r>
            <a:endParaRPr lang="nl-NL" b="1" dirty="0"/>
          </a:p>
        </p:txBody>
      </p:sp>
      <p:pic>
        <p:nvPicPr>
          <p:cNvPr id="1032" name="Picture 8" descr="Database Icons – Download for Free in PNG and SVG"/>
          <p:cNvPicPr>
            <a:picLocks noChangeAspect="1" noChangeArrowheads="1"/>
          </p:cNvPicPr>
          <p:nvPr/>
        </p:nvPicPr>
        <p:blipFill rotWithShape="1">
          <a:blip r:embed="rId3">
            <a:extLst>
              <a:ext uri="{28A0092B-C50C-407E-A947-70E740481C1C}">
                <a14:useLocalDpi xmlns:a14="http://schemas.microsoft.com/office/drawing/2010/main" val="0"/>
              </a:ext>
            </a:extLst>
          </a:blip>
          <a:srcRect b="9907"/>
          <a:stretch/>
        </p:blipFill>
        <p:spPr bwMode="auto">
          <a:xfrm>
            <a:off x="6435028" y="3272503"/>
            <a:ext cx="1443566" cy="1400603"/>
          </a:xfrm>
          <a:prstGeom prst="rect">
            <a:avLst/>
          </a:prstGeom>
          <a:noFill/>
          <a:extLst>
            <a:ext uri="{909E8E84-426E-40DD-AFC4-6F175D3DCCD1}">
              <a14:hiddenFill xmlns:a14="http://schemas.microsoft.com/office/drawing/2010/main">
                <a:solidFill>
                  <a:srgbClr val="FFFFFF"/>
                </a:solidFill>
              </a14:hiddenFill>
            </a:ext>
          </a:extLst>
        </p:spPr>
      </p:pic>
      <p:sp>
        <p:nvSpPr>
          <p:cNvPr id="41" name="Pijl-rechts 40"/>
          <p:cNvSpPr/>
          <p:nvPr/>
        </p:nvSpPr>
        <p:spPr>
          <a:xfrm rot="5400000">
            <a:off x="2414800" y="2762656"/>
            <a:ext cx="474133" cy="433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Titel 1"/>
          <p:cNvSpPr txBox="1">
            <a:spLocks/>
          </p:cNvSpPr>
          <p:nvPr/>
        </p:nvSpPr>
        <p:spPr>
          <a:xfrm>
            <a:off x="194729" y="5294731"/>
            <a:ext cx="8480088"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smtClean="0"/>
              <a:t>Advantage to use database</a:t>
            </a:r>
          </a:p>
          <a:p>
            <a:pPr marL="742950" indent="-742950">
              <a:buAutoNum type="arabicPeriod"/>
            </a:pPr>
            <a:r>
              <a:rPr lang="en-US" sz="1600" b="1" dirty="0" smtClean="0"/>
              <a:t>1 table per CDM table instead of multiple</a:t>
            </a:r>
          </a:p>
          <a:p>
            <a:pPr marL="742950" indent="-742950">
              <a:buAutoNum type="arabicPeriod"/>
            </a:pPr>
            <a:r>
              <a:rPr lang="en-US" sz="1600" b="1" dirty="0" smtClean="0"/>
              <a:t>Possibility to add </a:t>
            </a:r>
            <a:r>
              <a:rPr lang="en-US" sz="1600" b="1" dirty="0"/>
              <a:t>indexes: https://www.brentozar.com/training/think-like-sql-server-engine/</a:t>
            </a:r>
            <a:endParaRPr lang="en-US" sz="1600" b="1" dirty="0" smtClean="0"/>
          </a:p>
          <a:p>
            <a:pPr marL="742950" indent="-742950">
              <a:buAutoNum type="arabicPeriod"/>
            </a:pPr>
            <a:r>
              <a:rPr lang="en-US" sz="1600" b="1" dirty="0" smtClean="0"/>
              <a:t>You do not have to read the whole table if you need only a part of it</a:t>
            </a:r>
          </a:p>
          <a:p>
            <a:pPr marL="742950" indent="-742950">
              <a:buAutoNum type="arabicPeriod"/>
            </a:pPr>
            <a:r>
              <a:rPr lang="en-US" sz="1600" b="1" dirty="0" smtClean="0"/>
              <a:t>Less change of memory issues and no need for loops to prevent this giving unreadable code</a:t>
            </a:r>
          </a:p>
          <a:p>
            <a:endParaRPr lang="en-US" sz="1600" b="1" dirty="0" smtClean="0"/>
          </a:p>
          <a:p>
            <a:r>
              <a:rPr lang="en-US" sz="1600" b="1" dirty="0" smtClean="0"/>
              <a:t>For appending column names and order need to be alike</a:t>
            </a:r>
          </a:p>
          <a:p>
            <a:endParaRPr lang="en-US" sz="1600" b="1" dirty="0"/>
          </a:p>
        </p:txBody>
      </p:sp>
      <p:sp>
        <p:nvSpPr>
          <p:cNvPr id="37" name="Rechthoek 36"/>
          <p:cNvSpPr/>
          <p:nvPr/>
        </p:nvSpPr>
        <p:spPr>
          <a:xfrm>
            <a:off x="194729" y="5084629"/>
            <a:ext cx="8480088" cy="15963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6615449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4731" y="-98214"/>
            <a:ext cx="7210779" cy="1325563"/>
          </a:xfrm>
        </p:spPr>
        <p:txBody>
          <a:bodyPr/>
          <a:lstStyle/>
          <a:p>
            <a:r>
              <a:rPr lang="en-US" b="1" dirty="0" smtClean="0"/>
              <a:t>Main principle of the script (2)</a:t>
            </a:r>
            <a:endParaRPr lang="en-US" b="1" dirty="0"/>
          </a:p>
        </p:txBody>
      </p:sp>
      <p:sp>
        <p:nvSpPr>
          <p:cNvPr id="4" name="Rechthoek 3"/>
          <p:cNvSpPr/>
          <p:nvPr/>
        </p:nvSpPr>
        <p:spPr>
          <a:xfrm>
            <a:off x="9441920" y="564568"/>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Load csv’s into SQLite database</a:t>
            </a:r>
            <a:endParaRPr lang="en-US" dirty="0"/>
          </a:p>
        </p:txBody>
      </p:sp>
      <p:sp>
        <p:nvSpPr>
          <p:cNvPr id="8" name="Rechthoek 7"/>
          <p:cNvSpPr/>
          <p:nvPr/>
        </p:nvSpPr>
        <p:spPr>
          <a:xfrm>
            <a:off x="9430052" y="1779757"/>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 date and id variables</a:t>
            </a:r>
            <a:endParaRPr lang="en-US" dirty="0"/>
          </a:p>
        </p:txBody>
      </p:sp>
      <p:sp>
        <p:nvSpPr>
          <p:cNvPr id="9" name="Rechthoek 8"/>
          <p:cNvSpPr/>
          <p:nvPr/>
        </p:nvSpPr>
        <p:spPr>
          <a:xfrm>
            <a:off x="9430051" y="2994946"/>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Count duplicate rows</a:t>
            </a:r>
            <a:endParaRPr lang="en-US" dirty="0"/>
          </a:p>
        </p:txBody>
      </p:sp>
      <p:sp>
        <p:nvSpPr>
          <p:cNvPr id="13" name="Rechthoek 12"/>
          <p:cNvSpPr/>
          <p:nvPr/>
        </p:nvSpPr>
        <p:spPr>
          <a:xfrm>
            <a:off x="9430051" y="4177345"/>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Save as .rds</a:t>
            </a:r>
            <a:endParaRPr lang="en-US" dirty="0"/>
          </a:p>
        </p:txBody>
      </p:sp>
      <p:sp>
        <p:nvSpPr>
          <p:cNvPr id="14" name="Rechthoek 13"/>
          <p:cNvSpPr/>
          <p:nvPr/>
        </p:nvSpPr>
        <p:spPr>
          <a:xfrm>
            <a:off x="9430050" y="5359744"/>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output</a:t>
            </a:r>
            <a:endParaRPr lang="en-US" dirty="0"/>
          </a:p>
        </p:txBody>
      </p:sp>
      <p:cxnSp>
        <p:nvCxnSpPr>
          <p:cNvPr id="20" name="Rechte verbindingslijn met pijl 19"/>
          <p:cNvCxnSpPr/>
          <p:nvPr/>
        </p:nvCxnSpPr>
        <p:spPr>
          <a:xfrm flipH="1">
            <a:off x="10391883" y="1475960"/>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Rechte verbindingslijn met pijl 20"/>
          <p:cNvCxnSpPr/>
          <p:nvPr/>
        </p:nvCxnSpPr>
        <p:spPr>
          <a:xfrm flipH="1">
            <a:off x="10403750" y="2707544"/>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Rechte verbindingslijn met pijl 21"/>
          <p:cNvCxnSpPr/>
          <p:nvPr/>
        </p:nvCxnSpPr>
        <p:spPr>
          <a:xfrm flipH="1">
            <a:off x="10403750" y="3922733"/>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Rechte verbindingslijn met pijl 22"/>
          <p:cNvCxnSpPr/>
          <p:nvPr/>
        </p:nvCxnSpPr>
        <p:spPr>
          <a:xfrm flipH="1">
            <a:off x="10403749" y="5072342"/>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Rechthoek 23"/>
          <p:cNvSpPr/>
          <p:nvPr/>
        </p:nvSpPr>
        <p:spPr>
          <a:xfrm>
            <a:off x="9347000" y="1714177"/>
            <a:ext cx="2113498" cy="10805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aphicFrame>
        <p:nvGraphicFramePr>
          <p:cNvPr id="6" name="Tabel 5"/>
          <p:cNvGraphicFramePr>
            <a:graphicFrameLocks noGrp="1"/>
          </p:cNvGraphicFramePr>
          <p:nvPr>
            <p:extLst>
              <p:ext uri="{D42A27DB-BD31-4B8C-83A1-F6EECF244321}">
                <p14:modId xmlns:p14="http://schemas.microsoft.com/office/powerpoint/2010/main" val="2400383734"/>
              </p:ext>
            </p:extLst>
          </p:nvPr>
        </p:nvGraphicFramePr>
        <p:xfrm>
          <a:off x="1797914" y="3272673"/>
          <a:ext cx="2768600" cy="1333500"/>
        </p:xfrm>
        <a:graphic>
          <a:graphicData uri="http://schemas.openxmlformats.org/drawingml/2006/table">
            <a:tbl>
              <a:tblPr>
                <a:tableStyleId>{5C22544A-7EE6-4342-B048-85BDC9FD1C3A}</a:tableStyleId>
              </a:tblPr>
              <a:tblGrid>
                <a:gridCol w="1056064">
                  <a:extLst>
                    <a:ext uri="{9D8B030D-6E8A-4147-A177-3AD203B41FA5}">
                      <a16:colId xmlns:a16="http://schemas.microsoft.com/office/drawing/2014/main" val="399663889"/>
                    </a:ext>
                  </a:extLst>
                </a:gridCol>
                <a:gridCol w="735756">
                  <a:extLst>
                    <a:ext uri="{9D8B030D-6E8A-4147-A177-3AD203B41FA5}">
                      <a16:colId xmlns:a16="http://schemas.microsoft.com/office/drawing/2014/main" val="3327239067"/>
                    </a:ext>
                  </a:extLst>
                </a:gridCol>
                <a:gridCol w="976780">
                  <a:extLst>
                    <a:ext uri="{9D8B030D-6E8A-4147-A177-3AD203B41FA5}">
                      <a16:colId xmlns:a16="http://schemas.microsoft.com/office/drawing/2014/main" val="451534854"/>
                    </a:ext>
                  </a:extLst>
                </a:gridCol>
              </a:tblGrid>
              <a:tr h="190500">
                <a:tc>
                  <a:txBody>
                    <a:bodyPr/>
                    <a:lstStyle/>
                    <a:p>
                      <a:pPr algn="l" fontAlgn="b"/>
                      <a:r>
                        <a:rPr lang="nl-NL" sz="1100" b="1" u="none" strike="noStrike">
                          <a:effectLst/>
                        </a:rPr>
                        <a:t>mo_meaning</a:t>
                      </a:r>
                      <a:endParaRPr lang="nl-NL"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b="1" u="none" strike="noStrike" dirty="0">
                          <a:effectLst/>
                        </a:rPr>
                        <a:t>mo_value</a:t>
                      </a:r>
                      <a:endParaRPr lang="nl-NL"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100" b="1" u="none" strike="noStrike" dirty="0">
                          <a:effectLst/>
                        </a:rPr>
                        <a:t>mo_source</a:t>
                      </a:r>
                      <a:endParaRPr lang="nl-NL"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9117779"/>
                  </a:ext>
                </a:extLst>
              </a:tr>
              <a:tr h="190500">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pos</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5725663"/>
                  </a:ext>
                </a:extLst>
              </a:tr>
              <a:tr h="190500">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pos</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1198822"/>
                  </a:ext>
                </a:extLst>
              </a:tr>
              <a:tr h="190500">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pos</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8989075"/>
                  </a:ext>
                </a:extLst>
              </a:tr>
              <a:tr h="190500">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neg</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518964"/>
                  </a:ext>
                </a:extLst>
              </a:tr>
              <a:tr h="190500">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25</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bmi</a:t>
                      </a:r>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56374866"/>
                  </a:ext>
                </a:extLst>
              </a:tr>
              <a:tr h="190500">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23</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dirty="0">
                          <a:effectLst/>
                        </a:rPr>
                        <a:t>bmi</a:t>
                      </a:r>
                      <a:endParaRPr lang="nl-N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6195010"/>
                  </a:ext>
                </a:extLst>
              </a:tr>
            </a:tbl>
          </a:graphicData>
        </a:graphic>
      </p:graphicFrame>
      <p:graphicFrame>
        <p:nvGraphicFramePr>
          <p:cNvPr id="25" name="Tabel 24"/>
          <p:cNvGraphicFramePr>
            <a:graphicFrameLocks noGrp="1"/>
          </p:cNvGraphicFramePr>
          <p:nvPr>
            <p:extLst>
              <p:ext uri="{D42A27DB-BD31-4B8C-83A1-F6EECF244321}">
                <p14:modId xmlns:p14="http://schemas.microsoft.com/office/powerpoint/2010/main" val="1071471604"/>
              </p:ext>
            </p:extLst>
          </p:nvPr>
        </p:nvGraphicFramePr>
        <p:xfrm>
          <a:off x="826364" y="1341254"/>
          <a:ext cx="4711701" cy="1333500"/>
        </p:xfrm>
        <a:graphic>
          <a:graphicData uri="http://schemas.openxmlformats.org/drawingml/2006/table">
            <a:tbl>
              <a:tblPr>
                <a:tableStyleId>{5C22544A-7EE6-4342-B048-85BDC9FD1C3A}</a:tableStyleId>
              </a:tblPr>
              <a:tblGrid>
                <a:gridCol w="1018489">
                  <a:extLst>
                    <a:ext uri="{9D8B030D-6E8A-4147-A177-3AD203B41FA5}">
                      <a16:colId xmlns:a16="http://schemas.microsoft.com/office/drawing/2014/main" val="1086433776"/>
                    </a:ext>
                  </a:extLst>
                </a:gridCol>
                <a:gridCol w="1078773">
                  <a:extLst>
                    <a:ext uri="{9D8B030D-6E8A-4147-A177-3AD203B41FA5}">
                      <a16:colId xmlns:a16="http://schemas.microsoft.com/office/drawing/2014/main" val="4148996633"/>
                    </a:ext>
                  </a:extLst>
                </a:gridCol>
                <a:gridCol w="951859">
                  <a:extLst>
                    <a:ext uri="{9D8B030D-6E8A-4147-A177-3AD203B41FA5}">
                      <a16:colId xmlns:a16="http://schemas.microsoft.com/office/drawing/2014/main" val="3199340137"/>
                    </a:ext>
                  </a:extLst>
                </a:gridCol>
                <a:gridCol w="786870">
                  <a:extLst>
                    <a:ext uri="{9D8B030D-6E8A-4147-A177-3AD203B41FA5}">
                      <a16:colId xmlns:a16="http://schemas.microsoft.com/office/drawing/2014/main" val="1556198402"/>
                    </a:ext>
                  </a:extLst>
                </a:gridCol>
                <a:gridCol w="875710">
                  <a:extLst>
                    <a:ext uri="{9D8B030D-6E8A-4147-A177-3AD203B41FA5}">
                      <a16:colId xmlns:a16="http://schemas.microsoft.com/office/drawing/2014/main" val="2469349110"/>
                    </a:ext>
                  </a:extLst>
                </a:gridCol>
              </a:tblGrid>
              <a:tr h="190500">
                <a:tc>
                  <a:txBody>
                    <a:bodyPr/>
                    <a:lstStyle/>
                    <a:p>
                      <a:pPr algn="l" fontAlgn="b"/>
                      <a:r>
                        <a:rPr lang="nl-NL" sz="1100" b="1" u="none" strike="noStrike">
                          <a:effectLst/>
                        </a:rPr>
                        <a:t>person_id</a:t>
                      </a:r>
                      <a:endParaRPr lang="nl-NL"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b="1" u="none" strike="noStrike">
                          <a:effectLst/>
                        </a:rPr>
                        <a:t>mo_meaning</a:t>
                      </a:r>
                      <a:endParaRPr lang="nl-NL"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b="1" u="none" strike="noStrike" dirty="0">
                          <a:effectLst/>
                        </a:rPr>
                        <a:t>mo_value</a:t>
                      </a:r>
                      <a:endParaRPr lang="nl-NL"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100" b="1" u="none" strike="noStrike">
                          <a:effectLst/>
                        </a:rPr>
                        <a:t>date</a:t>
                      </a:r>
                      <a:endParaRPr lang="nl-NL"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b="1" u="none" strike="noStrike" dirty="0">
                          <a:effectLst/>
                        </a:rPr>
                        <a:t>mo_source</a:t>
                      </a:r>
                      <a:endParaRPr lang="nl-NL"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2480605"/>
                  </a:ext>
                </a:extLst>
              </a:tr>
              <a:tr h="190500">
                <a:tc>
                  <a:txBody>
                    <a:bodyPr/>
                    <a:lstStyle/>
                    <a:p>
                      <a:pPr algn="l" fontAlgn="b"/>
                      <a:r>
                        <a:rPr lang="nl-NL" sz="1100" u="none" strike="noStrike">
                          <a:effectLst/>
                        </a:rPr>
                        <a:t>p001</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dirty="0">
                          <a:effectLst/>
                        </a:rPr>
                        <a:t>pos</a:t>
                      </a:r>
                      <a:endParaRPr lang="nl-N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20000101</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98655031"/>
                  </a:ext>
                </a:extLst>
              </a:tr>
              <a:tr h="190500">
                <a:tc>
                  <a:txBody>
                    <a:bodyPr/>
                    <a:lstStyle/>
                    <a:p>
                      <a:pPr algn="l" fontAlgn="b"/>
                      <a:r>
                        <a:rPr lang="nl-NL" sz="1100" u="none" strike="noStrike">
                          <a:effectLst/>
                        </a:rPr>
                        <a:t>p004</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pos</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20000102</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4834033"/>
                  </a:ext>
                </a:extLst>
              </a:tr>
              <a:tr h="190500">
                <a:tc>
                  <a:txBody>
                    <a:bodyPr/>
                    <a:lstStyle/>
                    <a:p>
                      <a:pPr algn="l" fontAlgn="b"/>
                      <a:r>
                        <a:rPr lang="nl-NL" sz="1100" u="none" strike="noStrike">
                          <a:effectLst/>
                        </a:rPr>
                        <a:t>p002</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pos</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20000103</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3964013"/>
                  </a:ext>
                </a:extLst>
              </a:tr>
              <a:tr h="190500">
                <a:tc>
                  <a:txBody>
                    <a:bodyPr/>
                    <a:lstStyle/>
                    <a:p>
                      <a:pPr algn="l" fontAlgn="b"/>
                      <a:r>
                        <a:rPr lang="nl-NL" sz="1100" u="none" strike="noStrike">
                          <a:effectLst/>
                        </a:rPr>
                        <a:t>p003</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neg</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20000104</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7932095"/>
                  </a:ext>
                </a:extLst>
              </a:tr>
              <a:tr h="190500">
                <a:tc>
                  <a:txBody>
                    <a:bodyPr/>
                    <a:lstStyle/>
                    <a:p>
                      <a:pPr algn="l" fontAlgn="b"/>
                      <a:r>
                        <a:rPr lang="nl-NL" sz="1100" u="none" strike="noStrike">
                          <a:effectLst/>
                        </a:rPr>
                        <a:t>p002</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25</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20200105</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dirty="0">
                          <a:effectLst/>
                        </a:rPr>
                        <a:t>bmi</a:t>
                      </a:r>
                      <a:endParaRPr lang="nl-N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5581158"/>
                  </a:ext>
                </a:extLst>
              </a:tr>
              <a:tr h="190500">
                <a:tc>
                  <a:txBody>
                    <a:bodyPr/>
                    <a:lstStyle/>
                    <a:p>
                      <a:pPr algn="l" fontAlgn="b"/>
                      <a:r>
                        <a:rPr lang="nl-NL" sz="1100" u="none" strike="noStrike">
                          <a:effectLst/>
                        </a:rPr>
                        <a:t>p003</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23</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20200106</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dirty="0">
                          <a:effectLst/>
                        </a:rPr>
                        <a:t>bmi</a:t>
                      </a:r>
                      <a:endParaRPr lang="nl-N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73985122"/>
                  </a:ext>
                </a:extLst>
              </a:tr>
            </a:tbl>
          </a:graphicData>
        </a:graphic>
      </p:graphicFrame>
      <p:sp>
        <p:nvSpPr>
          <p:cNvPr id="26" name="Pijl-rechts 25"/>
          <p:cNvSpPr/>
          <p:nvPr/>
        </p:nvSpPr>
        <p:spPr>
          <a:xfrm rot="5400000">
            <a:off x="2728404" y="2718329"/>
            <a:ext cx="474133" cy="433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9" name="Titel 1"/>
          <p:cNvSpPr txBox="1">
            <a:spLocks/>
          </p:cNvSpPr>
          <p:nvPr/>
        </p:nvSpPr>
        <p:spPr>
          <a:xfrm>
            <a:off x="194732" y="5785361"/>
            <a:ext cx="6375402"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smtClean="0"/>
              <a:t>Aim: id’s and dates are not relevant to asses the study variables</a:t>
            </a:r>
          </a:p>
          <a:p>
            <a:endParaRPr lang="en-US" sz="1600" b="1" dirty="0" smtClean="0"/>
          </a:p>
          <a:p>
            <a:pPr marL="342900" indent="-342900">
              <a:buAutoNum type="arabicPeriod"/>
            </a:pPr>
            <a:endParaRPr lang="en-US" sz="1600" b="1" dirty="0"/>
          </a:p>
        </p:txBody>
      </p:sp>
      <p:sp>
        <p:nvSpPr>
          <p:cNvPr id="33" name="Rechthoek 32"/>
          <p:cNvSpPr/>
          <p:nvPr/>
        </p:nvSpPr>
        <p:spPr>
          <a:xfrm>
            <a:off x="194731" y="5909664"/>
            <a:ext cx="5343334" cy="67803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7" name="Afbeelding 6"/>
          <p:cNvPicPr>
            <a:picLocks noChangeAspect="1"/>
          </p:cNvPicPr>
          <p:nvPr/>
        </p:nvPicPr>
        <p:blipFill>
          <a:blip r:embed="rId2"/>
          <a:stretch>
            <a:fillRect/>
          </a:stretch>
        </p:blipFill>
        <p:spPr>
          <a:xfrm>
            <a:off x="6182535" y="1676067"/>
            <a:ext cx="2489577" cy="2448222"/>
          </a:xfrm>
          <a:prstGeom prst="rect">
            <a:avLst/>
          </a:prstGeom>
        </p:spPr>
      </p:pic>
    </p:spTree>
    <p:extLst>
      <p:ext uri="{BB962C8B-B14F-4D97-AF65-F5344CB8AC3E}">
        <p14:creationId xmlns:p14="http://schemas.microsoft.com/office/powerpoint/2010/main" val="990936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94731" y="-98214"/>
            <a:ext cx="7210779" cy="1325563"/>
          </a:xfrm>
        </p:spPr>
        <p:txBody>
          <a:bodyPr/>
          <a:lstStyle/>
          <a:p>
            <a:r>
              <a:rPr lang="en-US" b="1" dirty="0" smtClean="0"/>
              <a:t>Main principle of the script (3)</a:t>
            </a:r>
            <a:endParaRPr lang="en-US" b="1" dirty="0"/>
          </a:p>
        </p:txBody>
      </p:sp>
      <p:sp>
        <p:nvSpPr>
          <p:cNvPr id="4" name="Rechthoek 3"/>
          <p:cNvSpPr/>
          <p:nvPr/>
        </p:nvSpPr>
        <p:spPr>
          <a:xfrm>
            <a:off x="9441920" y="564568"/>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Load csv’s into SQLite database</a:t>
            </a:r>
            <a:endParaRPr lang="en-US" dirty="0"/>
          </a:p>
        </p:txBody>
      </p:sp>
      <p:sp>
        <p:nvSpPr>
          <p:cNvPr id="8" name="Rechthoek 7"/>
          <p:cNvSpPr/>
          <p:nvPr/>
        </p:nvSpPr>
        <p:spPr>
          <a:xfrm>
            <a:off x="9430052" y="1779757"/>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 date and id variables</a:t>
            </a:r>
            <a:endParaRPr lang="en-US" dirty="0"/>
          </a:p>
        </p:txBody>
      </p:sp>
      <p:sp>
        <p:nvSpPr>
          <p:cNvPr id="9" name="Rechthoek 8"/>
          <p:cNvSpPr/>
          <p:nvPr/>
        </p:nvSpPr>
        <p:spPr>
          <a:xfrm>
            <a:off x="9430051" y="2994946"/>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Count duplicate rows</a:t>
            </a:r>
            <a:endParaRPr lang="en-US" dirty="0"/>
          </a:p>
        </p:txBody>
      </p:sp>
      <p:sp>
        <p:nvSpPr>
          <p:cNvPr id="13" name="Rechthoek 12"/>
          <p:cNvSpPr/>
          <p:nvPr/>
        </p:nvSpPr>
        <p:spPr>
          <a:xfrm>
            <a:off x="9430051" y="4177345"/>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Save as .rds</a:t>
            </a:r>
            <a:endParaRPr lang="en-US" dirty="0"/>
          </a:p>
        </p:txBody>
      </p:sp>
      <p:sp>
        <p:nvSpPr>
          <p:cNvPr id="14" name="Rechthoek 13"/>
          <p:cNvSpPr/>
          <p:nvPr/>
        </p:nvSpPr>
        <p:spPr>
          <a:xfrm>
            <a:off x="9430050" y="5359744"/>
            <a:ext cx="1923661" cy="894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output</a:t>
            </a:r>
            <a:endParaRPr lang="en-US" dirty="0"/>
          </a:p>
        </p:txBody>
      </p:sp>
      <p:cxnSp>
        <p:nvCxnSpPr>
          <p:cNvPr id="20" name="Rechte verbindingslijn met pijl 19"/>
          <p:cNvCxnSpPr/>
          <p:nvPr/>
        </p:nvCxnSpPr>
        <p:spPr>
          <a:xfrm flipH="1">
            <a:off x="10391883" y="1475960"/>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Rechte verbindingslijn met pijl 20"/>
          <p:cNvCxnSpPr/>
          <p:nvPr/>
        </p:nvCxnSpPr>
        <p:spPr>
          <a:xfrm flipH="1">
            <a:off x="10403750" y="2707544"/>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Rechte verbindingslijn met pijl 21"/>
          <p:cNvCxnSpPr/>
          <p:nvPr/>
        </p:nvCxnSpPr>
        <p:spPr>
          <a:xfrm flipH="1">
            <a:off x="10403750" y="3922733"/>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Rechte verbindingslijn met pijl 22"/>
          <p:cNvCxnSpPr/>
          <p:nvPr/>
        </p:nvCxnSpPr>
        <p:spPr>
          <a:xfrm flipH="1">
            <a:off x="10403749" y="5072342"/>
            <a:ext cx="1" cy="2874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Rechthoek 23"/>
          <p:cNvSpPr/>
          <p:nvPr/>
        </p:nvSpPr>
        <p:spPr>
          <a:xfrm>
            <a:off x="9347000" y="2902191"/>
            <a:ext cx="2113498" cy="108050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aphicFrame>
        <p:nvGraphicFramePr>
          <p:cNvPr id="6" name="Tabel 5"/>
          <p:cNvGraphicFramePr>
            <a:graphicFrameLocks noGrp="1"/>
          </p:cNvGraphicFramePr>
          <p:nvPr>
            <p:extLst>
              <p:ext uri="{D42A27DB-BD31-4B8C-83A1-F6EECF244321}">
                <p14:modId xmlns:p14="http://schemas.microsoft.com/office/powerpoint/2010/main" val="1899792833"/>
              </p:ext>
            </p:extLst>
          </p:nvPr>
        </p:nvGraphicFramePr>
        <p:xfrm>
          <a:off x="948991" y="1341254"/>
          <a:ext cx="2768600" cy="1333500"/>
        </p:xfrm>
        <a:graphic>
          <a:graphicData uri="http://schemas.openxmlformats.org/drawingml/2006/table">
            <a:tbl>
              <a:tblPr>
                <a:tableStyleId>{5C22544A-7EE6-4342-B048-85BDC9FD1C3A}</a:tableStyleId>
              </a:tblPr>
              <a:tblGrid>
                <a:gridCol w="1056064">
                  <a:extLst>
                    <a:ext uri="{9D8B030D-6E8A-4147-A177-3AD203B41FA5}">
                      <a16:colId xmlns:a16="http://schemas.microsoft.com/office/drawing/2014/main" val="399663889"/>
                    </a:ext>
                  </a:extLst>
                </a:gridCol>
                <a:gridCol w="735756">
                  <a:extLst>
                    <a:ext uri="{9D8B030D-6E8A-4147-A177-3AD203B41FA5}">
                      <a16:colId xmlns:a16="http://schemas.microsoft.com/office/drawing/2014/main" val="3327239067"/>
                    </a:ext>
                  </a:extLst>
                </a:gridCol>
                <a:gridCol w="976780">
                  <a:extLst>
                    <a:ext uri="{9D8B030D-6E8A-4147-A177-3AD203B41FA5}">
                      <a16:colId xmlns:a16="http://schemas.microsoft.com/office/drawing/2014/main" val="451534854"/>
                    </a:ext>
                  </a:extLst>
                </a:gridCol>
              </a:tblGrid>
              <a:tr h="190500">
                <a:tc>
                  <a:txBody>
                    <a:bodyPr/>
                    <a:lstStyle/>
                    <a:p>
                      <a:pPr algn="l" fontAlgn="b"/>
                      <a:r>
                        <a:rPr lang="nl-NL" sz="1100" b="1" u="none" strike="noStrike">
                          <a:effectLst/>
                        </a:rPr>
                        <a:t>mo_meaning</a:t>
                      </a:r>
                      <a:endParaRPr lang="nl-NL"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b="1" u="none" strike="noStrike" dirty="0">
                          <a:effectLst/>
                        </a:rPr>
                        <a:t>mo_value</a:t>
                      </a:r>
                      <a:endParaRPr lang="nl-NL"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100" b="1" u="none" strike="noStrike" dirty="0">
                          <a:effectLst/>
                        </a:rPr>
                        <a:t>mo_source</a:t>
                      </a:r>
                      <a:endParaRPr lang="nl-NL"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9117779"/>
                  </a:ext>
                </a:extLst>
              </a:tr>
              <a:tr h="190500">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pos</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5725663"/>
                  </a:ext>
                </a:extLst>
              </a:tr>
              <a:tr h="190500">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pos</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51198822"/>
                  </a:ext>
                </a:extLst>
              </a:tr>
              <a:tr h="190500">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pos</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8989075"/>
                  </a:ext>
                </a:extLst>
              </a:tr>
              <a:tr h="190500">
                <a:tc>
                  <a:txBody>
                    <a:bodyPr/>
                    <a:lstStyle/>
                    <a:p>
                      <a:pPr algn="l" fontAlgn="b"/>
                      <a:r>
                        <a:rPr lang="nl-NL" sz="1100" u="none" strike="noStrike" dirty="0" err="1">
                          <a:effectLst/>
                        </a:rPr>
                        <a:t>covid_test</a:t>
                      </a:r>
                      <a:endParaRPr lang="nl-NL"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neg</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3518964"/>
                  </a:ext>
                </a:extLst>
              </a:tr>
              <a:tr h="190500">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25</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bmi</a:t>
                      </a:r>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56374866"/>
                  </a:ext>
                </a:extLst>
              </a:tr>
              <a:tr h="190500">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23</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dirty="0">
                          <a:effectLst/>
                        </a:rPr>
                        <a:t>bmi</a:t>
                      </a:r>
                      <a:endParaRPr lang="nl-N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6195010"/>
                  </a:ext>
                </a:extLst>
              </a:tr>
            </a:tbl>
          </a:graphicData>
        </a:graphic>
      </p:graphicFrame>
      <p:sp>
        <p:nvSpPr>
          <p:cNvPr id="26" name="Pijl-rechts 25"/>
          <p:cNvSpPr/>
          <p:nvPr/>
        </p:nvSpPr>
        <p:spPr>
          <a:xfrm rot="5400000">
            <a:off x="1994625" y="2871567"/>
            <a:ext cx="474133" cy="433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aphicFrame>
        <p:nvGraphicFramePr>
          <p:cNvPr id="3" name="Tabel 2"/>
          <p:cNvGraphicFramePr>
            <a:graphicFrameLocks noGrp="1"/>
          </p:cNvGraphicFramePr>
          <p:nvPr>
            <p:extLst>
              <p:ext uri="{D42A27DB-BD31-4B8C-83A1-F6EECF244321}">
                <p14:modId xmlns:p14="http://schemas.microsoft.com/office/powerpoint/2010/main" val="3587463301"/>
              </p:ext>
            </p:extLst>
          </p:nvPr>
        </p:nvGraphicFramePr>
        <p:xfrm>
          <a:off x="759335" y="3506446"/>
          <a:ext cx="3378200" cy="952500"/>
        </p:xfrm>
        <a:graphic>
          <a:graphicData uri="http://schemas.openxmlformats.org/drawingml/2006/table">
            <a:tbl>
              <a:tblPr>
                <a:tableStyleId>{5C22544A-7EE6-4342-B048-85BDC9FD1C3A}</a:tableStyleId>
              </a:tblPr>
              <a:tblGrid>
                <a:gridCol w="1056282">
                  <a:extLst>
                    <a:ext uri="{9D8B030D-6E8A-4147-A177-3AD203B41FA5}">
                      <a16:colId xmlns:a16="http://schemas.microsoft.com/office/drawing/2014/main" val="2947484416"/>
                    </a:ext>
                  </a:extLst>
                </a:gridCol>
                <a:gridCol w="735908">
                  <a:extLst>
                    <a:ext uri="{9D8B030D-6E8A-4147-A177-3AD203B41FA5}">
                      <a16:colId xmlns:a16="http://schemas.microsoft.com/office/drawing/2014/main" val="3627502222"/>
                    </a:ext>
                  </a:extLst>
                </a:gridCol>
                <a:gridCol w="976982">
                  <a:extLst>
                    <a:ext uri="{9D8B030D-6E8A-4147-A177-3AD203B41FA5}">
                      <a16:colId xmlns:a16="http://schemas.microsoft.com/office/drawing/2014/main" val="1382659873"/>
                    </a:ext>
                  </a:extLst>
                </a:gridCol>
                <a:gridCol w="609028">
                  <a:extLst>
                    <a:ext uri="{9D8B030D-6E8A-4147-A177-3AD203B41FA5}">
                      <a16:colId xmlns:a16="http://schemas.microsoft.com/office/drawing/2014/main" val="4083398030"/>
                    </a:ext>
                  </a:extLst>
                </a:gridCol>
              </a:tblGrid>
              <a:tr h="190500">
                <a:tc>
                  <a:txBody>
                    <a:bodyPr/>
                    <a:lstStyle/>
                    <a:p>
                      <a:pPr algn="l" fontAlgn="b"/>
                      <a:r>
                        <a:rPr lang="nl-NL" sz="1100" b="1" u="none" strike="noStrike">
                          <a:effectLst/>
                        </a:rPr>
                        <a:t>mo_meaning</a:t>
                      </a:r>
                      <a:endParaRPr lang="nl-NL"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b="1" u="none" strike="noStrike" dirty="0">
                          <a:effectLst/>
                        </a:rPr>
                        <a:t>mo_value</a:t>
                      </a:r>
                      <a:endParaRPr lang="nl-NL"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nl-NL" sz="1100" b="1" u="none" strike="noStrike">
                          <a:effectLst/>
                        </a:rPr>
                        <a:t>mo_source</a:t>
                      </a:r>
                      <a:endParaRPr lang="nl-NL"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b="1" u="none" strike="noStrike" dirty="0">
                          <a:effectLst/>
                        </a:rPr>
                        <a:t>N</a:t>
                      </a:r>
                      <a:endParaRPr lang="nl-NL"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468568"/>
                  </a:ext>
                </a:extLst>
              </a:tr>
              <a:tr h="190500">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pos</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3</a:t>
                      </a:r>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44742407"/>
                  </a:ext>
                </a:extLst>
              </a:tr>
              <a:tr h="190500">
                <a:tc>
                  <a:txBody>
                    <a:bodyPr/>
                    <a:lstStyle/>
                    <a:p>
                      <a:pPr algn="l" fontAlgn="b"/>
                      <a:r>
                        <a:rPr lang="nl-NL" sz="1100" u="none" strike="noStrike">
                          <a:effectLst/>
                        </a:rPr>
                        <a:t>covid_test</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neg</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1</a:t>
                      </a:r>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09597981"/>
                  </a:ext>
                </a:extLst>
              </a:tr>
              <a:tr h="190500">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25</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bmi</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1</a:t>
                      </a:r>
                      <a:endParaRPr lang="nl-NL"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0756286"/>
                  </a:ext>
                </a:extLst>
              </a:tr>
              <a:tr h="190500">
                <a:tc>
                  <a:txBody>
                    <a:bodyPr/>
                    <a:lstStyle/>
                    <a:p>
                      <a:pPr algn="l" fontAlgn="b"/>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a:effectLst/>
                        </a:rPr>
                        <a:t>23</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nl-NL" sz="1100" u="none" strike="noStrike">
                          <a:effectLst/>
                        </a:rPr>
                        <a:t>bmi</a:t>
                      </a:r>
                      <a:endParaRPr lang="nl-NL"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nl-NL" sz="1100" u="none" strike="noStrike" dirty="0">
                          <a:effectLst/>
                        </a:rPr>
                        <a:t>1</a:t>
                      </a:r>
                      <a:endParaRPr lang="nl-NL"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13386118"/>
                  </a:ext>
                </a:extLst>
              </a:tr>
            </a:tbl>
          </a:graphicData>
        </a:graphic>
      </p:graphicFrame>
      <p:pic>
        <p:nvPicPr>
          <p:cNvPr id="17" name="Afbeelding 16"/>
          <p:cNvPicPr>
            <a:picLocks noChangeAspect="1"/>
          </p:cNvPicPr>
          <p:nvPr/>
        </p:nvPicPr>
        <p:blipFill>
          <a:blip r:embed="rId2"/>
          <a:stretch>
            <a:fillRect/>
          </a:stretch>
        </p:blipFill>
        <p:spPr>
          <a:xfrm>
            <a:off x="5539004" y="1534474"/>
            <a:ext cx="2489577" cy="2448222"/>
          </a:xfrm>
          <a:prstGeom prst="rect">
            <a:avLst/>
          </a:prstGeom>
        </p:spPr>
      </p:pic>
      <p:sp>
        <p:nvSpPr>
          <p:cNvPr id="19" name="Titel 1"/>
          <p:cNvSpPr txBox="1">
            <a:spLocks/>
          </p:cNvSpPr>
          <p:nvPr/>
        </p:nvSpPr>
        <p:spPr>
          <a:xfrm>
            <a:off x="194731" y="5591959"/>
            <a:ext cx="6375402"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b="1" dirty="0" smtClean="0"/>
              <a:t>Aim: by aggregation the amount of information reduces drastically</a:t>
            </a:r>
          </a:p>
          <a:p>
            <a:pPr marL="342900" indent="-342900">
              <a:buFont typeface="+mj-lt"/>
              <a:buAutoNum type="arabicPeriod"/>
            </a:pPr>
            <a:r>
              <a:rPr lang="en-US" sz="1600" b="1" dirty="0" smtClean="0"/>
              <a:t>Better overview of what is in the data</a:t>
            </a:r>
          </a:p>
          <a:p>
            <a:pPr marL="342900" indent="-342900">
              <a:buFont typeface="+mj-lt"/>
              <a:buAutoNum type="arabicPeriod"/>
            </a:pPr>
            <a:r>
              <a:rPr lang="en-US" sz="1600" b="1" dirty="0" smtClean="0"/>
              <a:t>Further coding is less cpu and memory demanding. </a:t>
            </a:r>
          </a:p>
          <a:p>
            <a:endParaRPr lang="en-US" sz="1600" b="1" dirty="0" smtClean="0"/>
          </a:p>
          <a:p>
            <a:r>
              <a:rPr lang="en-US" sz="1600" b="1" dirty="0" smtClean="0"/>
              <a:t>Note that, unfortunately,  bmi in this example is not aggregated</a:t>
            </a:r>
          </a:p>
          <a:p>
            <a:pPr marL="342900" indent="-342900">
              <a:buAutoNum type="arabicPeriod"/>
            </a:pPr>
            <a:endParaRPr lang="en-US" sz="1600" b="1" dirty="0"/>
          </a:p>
        </p:txBody>
      </p:sp>
      <p:sp>
        <p:nvSpPr>
          <p:cNvPr id="27" name="Rechthoek 26"/>
          <p:cNvSpPr/>
          <p:nvPr/>
        </p:nvSpPr>
        <p:spPr>
          <a:xfrm>
            <a:off x="194731" y="5604474"/>
            <a:ext cx="5641625" cy="113356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32314825"/>
      </p:ext>
    </p:extLst>
  </p:cSld>
  <p:clrMapOvr>
    <a:masterClrMapping/>
  </p:clrMapOvr>
  <p:timing>
    <p:tnLst>
      <p:par>
        <p:cTn id="1" dur="indefinite" restart="never" nodeType="tmRoot"/>
      </p:par>
    </p:tnLst>
  </p:timing>
</p:sld>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1520</Words>
  <Application>Microsoft Office PowerPoint</Application>
  <PresentationFormat>Breedbeeld</PresentationFormat>
  <Paragraphs>297</Paragraphs>
  <Slides>14</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14</vt:i4>
      </vt:variant>
    </vt:vector>
  </HeadingPairs>
  <TitlesOfParts>
    <vt:vector size="19" baseType="lpstr">
      <vt:lpstr>Arial</vt:lpstr>
      <vt:lpstr>Calibri</vt:lpstr>
      <vt:lpstr>Calibri Light</vt:lpstr>
      <vt:lpstr>Wingdings</vt:lpstr>
      <vt:lpstr>Kantoorthema</vt:lpstr>
      <vt:lpstr>Level 1b</vt:lpstr>
      <vt:lpstr>Primary aim</vt:lpstr>
      <vt:lpstr>Secondary aim</vt:lpstr>
      <vt:lpstr>Place in the pipeline</vt:lpstr>
      <vt:lpstr>Execution procedure</vt:lpstr>
      <vt:lpstr>Needed parameters to set in to_run.R</vt:lpstr>
      <vt:lpstr>Main principle of the script (1)</vt:lpstr>
      <vt:lpstr>Main principle of the script (2)</vt:lpstr>
      <vt:lpstr>Main principle of the script (3)</vt:lpstr>
      <vt:lpstr>Main principle of the script (4)</vt:lpstr>
      <vt:lpstr>Main principle of the script (5)</vt:lpstr>
      <vt:lpstr>Summary of the main steps of the script (1)</vt:lpstr>
      <vt:lpstr>Step 9 main outputs</vt:lpstr>
      <vt:lpstr>Further development opportunities</vt:lpstr>
    </vt:vector>
  </TitlesOfParts>
  <Company>UMC Utrecht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1b</dc:title>
  <dc:creator>Elbers, R.J.H.J. (Roel)</dc:creator>
  <cp:lastModifiedBy>Elbers, R.J.H.J. (Roel)</cp:lastModifiedBy>
  <cp:revision>98</cp:revision>
  <dcterms:created xsi:type="dcterms:W3CDTF">2023-02-24T09:10:48Z</dcterms:created>
  <dcterms:modified xsi:type="dcterms:W3CDTF">2023-03-06T14:33:12Z</dcterms:modified>
</cp:coreProperties>
</file>