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21" r:id="rId2"/>
    <p:sldId id="436" r:id="rId3"/>
    <p:sldId id="410" r:id="rId4"/>
    <p:sldId id="274" r:id="rId5"/>
    <p:sldId id="401" r:id="rId6"/>
    <p:sldId id="403" r:id="rId7"/>
    <p:sldId id="406" r:id="rId8"/>
    <p:sldId id="437" r:id="rId9"/>
    <p:sldId id="438" r:id="rId10"/>
    <p:sldId id="439" r:id="rId11"/>
    <p:sldId id="440" r:id="rId12"/>
    <p:sldId id="442" r:id="rId13"/>
    <p:sldId id="441" r:id="rId14"/>
    <p:sldId id="4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000"/>
    <a:srgbClr val="E30002"/>
    <a:srgbClr val="00FA00"/>
    <a:srgbClr val="F28F98"/>
    <a:srgbClr val="F25C57"/>
    <a:srgbClr val="73839A"/>
    <a:srgbClr val="6D0000"/>
    <a:srgbClr val="E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08"/>
    <p:restoredTop sz="91174"/>
  </p:normalViewPr>
  <p:slideViewPr>
    <p:cSldViewPr snapToGrid="0" snapToObjects="1">
      <p:cViewPr>
        <p:scale>
          <a:sx n="185" d="100"/>
          <a:sy n="185" d="100"/>
        </p:scale>
        <p:origin x="2568" y="63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4A635-106C-E74A-974A-0B8EDE962481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9FBAF-FE31-6A45-832C-24078933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4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9FBAF-FE31-6A45-832C-24078933C6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Boruta: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duplicate feature matrix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Shuffle values for each feature column </a:t>
            </a:r>
            <a:r>
              <a:rPr lang="en-US" dirty="0">
                <a:sym typeface="Wingdings" pitchFamily="2" charset="2"/>
              </a:rPr>
              <a:t> shadow feature columns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Get highest importance shadow feature </a:t>
            </a:r>
            <a:r>
              <a:rPr lang="en-US" dirty="0">
                <a:sym typeface="Wingdings" pitchFamily="2" charset="2"/>
              </a:rPr>
              <a:t> remove features with lower importance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Run multiple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9FBAF-FE31-6A45-832C-24078933C6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05D0-C871-D54F-B006-3195C2AA6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F49B2-380E-3C4F-BF89-F34DD6DFB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A27A2-2336-6642-AEDE-9C9C7A34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6F6CC-C490-8648-BCA3-7055E42B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EC74C-4711-F74E-B9B4-5B76E571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F41A-E7D5-E642-A27D-A8554BEB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199F3-3D5D-7241-8E1A-DCBCE124A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7AAD-3173-F340-8833-CC7F61D4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1338-7ECD-414E-9070-87A6E205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C915-B8A0-884E-AF7F-8DF6CD69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8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2408B-9AF4-7444-A29C-69919E0D8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7015A-054E-AB44-865E-177A06D7B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0E42B-9DC7-5344-B913-59281C93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C38D-5B12-7C4E-83BB-82AB5706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2F82-AD30-E040-BA75-76D8840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D93F-C9F9-C040-A940-305EBCE3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3A7B-8F65-1B4F-964F-868DD32D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8A30-C0C0-FF42-92C7-4EDCF79E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5E3F-E75B-5245-B01E-C0D201E5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B6F0C-6C10-B14F-8A7F-FE380C3E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1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9675-3502-BD41-B623-4018DCC5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B5B1B-25C5-C646-AA2E-1398D6E00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6BCAD-2E59-6245-9C1D-DAF83559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C9A6-B57F-7749-AE40-A155A1CE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AFED-F7BE-B641-B20D-CF562D8A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86EF-2249-DC49-80FC-50CAC1C0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FB85-EA4E-A14E-ABE5-C1978EE2A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AE648-C51E-2442-BB0D-7FFDA8AAC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F3EC1-2101-674C-812C-185F3B6F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8F327-707D-9A40-802A-8341F5B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FEFB9-A40F-BE4C-8F5B-4768B6F5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1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1FD-659E-184E-8A7F-C0F5A8D1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88596-60C8-A74F-A7DC-1E99AB726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CC504-F956-9448-AB56-D791B3FA7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8F462-C87D-AC4B-B857-0188C9420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22CF4-6E33-294E-8022-8A86EF730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D4B29-0874-484B-A37D-A133DCB6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2ECFE-DD8C-AA45-B3A2-144418C2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D48A0-6855-4D46-8A5D-C29617CD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E36B-325E-1047-B824-F2B21C2B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089C5-6380-E84B-92D8-3097E6A8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9FFB1-779A-B645-8328-1EE41460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6BA7B-C7C6-2A46-AD94-C677B688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9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571F9-A515-684D-960A-AEB47CBF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E83B5-F56E-2C4E-9767-6980BCF9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54346-888F-314F-A9EB-1D48C26C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3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F3F0-F73E-B54F-9C84-D6EFF89B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A58B-37CE-C34B-B662-EE2030A0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3B057-DDD0-DA41-8AA2-496C60C07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36D2E-5446-B746-A2FB-4A1917A9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4F235-6A07-DC45-AF14-E2291932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78D29-9ED5-524B-919B-36A20189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7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BA2B-41E5-CC4E-9C2C-C97504BE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57573-006D-6544-8EFA-A446F998F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F84DE-B92B-B845-83DF-25A5F4E21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92815-F6C2-2440-888C-3E687B02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16F94-0CE6-AF4C-81D1-617330C7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50666-A730-7445-8987-8C2CE526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4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1C06C-CD3B-D043-B0FC-84E615E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8725-C865-524A-89EC-6ED8C461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34D7-C925-8F4E-AA97-0701884C5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1118-54A6-F84C-A863-0FDA4A1E6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987D2-7630-7B4E-A972-FF9F114FD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guitar chord c major">
            <a:extLst>
              <a:ext uri="{FF2B5EF4-FFF2-40B4-BE49-F238E27FC236}">
                <a16:creationId xmlns:a16="http://schemas.microsoft.com/office/drawing/2014/main" id="{7096BC38-F686-D54D-9DF8-28478F0E5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/>
          <a:stretch/>
        </p:blipFill>
        <p:spPr bwMode="auto">
          <a:xfrm>
            <a:off x="1078161" y="3378794"/>
            <a:ext cx="1849824" cy="17502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1C6AAC-20C7-F444-A5E5-727BD0CE1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145" y="1148913"/>
            <a:ext cx="8492358" cy="2387600"/>
          </a:xfrm>
        </p:spPr>
        <p:txBody>
          <a:bodyPr>
            <a:normAutofit/>
          </a:bodyPr>
          <a:lstStyle/>
          <a:p>
            <a:pPr algn="l"/>
            <a:r>
              <a:rPr lang="en-US" sz="11500" spc="1600" dirty="0">
                <a:latin typeface="Times" pitchFamily="2" charset="0"/>
              </a:rPr>
              <a:t>C</a:t>
            </a:r>
            <a:r>
              <a:rPr lang="en-US" sz="8000" spc="1600" dirty="0">
                <a:latin typeface="Times" pitchFamily="2" charset="0"/>
              </a:rPr>
              <a:t>HORD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23370E9-75BF-5545-BBCB-9A59497A2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7985" y="3584974"/>
            <a:ext cx="7472856" cy="49853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C</a:t>
            </a:r>
            <a:r>
              <a:rPr lang="en-US" sz="2000" dirty="0"/>
              <a:t>lassifier of </a:t>
            </a:r>
            <a:r>
              <a:rPr lang="en-US" sz="2000" b="1" dirty="0" err="1"/>
              <a:t>HO</a:t>
            </a:r>
            <a:r>
              <a:rPr lang="en-US" sz="2000" dirty="0" err="1"/>
              <a:t>mologous</a:t>
            </a:r>
            <a:r>
              <a:rPr lang="en-US" sz="2000" dirty="0"/>
              <a:t> </a:t>
            </a:r>
            <a:r>
              <a:rPr lang="en-US" sz="2000" b="1" dirty="0"/>
              <a:t>R</a:t>
            </a:r>
            <a:r>
              <a:rPr lang="en-US" sz="2000" dirty="0"/>
              <a:t>ecombination </a:t>
            </a:r>
            <a:r>
              <a:rPr lang="en-US" sz="2000" b="1" dirty="0"/>
              <a:t>D</a:t>
            </a:r>
            <a:r>
              <a:rPr lang="en-US" sz="2000" dirty="0"/>
              <a:t>eficiency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6ED286-411A-2042-A00C-33AEF8D8C74D}"/>
              </a:ext>
            </a:extLst>
          </p:cNvPr>
          <p:cNvCxnSpPr>
            <a:cxnSpLocks/>
          </p:cNvCxnSpPr>
          <p:nvPr/>
        </p:nvCxnSpPr>
        <p:spPr>
          <a:xfrm flipH="1">
            <a:off x="3016473" y="3547454"/>
            <a:ext cx="8071942" cy="0"/>
          </a:xfrm>
          <a:prstGeom prst="line">
            <a:avLst/>
          </a:prstGeom>
          <a:ln w="38100">
            <a:solidFill>
              <a:srgbClr val="A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719E81-9264-524C-B1C6-E99F9CDDBE31}"/>
              </a:ext>
            </a:extLst>
          </p:cNvPr>
          <p:cNvSpPr txBox="1"/>
          <p:nvPr/>
        </p:nvSpPr>
        <p:spPr>
          <a:xfrm>
            <a:off x="9520037" y="5284648"/>
            <a:ext cx="15683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Luan Nguyen</a:t>
            </a:r>
            <a:endParaRPr lang="en-US" dirty="0"/>
          </a:p>
          <a:p>
            <a:pPr algn="r"/>
            <a:r>
              <a:rPr lang="en-US" dirty="0"/>
              <a:t>05/04/2019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30F55-4A94-3541-8128-38A646532192}"/>
              </a:ext>
            </a:extLst>
          </p:cNvPr>
          <p:cNvSpPr/>
          <p:nvPr/>
        </p:nvSpPr>
        <p:spPr>
          <a:xfrm>
            <a:off x="0" y="0"/>
            <a:ext cx="542611" cy="6858000"/>
          </a:xfrm>
          <a:prstGeom prst="rect">
            <a:avLst/>
          </a:prstGeom>
          <a:solidFill>
            <a:srgbClr val="738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8DD3-F463-9D4C-A0E1-E9E41DDD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BRCA2 deficiency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0C270-9A06-004D-9F07-E57F205CB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7" b="32030"/>
          <a:stretch/>
        </p:blipFill>
        <p:spPr>
          <a:xfrm>
            <a:off x="1485401" y="1588168"/>
            <a:ext cx="9221197" cy="526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B30E-1494-864A-92C9-974C768E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BRCA1 deficiency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D2B80-A9E1-464E-97AD-546E93492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" b="31930"/>
          <a:stretch/>
        </p:blipFill>
        <p:spPr>
          <a:xfrm>
            <a:off x="1485401" y="1592211"/>
            <a:ext cx="9221196" cy="526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3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5007-C487-DE46-ABB4-B19AF862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on datasets</a:t>
            </a:r>
          </a:p>
        </p:txBody>
      </p:sp>
    </p:spTree>
    <p:extLst>
      <p:ext uri="{BB962C8B-B14F-4D97-AF65-F5344CB8AC3E}">
        <p14:creationId xmlns:p14="http://schemas.microsoft.com/office/powerpoint/2010/main" val="248564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BBBB55-E672-2542-9E43-54419EE0A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860" y="1514264"/>
            <a:ext cx="4134280" cy="51678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5C754BA-4EEA-8145-8538-F82BC44D737A}"/>
              </a:ext>
            </a:extLst>
          </p:cNvPr>
          <p:cNvSpPr txBox="1">
            <a:spLocks/>
          </p:cNvSpPr>
          <p:nvPr/>
        </p:nvSpPr>
        <p:spPr>
          <a:xfrm>
            <a:off x="838200" y="1887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Hartwig Medical Foundation dataset</a:t>
            </a:r>
          </a:p>
        </p:txBody>
      </p:sp>
    </p:spTree>
    <p:extLst>
      <p:ext uri="{BB962C8B-B14F-4D97-AF65-F5344CB8AC3E}">
        <p14:creationId xmlns:p14="http://schemas.microsoft.com/office/powerpoint/2010/main" val="235360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84C-B223-5C43-9559-8308104E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7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External dataset (BRCA-EU)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8E7C-339C-C747-A1AD-CCA1820D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1712" y="2380128"/>
            <a:ext cx="4244068" cy="3661897"/>
          </a:xfrm>
        </p:spPr>
        <p:txBody>
          <a:bodyPr>
            <a:normAutofit/>
          </a:bodyPr>
          <a:lstStyle/>
          <a:p>
            <a:r>
              <a:rPr lang="en-US" sz="2000" dirty="0"/>
              <a:t>All samples annotated as BRCA1/2 deficient from </a:t>
            </a:r>
            <a:r>
              <a:rPr lang="en-US" sz="2000" dirty="0" err="1"/>
              <a:t>HRDetect</a:t>
            </a:r>
            <a:r>
              <a:rPr lang="en-US" sz="2000" dirty="0"/>
              <a:t> paper above cutoff</a:t>
            </a:r>
          </a:p>
          <a:p>
            <a:endParaRPr lang="en-US" sz="2000" dirty="0"/>
          </a:p>
          <a:p>
            <a:r>
              <a:rPr lang="en-US" sz="2000" dirty="0"/>
              <a:t>BRCA1/2 deficiency prediction matches annotations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8D59D91-C180-B645-B2F8-ECEBF9C03071}"/>
              </a:ext>
            </a:extLst>
          </p:cNvPr>
          <p:cNvSpPr/>
          <p:nvPr/>
        </p:nvSpPr>
        <p:spPr>
          <a:xfrm rot="5400000">
            <a:off x="5693759" y="4471512"/>
            <a:ext cx="150685" cy="33787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CB0F6-B538-794A-A6B1-A50E9ECB8131}"/>
              </a:ext>
            </a:extLst>
          </p:cNvPr>
          <p:cNvSpPr txBox="1"/>
          <p:nvPr/>
        </p:nvSpPr>
        <p:spPr>
          <a:xfrm>
            <a:off x="2966953" y="6264276"/>
            <a:ext cx="474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BRCA1</a:t>
            </a:r>
            <a:r>
              <a:rPr lang="en-US" dirty="0"/>
              <a:t>/</a:t>
            </a:r>
            <a:r>
              <a:rPr lang="en-US" dirty="0">
                <a:solidFill>
                  <a:srgbClr val="7030A0"/>
                </a:solidFill>
              </a:rPr>
              <a:t>BRCA2</a:t>
            </a:r>
            <a:r>
              <a:rPr lang="en-US" dirty="0"/>
              <a:t> annotations from </a:t>
            </a:r>
            <a:r>
              <a:rPr lang="en-US" dirty="0" err="1"/>
              <a:t>HRDetect</a:t>
            </a:r>
            <a:r>
              <a:rPr lang="en-US" dirty="0"/>
              <a:t>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CC37A-6EC0-E844-A8F3-214306B1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6" y="1423914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7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EF7D-C97F-9B4F-BEB1-4F3B66E3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79781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2159-3C5C-D24D-BEA2-8CCC91DA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samples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B91B34-3AB7-B042-924A-578C8CB5F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21039"/>
              </p:ext>
            </p:extLst>
          </p:nvPr>
        </p:nvGraphicFramePr>
        <p:xfrm>
          <a:off x="912847" y="1600200"/>
          <a:ext cx="328817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44089">
                  <a:extLst>
                    <a:ext uri="{9D8B030D-6E8A-4147-A177-3AD203B41FA5}">
                      <a16:colId xmlns:a16="http://schemas.microsoft.com/office/drawing/2014/main" val="1199783128"/>
                    </a:ext>
                  </a:extLst>
                </a:gridCol>
                <a:gridCol w="1644089">
                  <a:extLst>
                    <a:ext uri="{9D8B030D-6E8A-4147-A177-3AD203B41FA5}">
                      <a16:colId xmlns:a16="http://schemas.microsoft.com/office/drawing/2014/main" val="578411677"/>
                    </a:ext>
                  </a:extLst>
                </a:gridCol>
              </a:tblGrid>
              <a:tr h="22739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No. samples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46944"/>
                  </a:ext>
                </a:extLst>
              </a:tr>
              <a:tr h="227399">
                <a:tc>
                  <a:txBody>
                    <a:bodyPr/>
                    <a:lstStyle/>
                    <a:p>
                      <a:r>
                        <a:rPr lang="en-US" sz="1800" dirty="0"/>
                        <a:t>BRCA1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25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1234461"/>
                  </a:ext>
                </a:extLst>
              </a:tr>
              <a:tr h="227399">
                <a:tc>
                  <a:txBody>
                    <a:bodyPr/>
                    <a:lstStyle/>
                    <a:p>
                      <a:r>
                        <a:rPr lang="en-US" sz="1800" dirty="0"/>
                        <a:t>BRCA2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65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1096195"/>
                  </a:ext>
                </a:extLst>
              </a:tr>
              <a:tr h="227399">
                <a:tc>
                  <a:txBody>
                    <a:bodyPr/>
                    <a:lstStyle/>
                    <a:p>
                      <a:r>
                        <a:rPr lang="en-US" sz="1800" dirty="0"/>
                        <a:t>none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1042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801964"/>
                  </a:ext>
                </a:extLst>
              </a:tr>
              <a:tr h="227399">
                <a:tc>
                  <a:txBody>
                    <a:bodyPr/>
                    <a:lstStyle/>
                    <a:p>
                      <a:r>
                        <a:rPr lang="en-US" sz="1800" dirty="0"/>
                        <a:t>Sum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1132/3124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031488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07EFFBA4-C68E-6C47-BF0B-E913F193D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61575"/>
              </p:ext>
            </p:extLst>
          </p:nvPr>
        </p:nvGraphicFramePr>
        <p:xfrm>
          <a:off x="912845" y="3744595"/>
          <a:ext cx="94011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597">
                  <a:extLst>
                    <a:ext uri="{9D8B030D-6E8A-4147-A177-3AD203B41FA5}">
                      <a16:colId xmlns:a16="http://schemas.microsoft.com/office/drawing/2014/main" val="2443066800"/>
                    </a:ext>
                  </a:extLst>
                </a:gridCol>
                <a:gridCol w="4700597">
                  <a:extLst>
                    <a:ext uri="{9D8B030D-6E8A-4147-A177-3AD203B41FA5}">
                      <a16:colId xmlns:a16="http://schemas.microsoft.com/office/drawing/2014/main" val="314017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BRCA1/2 deficient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BRCA proficient (‘none’)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91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BRCA1 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BRCA2: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loss of the gene region, 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LOH + pathogenic somatic mutation, 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LOH + pathogenic germline mutation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BRCA1 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BRCA2: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complete loss of the gene region, 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LOH, 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7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Mutations: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Known pathogenic in </a:t>
                      </a:r>
                      <a:r>
                        <a:rPr lang="en-US" dirty="0" err="1"/>
                        <a:t>ClinVar</a:t>
                      </a:r>
                      <a:r>
                        <a:rPr lang="en-US" dirty="0"/>
                        <a:t>/ENIGMA; </a:t>
                      </a:r>
                      <a:r>
                        <a:rPr lang="en-US" i="1" dirty="0"/>
                        <a:t>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Frameshift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Mutations: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Benign somatic mutation or lower, 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Germline missense mutation or 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3800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BBF531-E3B5-FB43-BD07-972FF742D06A}"/>
              </a:ext>
            </a:extLst>
          </p:cNvPr>
          <p:cNvSpPr txBox="1"/>
          <p:nvPr/>
        </p:nvSpPr>
        <p:spPr>
          <a:xfrm>
            <a:off x="4275672" y="3059668"/>
            <a:ext cx="608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 originate from the Hartwig Medical Foundation (HMF)</a:t>
            </a:r>
          </a:p>
        </p:txBody>
      </p:sp>
    </p:spTree>
    <p:extLst>
      <p:ext uri="{BB962C8B-B14F-4D97-AF65-F5344CB8AC3E}">
        <p14:creationId xmlns:p14="http://schemas.microsoft.com/office/powerpoint/2010/main" val="332805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242F-A6C1-CA41-BED7-A761A8C4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Content Placeholder 126">
                <a:extLst>
                  <a:ext uri="{FF2B5EF4-FFF2-40B4-BE49-F238E27FC236}">
                    <a16:creationId xmlns:a16="http://schemas.microsoft.com/office/drawing/2014/main" id="{E2F5F147-2CFD-FC47-9C69-43E6D34A57BA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096000" y="1452563"/>
                <a:ext cx="5786437" cy="509949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Building one decision tree:</a:t>
                </a:r>
              </a:p>
              <a:p>
                <a:pPr lvl="1"/>
                <a:r>
                  <a:rPr lang="en-US" sz="2000" dirty="0"/>
                  <a:t>Random subset of donors</a:t>
                </a:r>
              </a:p>
              <a:p>
                <a:pPr lvl="1"/>
                <a:r>
                  <a:rPr lang="en-US" sz="2000" dirty="0"/>
                  <a:t>Random subset of features</a:t>
                </a:r>
              </a:p>
              <a:p>
                <a:pPr lvl="1"/>
                <a:r>
                  <a:rPr lang="en-US" sz="2000" dirty="0"/>
                  <a:t>Determine feature value cutoffs for branching</a:t>
                </a:r>
              </a:p>
              <a:p>
                <a:pPr lvl="1"/>
                <a:r>
                  <a:rPr lang="en-US" sz="2000" dirty="0"/>
                  <a:t>Repeat until terminal nodes are pure</a:t>
                </a:r>
              </a:p>
              <a:p>
                <a:pPr lvl="1"/>
                <a:endParaRPr lang="en-US" sz="2000" dirty="0"/>
              </a:p>
              <a:p>
                <a:r>
                  <a:rPr lang="en-US" sz="2200" dirty="0"/>
                  <a:t>Repeat for </a:t>
                </a:r>
                <a:r>
                  <a:rPr lang="en-US" sz="2200" i="1" dirty="0"/>
                  <a:t>n</a:t>
                </a:r>
                <a:r>
                  <a:rPr lang="en-US" sz="2200" dirty="0"/>
                  <a:t> trees</a:t>
                </a:r>
              </a:p>
              <a:p>
                <a:endParaRPr lang="en-US" dirty="0"/>
              </a:p>
              <a:p>
                <a:r>
                  <a:rPr lang="en-US" sz="2400" dirty="0"/>
                  <a:t>Prediction for a new sample:</a:t>
                </a:r>
              </a:p>
              <a:p>
                <a:pPr lvl="1"/>
                <a:r>
                  <a:rPr lang="en-US" sz="2000" dirty="0"/>
                  <a:t>Run feature values through each tree</a:t>
                </a:r>
              </a:p>
              <a:p>
                <a:pPr lvl="1"/>
                <a:r>
                  <a:rPr lang="en-US" sz="2000" dirty="0"/>
                  <a:t>Each tree votes BRCA1/BRCA2/none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Probability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lass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votes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votes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Probability of HRD = </a:t>
                </a:r>
                <a:r>
                  <a:rPr lang="en-US" sz="1600" dirty="0"/>
                  <a:t>P</a:t>
                </a:r>
                <a:r>
                  <a:rPr lang="en-US" sz="2000" baseline="-25000" dirty="0"/>
                  <a:t>BRCA1 deficient</a:t>
                </a:r>
                <a:r>
                  <a:rPr lang="en-US" sz="2000" dirty="0"/>
                  <a:t> + P</a:t>
                </a:r>
                <a:r>
                  <a:rPr lang="en-US" sz="2000" baseline="-25000" dirty="0"/>
                  <a:t>BRCA2 deficient</a:t>
                </a:r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27" name="Content Placeholder 126">
                <a:extLst>
                  <a:ext uri="{FF2B5EF4-FFF2-40B4-BE49-F238E27FC236}">
                    <a16:creationId xmlns:a16="http://schemas.microsoft.com/office/drawing/2014/main" id="{E2F5F147-2CFD-FC47-9C69-43E6D34A5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096000" y="1452563"/>
                <a:ext cx="5786437" cy="5099491"/>
              </a:xfrm>
              <a:blipFill>
                <a:blip r:embed="rId2"/>
                <a:stretch>
                  <a:fillRect l="-1535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8" y="1546036"/>
            <a:ext cx="4796745" cy="517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0980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4506-1654-9045-93C6-4A56197E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D2DCEDE-EA11-364F-AA91-C784E914B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02135"/>
              </p:ext>
            </p:extLst>
          </p:nvPr>
        </p:nvGraphicFramePr>
        <p:xfrm>
          <a:off x="926528" y="1587560"/>
          <a:ext cx="10338944" cy="420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1199783128"/>
                    </a:ext>
                  </a:extLst>
                </a:gridCol>
                <a:gridCol w="3838385">
                  <a:extLst>
                    <a:ext uri="{9D8B030D-6E8A-4147-A177-3AD203B41FA5}">
                      <a16:colId xmlns:a16="http://schemas.microsoft.com/office/drawing/2014/main" val="578411677"/>
                    </a:ext>
                  </a:extLst>
                </a:gridCol>
                <a:gridCol w="4400360">
                  <a:extLst>
                    <a:ext uri="{9D8B030D-6E8A-4147-A177-3AD203B41FA5}">
                      <a16:colId xmlns:a16="http://schemas.microsoft.com/office/drawing/2014/main" val="3597449238"/>
                    </a:ext>
                  </a:extLst>
                </a:gridCol>
                <a:gridCol w="1399794">
                  <a:extLst>
                    <a:ext uri="{9D8B030D-6E8A-4147-A177-3AD203B41FA5}">
                      <a16:colId xmlns:a16="http://schemas.microsoft.com/office/drawing/2014/main" val="4145345565"/>
                    </a:ext>
                  </a:extLst>
                </a:gridCol>
              </a:tblGrid>
              <a:tr h="28518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Contexts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No. features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46944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 substitution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C.A, C.G, C.T, T.A, T.C, T.G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4461"/>
                  </a:ext>
                </a:extLst>
              </a:tr>
              <a:tr h="75735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Indels within repeat regions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Indels with flanking microhomology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Other indels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ins.</a:t>
                      </a:r>
                      <a:r>
                        <a:rPr lang="en-US" sz="1800" u="sng" dirty="0" err="1">
                          <a:solidFill>
                            <a:schemeClr val="tx1"/>
                          </a:solidFill>
                        </a:rPr>
                        <a:t>rep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del.</a:t>
                      </a:r>
                      <a:r>
                        <a:rPr lang="en-US" sz="1800" u="sng" dirty="0" err="1">
                          <a:solidFill>
                            <a:schemeClr val="tx1"/>
                          </a:solidFill>
                        </a:rPr>
                        <a:t>rep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(within repeats)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ins.</a:t>
                      </a:r>
                      <a:r>
                        <a:rPr lang="en-US" sz="1800" u="sng" dirty="0" err="1">
                          <a:solidFill>
                            <a:schemeClr val="tx1"/>
                          </a:solidFill>
                        </a:rPr>
                        <a:t>mh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del.</a:t>
                      </a:r>
                      <a:r>
                        <a:rPr lang="en-US" sz="1800" u="sng" dirty="0" err="1">
                          <a:solidFill>
                            <a:schemeClr val="tx1"/>
                          </a:solidFill>
                        </a:rPr>
                        <a:t>mh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(flanking microhomology)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ins.none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del.none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(other)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/>
                        <a:t>6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96195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SV type/length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" sz="1800" dirty="0">
                          <a:solidFill>
                            <a:schemeClr val="tx1"/>
                          </a:solidFill>
                        </a:rPr>
                        <a:t>DEL_0e00_1e03_bp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" sz="1800" dirty="0">
                          <a:solidFill>
                            <a:schemeClr val="tx1"/>
                          </a:solidFill>
                        </a:rPr>
                        <a:t>DEL_1e03_1e04_bp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" sz="1800" dirty="0">
                          <a:solidFill>
                            <a:schemeClr val="tx1"/>
                          </a:solidFill>
                        </a:rPr>
                        <a:t>DEL_1e04_1e05_bp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" sz="1800" dirty="0">
                          <a:solidFill>
                            <a:schemeClr val="tx1"/>
                          </a:solidFill>
                        </a:rPr>
                        <a:t>DEL_1e05_1e06_bp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" sz="1800" dirty="0">
                          <a:solidFill>
                            <a:schemeClr val="tx1"/>
                          </a:solidFill>
                        </a:rPr>
                        <a:t>DEL_1e06_1e07_bp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" sz="1800" dirty="0">
                          <a:solidFill>
                            <a:schemeClr val="tx1"/>
                          </a:solidFill>
                        </a:rPr>
                        <a:t>DEL_1e07_Inf_bp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" sz="1800" dirty="0">
                          <a:solidFill>
                            <a:schemeClr val="tx1"/>
                          </a:solidFill>
                        </a:rPr>
                        <a:t>… same for DUP and INV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" sz="1800" dirty="0">
                          <a:solidFill>
                            <a:schemeClr val="tx1"/>
                          </a:solidFill>
                        </a:rPr>
                        <a:t>TRA (has no length)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0196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8248FC5-2D17-6C48-98C8-43C4DA6AEE8E}"/>
              </a:ext>
            </a:extLst>
          </p:cNvPr>
          <p:cNvSpPr txBox="1"/>
          <p:nvPr/>
        </p:nvSpPr>
        <p:spPr>
          <a:xfrm>
            <a:off x="3350366" y="5983633"/>
            <a:ext cx="524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relative contribution (per variant type) to correct for differences in total mutational load across patients</a:t>
            </a:r>
          </a:p>
        </p:txBody>
      </p:sp>
    </p:spTree>
    <p:extLst>
      <p:ext uri="{BB962C8B-B14F-4D97-AF65-F5344CB8AC3E}">
        <p14:creationId xmlns:p14="http://schemas.microsoft.com/office/powerpoint/2010/main" val="219593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09FC-5E1E-5748-B87E-015A29EB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98"/>
            <a:ext cx="10515600" cy="1325563"/>
          </a:xfrm>
        </p:spPr>
        <p:txBody>
          <a:bodyPr/>
          <a:lstStyle/>
          <a:p>
            <a:r>
              <a:rPr lang="en-US" dirty="0"/>
              <a:t>Training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F6A37-F17F-E442-AB81-AE7B0832BAC8}"/>
              </a:ext>
            </a:extLst>
          </p:cNvPr>
          <p:cNvSpPr txBox="1"/>
          <p:nvPr/>
        </p:nvSpPr>
        <p:spPr>
          <a:xfrm>
            <a:off x="1516243" y="1549446"/>
            <a:ext cx="460551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Univariate (t-test)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Keep positively correlated features with t-test p-value &lt; 0.01 (BRCA1/2 vs none)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 negatively correlated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0EF68-8803-1543-8EFF-5253356BC2EB}"/>
              </a:ext>
            </a:extLst>
          </p:cNvPr>
          <p:cNvSpPr txBox="1"/>
          <p:nvPr/>
        </p:nvSpPr>
        <p:spPr>
          <a:xfrm>
            <a:off x="1516244" y="3941677"/>
            <a:ext cx="460552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Up/</a:t>
            </a:r>
            <a:r>
              <a:rPr lang="en-US" b="1" dirty="0" err="1"/>
              <a:t>downsample</a:t>
            </a:r>
            <a:r>
              <a:rPr lang="en-US" b="1" dirty="0"/>
              <a:t> to deal with class imbalance</a:t>
            </a:r>
          </a:p>
          <a:p>
            <a:r>
              <a:rPr lang="en-US" sz="1400" dirty="0"/>
              <a:t>Try all combinations (with repeated 10-fold CV):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BRCA1: 1.00x (=no resampling), 0.50x, 0.25x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none: 1.00x, 1.50x, 2.00x</a:t>
            </a:r>
          </a:p>
          <a:p>
            <a:endParaRPr lang="en-US" sz="1400" dirty="0"/>
          </a:p>
          <a:p>
            <a:r>
              <a:rPr lang="en-US" sz="1400" dirty="0"/>
              <a:t>Pick the best based on AUC-PR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A0FDCF-0121-0A4C-86B3-72CC1693A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804" y="558330"/>
            <a:ext cx="1167346" cy="25307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E3432-02A9-724D-8B5A-9096D8E18BB3}"/>
              </a:ext>
            </a:extLst>
          </p:cNvPr>
          <p:cNvSpPr txBox="1"/>
          <p:nvPr/>
        </p:nvSpPr>
        <p:spPr>
          <a:xfrm>
            <a:off x="1516244" y="5871508"/>
            <a:ext cx="46055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Train model with </a:t>
            </a:r>
            <a:r>
              <a:rPr lang="en-US" b="1" u="sng" dirty="0"/>
              <a:t>selected features </a:t>
            </a:r>
            <a:r>
              <a:rPr lang="en-US" b="1" dirty="0"/>
              <a:t>and </a:t>
            </a:r>
            <a:r>
              <a:rPr lang="en-US" b="1" u="sng" dirty="0"/>
              <a:t>resampling</a:t>
            </a:r>
            <a:r>
              <a:rPr lang="en-US" b="1" dirty="0"/>
              <a:t> parameters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B19DD-F09C-864F-8459-3FB4CAE19975}"/>
              </a:ext>
            </a:extLst>
          </p:cNvPr>
          <p:cNvCxnSpPr/>
          <p:nvPr/>
        </p:nvCxnSpPr>
        <p:spPr>
          <a:xfrm>
            <a:off x="3815144" y="2671548"/>
            <a:ext cx="0" cy="308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BDE85C-1DF1-A248-843F-9127106864D1}"/>
              </a:ext>
            </a:extLst>
          </p:cNvPr>
          <p:cNvCxnSpPr/>
          <p:nvPr/>
        </p:nvCxnSpPr>
        <p:spPr>
          <a:xfrm>
            <a:off x="3815144" y="3545182"/>
            <a:ext cx="0" cy="308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boruta feature selection">
            <a:extLst>
              <a:ext uri="{FF2B5EF4-FFF2-40B4-BE49-F238E27FC236}">
                <a16:creationId xmlns:a16="http://schemas.microsoft.com/office/drawing/2014/main" id="{15E43943-93E6-7742-BA3C-7DDFEE14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13" y="3362156"/>
            <a:ext cx="2821034" cy="282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13A3A9-D325-2248-8E93-F48F57EE652D}"/>
              </a:ext>
            </a:extLst>
          </p:cNvPr>
          <p:cNvSpPr txBox="1"/>
          <p:nvPr/>
        </p:nvSpPr>
        <p:spPr>
          <a:xfrm>
            <a:off x="1516243" y="3089064"/>
            <a:ext cx="46055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Boruta feature selection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9A0B7D-41BE-9D4F-A7C5-65762BB14261}"/>
              </a:ext>
            </a:extLst>
          </p:cNvPr>
          <p:cNvCxnSpPr/>
          <p:nvPr/>
        </p:nvCxnSpPr>
        <p:spPr>
          <a:xfrm>
            <a:off x="3815144" y="5460291"/>
            <a:ext cx="0" cy="308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21937C-204F-B742-B9A9-25921C96E7E2}"/>
              </a:ext>
            </a:extLst>
          </p:cNvPr>
          <p:cNvCxnSpPr/>
          <p:nvPr/>
        </p:nvCxnSpPr>
        <p:spPr>
          <a:xfrm flipV="1">
            <a:off x="6252155" y="1986578"/>
            <a:ext cx="905256" cy="785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563EDD-1F21-1147-964B-E2E9F9E47E76}"/>
              </a:ext>
            </a:extLst>
          </p:cNvPr>
          <p:cNvCxnSpPr>
            <a:cxnSpLocks/>
          </p:cNvCxnSpPr>
          <p:nvPr/>
        </p:nvCxnSpPr>
        <p:spPr>
          <a:xfrm>
            <a:off x="6252155" y="3273730"/>
            <a:ext cx="905256" cy="13912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6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78C6-71AA-9F4D-93B4-7BD5CA57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(Nested)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2B4E-C26B-B949-B5E5-CD578260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5579" cy="4351338"/>
          </a:xfrm>
        </p:spPr>
        <p:txBody>
          <a:bodyPr/>
          <a:lstStyle/>
          <a:p>
            <a:r>
              <a:rPr lang="en-US" dirty="0"/>
              <a:t>Assessing model performance</a:t>
            </a:r>
          </a:p>
          <a:p>
            <a:endParaRPr lang="en-US" dirty="0"/>
          </a:p>
          <a:p>
            <a:r>
              <a:rPr lang="en-US" dirty="0"/>
              <a:t>Predicting on 10 ‘fake’ new datasets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D890B9-AFA4-5A48-BC7F-70815FCA7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42447"/>
              </p:ext>
            </p:extLst>
          </p:nvPr>
        </p:nvGraphicFramePr>
        <p:xfrm>
          <a:off x="7687435" y="1922081"/>
          <a:ext cx="20828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9122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08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2449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43518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5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1336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3034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52572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28952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886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334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29080C-BE03-304C-8577-6A07411AD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66384"/>
              </p:ext>
            </p:extLst>
          </p:nvPr>
        </p:nvGraphicFramePr>
        <p:xfrm>
          <a:off x="7687435" y="2167012"/>
          <a:ext cx="20828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9122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08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2449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43518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5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1336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3034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52572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28952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886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334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BAB923-5307-564A-9747-BF366AE2FA5A}"/>
              </a:ext>
            </a:extLst>
          </p:cNvPr>
          <p:cNvSpPr txBox="1"/>
          <p:nvPr/>
        </p:nvSpPr>
        <p:spPr>
          <a:xfrm>
            <a:off x="9785129" y="18616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E75984-0B17-2D4B-BC71-AC9FAB5B6874}"/>
              </a:ext>
            </a:extLst>
          </p:cNvPr>
          <p:cNvSpPr txBox="1"/>
          <p:nvPr/>
        </p:nvSpPr>
        <p:spPr>
          <a:xfrm>
            <a:off x="9785129" y="21625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2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758AD1F-D631-3140-B3FD-0CCE85D87980}"/>
              </a:ext>
            </a:extLst>
          </p:cNvPr>
          <p:cNvSpPr/>
          <p:nvPr/>
        </p:nvSpPr>
        <p:spPr>
          <a:xfrm rot="16200000">
            <a:off x="8768653" y="2808158"/>
            <a:ext cx="150639" cy="1876973"/>
          </a:xfrm>
          <a:prstGeom prst="leftBrace">
            <a:avLst>
              <a:gd name="adj1" fmla="val 8333"/>
              <a:gd name="adj2" fmla="val 4993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BD9BEF-D4E8-8F42-9B3C-7D600FC2AB60}"/>
              </a:ext>
            </a:extLst>
          </p:cNvPr>
          <p:cNvCxnSpPr>
            <a:cxnSpLocks/>
          </p:cNvCxnSpPr>
          <p:nvPr/>
        </p:nvCxnSpPr>
        <p:spPr>
          <a:xfrm>
            <a:off x="7790886" y="3638666"/>
            <a:ext cx="0" cy="1294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CD67E-3B8E-E84E-83AD-B90450D737E9}"/>
              </a:ext>
            </a:extLst>
          </p:cNvPr>
          <p:cNvCxnSpPr>
            <a:cxnSpLocks/>
          </p:cNvCxnSpPr>
          <p:nvPr/>
        </p:nvCxnSpPr>
        <p:spPr>
          <a:xfrm>
            <a:off x="7790886" y="4933173"/>
            <a:ext cx="8726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9E8F4F-789E-8443-B085-0DCCF87A40D6}"/>
              </a:ext>
            </a:extLst>
          </p:cNvPr>
          <p:cNvSpPr txBox="1"/>
          <p:nvPr/>
        </p:nvSpPr>
        <p:spPr>
          <a:xfrm rot="5400000">
            <a:off x="8633385" y="22854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769891-2E54-CE4E-9F1A-7FC210AFFC6B}"/>
              </a:ext>
            </a:extLst>
          </p:cNvPr>
          <p:cNvCxnSpPr/>
          <p:nvPr/>
        </p:nvCxnSpPr>
        <p:spPr>
          <a:xfrm>
            <a:off x="8843972" y="3869714"/>
            <a:ext cx="0" cy="229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B82CB1-91D1-9D42-90D7-BF38DF5541AF}"/>
              </a:ext>
            </a:extLst>
          </p:cNvPr>
          <p:cNvSpPr txBox="1"/>
          <p:nvPr/>
        </p:nvSpPr>
        <p:spPr>
          <a:xfrm>
            <a:off x="8827185" y="4565910"/>
            <a:ext cx="1318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 on test set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623280-2D75-BC48-A71E-E0B4556864F1}"/>
              </a:ext>
            </a:extLst>
          </p:cNvPr>
          <p:cNvCxnSpPr/>
          <p:nvPr/>
        </p:nvCxnSpPr>
        <p:spPr>
          <a:xfrm>
            <a:off x="8843972" y="4551061"/>
            <a:ext cx="0" cy="229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52DDDAF-9600-6A47-BDE5-3FF877A22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07039"/>
              </p:ext>
            </p:extLst>
          </p:nvPr>
        </p:nvGraphicFramePr>
        <p:xfrm>
          <a:off x="8749918" y="4841732"/>
          <a:ext cx="20828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4886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3346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F7536D8-F662-0C46-9F2C-1230B7218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87905"/>
              </p:ext>
            </p:extLst>
          </p:nvPr>
        </p:nvGraphicFramePr>
        <p:xfrm>
          <a:off x="7812658" y="5543915"/>
          <a:ext cx="20828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9122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08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2449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43518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5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1336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3034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52572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28952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886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33460"/>
                  </a:ext>
                </a:extLst>
              </a:tr>
            </a:tbl>
          </a:graphicData>
        </a:graphic>
      </p:graphicFrame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B7DA5FD-5773-9546-9DE7-63570E608EA2}"/>
              </a:ext>
            </a:extLst>
          </p:cNvPr>
          <p:cNvSpPr/>
          <p:nvPr/>
        </p:nvSpPr>
        <p:spPr>
          <a:xfrm>
            <a:off x="7431533" y="3279822"/>
            <a:ext cx="2724656" cy="1874674"/>
          </a:xfrm>
          <a:prstGeom prst="roundRect">
            <a:avLst>
              <a:gd name="adj" fmla="val 5062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024BCB-89E5-504D-8615-CDA7FD667379}"/>
              </a:ext>
            </a:extLst>
          </p:cNvPr>
          <p:cNvSpPr txBox="1"/>
          <p:nvPr/>
        </p:nvSpPr>
        <p:spPr>
          <a:xfrm>
            <a:off x="8847256" y="5267292"/>
            <a:ext cx="1549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Aggregate predictions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9BDC28-4504-9144-8DBA-6C62C4C92E01}"/>
              </a:ext>
            </a:extLst>
          </p:cNvPr>
          <p:cNvCxnSpPr>
            <a:cxnSpLocks/>
          </p:cNvCxnSpPr>
          <p:nvPr/>
        </p:nvCxnSpPr>
        <p:spPr>
          <a:xfrm>
            <a:off x="8843972" y="5071912"/>
            <a:ext cx="0" cy="428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A829BD-D7A7-4542-A787-5E3561B922BC}"/>
              </a:ext>
            </a:extLst>
          </p:cNvPr>
          <p:cNvCxnSpPr/>
          <p:nvPr/>
        </p:nvCxnSpPr>
        <p:spPr>
          <a:xfrm>
            <a:off x="8854058" y="5796721"/>
            <a:ext cx="0" cy="229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6438CA0-470B-674E-9A1B-95818E72DE61}"/>
              </a:ext>
            </a:extLst>
          </p:cNvPr>
          <p:cNvSpPr/>
          <p:nvPr/>
        </p:nvSpPr>
        <p:spPr>
          <a:xfrm>
            <a:off x="8049470" y="6081090"/>
            <a:ext cx="1609176" cy="317868"/>
          </a:xfrm>
          <a:prstGeom prst="roundRect">
            <a:avLst>
              <a:gd name="adj" fmla="val 6640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Classification statistics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4BD5645E-51DF-0A46-9246-F75FC0561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86725"/>
              </p:ext>
            </p:extLst>
          </p:nvPr>
        </p:nvGraphicFramePr>
        <p:xfrm>
          <a:off x="7684571" y="1163401"/>
          <a:ext cx="20828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9122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08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2449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43518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5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1336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3034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52572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28952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886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233460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7D49B9E8-1ABC-7B48-B7E2-52EFF07C9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61638"/>
              </p:ext>
            </p:extLst>
          </p:nvPr>
        </p:nvGraphicFramePr>
        <p:xfrm>
          <a:off x="7687435" y="2601072"/>
          <a:ext cx="20828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9122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08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2449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43518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5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1336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3034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52572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28952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886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33460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4523DFDD-4FDC-564E-AB22-E5121281B942}"/>
              </a:ext>
            </a:extLst>
          </p:cNvPr>
          <p:cNvSpPr txBox="1"/>
          <p:nvPr/>
        </p:nvSpPr>
        <p:spPr>
          <a:xfrm>
            <a:off x="9785129" y="25474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10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377B9442-8B81-2149-A9E8-D8668B39B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98064"/>
              </p:ext>
            </p:extLst>
          </p:nvPr>
        </p:nvGraphicFramePr>
        <p:xfrm>
          <a:off x="7687435" y="3389936"/>
          <a:ext cx="20828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9122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08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2449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43518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5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1336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3034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52572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28952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886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33460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3EFB2AD-602D-B147-B41D-1BB7E3FB14DB}"/>
              </a:ext>
            </a:extLst>
          </p:cNvPr>
          <p:cNvCxnSpPr/>
          <p:nvPr/>
        </p:nvCxnSpPr>
        <p:spPr>
          <a:xfrm>
            <a:off x="8740146" y="2967825"/>
            <a:ext cx="0" cy="229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373F9C3-1C84-DD40-9D7B-3680F641113C}"/>
              </a:ext>
            </a:extLst>
          </p:cNvPr>
          <p:cNvSpPr/>
          <p:nvPr/>
        </p:nvSpPr>
        <p:spPr>
          <a:xfrm>
            <a:off x="7431533" y="1636218"/>
            <a:ext cx="2724656" cy="1263901"/>
          </a:xfrm>
          <a:prstGeom prst="roundRect">
            <a:avLst>
              <a:gd name="adj" fmla="val 8865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739A67-AEA3-F540-8EBF-8103A2478CD3}"/>
              </a:ext>
            </a:extLst>
          </p:cNvPr>
          <p:cNvSpPr txBox="1"/>
          <p:nvPr/>
        </p:nvSpPr>
        <p:spPr>
          <a:xfrm>
            <a:off x="10148534" y="1996842"/>
            <a:ext cx="1205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</a:t>
            </a:r>
            <a:r>
              <a:rPr lang="en-US" sz="1400" b="1" dirty="0"/>
              <a:t>10</a:t>
            </a:r>
            <a:r>
              <a:rPr lang="en-US" sz="1400" dirty="0"/>
              <a:t> </a:t>
            </a:r>
          </a:p>
          <a:p>
            <a:r>
              <a:rPr lang="en-US" sz="1400" dirty="0"/>
              <a:t>train/test sets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FAC5841-85F7-EC4B-B8F6-BE5B1091DEA9}"/>
              </a:ext>
            </a:extLst>
          </p:cNvPr>
          <p:cNvSpPr txBox="1"/>
          <p:nvPr/>
        </p:nvSpPr>
        <p:spPr>
          <a:xfrm>
            <a:off x="8383556" y="1665440"/>
            <a:ext cx="9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 set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8E67E9-2208-C243-8234-7D65911E8AB5}"/>
              </a:ext>
            </a:extLst>
          </p:cNvPr>
          <p:cNvSpPr txBox="1"/>
          <p:nvPr/>
        </p:nvSpPr>
        <p:spPr>
          <a:xfrm>
            <a:off x="7485962" y="1665440"/>
            <a:ext cx="65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 set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1FC50F-2996-174E-B5E3-E38077E7C430}"/>
              </a:ext>
            </a:extLst>
          </p:cNvPr>
          <p:cNvSpPr txBox="1"/>
          <p:nvPr/>
        </p:nvSpPr>
        <p:spPr>
          <a:xfrm>
            <a:off x="10145303" y="3641988"/>
            <a:ext cx="1177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 and test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39E98DA-8103-5A45-8527-5FEE0A369FAA}"/>
              </a:ext>
            </a:extLst>
          </p:cNvPr>
          <p:cNvCxnSpPr/>
          <p:nvPr/>
        </p:nvCxnSpPr>
        <p:spPr>
          <a:xfrm>
            <a:off x="8740146" y="1384302"/>
            <a:ext cx="0" cy="193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F924D82-6F10-0549-90DC-BAD6989A02DD}"/>
              </a:ext>
            </a:extLst>
          </p:cNvPr>
          <p:cNvSpPr txBox="1"/>
          <p:nvPr/>
        </p:nvSpPr>
        <p:spPr>
          <a:xfrm>
            <a:off x="7458692" y="830883"/>
            <a:ext cx="2772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Split dataset in </a:t>
            </a:r>
            <a:r>
              <a:rPr lang="en-US" sz="1400" b="1" dirty="0"/>
              <a:t>10</a:t>
            </a:r>
            <a:r>
              <a:rPr lang="en-US" sz="1400" dirty="0"/>
              <a:t> by row (patients)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08BAC4A-FD2C-AE4B-9E0E-2D995435AE8F}"/>
              </a:ext>
            </a:extLst>
          </p:cNvPr>
          <p:cNvSpPr/>
          <p:nvPr/>
        </p:nvSpPr>
        <p:spPr>
          <a:xfrm>
            <a:off x="8064564" y="4139089"/>
            <a:ext cx="1561260" cy="375923"/>
          </a:xfrm>
          <a:prstGeom prst="roundRect">
            <a:avLst>
              <a:gd name="adj" fmla="val 3301"/>
            </a:avLst>
          </a:prstGeom>
          <a:solidFill>
            <a:srgbClr val="EBF9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 procedure</a:t>
            </a:r>
          </a:p>
        </p:txBody>
      </p:sp>
    </p:spTree>
    <p:extLst>
      <p:ext uri="{BB962C8B-B14F-4D97-AF65-F5344CB8AC3E}">
        <p14:creationId xmlns:p14="http://schemas.microsoft.com/office/powerpoint/2010/main" val="172731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D44119-468F-0645-8041-C0664B65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assessed by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35928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C895E2-69CF-E14C-B96E-AEEDC5FB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HRD prediction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13734-0661-F349-812F-5D86E59D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178" y="1825625"/>
            <a:ext cx="40774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 to bottom, left to right</a:t>
            </a:r>
          </a:p>
          <a:p>
            <a:r>
              <a:rPr lang="en-US" dirty="0"/>
              <a:t>True positive/true negative rates</a:t>
            </a:r>
          </a:p>
          <a:p>
            <a:r>
              <a:rPr lang="en-US" dirty="0"/>
              <a:t>ROC curve</a:t>
            </a:r>
          </a:p>
          <a:p>
            <a:r>
              <a:rPr lang="en-US" dirty="0"/>
              <a:t>Feature importance</a:t>
            </a:r>
          </a:p>
          <a:p>
            <a:r>
              <a:rPr lang="en-US" dirty="0"/>
              <a:t>Precision, recall, F1 curves</a:t>
            </a:r>
          </a:p>
          <a:p>
            <a:r>
              <a:rPr lang="en-US" dirty="0"/>
              <a:t>Precision-recall curve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B036D-B769-2D4C-8887-57F095932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2" b="32097"/>
          <a:stretch/>
        </p:blipFill>
        <p:spPr>
          <a:xfrm>
            <a:off x="107386" y="1764177"/>
            <a:ext cx="7831830" cy="44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6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514</Words>
  <Application>Microsoft Macintosh PowerPoint</Application>
  <PresentationFormat>Widescreen</PresentationFormat>
  <Paragraphs>130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</vt:lpstr>
      <vt:lpstr>Office Theme</vt:lpstr>
      <vt:lpstr>CHORD</vt:lpstr>
      <vt:lpstr>Training</vt:lpstr>
      <vt:lpstr>Training samples</vt:lpstr>
      <vt:lpstr>Random forest</vt:lpstr>
      <vt:lpstr>Features</vt:lpstr>
      <vt:lpstr>Training procedure</vt:lpstr>
      <vt:lpstr>(Nested) Cross-validation</vt:lpstr>
      <vt:lpstr>Performance assessed by cross-validation</vt:lpstr>
      <vt:lpstr>HRD prediction</vt:lpstr>
      <vt:lpstr>BRCA2 deficiency prediction</vt:lpstr>
      <vt:lpstr>BRCA1 deficiency prediction</vt:lpstr>
      <vt:lpstr>Predictions on datasets</vt:lpstr>
      <vt:lpstr>PowerPoint Presentation</vt:lpstr>
      <vt:lpstr>External dataset (BRCA-EU)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Luan Nguyen</dc:creator>
  <cp:lastModifiedBy>Luan Nguyen</cp:lastModifiedBy>
  <cp:revision>463</cp:revision>
  <dcterms:created xsi:type="dcterms:W3CDTF">2019-01-16T15:54:15Z</dcterms:created>
  <dcterms:modified xsi:type="dcterms:W3CDTF">2019-04-05T11:34:26Z</dcterms:modified>
</cp:coreProperties>
</file>