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32918400" cy="26335038"/>
  <p:notesSz cx="6946900" cy="92329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22">
          <p15:clr>
            <a:srgbClr val="A4A3A4"/>
          </p15:clr>
        </p15:guide>
        <p15:guide id="2" pos="12312">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PnxUNs3/Vslebh0DOc4lFSVQm7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35" d="100"/>
          <a:sy n="35" d="100"/>
        </p:scale>
        <p:origin x="1784" y="-120"/>
      </p:cViewPr>
      <p:guideLst>
        <p:guide orient="horz" pos="8122"/>
        <p:guide pos="12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9900" cy="4619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35413" y="0"/>
            <a:ext cx="3009900" cy="4619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09688" y="692150"/>
            <a:ext cx="4327525" cy="34623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5325" y="4386263"/>
            <a:ext cx="5556250" cy="41544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69350"/>
            <a:ext cx="3009900" cy="4619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35413" y="8769350"/>
            <a:ext cx="3009900" cy="4619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sldNum" idx="12"/>
          </p:nvPr>
        </p:nvSpPr>
        <p:spPr>
          <a:xfrm>
            <a:off x="3935413" y="8769350"/>
            <a:ext cx="3009900" cy="46196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6" name="Google Shape;86;p1:notes"/>
          <p:cNvSpPr>
            <a:spLocks noGrp="1" noRot="1" noChangeAspect="1"/>
          </p:cNvSpPr>
          <p:nvPr>
            <p:ph type="sldImg" idx="2"/>
          </p:nvPr>
        </p:nvSpPr>
        <p:spPr>
          <a:xfrm>
            <a:off x="1309688" y="692150"/>
            <a:ext cx="4327525" cy="34623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1:notes"/>
          <p:cNvSpPr txBox="1">
            <a:spLocks noGrp="1"/>
          </p:cNvSpPr>
          <p:nvPr>
            <p:ph type="body" idx="1"/>
          </p:nvPr>
        </p:nvSpPr>
        <p:spPr>
          <a:xfrm>
            <a:off x="695325" y="4386263"/>
            <a:ext cx="5556250" cy="4154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0d6ef05a4_3_0:notes"/>
          <p:cNvSpPr txBox="1">
            <a:spLocks noGrp="1"/>
          </p:cNvSpPr>
          <p:nvPr>
            <p:ph type="sldNum" idx="12"/>
          </p:nvPr>
        </p:nvSpPr>
        <p:spPr>
          <a:xfrm>
            <a:off x="3935413" y="8769350"/>
            <a:ext cx="3009900" cy="462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29" name="Google Shape;129;g80d6ef05a4_3_0:notes"/>
          <p:cNvSpPr>
            <a:spLocks noGrp="1" noRot="1" noChangeAspect="1"/>
          </p:cNvSpPr>
          <p:nvPr>
            <p:ph type="sldImg" idx="2"/>
          </p:nvPr>
        </p:nvSpPr>
        <p:spPr>
          <a:xfrm>
            <a:off x="1309688" y="692150"/>
            <a:ext cx="4327500" cy="3462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80d6ef05a4_3_0:notes"/>
          <p:cNvSpPr txBox="1">
            <a:spLocks noGrp="1"/>
          </p:cNvSpPr>
          <p:nvPr>
            <p:ph type="body" idx="1"/>
          </p:nvPr>
        </p:nvSpPr>
        <p:spPr>
          <a:xfrm>
            <a:off x="695325" y="4386263"/>
            <a:ext cx="5556300" cy="415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0d6ef05a4_1_3:notes"/>
          <p:cNvSpPr>
            <a:spLocks noGrp="1" noRot="1" noChangeAspect="1"/>
          </p:cNvSpPr>
          <p:nvPr>
            <p:ph type="sldImg" idx="2"/>
          </p:nvPr>
        </p:nvSpPr>
        <p:spPr>
          <a:xfrm>
            <a:off x="1309688" y="692150"/>
            <a:ext cx="4327500" cy="3462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0d6ef05a4_1_3:notes"/>
          <p:cNvSpPr txBox="1">
            <a:spLocks noGrp="1"/>
          </p:cNvSpPr>
          <p:nvPr>
            <p:ph type="body" idx="1"/>
          </p:nvPr>
        </p:nvSpPr>
        <p:spPr>
          <a:xfrm>
            <a:off x="695325" y="4386263"/>
            <a:ext cx="5556300" cy="4154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g80d6ef05a4_1_3:notes"/>
          <p:cNvSpPr txBox="1">
            <a:spLocks noGrp="1"/>
          </p:cNvSpPr>
          <p:nvPr>
            <p:ph type="sldNum" idx="12"/>
          </p:nvPr>
        </p:nvSpPr>
        <p:spPr>
          <a:xfrm>
            <a:off x="3935413" y="8769350"/>
            <a:ext cx="30099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0d6ef06de_0_44:notes"/>
          <p:cNvSpPr>
            <a:spLocks noGrp="1" noRot="1" noChangeAspect="1"/>
          </p:cNvSpPr>
          <p:nvPr>
            <p:ph type="sldImg" idx="2"/>
          </p:nvPr>
        </p:nvSpPr>
        <p:spPr>
          <a:xfrm>
            <a:off x="1309688" y="692150"/>
            <a:ext cx="4327500" cy="3462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0d6ef06de_0_44:notes"/>
          <p:cNvSpPr txBox="1">
            <a:spLocks noGrp="1"/>
          </p:cNvSpPr>
          <p:nvPr>
            <p:ph type="body" idx="1"/>
          </p:nvPr>
        </p:nvSpPr>
        <p:spPr>
          <a:xfrm>
            <a:off x="695325" y="4386263"/>
            <a:ext cx="5556300" cy="4154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80d6ef06de_0_44:notes"/>
          <p:cNvSpPr txBox="1">
            <a:spLocks noGrp="1"/>
          </p:cNvSpPr>
          <p:nvPr>
            <p:ph type="sldNum" idx="12"/>
          </p:nvPr>
        </p:nvSpPr>
        <p:spPr>
          <a:xfrm>
            <a:off x="3935413" y="8769350"/>
            <a:ext cx="30099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0d6ef05a4_1_39:notes"/>
          <p:cNvSpPr>
            <a:spLocks noGrp="1" noRot="1" noChangeAspect="1"/>
          </p:cNvSpPr>
          <p:nvPr>
            <p:ph type="sldImg" idx="2"/>
          </p:nvPr>
        </p:nvSpPr>
        <p:spPr>
          <a:xfrm>
            <a:off x="1309688" y="692150"/>
            <a:ext cx="4327525" cy="34623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0d6ef05a4_1_39:notes"/>
          <p:cNvSpPr txBox="1">
            <a:spLocks noGrp="1"/>
          </p:cNvSpPr>
          <p:nvPr>
            <p:ph type="body" idx="1"/>
          </p:nvPr>
        </p:nvSpPr>
        <p:spPr>
          <a:xfrm>
            <a:off x="695325" y="4386263"/>
            <a:ext cx="5556300" cy="4154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g80d6ef05a4_1_39:notes"/>
          <p:cNvSpPr txBox="1">
            <a:spLocks noGrp="1"/>
          </p:cNvSpPr>
          <p:nvPr>
            <p:ph type="sldNum" idx="12"/>
          </p:nvPr>
        </p:nvSpPr>
        <p:spPr>
          <a:xfrm>
            <a:off x="3935413" y="8769350"/>
            <a:ext cx="30099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0d6ef05a4_3_57:notes"/>
          <p:cNvSpPr>
            <a:spLocks noGrp="1" noRot="1" noChangeAspect="1"/>
          </p:cNvSpPr>
          <p:nvPr>
            <p:ph type="sldImg" idx="2"/>
          </p:nvPr>
        </p:nvSpPr>
        <p:spPr>
          <a:xfrm>
            <a:off x="1309688" y="692150"/>
            <a:ext cx="4327500" cy="3462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0d6ef05a4_3_57:notes"/>
          <p:cNvSpPr txBox="1">
            <a:spLocks noGrp="1"/>
          </p:cNvSpPr>
          <p:nvPr>
            <p:ph type="body" idx="1"/>
          </p:nvPr>
        </p:nvSpPr>
        <p:spPr>
          <a:xfrm>
            <a:off x="695325" y="4386263"/>
            <a:ext cx="5556300" cy="4154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g80d6ef05a4_3_57:notes"/>
          <p:cNvSpPr txBox="1">
            <a:spLocks noGrp="1"/>
          </p:cNvSpPr>
          <p:nvPr>
            <p:ph type="sldNum" idx="12"/>
          </p:nvPr>
        </p:nvSpPr>
        <p:spPr>
          <a:xfrm>
            <a:off x="3935413" y="8769350"/>
            <a:ext cx="30099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0d6ef05a4_3_80:notes"/>
          <p:cNvSpPr>
            <a:spLocks noGrp="1" noRot="1" noChangeAspect="1"/>
          </p:cNvSpPr>
          <p:nvPr>
            <p:ph type="sldImg" idx="2"/>
          </p:nvPr>
        </p:nvSpPr>
        <p:spPr>
          <a:xfrm>
            <a:off x="1309688" y="692150"/>
            <a:ext cx="4327500" cy="3462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0d6ef05a4_3_80:notes"/>
          <p:cNvSpPr txBox="1">
            <a:spLocks noGrp="1"/>
          </p:cNvSpPr>
          <p:nvPr>
            <p:ph type="body" idx="1"/>
          </p:nvPr>
        </p:nvSpPr>
        <p:spPr>
          <a:xfrm>
            <a:off x="695325" y="4386263"/>
            <a:ext cx="5556300" cy="4154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g80d6ef05a4_3_80:notes"/>
          <p:cNvSpPr txBox="1">
            <a:spLocks noGrp="1"/>
          </p:cNvSpPr>
          <p:nvPr>
            <p:ph type="sldNum" idx="12"/>
          </p:nvPr>
        </p:nvSpPr>
        <p:spPr>
          <a:xfrm>
            <a:off x="3935413" y="8769350"/>
            <a:ext cx="30099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0d6ef06de_3_125:notes"/>
          <p:cNvSpPr>
            <a:spLocks noGrp="1" noRot="1" noChangeAspect="1"/>
          </p:cNvSpPr>
          <p:nvPr>
            <p:ph type="sldImg" idx="2"/>
          </p:nvPr>
        </p:nvSpPr>
        <p:spPr>
          <a:xfrm>
            <a:off x="1309688" y="692150"/>
            <a:ext cx="4327500" cy="3462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0d6ef06de_3_125:notes"/>
          <p:cNvSpPr txBox="1">
            <a:spLocks noGrp="1"/>
          </p:cNvSpPr>
          <p:nvPr>
            <p:ph type="body" idx="1"/>
          </p:nvPr>
        </p:nvSpPr>
        <p:spPr>
          <a:xfrm>
            <a:off x="695325" y="4386263"/>
            <a:ext cx="5556300" cy="4154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g80d6ef06de_3_125:notes"/>
          <p:cNvSpPr txBox="1">
            <a:spLocks noGrp="1"/>
          </p:cNvSpPr>
          <p:nvPr>
            <p:ph type="sldNum" idx="12"/>
          </p:nvPr>
        </p:nvSpPr>
        <p:spPr>
          <a:xfrm>
            <a:off x="3935413" y="8769350"/>
            <a:ext cx="3009900" cy="462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468563" y="2341563"/>
            <a:ext cx="27981274" cy="4389437"/>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8559007" y="1518445"/>
            <a:ext cx="15800387" cy="27981274"/>
          </a:xfrm>
          <a:prstGeom prst="rect">
            <a:avLst/>
          </a:prstGeom>
          <a:noFill/>
          <a:ln>
            <a:noFill/>
          </a:ln>
        </p:spPr>
        <p:txBody>
          <a:bodyPr spcFirstLastPara="1" wrap="square" lIns="376175" tIns="188075" rIns="376175" bIns="1880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6418719" y="9378156"/>
            <a:ext cx="21067712" cy="6994525"/>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351882" y="2458244"/>
            <a:ext cx="21067712" cy="20834350"/>
          </a:xfrm>
          <a:prstGeom prst="rect">
            <a:avLst/>
          </a:prstGeom>
          <a:noFill/>
          <a:ln>
            <a:noFill/>
          </a:ln>
        </p:spPr>
        <p:txBody>
          <a:bodyPr spcFirstLastPara="1" wrap="square" lIns="376175" tIns="188075" rIns="376175" bIns="1880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468563" y="8180388"/>
            <a:ext cx="27981274" cy="5645150"/>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4937125" y="14922500"/>
            <a:ext cx="23044149" cy="6731000"/>
          </a:xfrm>
          <a:prstGeom prst="rect">
            <a:avLst/>
          </a:prstGeom>
          <a:noFill/>
          <a:ln>
            <a:noFill/>
          </a:ln>
        </p:spPr>
        <p:txBody>
          <a:bodyPr spcFirstLastPara="1" wrap="square" lIns="376175" tIns="188075" rIns="376175" bIns="188075" anchor="t" anchorCtr="0">
            <a:noAutofit/>
          </a:bodyPr>
          <a:lstStyle>
            <a:lvl1pPr lvl="0" algn="ctr">
              <a:spcBef>
                <a:spcPts val="2640"/>
              </a:spcBef>
              <a:spcAft>
                <a:spcPts val="0"/>
              </a:spcAft>
              <a:buClr>
                <a:schemeClr val="dk1"/>
              </a:buClr>
              <a:buSzPts val="13200"/>
              <a:buFont typeface="Times New Roman"/>
              <a:buNone/>
              <a:defRPr/>
            </a:lvl1pPr>
            <a:lvl2pPr lvl="1" algn="ctr">
              <a:spcBef>
                <a:spcPts val="2300"/>
              </a:spcBef>
              <a:spcAft>
                <a:spcPts val="0"/>
              </a:spcAft>
              <a:buClr>
                <a:schemeClr val="dk1"/>
              </a:buClr>
              <a:buSzPts val="11500"/>
              <a:buFont typeface="Times New Roman"/>
              <a:buNone/>
              <a:defRPr/>
            </a:lvl2pPr>
            <a:lvl3pPr lvl="2" algn="ctr">
              <a:spcBef>
                <a:spcPts val="1960"/>
              </a:spcBef>
              <a:spcAft>
                <a:spcPts val="0"/>
              </a:spcAft>
              <a:buClr>
                <a:schemeClr val="dk1"/>
              </a:buClr>
              <a:buSzPts val="9800"/>
              <a:buFont typeface="Times New Roman"/>
              <a:buNone/>
              <a:defRPr/>
            </a:lvl3pPr>
            <a:lvl4pPr lvl="3" algn="ctr">
              <a:spcBef>
                <a:spcPts val="1660"/>
              </a:spcBef>
              <a:spcAft>
                <a:spcPts val="0"/>
              </a:spcAft>
              <a:buClr>
                <a:schemeClr val="dk1"/>
              </a:buClr>
              <a:buSzPts val="8300"/>
              <a:buFont typeface="Times New Roman"/>
              <a:buNone/>
              <a:defRPr/>
            </a:lvl4pPr>
            <a:lvl5pPr lvl="4" algn="ctr">
              <a:spcBef>
                <a:spcPts val="1660"/>
              </a:spcBef>
              <a:spcAft>
                <a:spcPts val="0"/>
              </a:spcAft>
              <a:buClr>
                <a:schemeClr val="dk1"/>
              </a:buClr>
              <a:buSzPts val="8300"/>
              <a:buFont typeface="Times New Roman"/>
              <a:buNone/>
              <a:defRPr/>
            </a:lvl5pPr>
            <a:lvl6pPr lvl="5" algn="ctr">
              <a:spcBef>
                <a:spcPts val="1660"/>
              </a:spcBef>
              <a:spcAft>
                <a:spcPts val="0"/>
              </a:spcAft>
              <a:buClr>
                <a:schemeClr val="dk1"/>
              </a:buClr>
              <a:buSzPts val="8300"/>
              <a:buFont typeface="Times New Roman"/>
              <a:buNone/>
              <a:defRPr/>
            </a:lvl6pPr>
            <a:lvl7pPr lvl="6" algn="ctr">
              <a:spcBef>
                <a:spcPts val="1660"/>
              </a:spcBef>
              <a:spcAft>
                <a:spcPts val="0"/>
              </a:spcAft>
              <a:buClr>
                <a:schemeClr val="dk1"/>
              </a:buClr>
              <a:buSzPts val="8300"/>
              <a:buFont typeface="Times New Roman"/>
              <a:buNone/>
              <a:defRPr/>
            </a:lvl7pPr>
            <a:lvl8pPr lvl="7" algn="ctr">
              <a:spcBef>
                <a:spcPts val="1660"/>
              </a:spcBef>
              <a:spcAft>
                <a:spcPts val="0"/>
              </a:spcAft>
              <a:buClr>
                <a:schemeClr val="dk1"/>
              </a:buClr>
              <a:buSzPts val="8300"/>
              <a:buFont typeface="Times New Roman"/>
              <a:buNone/>
              <a:defRPr/>
            </a:lvl8pPr>
            <a:lvl9pPr lvl="8" algn="ctr">
              <a:spcBef>
                <a:spcPts val="1660"/>
              </a:spcBef>
              <a:spcAft>
                <a:spcPts val="0"/>
              </a:spcAft>
              <a:buClr>
                <a:schemeClr val="dk1"/>
              </a:buClr>
              <a:buSzPts val="8300"/>
              <a:buFont typeface="Times New Roman"/>
              <a:buNone/>
              <a:defRPr/>
            </a:lvl9pPr>
          </a:lstStyle>
          <a:p>
            <a:endParaRPr/>
          </a:p>
        </p:txBody>
      </p:sp>
      <p:sp>
        <p:nvSpPr>
          <p:cNvPr id="22" name="Google Shape;22;p4"/>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468563" y="2341563"/>
            <a:ext cx="27981274" cy="4389437"/>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2468563" y="7608888"/>
            <a:ext cx="27981274" cy="15800387"/>
          </a:xfrm>
          <a:prstGeom prst="rect">
            <a:avLst/>
          </a:prstGeom>
          <a:noFill/>
          <a:ln>
            <a:noFill/>
          </a:ln>
        </p:spPr>
        <p:txBody>
          <a:bodyPr spcFirstLastPara="1" wrap="square" lIns="376175" tIns="188075" rIns="376175" bIns="1880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600325" y="16922750"/>
            <a:ext cx="27981274" cy="523081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600325" y="11161713"/>
            <a:ext cx="27981274" cy="5761037"/>
          </a:xfrm>
          <a:prstGeom prst="rect">
            <a:avLst/>
          </a:prstGeom>
          <a:noFill/>
          <a:ln>
            <a:noFill/>
          </a:ln>
        </p:spPr>
        <p:txBody>
          <a:bodyPr spcFirstLastPara="1" wrap="square" lIns="376175" tIns="188075" rIns="376175" bIns="188075"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34" name="Google Shape;34;p6"/>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468563" y="2341563"/>
            <a:ext cx="27981274" cy="4389437"/>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468563" y="7608888"/>
            <a:ext cx="13914436" cy="15800387"/>
          </a:xfrm>
          <a:prstGeom prst="rect">
            <a:avLst/>
          </a:prstGeom>
          <a:noFill/>
          <a:ln>
            <a:noFill/>
          </a:ln>
        </p:spPr>
        <p:txBody>
          <a:bodyPr spcFirstLastPara="1" wrap="square" lIns="376175" tIns="188075" rIns="376175" bIns="188075"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0" name="Google Shape;40;p7"/>
          <p:cNvSpPr txBox="1">
            <a:spLocks noGrp="1"/>
          </p:cNvSpPr>
          <p:nvPr>
            <p:ph type="body" idx="2"/>
          </p:nvPr>
        </p:nvSpPr>
        <p:spPr>
          <a:xfrm>
            <a:off x="16535400" y="7608888"/>
            <a:ext cx="13914438" cy="15800387"/>
          </a:xfrm>
          <a:prstGeom prst="rect">
            <a:avLst/>
          </a:prstGeom>
          <a:noFill/>
          <a:ln>
            <a:noFill/>
          </a:ln>
        </p:spPr>
        <p:txBody>
          <a:bodyPr spcFirstLastPara="1" wrap="square" lIns="376175" tIns="188075" rIns="376175" bIns="188075"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1" name="Google Shape;41;p7"/>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646238" y="1054100"/>
            <a:ext cx="29625924" cy="4389438"/>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646238" y="5894388"/>
            <a:ext cx="14544675" cy="2457450"/>
          </a:xfrm>
          <a:prstGeom prst="rect">
            <a:avLst/>
          </a:prstGeom>
          <a:noFill/>
          <a:ln>
            <a:noFill/>
          </a:ln>
        </p:spPr>
        <p:txBody>
          <a:bodyPr spcFirstLastPara="1" wrap="square" lIns="376175" tIns="188075" rIns="376175" bIns="188075"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7" name="Google Shape;47;p8"/>
          <p:cNvSpPr txBox="1">
            <a:spLocks noGrp="1"/>
          </p:cNvSpPr>
          <p:nvPr>
            <p:ph type="body" idx="2"/>
          </p:nvPr>
        </p:nvSpPr>
        <p:spPr>
          <a:xfrm>
            <a:off x="1646238" y="8351838"/>
            <a:ext cx="14544675" cy="15173325"/>
          </a:xfrm>
          <a:prstGeom prst="rect">
            <a:avLst/>
          </a:prstGeom>
          <a:noFill/>
          <a:ln>
            <a:noFill/>
          </a:ln>
        </p:spPr>
        <p:txBody>
          <a:bodyPr spcFirstLastPara="1" wrap="square" lIns="376175" tIns="188075" rIns="376175" bIns="188075"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8" name="Google Shape;48;p8"/>
          <p:cNvSpPr txBox="1">
            <a:spLocks noGrp="1"/>
          </p:cNvSpPr>
          <p:nvPr>
            <p:ph type="body" idx="3"/>
          </p:nvPr>
        </p:nvSpPr>
        <p:spPr>
          <a:xfrm>
            <a:off x="16722725" y="5894388"/>
            <a:ext cx="14549438" cy="2457450"/>
          </a:xfrm>
          <a:prstGeom prst="rect">
            <a:avLst/>
          </a:prstGeom>
          <a:noFill/>
          <a:ln>
            <a:noFill/>
          </a:ln>
        </p:spPr>
        <p:txBody>
          <a:bodyPr spcFirstLastPara="1" wrap="square" lIns="376175" tIns="188075" rIns="376175" bIns="188075"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9" name="Google Shape;49;p8"/>
          <p:cNvSpPr txBox="1">
            <a:spLocks noGrp="1"/>
          </p:cNvSpPr>
          <p:nvPr>
            <p:ph type="body" idx="4"/>
          </p:nvPr>
        </p:nvSpPr>
        <p:spPr>
          <a:xfrm>
            <a:off x="16722725" y="8351838"/>
            <a:ext cx="14549438" cy="15173325"/>
          </a:xfrm>
          <a:prstGeom prst="rect">
            <a:avLst/>
          </a:prstGeom>
          <a:noFill/>
          <a:ln>
            <a:noFill/>
          </a:ln>
        </p:spPr>
        <p:txBody>
          <a:bodyPr spcFirstLastPara="1" wrap="square" lIns="376175" tIns="188075" rIns="376175" bIns="188075"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50" name="Google Shape;50;p8"/>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468563" y="2341563"/>
            <a:ext cx="27981274" cy="4389437"/>
          </a:xfrm>
          <a:prstGeom prst="rect">
            <a:avLst/>
          </a:prstGeom>
          <a:noFill/>
          <a:ln>
            <a:noFill/>
          </a:ln>
        </p:spPr>
        <p:txBody>
          <a:bodyPr spcFirstLastPara="1" wrap="square" lIns="376175" tIns="188075" rIns="376175" bIns="1880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46238" y="1047750"/>
            <a:ext cx="10829925" cy="4462463"/>
          </a:xfrm>
          <a:prstGeom prst="rect">
            <a:avLst/>
          </a:prstGeom>
          <a:noFill/>
          <a:ln>
            <a:noFill/>
          </a:ln>
        </p:spPr>
        <p:txBody>
          <a:bodyPr spcFirstLastPara="1" wrap="square" lIns="376175" tIns="188075" rIns="376175" bIns="18807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2869863" y="1047750"/>
            <a:ext cx="18402300" cy="22477414"/>
          </a:xfrm>
          <a:prstGeom prst="rect">
            <a:avLst/>
          </a:prstGeom>
          <a:noFill/>
          <a:ln>
            <a:noFill/>
          </a:ln>
        </p:spPr>
        <p:txBody>
          <a:bodyPr spcFirstLastPara="1" wrap="square" lIns="376175" tIns="188075" rIns="376175" bIns="188075"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61" name="Google Shape;61;p10"/>
          <p:cNvSpPr txBox="1">
            <a:spLocks noGrp="1"/>
          </p:cNvSpPr>
          <p:nvPr>
            <p:ph type="body" idx="2"/>
          </p:nvPr>
        </p:nvSpPr>
        <p:spPr>
          <a:xfrm>
            <a:off x="1646238" y="5510213"/>
            <a:ext cx="10829925" cy="18014950"/>
          </a:xfrm>
          <a:prstGeom prst="rect">
            <a:avLst/>
          </a:prstGeom>
          <a:noFill/>
          <a:ln>
            <a:noFill/>
          </a:ln>
        </p:spPr>
        <p:txBody>
          <a:bodyPr spcFirstLastPara="1" wrap="square" lIns="376175" tIns="188075" rIns="376175" bIns="188075"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2" name="Google Shape;62;p10"/>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451600" y="18434050"/>
            <a:ext cx="19751676" cy="2176463"/>
          </a:xfrm>
          <a:prstGeom prst="rect">
            <a:avLst/>
          </a:prstGeom>
          <a:noFill/>
          <a:ln>
            <a:noFill/>
          </a:ln>
        </p:spPr>
        <p:txBody>
          <a:bodyPr spcFirstLastPara="1" wrap="square" lIns="376175" tIns="188075" rIns="376175" bIns="18807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6451600" y="2352675"/>
            <a:ext cx="19751676" cy="15801975"/>
          </a:xfrm>
          <a:prstGeom prst="rect">
            <a:avLst/>
          </a:prstGeom>
          <a:noFill/>
          <a:ln>
            <a:noFill/>
          </a:ln>
        </p:spPr>
        <p:txBody>
          <a:bodyPr spcFirstLastPara="1" wrap="square" lIns="376175" tIns="188075" rIns="376175" bIns="188075" anchor="t" anchorCtr="0">
            <a:noAutofit/>
          </a:bodyPr>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1"/>
          <p:cNvSpPr txBox="1">
            <a:spLocks noGrp="1"/>
          </p:cNvSpPr>
          <p:nvPr>
            <p:ph type="body" idx="1"/>
          </p:nvPr>
        </p:nvSpPr>
        <p:spPr>
          <a:xfrm>
            <a:off x="6451600" y="20610513"/>
            <a:ext cx="19751676" cy="3090862"/>
          </a:xfrm>
          <a:prstGeom prst="rect">
            <a:avLst/>
          </a:prstGeom>
          <a:noFill/>
          <a:ln>
            <a:noFill/>
          </a:ln>
        </p:spPr>
        <p:txBody>
          <a:bodyPr spcFirstLastPara="1" wrap="square" lIns="376175" tIns="188075" rIns="376175" bIns="188075"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9" name="Google Shape;69;p11"/>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lvl="0" indent="0" algn="r">
              <a:spcBef>
                <a:spcPts val="0"/>
              </a:spcBef>
              <a:spcAft>
                <a:spcPts val="0"/>
              </a:spcAft>
              <a:buNone/>
              <a:defRPr sz="5600">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600">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600">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600">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600">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600">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600">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600">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6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468563" y="2341563"/>
            <a:ext cx="27981274" cy="4389437"/>
          </a:xfrm>
          <a:prstGeom prst="rect">
            <a:avLst/>
          </a:prstGeom>
          <a:noFill/>
          <a:ln>
            <a:noFill/>
          </a:ln>
        </p:spPr>
        <p:txBody>
          <a:bodyPr spcFirstLastPara="1" wrap="square" lIns="376175" tIns="188075" rIns="376175" bIns="188075" anchor="ctr" anchorCtr="0">
            <a:noAutofit/>
          </a:bodyPr>
          <a:lstStyle>
            <a:lvl1pPr marR="0" lvl="0"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1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2468563" y="7608888"/>
            <a:ext cx="27981274" cy="15800387"/>
          </a:xfrm>
          <a:prstGeom prst="rect">
            <a:avLst/>
          </a:prstGeom>
          <a:noFill/>
          <a:ln>
            <a:noFill/>
          </a:ln>
        </p:spPr>
        <p:txBody>
          <a:bodyPr spcFirstLastPara="1" wrap="square" lIns="376175" tIns="188075" rIns="376175" bIns="188075" anchor="t" anchorCtr="0">
            <a:noAutofit/>
          </a:bodyPr>
          <a:lstStyle>
            <a:lvl1pPr marL="457200" marR="0" lvl="0" indent="-1066800" algn="l" rtl="0">
              <a:spcBef>
                <a:spcPts val="2640"/>
              </a:spcBef>
              <a:spcAft>
                <a:spcPts val="0"/>
              </a:spcAft>
              <a:buClr>
                <a:schemeClr val="dk1"/>
              </a:buClr>
              <a:buSzPts val="13200"/>
              <a:buFont typeface="Times New Roman"/>
              <a:buChar char="•"/>
              <a:defRPr sz="13200" b="0" i="0" u="none" strike="noStrike" cap="none">
                <a:solidFill>
                  <a:schemeClr val="dk1"/>
                </a:solidFill>
                <a:latin typeface="Times New Roman"/>
                <a:ea typeface="Times New Roman"/>
                <a:cs typeface="Times New Roman"/>
                <a:sym typeface="Times New Roman"/>
              </a:defRPr>
            </a:lvl1pPr>
            <a:lvl2pPr marL="914400" marR="0" lvl="1" indent="-958850" algn="l" rtl="0">
              <a:spcBef>
                <a:spcPts val="2300"/>
              </a:spcBef>
              <a:spcAft>
                <a:spcPts val="0"/>
              </a:spcAft>
              <a:buClr>
                <a:schemeClr val="dk1"/>
              </a:buClr>
              <a:buSzPts val="11500"/>
              <a:buFont typeface="Times New Roman"/>
              <a:buChar char="–"/>
              <a:defRPr sz="11500" b="0" i="0" u="none" strike="noStrike" cap="none">
                <a:solidFill>
                  <a:schemeClr val="dk1"/>
                </a:solidFill>
                <a:latin typeface="Times New Roman"/>
                <a:ea typeface="Times New Roman"/>
                <a:cs typeface="Times New Roman"/>
                <a:sym typeface="Times New Roman"/>
              </a:defRPr>
            </a:lvl2pPr>
            <a:lvl3pPr marL="1371600" marR="0" lvl="2" indent="-850900" algn="l" rtl="0">
              <a:spcBef>
                <a:spcPts val="1960"/>
              </a:spcBef>
              <a:spcAft>
                <a:spcPts val="0"/>
              </a:spcAft>
              <a:buClr>
                <a:schemeClr val="dk1"/>
              </a:buClr>
              <a:buSzPts val="9800"/>
              <a:buFont typeface="Times New Roman"/>
              <a:buChar char="•"/>
              <a:defRPr sz="9800" b="0" i="0" u="none" strike="noStrike" cap="none">
                <a:solidFill>
                  <a:schemeClr val="dk1"/>
                </a:solidFill>
                <a:latin typeface="Times New Roman"/>
                <a:ea typeface="Times New Roman"/>
                <a:cs typeface="Times New Roman"/>
                <a:sym typeface="Times New Roman"/>
              </a:defRPr>
            </a:lvl3pPr>
            <a:lvl4pPr marL="1828800" marR="0" lvl="3" indent="-755650" algn="l" rtl="0">
              <a:spcBef>
                <a:spcPts val="1660"/>
              </a:spcBef>
              <a:spcAft>
                <a:spcPts val="0"/>
              </a:spcAft>
              <a:buClr>
                <a:schemeClr val="dk1"/>
              </a:buClr>
              <a:buSzPts val="8300"/>
              <a:buFont typeface="Times New Roman"/>
              <a:buChar char="–"/>
              <a:defRPr sz="8300" b="0" i="0" u="none" strike="noStrike" cap="none">
                <a:solidFill>
                  <a:schemeClr val="dk1"/>
                </a:solidFill>
                <a:latin typeface="Times New Roman"/>
                <a:ea typeface="Times New Roman"/>
                <a:cs typeface="Times New Roman"/>
                <a:sym typeface="Times New Roman"/>
              </a:defRPr>
            </a:lvl4pPr>
            <a:lvl5pPr marL="2286000" marR="0" lvl="4" indent="-755650" algn="l" rtl="0">
              <a:spcBef>
                <a:spcPts val="1660"/>
              </a:spcBef>
              <a:spcAft>
                <a:spcPts val="0"/>
              </a:spcAft>
              <a:buClr>
                <a:schemeClr val="dk1"/>
              </a:buClr>
              <a:buSzPts val="8300"/>
              <a:buFont typeface="Times New Roman"/>
              <a:buChar char="»"/>
              <a:defRPr sz="8300" b="0" i="0" u="none" strike="noStrike" cap="none">
                <a:solidFill>
                  <a:schemeClr val="dk1"/>
                </a:solidFill>
                <a:latin typeface="Times New Roman"/>
                <a:ea typeface="Times New Roman"/>
                <a:cs typeface="Times New Roman"/>
                <a:sym typeface="Times New Roman"/>
              </a:defRPr>
            </a:lvl5pPr>
            <a:lvl6pPr marL="2743200" marR="0" lvl="5" indent="-755650" algn="l" rtl="0">
              <a:spcBef>
                <a:spcPts val="1660"/>
              </a:spcBef>
              <a:spcAft>
                <a:spcPts val="0"/>
              </a:spcAft>
              <a:buClr>
                <a:schemeClr val="dk1"/>
              </a:buClr>
              <a:buSzPts val="8300"/>
              <a:buFont typeface="Times New Roman"/>
              <a:buChar char="»"/>
              <a:defRPr sz="8300" b="0" i="0" u="none" strike="noStrike" cap="none">
                <a:solidFill>
                  <a:schemeClr val="dk1"/>
                </a:solidFill>
                <a:latin typeface="Times New Roman"/>
                <a:ea typeface="Times New Roman"/>
                <a:cs typeface="Times New Roman"/>
                <a:sym typeface="Times New Roman"/>
              </a:defRPr>
            </a:lvl6pPr>
            <a:lvl7pPr marL="3200400" marR="0" lvl="6" indent="-755650" algn="l" rtl="0">
              <a:spcBef>
                <a:spcPts val="1660"/>
              </a:spcBef>
              <a:spcAft>
                <a:spcPts val="0"/>
              </a:spcAft>
              <a:buClr>
                <a:schemeClr val="dk1"/>
              </a:buClr>
              <a:buSzPts val="8300"/>
              <a:buFont typeface="Times New Roman"/>
              <a:buChar char="»"/>
              <a:defRPr sz="8300" b="0" i="0" u="none" strike="noStrike" cap="none">
                <a:solidFill>
                  <a:schemeClr val="dk1"/>
                </a:solidFill>
                <a:latin typeface="Times New Roman"/>
                <a:ea typeface="Times New Roman"/>
                <a:cs typeface="Times New Roman"/>
                <a:sym typeface="Times New Roman"/>
              </a:defRPr>
            </a:lvl7pPr>
            <a:lvl8pPr marL="3657600" marR="0" lvl="7" indent="-755650" algn="l" rtl="0">
              <a:spcBef>
                <a:spcPts val="1660"/>
              </a:spcBef>
              <a:spcAft>
                <a:spcPts val="0"/>
              </a:spcAft>
              <a:buClr>
                <a:schemeClr val="dk1"/>
              </a:buClr>
              <a:buSzPts val="8300"/>
              <a:buFont typeface="Times New Roman"/>
              <a:buChar char="»"/>
              <a:defRPr sz="8300" b="0" i="0" u="none" strike="noStrike" cap="none">
                <a:solidFill>
                  <a:schemeClr val="dk1"/>
                </a:solidFill>
                <a:latin typeface="Times New Roman"/>
                <a:ea typeface="Times New Roman"/>
                <a:cs typeface="Times New Roman"/>
                <a:sym typeface="Times New Roman"/>
              </a:defRPr>
            </a:lvl8pPr>
            <a:lvl9pPr marL="4114800" marR="0" lvl="8" indent="-755650" algn="l" rtl="0">
              <a:spcBef>
                <a:spcPts val="1660"/>
              </a:spcBef>
              <a:spcAft>
                <a:spcPts val="0"/>
              </a:spcAft>
              <a:buClr>
                <a:schemeClr val="dk1"/>
              </a:buClr>
              <a:buSzPts val="8300"/>
              <a:buFont typeface="Times New Roman"/>
              <a:buChar char="»"/>
              <a:defRPr sz="83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2468563" y="23993475"/>
            <a:ext cx="6858000" cy="1757363"/>
          </a:xfrm>
          <a:prstGeom prst="rect">
            <a:avLst/>
          </a:prstGeom>
          <a:noFill/>
          <a:ln>
            <a:noFill/>
          </a:ln>
        </p:spPr>
        <p:txBody>
          <a:bodyPr spcFirstLastPara="1" wrap="square" lIns="376175" tIns="188075" rIns="376175" bIns="188075" anchor="t" anchorCtr="0">
            <a:noAutofit/>
          </a:bodyPr>
          <a:lstStyle>
            <a:lvl1pPr marR="0" lvl="0" algn="l" rtl="0">
              <a:spcBef>
                <a:spcPts val="0"/>
              </a:spcBef>
              <a:spcAft>
                <a:spcPts val="0"/>
              </a:spcAft>
              <a:buSzPts val="1400"/>
              <a:buNone/>
              <a:defRPr sz="56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
          <p:cNvSpPr txBox="1">
            <a:spLocks noGrp="1"/>
          </p:cNvSpPr>
          <p:nvPr>
            <p:ph type="ftr" idx="11"/>
          </p:nvPr>
        </p:nvSpPr>
        <p:spPr>
          <a:xfrm>
            <a:off x="11247438" y="23993475"/>
            <a:ext cx="10423525" cy="1757363"/>
          </a:xfrm>
          <a:prstGeom prst="rect">
            <a:avLst/>
          </a:prstGeom>
          <a:noFill/>
          <a:ln>
            <a:noFill/>
          </a:ln>
        </p:spPr>
        <p:txBody>
          <a:bodyPr spcFirstLastPara="1" wrap="square" lIns="376175" tIns="188075" rIns="376175" bIns="188075" anchor="t" anchorCtr="0">
            <a:noAutofit/>
          </a:bodyPr>
          <a:lstStyle>
            <a:lvl1pPr marR="0" lvl="0" algn="ctr" rtl="0">
              <a:spcBef>
                <a:spcPts val="0"/>
              </a:spcBef>
              <a:spcAft>
                <a:spcPts val="0"/>
              </a:spcAft>
              <a:buSzPts val="1400"/>
              <a:buNone/>
              <a:defRPr sz="56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sldNum" idx="12"/>
          </p:nvPr>
        </p:nvSpPr>
        <p:spPr>
          <a:xfrm>
            <a:off x="23591838" y="23993475"/>
            <a:ext cx="6858000" cy="1757363"/>
          </a:xfrm>
          <a:prstGeom prst="rect">
            <a:avLst/>
          </a:prstGeom>
          <a:noFill/>
          <a:ln>
            <a:noFill/>
          </a:ln>
        </p:spPr>
        <p:txBody>
          <a:bodyPr spcFirstLastPara="1" wrap="square" lIns="376175" tIns="188075" rIns="376175" bIns="188075" anchor="t" anchorCtr="0">
            <a:noAutofit/>
          </a:bodyPr>
          <a:lstStyle>
            <a:lvl1pPr marL="0" marR="0" lvl="0"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56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https://datachallenge.ischool.umd.edu/"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jp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datachallenge.ischool.umd.edu/"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datachallenge.ischool.umd.edu/" TargetMode="External"/><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datachallenge.ischool.umd.edu/" TargetMode="External"/><Relationship Id="rId7" Type="http://schemas.openxmlformats.org/officeDocument/2006/relationships/image" Target="../media/image7.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23.png"/><Relationship Id="rId5" Type="http://schemas.openxmlformats.org/officeDocument/2006/relationships/image" Target="../media/image2.jpg"/><Relationship Id="rId10" Type="http://schemas.openxmlformats.org/officeDocument/2006/relationships/image" Target="../media/image22.png"/><Relationship Id="rId4" Type="http://schemas.openxmlformats.org/officeDocument/2006/relationships/image" Target="../media/image1.jp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datachallenge.ischool.umd.ed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datachallenge.ischool.umd.edu/"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datachallenge.ischool.umd.edu/" TargetMode="External"/><Relationship Id="rId7" Type="http://schemas.openxmlformats.org/officeDocument/2006/relationships/image" Target="../media/image26.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2.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hyperlink" Target="https://datachallenge.ischool.umd.edu/"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11155363" y="5379225"/>
            <a:ext cx="9875700" cy="15576600"/>
          </a:xfrm>
          <a:prstGeom prst="rect">
            <a:avLst/>
          </a:prstGeom>
          <a:solidFill>
            <a:srgbClr val="FF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90" name="Google Shape;90;p1"/>
          <p:cNvSpPr txBox="1"/>
          <p:nvPr/>
        </p:nvSpPr>
        <p:spPr>
          <a:xfrm>
            <a:off x="1508925" y="10875275"/>
            <a:ext cx="8847000" cy="222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Users can </a:t>
            </a:r>
            <a:r>
              <a:rPr lang="en-US" sz="2800">
                <a:solidFill>
                  <a:schemeClr val="dk1"/>
                </a:solidFill>
              </a:rPr>
              <a:t>view Household and Income Dashboards in PowerBI. </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a:t>
            </a:r>
            <a:r>
              <a:rPr lang="en-US" sz="2800">
                <a:solidFill>
                  <a:schemeClr val="dk1"/>
                </a:solidFill>
              </a:rPr>
              <a:t>Use data filters to derive insights to answer questions about the data</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a:t>
            </a:r>
            <a:r>
              <a:rPr lang="en-US" sz="2800">
                <a:solidFill>
                  <a:schemeClr val="dk1"/>
                </a:solidFill>
              </a:rPr>
              <a:t>All visualizations will update on each dashboard as each filter is applied</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a:t>
            </a:r>
            <a:r>
              <a:rPr lang="en-US" sz="2800">
                <a:solidFill>
                  <a:schemeClr val="dk1"/>
                </a:solidFill>
              </a:rPr>
              <a:t>Each dashboard displays averages as the relate to each assisted housing program type</a:t>
            </a:r>
            <a:endParaRPr/>
          </a:p>
        </p:txBody>
      </p:sp>
      <p:sp>
        <p:nvSpPr>
          <p:cNvPr id="91" name="Google Shape;91;p1"/>
          <p:cNvSpPr txBox="1"/>
          <p:nvPr/>
        </p:nvSpPr>
        <p:spPr>
          <a:xfrm>
            <a:off x="892175" y="685800"/>
            <a:ext cx="26174701" cy="2585313"/>
          </a:xfrm>
          <a:prstGeom prst="rect">
            <a:avLst/>
          </a:prstGeom>
          <a:noFill/>
          <a:ln>
            <a:noFill/>
          </a:ln>
        </p:spPr>
        <p:txBody>
          <a:bodyPr spcFirstLastPara="1" wrap="square" lIns="121900" tIns="60950" rIns="121900" bIns="60950" anchor="t" anchorCtr="0">
            <a:sp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92" name="Google Shape;92;p1"/>
          <p:cNvSpPr txBox="1"/>
          <p:nvPr/>
        </p:nvSpPr>
        <p:spPr>
          <a:xfrm>
            <a:off x="892174" y="3388174"/>
            <a:ext cx="28749624" cy="954097"/>
          </a:xfrm>
          <a:prstGeom prst="rect">
            <a:avLst/>
          </a:prstGeom>
          <a:noFill/>
          <a:ln>
            <a:noFill/>
          </a:ln>
        </p:spPr>
        <p:txBody>
          <a:bodyPr spcFirstLastPara="1" wrap="square" lIns="121900" tIns="60950" rIns="121900" bIns="60950" anchor="t" anchorCtr="0">
            <a:spAutoFit/>
          </a:bodyPr>
          <a:lstStyle/>
          <a:p>
            <a:pPr marL="0" marR="0" lvl="0" indent="0" algn="l" rtl="0">
              <a:spcBef>
                <a:spcPts val="0"/>
              </a:spcBef>
              <a:spcAft>
                <a:spcPts val="0"/>
              </a:spcAft>
              <a:buNone/>
            </a:pPr>
            <a:r>
              <a:rPr lang="en-US" sz="5400" b="1" i="1" u="none">
                <a:solidFill>
                  <a:schemeClr val="dk1"/>
                </a:solidFill>
                <a:latin typeface="Arial"/>
                <a:ea typeface="Arial"/>
                <a:cs typeface="Arial"/>
                <a:sym typeface="Arial"/>
              </a:rPr>
              <a:t>Analysis by: Dacruz Norberto, Daniel Zhu, Richard Zhou, and Dr. Elizabeth Bonsignore</a:t>
            </a:r>
            <a:endParaRPr sz="5400" b="1" i="1" u="none">
              <a:solidFill>
                <a:schemeClr val="dk1"/>
              </a:solidFill>
              <a:latin typeface="Arial"/>
              <a:ea typeface="Arial"/>
              <a:cs typeface="Arial"/>
              <a:sym typeface="Arial"/>
            </a:endParaRPr>
          </a:p>
        </p:txBody>
      </p:sp>
      <p:cxnSp>
        <p:nvCxnSpPr>
          <p:cNvPr id="93" name="Google Shape;93;p1"/>
          <p:cNvCxnSpPr/>
          <p:nvPr/>
        </p:nvCxnSpPr>
        <p:spPr>
          <a:xfrm>
            <a:off x="549275" y="4709319"/>
            <a:ext cx="31729362" cy="0"/>
          </a:xfrm>
          <a:prstGeom prst="straightConnector1">
            <a:avLst/>
          </a:prstGeom>
          <a:noFill/>
          <a:ln w="152400" cap="flat" cmpd="sng">
            <a:solidFill>
              <a:srgbClr val="FF0000"/>
            </a:solidFill>
            <a:prstDash val="solid"/>
            <a:round/>
            <a:headEnd type="none" w="med" len="med"/>
            <a:tailEnd type="none" w="med" len="med"/>
          </a:ln>
        </p:spPr>
      </p:cxnSp>
      <p:sp>
        <p:nvSpPr>
          <p:cNvPr id="94" name="Google Shape;94;p1"/>
          <p:cNvSpPr txBox="1"/>
          <p:nvPr/>
        </p:nvSpPr>
        <p:spPr>
          <a:xfrm>
            <a:off x="11395075" y="5457150"/>
            <a:ext cx="9396300" cy="399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Problem and Scope Overview</a:t>
            </a:r>
            <a:endParaRPr sz="2800">
              <a:solidFill>
                <a:schemeClr val="dk1"/>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rPr>
              <a:t>How have the household characteristics (e.g., household composition, income, etc.) of HUD’s PH, MH, and HCV programs changed from 2009 to 2018?</a:t>
            </a:r>
            <a:endParaRPr sz="2800">
              <a:solidFill>
                <a:schemeClr val="dk1"/>
              </a:solidFill>
            </a:endParaRPr>
          </a:p>
          <a:p>
            <a:pPr marL="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r>
              <a:rPr lang="en-US" sz="2800">
                <a:solidFill>
                  <a:schemeClr val="dk1"/>
                </a:solidFill>
              </a:rPr>
              <a:t>The team’s primary end-goal aims to determine data and policy recommendation for HUD regarding mitigate any gaps in the composition of public-housing assistance recipients in the program. In addition, the team will use predictive analytic techniques to forecast if: </a:t>
            </a:r>
            <a:endParaRPr sz="2800">
              <a:solidFill>
                <a:schemeClr val="dk1"/>
              </a:solidFill>
            </a:endParaRPr>
          </a:p>
          <a:p>
            <a:pPr marL="457200" marR="0" lvl="0" indent="-406400" algn="l" rtl="0">
              <a:spcBef>
                <a:spcPts val="0"/>
              </a:spcBef>
              <a:spcAft>
                <a:spcPts val="0"/>
              </a:spcAft>
              <a:buClr>
                <a:schemeClr val="dk1"/>
              </a:buClr>
              <a:buSzPts val="2800"/>
              <a:buAutoNum type="arabicPeriod"/>
            </a:pPr>
            <a:r>
              <a:rPr lang="en-US" sz="2800">
                <a:solidFill>
                  <a:schemeClr val="dk1"/>
                </a:solidFill>
              </a:rPr>
              <a:t>Program vouchers will be able to defray the cost of rising housing costs continuing to cover 60% of costs with linear regression</a:t>
            </a:r>
            <a:endParaRPr sz="2800">
              <a:solidFill>
                <a:schemeClr val="dk1"/>
              </a:solidFill>
            </a:endParaRPr>
          </a:p>
          <a:p>
            <a:pPr marL="457200" marR="0" lvl="0" indent="-406400" algn="l" rtl="0">
              <a:spcBef>
                <a:spcPts val="0"/>
              </a:spcBef>
              <a:spcAft>
                <a:spcPts val="0"/>
              </a:spcAft>
              <a:buClr>
                <a:schemeClr val="dk1"/>
              </a:buClr>
              <a:buSzPts val="2800"/>
              <a:buAutoNum type="arabicPeriod"/>
            </a:pPr>
            <a:r>
              <a:rPr lang="en-US" sz="2800">
                <a:solidFill>
                  <a:schemeClr val="dk1"/>
                </a:solidFill>
              </a:rPr>
              <a:t>Use Decision Analysis to determine uncover business rules and patterns in those receiving public housing </a:t>
            </a:r>
            <a:endParaRPr sz="2800">
              <a:solidFill>
                <a:schemeClr val="dk1"/>
              </a:solidFill>
            </a:endParaRPr>
          </a:p>
          <a:p>
            <a:pPr marL="457200" marR="0" lvl="0" indent="-406400" algn="l" rtl="0">
              <a:spcBef>
                <a:spcPts val="0"/>
              </a:spcBef>
              <a:spcAft>
                <a:spcPts val="0"/>
              </a:spcAft>
              <a:buClr>
                <a:schemeClr val="dk1"/>
              </a:buClr>
              <a:buSzPts val="2800"/>
              <a:buAutoNum type="arabicPeriod"/>
            </a:pPr>
            <a:r>
              <a:rPr lang="en-US" sz="2800">
                <a:solidFill>
                  <a:schemeClr val="dk1"/>
                </a:solidFill>
              </a:rPr>
              <a:t>Predict the composition of applicants/recipients for each program type in the next five years</a:t>
            </a:r>
            <a:endParaRPr sz="2800">
              <a:solidFill>
                <a:schemeClr val="dk1"/>
              </a:solidFill>
            </a:endParaRPr>
          </a:p>
          <a:p>
            <a:pPr marL="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r>
              <a:rPr lang="en-US" sz="2800">
                <a:solidFill>
                  <a:schemeClr val="dk1"/>
                </a:solidFill>
              </a:rPr>
              <a:t>Team 20047 extrapolated several sub-questions from this initial framing is tied to HUD’s strategic initiatives, and asking:</a:t>
            </a:r>
            <a:endParaRPr sz="2800">
              <a:solidFill>
                <a:schemeClr val="dk1"/>
              </a:solidFill>
            </a:endParaRPr>
          </a:p>
          <a:p>
            <a:pPr marL="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r>
              <a:rPr lang="en-US" sz="2800">
                <a:solidFill>
                  <a:schemeClr val="dk1"/>
                </a:solidFill>
              </a:rPr>
              <a:t>Can we predict what sorts of households will either need more assistance or no longer be able to afford their rent, even with assistance?</a:t>
            </a:r>
            <a:endParaRPr sz="2800">
              <a:solidFill>
                <a:schemeClr val="dk1"/>
              </a:solidFill>
            </a:endParaRPr>
          </a:p>
          <a:p>
            <a:pPr marL="0" marR="0" lvl="0" indent="0" algn="l" rtl="0">
              <a:spcBef>
                <a:spcPts val="0"/>
              </a:spcBef>
              <a:spcAft>
                <a:spcPts val="0"/>
              </a:spcAft>
              <a:buNone/>
            </a:pPr>
            <a:r>
              <a:rPr lang="en-US" sz="2800">
                <a:solidFill>
                  <a:schemeClr val="dk1"/>
                </a:solidFill>
              </a:rPr>
              <a:t>What are differences and trends (if any) regarding the HCV program,</a:t>
            </a:r>
            <a:endParaRPr sz="2800">
              <a:solidFill>
                <a:schemeClr val="dk1"/>
              </a:solidFill>
            </a:endParaRPr>
          </a:p>
          <a:p>
            <a:pPr marL="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r>
              <a:rPr lang="en-US" sz="2800">
                <a:solidFill>
                  <a:schemeClr val="dk1"/>
                </a:solidFill>
              </a:rPr>
              <a:t>The team created exploratory and statistical dashboards to view changes over time for each HUD assisted housing programs, performed machine learning to answer the questions above, and suggested recommendations based on the results produced by this analysis. </a:t>
            </a:r>
            <a:endParaRPr sz="2800">
              <a:solidFill>
                <a:schemeClr val="dk1"/>
              </a:solidFill>
            </a:endParaRPr>
          </a:p>
          <a:p>
            <a:pPr marL="0" marR="0" lvl="0" indent="0" algn="l" rtl="0">
              <a:spcBef>
                <a:spcPts val="0"/>
              </a:spcBef>
              <a:spcAft>
                <a:spcPts val="0"/>
              </a:spcAft>
              <a:buNone/>
            </a:pPr>
            <a:r>
              <a:rPr lang="en-US" sz="2800">
                <a:solidFill>
                  <a:schemeClr val="dk1"/>
                </a:solidFill>
                <a:latin typeface="Arial"/>
                <a:ea typeface="Arial"/>
                <a:cs typeface="Arial"/>
                <a:sym typeface="Arial"/>
              </a:rPr>
              <a:t>.</a:t>
            </a:r>
            <a:endParaRPr/>
          </a:p>
        </p:txBody>
      </p:sp>
      <p:sp>
        <p:nvSpPr>
          <p:cNvPr id="95" name="Google Shape;95;p1"/>
          <p:cNvSpPr/>
          <p:nvPr/>
        </p:nvSpPr>
        <p:spPr>
          <a:xfrm>
            <a:off x="7177882" y="25338755"/>
            <a:ext cx="20756563" cy="579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96" name="Google Shape;96;p1"/>
          <p:cNvCxnSpPr/>
          <p:nvPr/>
        </p:nvCxnSpPr>
        <p:spPr>
          <a:xfrm>
            <a:off x="617538" y="25169813"/>
            <a:ext cx="28528962" cy="0"/>
          </a:xfrm>
          <a:prstGeom prst="straightConnector1">
            <a:avLst/>
          </a:prstGeom>
          <a:noFill/>
          <a:ln w="152400" cap="flat" cmpd="sng">
            <a:solidFill>
              <a:srgbClr val="FF0000"/>
            </a:solidFill>
            <a:prstDash val="solid"/>
            <a:round/>
            <a:headEnd type="none" w="med" len="med"/>
            <a:tailEnd type="none" w="med" len="med"/>
          </a:ln>
        </p:spPr>
      </p:cxnSp>
      <p:sp>
        <p:nvSpPr>
          <p:cNvPr id="97" name="Google Shape;97;p1"/>
          <p:cNvSpPr txBox="1"/>
          <p:nvPr/>
        </p:nvSpPr>
        <p:spPr>
          <a:xfrm>
            <a:off x="1303263" y="21569350"/>
            <a:ext cx="9258300" cy="18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rPr>
              <a:t>Users can use R Shiny interface to view the statistical spread of data points as they relate to the demographic makeup of each assisted housing program type</a:t>
            </a:r>
            <a:endParaRPr/>
          </a:p>
          <a:p>
            <a:pPr marL="0" marR="0" lvl="0" indent="-177800" algn="just"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a:t>
            </a:r>
            <a:r>
              <a:rPr lang="en-US" sz="2800">
                <a:solidFill>
                  <a:schemeClr val="dk1"/>
                </a:solidFill>
              </a:rPr>
              <a:t>Measures of dispersion (Statistics)</a:t>
            </a:r>
            <a:endParaRPr/>
          </a:p>
          <a:p>
            <a:pPr marL="0" marR="0" lvl="0" indent="-177800" algn="just"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View is limited to </a:t>
            </a:r>
            <a:r>
              <a:rPr lang="en-US" sz="2800">
                <a:solidFill>
                  <a:schemeClr val="dk1"/>
                </a:solidFill>
              </a:rPr>
              <a:t>data points </a:t>
            </a:r>
            <a:r>
              <a:rPr lang="en-US" sz="2800">
                <a:solidFill>
                  <a:schemeClr val="dk1"/>
                </a:solidFill>
                <a:latin typeface="Arial"/>
                <a:ea typeface="Arial"/>
                <a:cs typeface="Arial"/>
                <a:sym typeface="Arial"/>
              </a:rPr>
              <a:t>relevant to th</a:t>
            </a:r>
            <a:r>
              <a:rPr lang="en-US" sz="2800">
                <a:solidFill>
                  <a:schemeClr val="dk1"/>
                </a:solidFill>
              </a:rPr>
              <a:t>e analysis performed by the team (not all data provided)</a:t>
            </a:r>
            <a:endParaRPr/>
          </a:p>
        </p:txBody>
      </p:sp>
      <p:sp>
        <p:nvSpPr>
          <p:cNvPr id="98" name="Google Shape;98;p1"/>
          <p:cNvSpPr/>
          <p:nvPr/>
        </p:nvSpPr>
        <p:spPr>
          <a:xfrm>
            <a:off x="358775" y="15240000"/>
            <a:ext cx="958850" cy="960438"/>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dk1"/>
                </a:solidFill>
                <a:latin typeface="Arial"/>
                <a:ea typeface="Arial"/>
                <a:cs typeface="Arial"/>
                <a:sym typeface="Arial"/>
              </a:rPr>
              <a:t>2</a:t>
            </a:r>
            <a:endParaRPr/>
          </a:p>
        </p:txBody>
      </p:sp>
      <p:sp>
        <p:nvSpPr>
          <p:cNvPr id="99" name="Google Shape;99;p1"/>
          <p:cNvSpPr txBox="1"/>
          <p:nvPr/>
        </p:nvSpPr>
        <p:spPr>
          <a:xfrm>
            <a:off x="22905325" y="13041888"/>
            <a:ext cx="8847000" cy="137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rPr>
              <a:t>The team conducted Decision Tree Analysis, Cluster Analysis, and Linear Regression to find associations amongst the data and predict rent amounts as well as HUD assistance payments for the next 5 years</a:t>
            </a:r>
            <a:endParaRPr/>
          </a:p>
        </p:txBody>
      </p:sp>
      <p:sp>
        <p:nvSpPr>
          <p:cNvPr id="100" name="Google Shape;100;p1"/>
          <p:cNvSpPr/>
          <p:nvPr/>
        </p:nvSpPr>
        <p:spPr>
          <a:xfrm>
            <a:off x="21602700" y="5211763"/>
            <a:ext cx="960438" cy="960437"/>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dk1"/>
                </a:solidFill>
                <a:latin typeface="Arial"/>
                <a:ea typeface="Arial"/>
                <a:cs typeface="Arial"/>
                <a:sym typeface="Arial"/>
              </a:rPr>
              <a:t>3</a:t>
            </a:r>
            <a:endParaRPr/>
          </a:p>
        </p:txBody>
      </p:sp>
      <p:sp>
        <p:nvSpPr>
          <p:cNvPr id="101" name="Google Shape;101;p1"/>
          <p:cNvSpPr/>
          <p:nvPr/>
        </p:nvSpPr>
        <p:spPr>
          <a:xfrm>
            <a:off x="21877338" y="15187613"/>
            <a:ext cx="960300" cy="958800"/>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dk1"/>
                </a:solidFill>
                <a:latin typeface="Arial"/>
                <a:ea typeface="Arial"/>
                <a:cs typeface="Arial"/>
                <a:sym typeface="Arial"/>
              </a:rPr>
              <a:t>4</a:t>
            </a:r>
            <a:endParaRPr/>
          </a:p>
        </p:txBody>
      </p:sp>
      <p:sp>
        <p:nvSpPr>
          <p:cNvPr id="102" name="Google Shape;102;p1"/>
          <p:cNvSpPr/>
          <p:nvPr/>
        </p:nvSpPr>
        <p:spPr>
          <a:xfrm>
            <a:off x="1379561" y="5457143"/>
            <a:ext cx="6478800" cy="5847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Exploratory Analysis in PowerBI</a:t>
            </a:r>
            <a:endParaRPr sz="3200" b="1">
              <a:solidFill>
                <a:schemeClr val="dk1"/>
              </a:solidFill>
              <a:latin typeface="Arial"/>
              <a:ea typeface="Arial"/>
              <a:cs typeface="Arial"/>
              <a:sym typeface="Arial"/>
            </a:endParaRPr>
          </a:p>
        </p:txBody>
      </p:sp>
      <p:sp>
        <p:nvSpPr>
          <p:cNvPr id="103" name="Google Shape;103;p1"/>
          <p:cNvSpPr/>
          <p:nvPr/>
        </p:nvSpPr>
        <p:spPr>
          <a:xfrm>
            <a:off x="487363" y="5394325"/>
            <a:ext cx="892175" cy="892175"/>
          </a:xfrm>
          <a:prstGeom prst="ellipse">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dk1"/>
                </a:solidFill>
                <a:latin typeface="Arial"/>
                <a:ea typeface="Arial"/>
                <a:cs typeface="Arial"/>
                <a:sym typeface="Arial"/>
              </a:rPr>
              <a:t>1</a:t>
            </a:r>
            <a:endParaRPr/>
          </a:p>
        </p:txBody>
      </p:sp>
      <p:sp>
        <p:nvSpPr>
          <p:cNvPr id="104" name="Google Shape;104;p1"/>
          <p:cNvSpPr/>
          <p:nvPr/>
        </p:nvSpPr>
        <p:spPr>
          <a:xfrm>
            <a:off x="23173034" y="15322266"/>
            <a:ext cx="7787700" cy="5847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Results/Recommendations/Conclusion</a:t>
            </a:r>
            <a:endParaRPr/>
          </a:p>
        </p:txBody>
      </p:sp>
      <p:pic>
        <p:nvPicPr>
          <p:cNvPr id="105" name="Google Shape;105;p1"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106" name="Google Shape;106;p1"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sp>
        <p:nvSpPr>
          <p:cNvPr id="107" name="Google Shape;107;p1"/>
          <p:cNvSpPr/>
          <p:nvPr/>
        </p:nvSpPr>
        <p:spPr>
          <a:xfrm>
            <a:off x="1379548" y="15313486"/>
            <a:ext cx="6020400" cy="5847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Statistical Analysis in R Shiny</a:t>
            </a:r>
            <a:endParaRPr/>
          </a:p>
        </p:txBody>
      </p:sp>
      <p:sp>
        <p:nvSpPr>
          <p:cNvPr id="108" name="Google Shape;108;p1"/>
          <p:cNvSpPr/>
          <p:nvPr/>
        </p:nvSpPr>
        <p:spPr>
          <a:xfrm>
            <a:off x="23767830" y="5383722"/>
            <a:ext cx="6337753" cy="5847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Machine Learning Analysis in R</a:t>
            </a:r>
            <a:endParaRPr/>
          </a:p>
        </p:txBody>
      </p:sp>
      <p:pic>
        <p:nvPicPr>
          <p:cNvPr id="109" name="Google Shape;109;p1"/>
          <p:cNvPicPr preferRelativeResize="0"/>
          <p:nvPr/>
        </p:nvPicPr>
        <p:blipFill>
          <a:blip r:embed="rId6">
            <a:alphaModFix/>
          </a:blip>
          <a:stretch>
            <a:fillRect/>
          </a:stretch>
        </p:blipFill>
        <p:spPr>
          <a:xfrm>
            <a:off x="20780374" y="20267269"/>
            <a:ext cx="5304675" cy="3495407"/>
          </a:xfrm>
          <a:prstGeom prst="rect">
            <a:avLst/>
          </a:prstGeom>
          <a:noFill/>
          <a:ln>
            <a:noFill/>
          </a:ln>
        </p:spPr>
      </p:pic>
      <p:grpSp>
        <p:nvGrpSpPr>
          <p:cNvPr id="110" name="Google Shape;110;p1"/>
          <p:cNvGrpSpPr/>
          <p:nvPr/>
        </p:nvGrpSpPr>
        <p:grpSpPr>
          <a:xfrm>
            <a:off x="549282" y="6548552"/>
            <a:ext cx="3691455" cy="3453041"/>
            <a:chOff x="965213" y="7674425"/>
            <a:chExt cx="11763720" cy="9820936"/>
          </a:xfrm>
        </p:grpSpPr>
        <p:pic>
          <p:nvPicPr>
            <p:cNvPr id="111" name="Google Shape;111;p1"/>
            <p:cNvPicPr preferRelativeResize="0"/>
            <p:nvPr/>
          </p:nvPicPr>
          <p:blipFill rotWithShape="1">
            <a:blip r:embed="rId7">
              <a:alphaModFix/>
            </a:blip>
            <a:srcRect l="10161" t="15773" r="33601" b="6826"/>
            <a:stretch/>
          </p:blipFill>
          <p:spPr>
            <a:xfrm>
              <a:off x="965213" y="8388413"/>
              <a:ext cx="11763720" cy="9106949"/>
            </a:xfrm>
            <a:prstGeom prst="rect">
              <a:avLst/>
            </a:prstGeom>
            <a:noFill/>
            <a:ln>
              <a:noFill/>
            </a:ln>
          </p:spPr>
        </p:pic>
        <p:sp>
          <p:nvSpPr>
            <p:cNvPr id="112" name="Google Shape;112;p1"/>
            <p:cNvSpPr txBox="1"/>
            <p:nvPr/>
          </p:nvSpPr>
          <p:spPr>
            <a:xfrm>
              <a:off x="965225" y="7674425"/>
              <a:ext cx="10438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i="1"/>
                <a:t>Household Dashboard</a:t>
              </a:r>
              <a:endParaRPr sz="2400" i="1"/>
            </a:p>
          </p:txBody>
        </p:sp>
      </p:grpSp>
      <p:grpSp>
        <p:nvGrpSpPr>
          <p:cNvPr id="113" name="Google Shape;113;p1"/>
          <p:cNvGrpSpPr/>
          <p:nvPr/>
        </p:nvGrpSpPr>
        <p:grpSpPr>
          <a:xfrm>
            <a:off x="4687664" y="6564259"/>
            <a:ext cx="6020758" cy="3788695"/>
            <a:chOff x="18865450" y="9911575"/>
            <a:chExt cx="13646323" cy="8587250"/>
          </a:xfrm>
        </p:grpSpPr>
        <p:pic>
          <p:nvPicPr>
            <p:cNvPr id="114" name="Google Shape;114;p1"/>
            <p:cNvPicPr preferRelativeResize="0"/>
            <p:nvPr/>
          </p:nvPicPr>
          <p:blipFill rotWithShape="1">
            <a:blip r:embed="rId8">
              <a:alphaModFix/>
            </a:blip>
            <a:srcRect l="2893" t="15448" r="26023" b="11681"/>
            <a:stretch/>
          </p:blipFill>
          <p:spPr>
            <a:xfrm>
              <a:off x="18865450" y="10629775"/>
              <a:ext cx="13646323" cy="7869050"/>
            </a:xfrm>
            <a:prstGeom prst="rect">
              <a:avLst/>
            </a:prstGeom>
            <a:noFill/>
            <a:ln>
              <a:noFill/>
            </a:ln>
          </p:spPr>
        </p:pic>
        <p:sp>
          <p:nvSpPr>
            <p:cNvPr id="115" name="Google Shape;115;p1"/>
            <p:cNvSpPr txBox="1"/>
            <p:nvPr/>
          </p:nvSpPr>
          <p:spPr>
            <a:xfrm>
              <a:off x="18865450" y="9911575"/>
              <a:ext cx="10438200" cy="7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i="1"/>
                <a:t>Income Dashboard</a:t>
              </a:r>
              <a:endParaRPr sz="2400" i="1"/>
            </a:p>
          </p:txBody>
        </p:sp>
      </p:grpSp>
      <p:pic>
        <p:nvPicPr>
          <p:cNvPr id="116" name="Google Shape;116;p1"/>
          <p:cNvPicPr preferRelativeResize="0"/>
          <p:nvPr/>
        </p:nvPicPr>
        <p:blipFill>
          <a:blip r:embed="rId9">
            <a:alphaModFix/>
          </a:blip>
          <a:stretch>
            <a:fillRect/>
          </a:stretch>
        </p:blipFill>
        <p:spPr>
          <a:xfrm>
            <a:off x="487375" y="16372325"/>
            <a:ext cx="4951325" cy="2281017"/>
          </a:xfrm>
          <a:prstGeom prst="rect">
            <a:avLst/>
          </a:prstGeom>
          <a:noFill/>
          <a:ln>
            <a:noFill/>
          </a:ln>
        </p:spPr>
      </p:pic>
      <p:pic>
        <p:nvPicPr>
          <p:cNvPr id="117" name="Google Shape;117;p1"/>
          <p:cNvPicPr preferRelativeResize="0"/>
          <p:nvPr/>
        </p:nvPicPr>
        <p:blipFill>
          <a:blip r:embed="rId10">
            <a:alphaModFix/>
          </a:blip>
          <a:stretch>
            <a:fillRect/>
          </a:stretch>
        </p:blipFill>
        <p:spPr>
          <a:xfrm>
            <a:off x="487375" y="18653333"/>
            <a:ext cx="4951325" cy="2281017"/>
          </a:xfrm>
          <a:prstGeom prst="rect">
            <a:avLst/>
          </a:prstGeom>
          <a:noFill/>
          <a:ln>
            <a:noFill/>
          </a:ln>
        </p:spPr>
      </p:pic>
      <p:pic>
        <p:nvPicPr>
          <p:cNvPr id="118" name="Google Shape;118;p1"/>
          <p:cNvPicPr preferRelativeResize="0"/>
          <p:nvPr/>
        </p:nvPicPr>
        <p:blipFill rotWithShape="1">
          <a:blip r:embed="rId11">
            <a:alphaModFix/>
          </a:blip>
          <a:srcRect r="17756"/>
          <a:stretch/>
        </p:blipFill>
        <p:spPr>
          <a:xfrm>
            <a:off x="5438700" y="16372325"/>
            <a:ext cx="5431899" cy="4659214"/>
          </a:xfrm>
          <a:prstGeom prst="rect">
            <a:avLst/>
          </a:prstGeom>
          <a:noFill/>
          <a:ln>
            <a:noFill/>
          </a:ln>
        </p:spPr>
      </p:pic>
      <p:pic>
        <p:nvPicPr>
          <p:cNvPr id="119" name="Google Shape;119;p1"/>
          <p:cNvPicPr preferRelativeResize="0"/>
          <p:nvPr/>
        </p:nvPicPr>
        <p:blipFill>
          <a:blip r:embed="rId12">
            <a:alphaModFix/>
          </a:blip>
          <a:stretch>
            <a:fillRect/>
          </a:stretch>
        </p:blipFill>
        <p:spPr>
          <a:xfrm>
            <a:off x="7858358" y="4849350"/>
            <a:ext cx="1432579" cy="1800300"/>
          </a:xfrm>
          <a:prstGeom prst="rect">
            <a:avLst/>
          </a:prstGeom>
          <a:noFill/>
          <a:ln>
            <a:noFill/>
          </a:ln>
        </p:spPr>
      </p:pic>
      <p:pic>
        <p:nvPicPr>
          <p:cNvPr id="120" name="Google Shape;120;p1"/>
          <p:cNvPicPr preferRelativeResize="0"/>
          <p:nvPr/>
        </p:nvPicPr>
        <p:blipFill>
          <a:blip r:embed="rId13">
            <a:alphaModFix/>
          </a:blip>
          <a:stretch>
            <a:fillRect/>
          </a:stretch>
        </p:blipFill>
        <p:spPr>
          <a:xfrm>
            <a:off x="7461875" y="15214213"/>
            <a:ext cx="3540775" cy="684012"/>
          </a:xfrm>
          <a:prstGeom prst="rect">
            <a:avLst/>
          </a:prstGeom>
          <a:noFill/>
          <a:ln>
            <a:noFill/>
          </a:ln>
        </p:spPr>
      </p:pic>
      <p:pic>
        <p:nvPicPr>
          <p:cNvPr id="121" name="Google Shape;121;p1"/>
          <p:cNvPicPr preferRelativeResize="0"/>
          <p:nvPr/>
        </p:nvPicPr>
        <p:blipFill>
          <a:blip r:embed="rId14">
            <a:alphaModFix/>
          </a:blip>
          <a:stretch>
            <a:fillRect/>
          </a:stretch>
        </p:blipFill>
        <p:spPr>
          <a:xfrm>
            <a:off x="21478150" y="6629600"/>
            <a:ext cx="5304675" cy="2970619"/>
          </a:xfrm>
          <a:prstGeom prst="rect">
            <a:avLst/>
          </a:prstGeom>
          <a:noFill/>
          <a:ln>
            <a:noFill/>
          </a:ln>
        </p:spPr>
      </p:pic>
      <p:pic>
        <p:nvPicPr>
          <p:cNvPr id="122" name="Google Shape;122;p1"/>
          <p:cNvPicPr preferRelativeResize="0"/>
          <p:nvPr/>
        </p:nvPicPr>
        <p:blipFill>
          <a:blip r:embed="rId15">
            <a:alphaModFix/>
          </a:blip>
          <a:stretch>
            <a:fillRect/>
          </a:stretch>
        </p:blipFill>
        <p:spPr>
          <a:xfrm>
            <a:off x="26602300" y="6221763"/>
            <a:ext cx="6020749" cy="3662613"/>
          </a:xfrm>
          <a:prstGeom prst="rect">
            <a:avLst/>
          </a:prstGeom>
          <a:noFill/>
          <a:ln>
            <a:noFill/>
          </a:ln>
        </p:spPr>
      </p:pic>
      <p:pic>
        <p:nvPicPr>
          <p:cNvPr id="123" name="Google Shape;123;p1"/>
          <p:cNvPicPr preferRelativeResize="0"/>
          <p:nvPr/>
        </p:nvPicPr>
        <p:blipFill>
          <a:blip r:embed="rId16">
            <a:alphaModFix/>
          </a:blip>
          <a:stretch>
            <a:fillRect/>
          </a:stretch>
        </p:blipFill>
        <p:spPr>
          <a:xfrm>
            <a:off x="24284363" y="9768000"/>
            <a:ext cx="5304675" cy="2970618"/>
          </a:xfrm>
          <a:prstGeom prst="rect">
            <a:avLst/>
          </a:prstGeom>
          <a:noFill/>
          <a:ln>
            <a:noFill/>
          </a:ln>
        </p:spPr>
      </p:pic>
      <p:pic>
        <p:nvPicPr>
          <p:cNvPr id="124" name="Google Shape;124;p1"/>
          <p:cNvPicPr preferRelativeResize="0"/>
          <p:nvPr/>
        </p:nvPicPr>
        <p:blipFill>
          <a:blip r:embed="rId17">
            <a:alphaModFix/>
          </a:blip>
          <a:stretch>
            <a:fillRect/>
          </a:stretch>
        </p:blipFill>
        <p:spPr>
          <a:xfrm>
            <a:off x="24789688" y="16814238"/>
            <a:ext cx="7948850" cy="3453050"/>
          </a:xfrm>
          <a:prstGeom prst="rect">
            <a:avLst/>
          </a:prstGeom>
          <a:noFill/>
          <a:ln>
            <a:noFill/>
          </a:ln>
        </p:spPr>
      </p:pic>
      <p:pic>
        <p:nvPicPr>
          <p:cNvPr id="125" name="Google Shape;125;p1"/>
          <p:cNvPicPr preferRelativeResize="0"/>
          <p:nvPr/>
        </p:nvPicPr>
        <p:blipFill>
          <a:blip r:embed="rId18">
            <a:alphaModFix/>
          </a:blip>
          <a:stretch>
            <a:fillRect/>
          </a:stretch>
        </p:blipFill>
        <p:spPr>
          <a:xfrm>
            <a:off x="25750377" y="20267275"/>
            <a:ext cx="6838299" cy="2970625"/>
          </a:xfrm>
          <a:prstGeom prst="rect">
            <a:avLst/>
          </a:prstGeom>
          <a:noFill/>
          <a:ln>
            <a:noFill/>
          </a:ln>
        </p:spPr>
      </p:pic>
      <p:pic>
        <p:nvPicPr>
          <p:cNvPr id="126" name="Google Shape;126;p1"/>
          <p:cNvPicPr preferRelativeResize="0"/>
          <p:nvPr/>
        </p:nvPicPr>
        <p:blipFill>
          <a:blip r:embed="rId19">
            <a:alphaModFix/>
          </a:blip>
          <a:stretch>
            <a:fillRect/>
          </a:stretch>
        </p:blipFill>
        <p:spPr>
          <a:xfrm>
            <a:off x="21031200" y="16508232"/>
            <a:ext cx="3691450" cy="4199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80d6ef05a4_3_0"/>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133" name="Google Shape;133;g80d6ef05a4_3_0"/>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PowerBI Exploratory Analysis Dashboards</a:t>
            </a:r>
            <a:endParaRPr sz="5400" b="1" i="1" u="none">
              <a:solidFill>
                <a:schemeClr val="dk1"/>
              </a:solidFill>
              <a:latin typeface="Arial"/>
              <a:ea typeface="Arial"/>
              <a:cs typeface="Arial"/>
              <a:sym typeface="Arial"/>
            </a:endParaRPr>
          </a:p>
        </p:txBody>
      </p:sp>
      <p:cxnSp>
        <p:nvCxnSpPr>
          <p:cNvPr id="134" name="Google Shape;134;g80d6ef05a4_3_0"/>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135" name="Google Shape;135;g80d6ef05a4_3_0"/>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136" name="Google Shape;136;g80d6ef05a4_3_0"/>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137" name="Google Shape;137;g80d6ef05a4_3_0"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138" name="Google Shape;138;g80d6ef05a4_3_0"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grpSp>
        <p:nvGrpSpPr>
          <p:cNvPr id="139" name="Google Shape;139;g80d6ef05a4_3_0"/>
          <p:cNvGrpSpPr/>
          <p:nvPr/>
        </p:nvGrpSpPr>
        <p:grpSpPr>
          <a:xfrm>
            <a:off x="617541" y="7965276"/>
            <a:ext cx="14863460" cy="11378537"/>
            <a:chOff x="965213" y="7674425"/>
            <a:chExt cx="11763720" cy="9820936"/>
          </a:xfrm>
        </p:grpSpPr>
        <p:pic>
          <p:nvPicPr>
            <p:cNvPr id="140" name="Google Shape;140;g80d6ef05a4_3_0"/>
            <p:cNvPicPr preferRelativeResize="0"/>
            <p:nvPr/>
          </p:nvPicPr>
          <p:blipFill rotWithShape="1">
            <a:blip r:embed="rId6">
              <a:alphaModFix/>
            </a:blip>
            <a:srcRect l="10161" t="15773" r="33601" b="6826"/>
            <a:stretch/>
          </p:blipFill>
          <p:spPr>
            <a:xfrm>
              <a:off x="965213" y="8388413"/>
              <a:ext cx="11763720" cy="9106949"/>
            </a:xfrm>
            <a:prstGeom prst="rect">
              <a:avLst/>
            </a:prstGeom>
            <a:noFill/>
            <a:ln>
              <a:noFill/>
            </a:ln>
          </p:spPr>
        </p:pic>
        <p:sp>
          <p:nvSpPr>
            <p:cNvPr id="141" name="Google Shape;141;g80d6ef05a4_3_0"/>
            <p:cNvSpPr txBox="1"/>
            <p:nvPr/>
          </p:nvSpPr>
          <p:spPr>
            <a:xfrm>
              <a:off x="965225" y="7674425"/>
              <a:ext cx="10438200" cy="7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i="1"/>
                <a:t>Household Dashboard</a:t>
              </a:r>
              <a:endParaRPr sz="2400" i="1"/>
            </a:p>
          </p:txBody>
        </p:sp>
      </p:grpSp>
      <p:grpSp>
        <p:nvGrpSpPr>
          <p:cNvPr id="142" name="Google Shape;142;g80d6ef05a4_3_0"/>
          <p:cNvGrpSpPr/>
          <p:nvPr/>
        </p:nvGrpSpPr>
        <p:grpSpPr>
          <a:xfrm>
            <a:off x="15694721" y="8239645"/>
            <a:ext cx="16664890" cy="11104173"/>
            <a:chOff x="18865450" y="9911575"/>
            <a:chExt cx="13646323" cy="8587250"/>
          </a:xfrm>
        </p:grpSpPr>
        <p:pic>
          <p:nvPicPr>
            <p:cNvPr id="143" name="Google Shape;143;g80d6ef05a4_3_0"/>
            <p:cNvPicPr preferRelativeResize="0"/>
            <p:nvPr/>
          </p:nvPicPr>
          <p:blipFill rotWithShape="1">
            <a:blip r:embed="rId7">
              <a:alphaModFix/>
            </a:blip>
            <a:srcRect l="2893" t="15448" r="26023" b="11681"/>
            <a:stretch/>
          </p:blipFill>
          <p:spPr>
            <a:xfrm>
              <a:off x="18865450" y="10629775"/>
              <a:ext cx="13646323" cy="7869050"/>
            </a:xfrm>
            <a:prstGeom prst="rect">
              <a:avLst/>
            </a:prstGeom>
            <a:noFill/>
            <a:ln>
              <a:noFill/>
            </a:ln>
          </p:spPr>
        </p:pic>
        <p:sp>
          <p:nvSpPr>
            <p:cNvPr id="144" name="Google Shape;144;g80d6ef05a4_3_0"/>
            <p:cNvSpPr txBox="1"/>
            <p:nvPr/>
          </p:nvSpPr>
          <p:spPr>
            <a:xfrm>
              <a:off x="18865450" y="9911575"/>
              <a:ext cx="10438200" cy="7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i="1"/>
                <a:t>Income Dashboard</a:t>
              </a:r>
              <a:endParaRPr sz="2400" i="1"/>
            </a:p>
          </p:txBody>
        </p:sp>
      </p:grpSp>
      <p:sp>
        <p:nvSpPr>
          <p:cNvPr id="145" name="Google Shape;145;g80d6ef05a4_3_0"/>
          <p:cNvSpPr txBox="1"/>
          <p:nvPr/>
        </p:nvSpPr>
        <p:spPr>
          <a:xfrm>
            <a:off x="8507850" y="5609875"/>
            <a:ext cx="17783400" cy="21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0" b="1" u="sng">
                <a:solidFill>
                  <a:schemeClr val="dk1"/>
                </a:solidFill>
              </a:rPr>
              <a:t>LIVE DEMO OF POWERBI</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80d6ef05a4_1_3"/>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152" name="Google Shape;152;g80d6ef05a4_1_3"/>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PowerBI Exploratory Analysis Additional Figures</a:t>
            </a:r>
            <a:endParaRPr sz="5400" b="1" i="1" u="none">
              <a:solidFill>
                <a:schemeClr val="dk1"/>
              </a:solidFill>
              <a:latin typeface="Arial"/>
              <a:ea typeface="Arial"/>
              <a:cs typeface="Arial"/>
              <a:sym typeface="Arial"/>
            </a:endParaRPr>
          </a:p>
        </p:txBody>
      </p:sp>
      <p:cxnSp>
        <p:nvCxnSpPr>
          <p:cNvPr id="153" name="Google Shape;153;g80d6ef05a4_1_3"/>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154" name="Google Shape;154;g80d6ef05a4_1_3"/>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155" name="Google Shape;155;g80d6ef05a4_1_3"/>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156" name="Google Shape;156;g80d6ef05a4_1_3"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157" name="Google Shape;157;g80d6ef05a4_1_3"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pic>
        <p:nvPicPr>
          <p:cNvPr id="158" name="Google Shape;158;g80d6ef05a4_1_3"/>
          <p:cNvPicPr preferRelativeResize="0"/>
          <p:nvPr/>
        </p:nvPicPr>
        <p:blipFill rotWithShape="1">
          <a:blip r:embed="rId6">
            <a:alphaModFix/>
          </a:blip>
          <a:srcRect l="2544" t="16067" r="26784" b="11131"/>
          <a:stretch/>
        </p:blipFill>
        <p:spPr>
          <a:xfrm>
            <a:off x="892175" y="5076475"/>
            <a:ext cx="15774552" cy="9139951"/>
          </a:xfrm>
          <a:prstGeom prst="rect">
            <a:avLst/>
          </a:prstGeom>
          <a:noFill/>
          <a:ln>
            <a:noFill/>
          </a:ln>
        </p:spPr>
      </p:pic>
      <p:pic>
        <p:nvPicPr>
          <p:cNvPr id="159" name="Google Shape;159;g80d6ef05a4_1_3"/>
          <p:cNvPicPr preferRelativeResize="0"/>
          <p:nvPr/>
        </p:nvPicPr>
        <p:blipFill rotWithShape="1">
          <a:blip r:embed="rId7">
            <a:alphaModFix/>
          </a:blip>
          <a:srcRect l="36441" t="15595" r="25251" b="30848"/>
          <a:stretch/>
        </p:blipFill>
        <p:spPr>
          <a:xfrm>
            <a:off x="16666725" y="9199827"/>
            <a:ext cx="14597198" cy="11479501"/>
          </a:xfrm>
          <a:prstGeom prst="rect">
            <a:avLst/>
          </a:prstGeom>
          <a:noFill/>
          <a:ln>
            <a:noFill/>
          </a:ln>
        </p:spPr>
      </p:pic>
      <p:pic>
        <p:nvPicPr>
          <p:cNvPr id="160" name="Google Shape;160;g80d6ef05a4_1_3"/>
          <p:cNvPicPr preferRelativeResize="0"/>
          <p:nvPr/>
        </p:nvPicPr>
        <p:blipFill rotWithShape="1">
          <a:blip r:embed="rId8">
            <a:alphaModFix/>
          </a:blip>
          <a:srcRect l="2794" t="15402" r="47827" b="12489"/>
          <a:stretch/>
        </p:blipFill>
        <p:spPr>
          <a:xfrm>
            <a:off x="892175" y="14047625"/>
            <a:ext cx="15599550" cy="1095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80d6ef06de_0_44"/>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167" name="Google Shape;167;g80d6ef06de_0_44"/>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R Shiny App Infographics - Gross Rent vs HUD Payment Linear Regression Prediction</a:t>
            </a:r>
            <a:endParaRPr sz="5400" b="1" i="1" u="none">
              <a:solidFill>
                <a:schemeClr val="dk1"/>
              </a:solidFill>
              <a:latin typeface="Arial"/>
              <a:ea typeface="Arial"/>
              <a:cs typeface="Arial"/>
              <a:sym typeface="Arial"/>
            </a:endParaRPr>
          </a:p>
        </p:txBody>
      </p:sp>
      <p:cxnSp>
        <p:nvCxnSpPr>
          <p:cNvPr id="168" name="Google Shape;168;g80d6ef06de_0_44"/>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169" name="Google Shape;169;g80d6ef06de_0_44"/>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170" name="Google Shape;170;g80d6ef06de_0_44"/>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171" name="Google Shape;171;g80d6ef06de_0_44"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172" name="Google Shape;172;g80d6ef06de_0_44"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sp>
        <p:nvSpPr>
          <p:cNvPr id="173" name="Google Shape;173;g80d6ef06de_0_44"/>
          <p:cNvSpPr txBox="1"/>
          <p:nvPr/>
        </p:nvSpPr>
        <p:spPr>
          <a:xfrm>
            <a:off x="4241700" y="4937925"/>
            <a:ext cx="24435000" cy="21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0" b="1" u="sng">
                <a:solidFill>
                  <a:schemeClr val="dk1"/>
                </a:solidFill>
              </a:rPr>
              <a:t>LIVE DEMO OF R-SHINY DASHBOARD</a:t>
            </a:r>
            <a:endParaRPr u="sng"/>
          </a:p>
        </p:txBody>
      </p:sp>
      <p:pic>
        <p:nvPicPr>
          <p:cNvPr id="174" name="Google Shape;174;g80d6ef06de_0_44"/>
          <p:cNvPicPr preferRelativeResize="0"/>
          <p:nvPr/>
        </p:nvPicPr>
        <p:blipFill>
          <a:blip r:embed="rId6">
            <a:alphaModFix/>
          </a:blip>
          <a:stretch>
            <a:fillRect/>
          </a:stretch>
        </p:blipFill>
        <p:spPr>
          <a:xfrm>
            <a:off x="4974191" y="6605625"/>
            <a:ext cx="13617808" cy="4493534"/>
          </a:xfrm>
          <a:prstGeom prst="rect">
            <a:avLst/>
          </a:prstGeom>
          <a:noFill/>
          <a:ln>
            <a:noFill/>
          </a:ln>
        </p:spPr>
      </p:pic>
      <p:pic>
        <p:nvPicPr>
          <p:cNvPr id="175" name="Google Shape;175;g80d6ef06de_0_44"/>
          <p:cNvPicPr preferRelativeResize="0"/>
          <p:nvPr/>
        </p:nvPicPr>
        <p:blipFill>
          <a:blip r:embed="rId7">
            <a:alphaModFix/>
          </a:blip>
          <a:stretch>
            <a:fillRect/>
          </a:stretch>
        </p:blipFill>
        <p:spPr>
          <a:xfrm>
            <a:off x="4974191" y="11099180"/>
            <a:ext cx="13617808" cy="4493534"/>
          </a:xfrm>
          <a:prstGeom prst="rect">
            <a:avLst/>
          </a:prstGeom>
          <a:noFill/>
          <a:ln>
            <a:noFill/>
          </a:ln>
        </p:spPr>
      </p:pic>
      <p:pic>
        <p:nvPicPr>
          <p:cNvPr id="176" name="Google Shape;176;g80d6ef06de_0_44"/>
          <p:cNvPicPr preferRelativeResize="0"/>
          <p:nvPr/>
        </p:nvPicPr>
        <p:blipFill>
          <a:blip r:embed="rId8">
            <a:alphaModFix/>
          </a:blip>
          <a:stretch>
            <a:fillRect/>
          </a:stretch>
        </p:blipFill>
        <p:spPr>
          <a:xfrm>
            <a:off x="4974191" y="15803274"/>
            <a:ext cx="13617808" cy="4493534"/>
          </a:xfrm>
          <a:prstGeom prst="rect">
            <a:avLst/>
          </a:prstGeom>
          <a:noFill/>
          <a:ln>
            <a:noFill/>
          </a:ln>
        </p:spPr>
      </p:pic>
      <p:pic>
        <p:nvPicPr>
          <p:cNvPr id="177" name="Google Shape;177;g80d6ef06de_0_44"/>
          <p:cNvPicPr preferRelativeResize="0"/>
          <p:nvPr/>
        </p:nvPicPr>
        <p:blipFill>
          <a:blip r:embed="rId9">
            <a:alphaModFix/>
          </a:blip>
          <a:stretch>
            <a:fillRect/>
          </a:stretch>
        </p:blipFill>
        <p:spPr>
          <a:xfrm>
            <a:off x="4496175" y="20507367"/>
            <a:ext cx="13617808" cy="4493534"/>
          </a:xfrm>
          <a:prstGeom prst="rect">
            <a:avLst/>
          </a:prstGeom>
          <a:noFill/>
          <a:ln>
            <a:noFill/>
          </a:ln>
        </p:spPr>
      </p:pic>
      <p:pic>
        <p:nvPicPr>
          <p:cNvPr id="178" name="Google Shape;178;g80d6ef06de_0_44"/>
          <p:cNvPicPr preferRelativeResize="0"/>
          <p:nvPr/>
        </p:nvPicPr>
        <p:blipFill>
          <a:blip r:embed="rId10">
            <a:alphaModFix/>
          </a:blip>
          <a:stretch>
            <a:fillRect/>
          </a:stretch>
        </p:blipFill>
        <p:spPr>
          <a:xfrm>
            <a:off x="19035825" y="12627978"/>
            <a:ext cx="8136751" cy="6022350"/>
          </a:xfrm>
          <a:prstGeom prst="rect">
            <a:avLst/>
          </a:prstGeom>
          <a:noFill/>
          <a:ln>
            <a:noFill/>
          </a:ln>
        </p:spPr>
      </p:pic>
      <p:pic>
        <p:nvPicPr>
          <p:cNvPr id="179" name="Google Shape;179;g80d6ef06de_0_44"/>
          <p:cNvPicPr preferRelativeResize="0"/>
          <p:nvPr/>
        </p:nvPicPr>
        <p:blipFill>
          <a:blip r:embed="rId11">
            <a:alphaModFix/>
          </a:blip>
          <a:stretch>
            <a:fillRect/>
          </a:stretch>
        </p:blipFill>
        <p:spPr>
          <a:xfrm>
            <a:off x="19035825" y="18650326"/>
            <a:ext cx="8136751" cy="6022350"/>
          </a:xfrm>
          <a:prstGeom prst="rect">
            <a:avLst/>
          </a:prstGeom>
          <a:noFill/>
          <a:ln>
            <a:noFill/>
          </a:ln>
        </p:spPr>
      </p:pic>
      <p:pic>
        <p:nvPicPr>
          <p:cNvPr id="180" name="Google Shape;180;g80d6ef06de_0_44"/>
          <p:cNvPicPr preferRelativeResize="0"/>
          <p:nvPr/>
        </p:nvPicPr>
        <p:blipFill>
          <a:blip r:embed="rId12">
            <a:alphaModFix/>
          </a:blip>
          <a:stretch>
            <a:fillRect/>
          </a:stretch>
        </p:blipFill>
        <p:spPr>
          <a:xfrm>
            <a:off x="19035825" y="6605625"/>
            <a:ext cx="8136749" cy="60223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80d6ef05a4_1_39"/>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187" name="Google Shape;187;g80d6ef05a4_1_39"/>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Data Analysis: Decision Trees Analysis</a:t>
            </a:r>
            <a:endParaRPr sz="5400" b="1" i="1" u="none">
              <a:solidFill>
                <a:schemeClr val="dk1"/>
              </a:solidFill>
              <a:latin typeface="Arial"/>
              <a:ea typeface="Arial"/>
              <a:cs typeface="Arial"/>
              <a:sym typeface="Arial"/>
            </a:endParaRPr>
          </a:p>
        </p:txBody>
      </p:sp>
      <p:cxnSp>
        <p:nvCxnSpPr>
          <p:cNvPr id="188" name="Google Shape;188;g80d6ef05a4_1_39"/>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189" name="Google Shape;189;g80d6ef05a4_1_39"/>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190" name="Google Shape;190;g80d6ef05a4_1_39"/>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191" name="Google Shape;191;g80d6ef05a4_1_39"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192" name="Google Shape;192;g80d6ef05a4_1_39"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pic>
        <p:nvPicPr>
          <p:cNvPr id="10" name="Picture 9">
            <a:extLst>
              <a:ext uri="{FF2B5EF4-FFF2-40B4-BE49-F238E27FC236}">
                <a16:creationId xmlns:a16="http://schemas.microsoft.com/office/drawing/2014/main" id="{5F4A109B-883B-C54B-A5FD-8EC698983947}"/>
              </a:ext>
            </a:extLst>
          </p:cNvPr>
          <p:cNvPicPr>
            <a:picLocks noChangeAspect="1"/>
          </p:cNvPicPr>
          <p:nvPr/>
        </p:nvPicPr>
        <p:blipFill>
          <a:blip r:embed="rId6"/>
          <a:stretch>
            <a:fillRect/>
          </a:stretch>
        </p:blipFill>
        <p:spPr>
          <a:xfrm>
            <a:off x="8497950" y="5096879"/>
            <a:ext cx="15211426" cy="19685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80d6ef05a4_3_57"/>
          <p:cNvSpPr/>
          <p:nvPr/>
        </p:nvSpPr>
        <p:spPr>
          <a:xfrm>
            <a:off x="21997750" y="9469275"/>
            <a:ext cx="10264800" cy="11061000"/>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80d6ef05a4_3_57"/>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201" name="Google Shape;201;g80d6ef05a4_3_57"/>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R Shiny App Infographics - Gross Rent vs HUD Payment Linear Regression Prediction</a:t>
            </a:r>
            <a:endParaRPr sz="5400" b="1" i="1" u="none">
              <a:solidFill>
                <a:schemeClr val="dk1"/>
              </a:solidFill>
              <a:latin typeface="Arial"/>
              <a:ea typeface="Arial"/>
              <a:cs typeface="Arial"/>
              <a:sym typeface="Arial"/>
            </a:endParaRPr>
          </a:p>
        </p:txBody>
      </p:sp>
      <p:cxnSp>
        <p:nvCxnSpPr>
          <p:cNvPr id="202" name="Google Shape;202;g80d6ef05a4_3_57"/>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203" name="Google Shape;203;g80d6ef05a4_3_57"/>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204" name="Google Shape;204;g80d6ef05a4_3_57"/>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205" name="Google Shape;205;g80d6ef05a4_3_57"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206" name="Google Shape;206;g80d6ef05a4_3_57"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pic>
        <p:nvPicPr>
          <p:cNvPr id="207" name="Google Shape;207;g80d6ef05a4_3_57"/>
          <p:cNvPicPr preferRelativeResize="0"/>
          <p:nvPr/>
        </p:nvPicPr>
        <p:blipFill>
          <a:blip r:embed="rId6">
            <a:alphaModFix/>
          </a:blip>
          <a:stretch>
            <a:fillRect/>
          </a:stretch>
        </p:blipFill>
        <p:spPr>
          <a:xfrm>
            <a:off x="255950" y="6798182"/>
            <a:ext cx="20756700" cy="9016892"/>
          </a:xfrm>
          <a:prstGeom prst="rect">
            <a:avLst/>
          </a:prstGeom>
          <a:noFill/>
          <a:ln>
            <a:noFill/>
          </a:ln>
        </p:spPr>
      </p:pic>
      <p:pic>
        <p:nvPicPr>
          <p:cNvPr id="208" name="Google Shape;208;g80d6ef05a4_3_57"/>
          <p:cNvPicPr preferRelativeResize="0"/>
          <p:nvPr/>
        </p:nvPicPr>
        <p:blipFill>
          <a:blip r:embed="rId7">
            <a:alphaModFix/>
          </a:blip>
          <a:stretch>
            <a:fillRect/>
          </a:stretch>
        </p:blipFill>
        <p:spPr>
          <a:xfrm>
            <a:off x="255863" y="15983988"/>
            <a:ext cx="20756863" cy="9016900"/>
          </a:xfrm>
          <a:prstGeom prst="rect">
            <a:avLst/>
          </a:prstGeom>
          <a:noFill/>
          <a:ln>
            <a:noFill/>
          </a:ln>
        </p:spPr>
      </p:pic>
      <p:sp>
        <p:nvSpPr>
          <p:cNvPr id="209" name="Google Shape;209;g80d6ef05a4_3_57"/>
          <p:cNvSpPr txBox="1"/>
          <p:nvPr/>
        </p:nvSpPr>
        <p:spPr>
          <a:xfrm>
            <a:off x="10249875" y="4709325"/>
            <a:ext cx="14612700" cy="21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0" b="1" u="sng">
                <a:solidFill>
                  <a:schemeClr val="dk1"/>
                </a:solidFill>
              </a:rPr>
              <a:t>R-SHINY PREDICTIONS</a:t>
            </a:r>
            <a:endParaRPr u="sng"/>
          </a:p>
        </p:txBody>
      </p:sp>
      <p:pic>
        <p:nvPicPr>
          <p:cNvPr id="210" name="Google Shape;210;g80d6ef05a4_3_57"/>
          <p:cNvPicPr preferRelativeResize="0"/>
          <p:nvPr/>
        </p:nvPicPr>
        <p:blipFill rotWithShape="1">
          <a:blip r:embed="rId8">
            <a:alphaModFix/>
          </a:blip>
          <a:srcRect r="65236"/>
          <a:stretch/>
        </p:blipFill>
        <p:spPr>
          <a:xfrm>
            <a:off x="23238600" y="12857838"/>
            <a:ext cx="7783125" cy="4389300"/>
          </a:xfrm>
          <a:prstGeom prst="rect">
            <a:avLst/>
          </a:prstGeom>
          <a:noFill/>
          <a:ln>
            <a:noFill/>
          </a:ln>
        </p:spPr>
      </p:pic>
      <p:pic>
        <p:nvPicPr>
          <p:cNvPr id="211" name="Google Shape;211;g80d6ef05a4_3_57"/>
          <p:cNvPicPr preferRelativeResize="0"/>
          <p:nvPr/>
        </p:nvPicPr>
        <p:blipFill rotWithShape="1">
          <a:blip r:embed="rId8">
            <a:alphaModFix/>
          </a:blip>
          <a:srcRect l="49026" b="25295"/>
          <a:stretch/>
        </p:blipFill>
        <p:spPr>
          <a:xfrm>
            <a:off x="22631060" y="17560865"/>
            <a:ext cx="8998201" cy="2585400"/>
          </a:xfrm>
          <a:prstGeom prst="rect">
            <a:avLst/>
          </a:prstGeom>
          <a:noFill/>
          <a:ln>
            <a:noFill/>
          </a:ln>
        </p:spPr>
      </p:pic>
      <p:sp>
        <p:nvSpPr>
          <p:cNvPr id="212" name="Google Shape;212;g80d6ef05a4_3_57"/>
          <p:cNvSpPr txBox="1"/>
          <p:nvPr/>
        </p:nvSpPr>
        <p:spPr>
          <a:xfrm>
            <a:off x="22372463" y="9635100"/>
            <a:ext cx="95154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000" b="1" u="sng">
                <a:solidFill>
                  <a:schemeClr val="dk1"/>
                </a:solidFill>
              </a:rPr>
              <a:t>Average Assisted Payment Amounts by Race for all Programs</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80d6ef05a4_3_80"/>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219" name="Google Shape;219;g80d6ef05a4_3_80"/>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K-means Clustering Analysis</a:t>
            </a:r>
            <a:endParaRPr sz="5400" b="1" i="1" u="none">
              <a:solidFill>
                <a:schemeClr val="dk1"/>
              </a:solidFill>
              <a:latin typeface="Arial"/>
              <a:ea typeface="Arial"/>
              <a:cs typeface="Arial"/>
              <a:sym typeface="Arial"/>
            </a:endParaRPr>
          </a:p>
        </p:txBody>
      </p:sp>
      <p:cxnSp>
        <p:nvCxnSpPr>
          <p:cNvPr id="220" name="Google Shape;220;g80d6ef05a4_3_80"/>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221" name="Google Shape;221;g80d6ef05a4_3_80"/>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222" name="Google Shape;222;g80d6ef05a4_3_80"/>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223" name="Google Shape;223;g80d6ef05a4_3_80"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224" name="Google Shape;224;g80d6ef05a4_3_80"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pic>
        <p:nvPicPr>
          <p:cNvPr id="225" name="Google Shape;225;g80d6ef05a4_3_80"/>
          <p:cNvPicPr preferRelativeResize="0"/>
          <p:nvPr/>
        </p:nvPicPr>
        <p:blipFill>
          <a:blip r:embed="rId6">
            <a:alphaModFix/>
          </a:blip>
          <a:stretch>
            <a:fillRect/>
          </a:stretch>
        </p:blipFill>
        <p:spPr>
          <a:xfrm>
            <a:off x="21741075" y="5076475"/>
            <a:ext cx="10618525" cy="12078526"/>
          </a:xfrm>
          <a:prstGeom prst="rect">
            <a:avLst/>
          </a:prstGeom>
          <a:noFill/>
          <a:ln>
            <a:noFill/>
          </a:ln>
        </p:spPr>
      </p:pic>
      <p:pic>
        <p:nvPicPr>
          <p:cNvPr id="226" name="Google Shape;226;g80d6ef05a4_3_80"/>
          <p:cNvPicPr preferRelativeResize="0"/>
          <p:nvPr/>
        </p:nvPicPr>
        <p:blipFill>
          <a:blip r:embed="rId7">
            <a:alphaModFix/>
          </a:blip>
          <a:stretch>
            <a:fillRect/>
          </a:stretch>
        </p:blipFill>
        <p:spPr>
          <a:xfrm>
            <a:off x="0" y="5076475"/>
            <a:ext cx="11181701" cy="12719179"/>
          </a:xfrm>
          <a:prstGeom prst="rect">
            <a:avLst/>
          </a:prstGeom>
          <a:noFill/>
          <a:ln>
            <a:noFill/>
          </a:ln>
        </p:spPr>
      </p:pic>
      <p:pic>
        <p:nvPicPr>
          <p:cNvPr id="227" name="Google Shape;227;g80d6ef05a4_3_80"/>
          <p:cNvPicPr preferRelativeResize="0"/>
          <p:nvPr/>
        </p:nvPicPr>
        <p:blipFill>
          <a:blip r:embed="rId8">
            <a:alphaModFix/>
          </a:blip>
          <a:stretch>
            <a:fillRect/>
          </a:stretch>
        </p:blipFill>
        <p:spPr>
          <a:xfrm>
            <a:off x="10868350" y="5076475"/>
            <a:ext cx="10618524" cy="1215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80d6ef06de_3_125"/>
          <p:cNvSpPr txBox="1"/>
          <p:nvPr/>
        </p:nvSpPr>
        <p:spPr>
          <a:xfrm>
            <a:off x="892175" y="685800"/>
            <a:ext cx="26174700" cy="25854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10000" b="1" u="none">
                <a:solidFill>
                  <a:schemeClr val="dk1"/>
                </a:solidFill>
                <a:latin typeface="Arial"/>
                <a:ea typeface="Arial"/>
                <a:cs typeface="Arial"/>
                <a:sym typeface="Arial"/>
              </a:rPr>
              <a:t>Economic and Social Sustainability: </a:t>
            </a:r>
            <a:br>
              <a:rPr lang="en-US" sz="10000" b="1" u="none">
                <a:solidFill>
                  <a:schemeClr val="dk1"/>
                </a:solidFill>
                <a:latin typeface="Arial"/>
                <a:ea typeface="Arial"/>
                <a:cs typeface="Arial"/>
                <a:sym typeface="Arial"/>
              </a:rPr>
            </a:br>
            <a:r>
              <a:rPr lang="en-US" sz="6000" b="1" u="none">
                <a:solidFill>
                  <a:schemeClr val="dk1"/>
                </a:solidFill>
                <a:latin typeface="Arial"/>
                <a:ea typeface="Arial"/>
                <a:cs typeface="Arial"/>
                <a:sym typeface="Arial"/>
              </a:rPr>
              <a:t>Housing and Urban Development: Housing Assistance Programs</a:t>
            </a:r>
            <a:endParaRPr sz="8000" b="1" u="none">
              <a:solidFill>
                <a:schemeClr val="dk1"/>
              </a:solidFill>
              <a:latin typeface="Arial"/>
              <a:ea typeface="Arial"/>
              <a:cs typeface="Arial"/>
              <a:sym typeface="Arial"/>
            </a:endParaRPr>
          </a:p>
        </p:txBody>
      </p:sp>
      <p:sp>
        <p:nvSpPr>
          <p:cNvPr id="234" name="Google Shape;234;g80d6ef06de_3_125"/>
          <p:cNvSpPr txBox="1"/>
          <p:nvPr/>
        </p:nvSpPr>
        <p:spPr>
          <a:xfrm>
            <a:off x="892174" y="3388174"/>
            <a:ext cx="28749600" cy="954000"/>
          </a:xfrm>
          <a:prstGeom prst="rect">
            <a:avLst/>
          </a:prstGeom>
          <a:noFill/>
          <a:ln>
            <a:noFill/>
          </a:ln>
        </p:spPr>
        <p:txBody>
          <a:bodyPr spcFirstLastPara="1" wrap="square" lIns="121900" tIns="60950" rIns="121900" bIns="60950" anchor="t" anchorCtr="0">
            <a:noAutofit/>
          </a:bodyPr>
          <a:lstStyle/>
          <a:p>
            <a:pPr marL="0" marR="0" lvl="0" indent="0" algn="l" rtl="0">
              <a:spcBef>
                <a:spcPts val="0"/>
              </a:spcBef>
              <a:spcAft>
                <a:spcPts val="0"/>
              </a:spcAft>
              <a:buNone/>
            </a:pPr>
            <a:r>
              <a:rPr lang="en-US" sz="5400" b="1" i="1">
                <a:solidFill>
                  <a:schemeClr val="dk1"/>
                </a:solidFill>
              </a:rPr>
              <a:t>K-means Clustering Analysis</a:t>
            </a:r>
            <a:endParaRPr sz="5400" b="1" i="1" u="none">
              <a:solidFill>
                <a:schemeClr val="dk1"/>
              </a:solidFill>
              <a:latin typeface="Arial"/>
              <a:ea typeface="Arial"/>
              <a:cs typeface="Arial"/>
              <a:sym typeface="Arial"/>
            </a:endParaRPr>
          </a:p>
        </p:txBody>
      </p:sp>
      <p:cxnSp>
        <p:nvCxnSpPr>
          <p:cNvPr id="235" name="Google Shape;235;g80d6ef06de_3_125"/>
          <p:cNvCxnSpPr/>
          <p:nvPr/>
        </p:nvCxnSpPr>
        <p:spPr>
          <a:xfrm>
            <a:off x="549275" y="4709319"/>
            <a:ext cx="31729500" cy="0"/>
          </a:xfrm>
          <a:prstGeom prst="straightConnector1">
            <a:avLst/>
          </a:prstGeom>
          <a:noFill/>
          <a:ln w="152400" cap="flat" cmpd="sng">
            <a:solidFill>
              <a:srgbClr val="FF0000"/>
            </a:solidFill>
            <a:prstDash val="solid"/>
            <a:round/>
            <a:headEnd type="none" w="med" len="med"/>
            <a:tailEnd type="none" w="med" len="med"/>
          </a:ln>
        </p:spPr>
      </p:cxnSp>
      <p:sp>
        <p:nvSpPr>
          <p:cNvPr id="236" name="Google Shape;236;g80d6ef06de_3_125"/>
          <p:cNvSpPr/>
          <p:nvPr/>
        </p:nvSpPr>
        <p:spPr>
          <a:xfrm>
            <a:off x="7177882" y="25338755"/>
            <a:ext cx="207567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University of Maryland Data Challenge 	</a:t>
            </a:r>
            <a:r>
              <a:rPr lang="en-US" sz="3200" u="sng">
                <a:solidFill>
                  <a:schemeClr val="dk1"/>
                </a:solidFill>
                <a:latin typeface="Times New Roman"/>
                <a:ea typeface="Times New Roman"/>
                <a:cs typeface="Times New Roman"/>
                <a:sym typeface="Times New Roman"/>
                <a:hlinkClick r:id="rId3"/>
              </a:rPr>
              <a:t>https://datachallenge.ischool.umd.edu/</a:t>
            </a:r>
            <a:r>
              <a:rPr lang="en-US" sz="3200">
                <a:solidFill>
                  <a:schemeClr val="dk1"/>
                </a:solidFill>
                <a:latin typeface="Times New Roman"/>
                <a:ea typeface="Times New Roman"/>
                <a:cs typeface="Times New Roman"/>
                <a:sym typeface="Times New Roman"/>
              </a:rPr>
              <a:t>		</a:t>
            </a:r>
            <a:r>
              <a:rPr lang="en-US" sz="3200" b="1">
                <a:solidFill>
                  <a:schemeClr val="accent2"/>
                </a:solidFill>
                <a:latin typeface="Arial"/>
                <a:ea typeface="Arial"/>
                <a:cs typeface="Arial"/>
                <a:sym typeface="Arial"/>
              </a:rPr>
              <a:t>hcil.umd.edu</a:t>
            </a:r>
            <a:endParaRPr sz="3200" b="1">
              <a:solidFill>
                <a:schemeClr val="dk1"/>
              </a:solidFill>
              <a:latin typeface="Arial"/>
              <a:ea typeface="Arial"/>
              <a:cs typeface="Arial"/>
              <a:sym typeface="Arial"/>
            </a:endParaRPr>
          </a:p>
        </p:txBody>
      </p:sp>
      <p:cxnSp>
        <p:nvCxnSpPr>
          <p:cNvPr id="237" name="Google Shape;237;g80d6ef06de_3_125"/>
          <p:cNvCxnSpPr/>
          <p:nvPr/>
        </p:nvCxnSpPr>
        <p:spPr>
          <a:xfrm>
            <a:off x="617538" y="25169813"/>
            <a:ext cx="28529100" cy="0"/>
          </a:xfrm>
          <a:prstGeom prst="straightConnector1">
            <a:avLst/>
          </a:prstGeom>
          <a:noFill/>
          <a:ln w="152400" cap="flat" cmpd="sng">
            <a:solidFill>
              <a:srgbClr val="FF0000"/>
            </a:solidFill>
            <a:prstDash val="solid"/>
            <a:round/>
            <a:headEnd type="none" w="med" len="med"/>
            <a:tailEnd type="none" w="med" len="med"/>
          </a:ln>
        </p:spPr>
      </p:cxnSp>
      <p:pic>
        <p:nvPicPr>
          <p:cNvPr id="238" name="Google Shape;238;g80d6ef06de_3_125" descr="UMD Logo - Globe"/>
          <p:cNvPicPr preferRelativeResize="0"/>
          <p:nvPr/>
        </p:nvPicPr>
        <p:blipFill rotWithShape="1">
          <a:blip r:embed="rId4">
            <a:alphaModFix/>
          </a:blip>
          <a:srcRect/>
          <a:stretch/>
        </p:blipFill>
        <p:spPr>
          <a:xfrm>
            <a:off x="29082275" y="106361"/>
            <a:ext cx="3540781" cy="3540781"/>
          </a:xfrm>
          <a:prstGeom prst="rect">
            <a:avLst/>
          </a:prstGeom>
          <a:noFill/>
          <a:ln>
            <a:noFill/>
          </a:ln>
        </p:spPr>
      </p:pic>
      <p:pic>
        <p:nvPicPr>
          <p:cNvPr id="239" name="Google Shape;239;g80d6ef06de_3_125" descr="hcil_logo"/>
          <p:cNvPicPr preferRelativeResize="0"/>
          <p:nvPr/>
        </p:nvPicPr>
        <p:blipFill rotWithShape="1">
          <a:blip r:embed="rId5">
            <a:alphaModFix/>
          </a:blip>
          <a:srcRect/>
          <a:stretch/>
        </p:blipFill>
        <p:spPr>
          <a:xfrm>
            <a:off x="29641800" y="23936325"/>
            <a:ext cx="2717800" cy="2398713"/>
          </a:xfrm>
          <a:prstGeom prst="rect">
            <a:avLst/>
          </a:prstGeom>
          <a:noFill/>
          <a:ln>
            <a:noFill/>
          </a:ln>
        </p:spPr>
      </p:pic>
      <p:pic>
        <p:nvPicPr>
          <p:cNvPr id="240" name="Google Shape;240;g80d6ef06de_3_125"/>
          <p:cNvPicPr preferRelativeResize="0"/>
          <p:nvPr/>
        </p:nvPicPr>
        <p:blipFill>
          <a:blip r:embed="rId6">
            <a:alphaModFix/>
          </a:blip>
          <a:stretch>
            <a:fillRect/>
          </a:stretch>
        </p:blipFill>
        <p:spPr>
          <a:xfrm>
            <a:off x="2454275" y="5076475"/>
            <a:ext cx="26970088" cy="19755899"/>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Macintosh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Schurr</dc:creator>
  <cp:lastModifiedBy>Dacruz Norberto</cp:lastModifiedBy>
  <cp:revision>1</cp:revision>
  <dcterms:created xsi:type="dcterms:W3CDTF">1999-07-26T20:19:26Z</dcterms:created>
  <dcterms:modified xsi:type="dcterms:W3CDTF">2020-02-29T12:49:04Z</dcterms:modified>
</cp:coreProperties>
</file>