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0" name="Shape 8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6" name="Shape 14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52" name="Shape 1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58" name="Shape 15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0" name="Shape 170"/>
        <p:cNvGrpSpPr/>
        <p:nvPr/>
      </p:nvGrpSpPr>
      <p:grpSpPr>
        <a:xfrm>
          <a:off y="0" x="0"/>
          <a:ext cy="0" cx="0"/>
          <a:chOff y="0" x="0"/>
          <a:chExt cy="0" cx="0"/>
        </a:xfrm>
      </p:grpSpPr>
      <p:sp>
        <p:nvSpPr>
          <p:cNvPr id="171" name="Shape 1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2" name="Shape 1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7" name="Shape 177"/>
        <p:cNvGrpSpPr/>
        <p:nvPr/>
      </p:nvGrpSpPr>
      <p:grpSpPr>
        <a:xfrm>
          <a:off y="0" x="0"/>
          <a:ext cy="0" cx="0"/>
          <a:chOff y="0" x="0"/>
          <a:chExt cy="0" cx="0"/>
        </a:xfrm>
      </p:grpSpPr>
      <p:sp>
        <p:nvSpPr>
          <p:cNvPr id="178" name="Shape 1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9" name="Shape 1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6" name="Shape 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8" name="Shape 9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06" name="Shape 10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4" name="Shape 1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22" name="Shape 1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8" name="Shape 12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txBox="1"/>
          <p:nvPr>
            <p:ph idx="1" type="body"/>
          </p:nvPr>
        </p:nvSpPr>
        <p:spPr>
          <a:xfrm>
            <a:off y="4343400" x="685800"/>
            <a:ext cy="4114800" cx="5486399"/>
          </a:xfrm>
          <a:prstGeom prst="rect">
            <a:avLst/>
          </a:prstGeom>
        </p:spPr>
        <p:txBody>
          <a:bodyPr bIns="91425" rIns="91425" lIns="91425" tIns="91425" anchor="ctr" anchorCtr="0">
            <a:noAutofit/>
          </a:bodyPr>
          <a:lstStyle/>
          <a:p>
            <a:pPr rtl="0" lvl="0">
              <a:spcBef>
                <a:spcPts val="0"/>
              </a:spcBef>
              <a:buNone/>
            </a:pPr>
            <a:r>
              <a:t/>
            </a:r>
            <a:endParaRPr/>
          </a:p>
        </p:txBody>
      </p:sp>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1600200" x="0"/>
            <a:ext cy="3657600" cx="9144000"/>
          </a:xfrm>
          <a:prstGeom prst="rect">
            <a:avLst/>
          </a:prstGeom>
          <a:solidFill>
            <a:schemeClr val="dk1">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9" name="Shape 9"/>
          <p:cNvGrpSpPr/>
          <p:nvPr/>
        </p:nvGrpSpPr>
        <p:grpSpPr>
          <a:xfrm>
            <a:off y="-1438" x="0"/>
            <a:ext cy="6859503" cx="1827407"/>
            <a:chOff y="-1438" x="0"/>
            <a:chExt cy="6859503" cx="798029"/>
          </a:xfrm>
        </p:grpSpPr>
        <p:sp>
          <p:nvSpPr>
            <p:cNvPr id="10" name="Shape 10"/>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1" name="Shape 11"/>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12" name="Shape 12"/>
          <p:cNvGrpSpPr/>
          <p:nvPr/>
        </p:nvGrpSpPr>
        <p:grpSpPr>
          <a:xfrm flipH="1">
            <a:off y="0" x="7316591"/>
            <a:ext cy="6859503" cx="1827407"/>
            <a:chOff y="-1438" x="0"/>
            <a:chExt cy="6859503" cx="798029"/>
          </a:xfrm>
        </p:grpSpPr>
        <p:sp>
          <p:nvSpPr>
            <p:cNvPr id="13" name="Shape 13"/>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sp>
          <p:nvSpPr>
            <p:cNvPr id="14" name="Shape 14"/>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15" name="Shape 15"/>
          <p:cNvSpPr txBox="1"/>
          <p:nvPr>
            <p:ph type="ctrTitle"/>
          </p:nvPr>
        </p:nvSpPr>
        <p:spPr>
          <a:xfrm>
            <a:off y="2090913" x="685800"/>
            <a:ext cy="1650599" cx="7772400"/>
          </a:xfrm>
          <a:prstGeom prst="rect">
            <a:avLst/>
          </a:prstGeom>
        </p:spPr>
        <p:txBody>
          <a:bodyPr bIns="91425" rIns="91425" lIns="91425" tIns="91425" anchor="b" anchorCtr="0"/>
          <a:lstStyle>
            <a:lvl1pPr algn="ctr" indent="304800">
              <a:spcBef>
                <a:spcPts val="0"/>
              </a:spcBef>
              <a:buSzPct val="100000"/>
              <a:defRPr sz="4800"/>
            </a:lvl1pPr>
            <a:lvl2pPr algn="ctr" indent="304800">
              <a:spcBef>
                <a:spcPts val="0"/>
              </a:spcBef>
              <a:buSzPct val="100000"/>
              <a:defRPr sz="4800"/>
            </a:lvl2pPr>
            <a:lvl3pPr algn="ctr" indent="304800">
              <a:spcBef>
                <a:spcPts val="0"/>
              </a:spcBef>
              <a:buSzPct val="100000"/>
              <a:defRPr sz="4800"/>
            </a:lvl3pPr>
            <a:lvl4pPr algn="ctr" indent="304800">
              <a:spcBef>
                <a:spcPts val="0"/>
              </a:spcBef>
              <a:buSzPct val="100000"/>
              <a:defRPr sz="4800"/>
            </a:lvl4pPr>
            <a:lvl5pPr algn="ctr" indent="304800">
              <a:spcBef>
                <a:spcPts val="0"/>
              </a:spcBef>
              <a:buSzPct val="100000"/>
              <a:defRPr sz="4800"/>
            </a:lvl5pPr>
            <a:lvl6pPr algn="ctr" indent="304800">
              <a:spcBef>
                <a:spcPts val="0"/>
              </a:spcBef>
              <a:buSzPct val="100000"/>
              <a:defRPr sz="4800"/>
            </a:lvl6pPr>
            <a:lvl7pPr algn="ctr" indent="304800">
              <a:spcBef>
                <a:spcPts val="0"/>
              </a:spcBef>
              <a:buSzPct val="100000"/>
              <a:defRPr sz="4800"/>
            </a:lvl7pPr>
            <a:lvl8pPr algn="ctr" indent="304800">
              <a:spcBef>
                <a:spcPts val="0"/>
              </a:spcBef>
              <a:buSzPct val="100000"/>
              <a:defRPr sz="4800"/>
            </a:lvl8pPr>
            <a:lvl9pPr algn="ctr" indent="304800">
              <a:spcBef>
                <a:spcPts val="0"/>
              </a:spcBef>
              <a:buSzPct val="100000"/>
              <a:defRPr sz="4800"/>
            </a:lvl9pPr>
          </a:lstStyle>
          <a:p/>
        </p:txBody>
      </p:sp>
      <p:sp>
        <p:nvSpPr>
          <p:cNvPr id="16" name="Shape 16"/>
          <p:cNvSpPr txBox="1"/>
          <p:nvPr>
            <p:ph idx="1" type="subTitle"/>
          </p:nvPr>
        </p:nvSpPr>
        <p:spPr>
          <a:xfrm>
            <a:off y="3886200" x="685800"/>
            <a:ext cy="878099" cx="7772400"/>
          </a:xfrm>
          <a:prstGeom prst="rect">
            <a:avLst/>
          </a:prstGeom>
        </p:spPr>
        <p:txBody>
          <a:bodyPr bIns="91425" rIns="91425" lIns="91425" tIns="91425" anchor="t" anchorCtr="0"/>
          <a:lstStyle>
            <a:lvl1pPr algn="ctr" indent="152400" marL="0">
              <a:spcBef>
                <a:spcPts val="0"/>
              </a:spcBef>
              <a:buClr>
                <a:schemeClr val="lt2"/>
              </a:buClr>
              <a:buSzPct val="100000"/>
              <a:buNone/>
              <a:defRPr sz="2400">
                <a:solidFill>
                  <a:schemeClr val="lt2"/>
                </a:solidFill>
              </a:defRPr>
            </a:lvl1pPr>
            <a:lvl2pPr algn="ctr" indent="152400" marL="0">
              <a:spcBef>
                <a:spcPts val="0"/>
              </a:spcBef>
              <a:buClr>
                <a:schemeClr val="lt2"/>
              </a:buClr>
              <a:buNone/>
              <a:defRPr>
                <a:solidFill>
                  <a:schemeClr val="lt2"/>
                </a:solidFill>
              </a:defRPr>
            </a:lvl2pPr>
            <a:lvl3pPr algn="ctr" indent="152400" marL="0">
              <a:spcBef>
                <a:spcPts val="0"/>
              </a:spcBef>
              <a:buClr>
                <a:schemeClr val="lt2"/>
              </a:buClr>
              <a:buNone/>
              <a:defRPr>
                <a:solidFill>
                  <a:schemeClr val="lt2"/>
                </a:solidFill>
              </a:defRPr>
            </a:lvl3pPr>
            <a:lvl4pPr algn="ctr" indent="152400" marL="0">
              <a:spcBef>
                <a:spcPts val="0"/>
              </a:spcBef>
              <a:buClr>
                <a:schemeClr val="lt2"/>
              </a:buClr>
              <a:buSzPct val="100000"/>
              <a:buNone/>
              <a:defRPr sz="2400">
                <a:solidFill>
                  <a:schemeClr val="lt2"/>
                </a:solidFill>
              </a:defRPr>
            </a:lvl4pPr>
            <a:lvl5pPr algn="ctr" indent="152400" marL="0">
              <a:spcBef>
                <a:spcPts val="0"/>
              </a:spcBef>
              <a:buClr>
                <a:schemeClr val="lt2"/>
              </a:buClr>
              <a:buSzPct val="100000"/>
              <a:buNone/>
              <a:defRPr sz="2400">
                <a:solidFill>
                  <a:schemeClr val="lt2"/>
                </a:solidFill>
              </a:defRPr>
            </a:lvl5pPr>
            <a:lvl6pPr algn="ctr" indent="152400" marL="0">
              <a:spcBef>
                <a:spcPts val="0"/>
              </a:spcBef>
              <a:buClr>
                <a:schemeClr val="lt2"/>
              </a:buClr>
              <a:buSzPct val="100000"/>
              <a:buNone/>
              <a:defRPr sz="2400">
                <a:solidFill>
                  <a:schemeClr val="lt2"/>
                </a:solidFill>
              </a:defRPr>
            </a:lvl6pPr>
            <a:lvl7pPr algn="ctr" indent="152400" marL="0">
              <a:spcBef>
                <a:spcPts val="0"/>
              </a:spcBef>
              <a:buClr>
                <a:schemeClr val="lt2"/>
              </a:buClr>
              <a:buSzPct val="100000"/>
              <a:buNone/>
              <a:defRPr sz="2400">
                <a:solidFill>
                  <a:schemeClr val="lt2"/>
                </a:solidFill>
              </a:defRPr>
            </a:lvl7pPr>
            <a:lvl8pPr algn="ctr" indent="152400" marL="0">
              <a:spcBef>
                <a:spcPts val="0"/>
              </a:spcBef>
              <a:buClr>
                <a:schemeClr val="lt2"/>
              </a:buClr>
              <a:buSzPct val="100000"/>
              <a:buNone/>
              <a:defRPr sz="2400">
                <a:solidFill>
                  <a:schemeClr val="lt2"/>
                </a:solidFill>
              </a:defRPr>
            </a:lvl8pPr>
            <a:lvl9pPr algn="ctr" indent="152400" marL="0">
              <a:spcBef>
                <a:spcPts val="0"/>
              </a:spcBef>
              <a:buClr>
                <a:schemeClr val="lt2"/>
              </a:buClr>
              <a:buSzPct val="100000"/>
              <a:buNone/>
              <a:defRPr sz="24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19" name="Shape 19"/>
          <p:cNvGrpSpPr/>
          <p:nvPr/>
        </p:nvGrpSpPr>
        <p:grpSpPr>
          <a:xfrm>
            <a:off y="-1438" x="0"/>
            <a:ext cy="6859503" cx="649180"/>
            <a:chOff y="-1438" x="0"/>
            <a:chExt cy="6859503" cx="649180"/>
          </a:xfrm>
        </p:grpSpPr>
        <p:sp>
          <p:nvSpPr>
            <p:cNvPr id="20" name="Shape 2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1" name="Shape 2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22" name="Shape 22"/>
          <p:cNvGrpSpPr/>
          <p:nvPr/>
        </p:nvGrpSpPr>
        <p:grpSpPr>
          <a:xfrm flipH="1">
            <a:off y="0" x="8494493"/>
            <a:ext cy="6859503" cx="649180"/>
            <a:chOff y="-1438" x="0"/>
            <a:chExt cy="6859503" cx="649180"/>
          </a:xfrm>
        </p:grpSpPr>
        <p:sp>
          <p:nvSpPr>
            <p:cNvPr id="23" name="Shape 2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24" name="Shape 2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25" name="Shape 25"/>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26" name="Shape 26"/>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y="0" x="0"/>
          <a:ext cy="0" cx="0"/>
          <a:chOff y="0" x="0"/>
          <a:chExt cy="0" cx="0"/>
        </a:xfrm>
      </p:grpSpPr>
      <p:sp>
        <p:nvSpPr>
          <p:cNvPr id="29" name="Shape 29"/>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30" name="Shape 30"/>
          <p:cNvGrpSpPr/>
          <p:nvPr/>
        </p:nvGrpSpPr>
        <p:grpSpPr>
          <a:xfrm>
            <a:off y="-1438" x="0"/>
            <a:ext cy="6859503" cx="649180"/>
            <a:chOff y="-1438" x="0"/>
            <a:chExt cy="6859503" cx="649180"/>
          </a:xfrm>
        </p:grpSpPr>
        <p:sp>
          <p:nvSpPr>
            <p:cNvPr id="31" name="Shape 3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32" name="Shape 3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33" name="Shape 33"/>
          <p:cNvGrpSpPr/>
          <p:nvPr/>
        </p:nvGrpSpPr>
        <p:grpSpPr>
          <a:xfrm flipH="1">
            <a:off y="0" x="8494493"/>
            <a:ext cy="6859503"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a:pPr>
                <a:spcBef>
                  <a:spcPts val="0"/>
                </a:spcBef>
                <a:buNone/>
              </a:pPr>
              <a:r>
                <a:t/>
              </a:r>
              <a:endParaRPr/>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36" name="Shape 36"/>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37" name="Shape 37"/>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8" name="Shape 38"/>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y="0" x="0"/>
          <a:ext cy="0" cx="0"/>
          <a:chOff y="0" x="0"/>
          <a:chExt cy="0" cx="0"/>
        </a:xfrm>
      </p:grpSpPr>
      <p:sp>
        <p:nvSpPr>
          <p:cNvPr id="41" name="Shape 4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42" name="Shape 42"/>
          <p:cNvGrpSpPr/>
          <p:nvPr/>
        </p:nvGrpSpPr>
        <p:grpSpPr>
          <a:xfrm>
            <a:off y="-1438" x="0"/>
            <a:ext cy="6859503" cx="649180"/>
            <a:chOff y="-1438" x="0"/>
            <a:chExt cy="6859503" cx="649180"/>
          </a:xfrm>
        </p:grpSpPr>
        <p:sp>
          <p:nvSpPr>
            <p:cNvPr id="43" name="Shape 4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4" name="Shape 4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45" name="Shape 45"/>
          <p:cNvGrpSpPr/>
          <p:nvPr/>
        </p:nvGrpSpPr>
        <p:grpSpPr>
          <a:xfrm flipH="1">
            <a:off y="0" x="8494493"/>
            <a:ext cy="6859503" cx="649180"/>
            <a:chOff y="-1438" x="0"/>
            <a:chExt cy="6859503" cx="649180"/>
          </a:xfrm>
        </p:grpSpPr>
        <p:sp>
          <p:nvSpPr>
            <p:cNvPr id="46" name="Shape 4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47" name="Shape 4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48" name="Shape 4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49" name="Shape 49"/>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52" name="Shape 52"/>
          <p:cNvGrpSpPr/>
          <p:nvPr/>
        </p:nvGrpSpPr>
        <p:grpSpPr>
          <a:xfrm>
            <a:off y="-1438" x="0"/>
            <a:ext cy="6859503" cx="649180"/>
            <a:chOff y="-1438" x="0"/>
            <a:chExt cy="6859503" cx="649180"/>
          </a:xfrm>
        </p:grpSpPr>
        <p:sp>
          <p:nvSpPr>
            <p:cNvPr id="53" name="Shape 5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4" name="Shape 5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55" name="Shape 55"/>
          <p:cNvGrpSpPr/>
          <p:nvPr/>
        </p:nvGrpSpPr>
        <p:grpSpPr>
          <a:xfrm flipH="1">
            <a:off y="0" x="8494493"/>
            <a:ext cy="6859503" cx="649180"/>
            <a:chOff y="-1438" x="0"/>
            <a:chExt cy="6859503" cx="649180"/>
          </a:xfrm>
        </p:grpSpPr>
        <p:sp>
          <p:nvSpPr>
            <p:cNvPr id="56" name="Shape 5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57" name="Shape 5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58" name="Shape 5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
        <p:nvSpPr>
          <p:cNvPr id="59" name="Shape 59"/>
          <p:cNvSpPr txBox="1"/>
          <p:nvPr>
            <p:ph idx="1" type="body"/>
          </p:nvPr>
        </p:nvSpPr>
        <p:spPr>
          <a:xfrm>
            <a:off y="5875078" x="457200"/>
            <a:ext cy="692700" cx="8229600"/>
          </a:xfrm>
          <a:prstGeom prst="rect">
            <a:avLst/>
          </a:prstGeom>
        </p:spPr>
        <p:txBody>
          <a:bodyPr bIns="91425" rIns="91425" lIns="91425" tIns="91425" anchor="t" anchorCtr="0"/>
          <a:lstStyle>
            <a:lvl1pPr algn="ctr" indent="-171450" marL="285750">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
        <p:nvSpPr>
          <p:cNvPr id="61" name="Shape 61"/>
          <p:cNvSpPr/>
          <p:nvPr/>
        </p:nvSpPr>
        <p:spPr>
          <a:xfrm>
            <a:off y="-1438" x="0"/>
            <a:ext cy="1525499" cx="9144000"/>
          </a:xfrm>
          <a:prstGeom prst="rect">
            <a:avLst/>
          </a:prstGeom>
          <a:solidFill>
            <a:schemeClr val="dk2">
              <a:alpha val="20000"/>
            </a:schemeClr>
          </a:solidFill>
          <a:ln>
            <a:noFill/>
          </a:ln>
        </p:spPr>
        <p:txBody>
          <a:bodyPr bIns="45700" rIns="91425" lIns="91425" tIns="45700" anchor="ctr" anchorCtr="0">
            <a:noAutofit/>
          </a:bodyPr>
          <a:lstStyle/>
          <a:p>
            <a:pPr>
              <a:spcBef>
                <a:spcPts val="0"/>
              </a:spcBef>
              <a:buNone/>
            </a:pPr>
            <a:r>
              <a:t/>
            </a:r>
            <a:endParaRPr/>
          </a:p>
        </p:txBody>
      </p:sp>
      <p:grpSp>
        <p:nvGrpSpPr>
          <p:cNvPr id="62" name="Shape 62"/>
          <p:cNvGrpSpPr/>
          <p:nvPr/>
        </p:nvGrpSpPr>
        <p:grpSpPr>
          <a:xfrm>
            <a:off y="-1438" x="0"/>
            <a:ext cy="6859503" cx="649180"/>
            <a:chOff y="-1438" x="0"/>
            <a:chExt cy="6859503" cx="649180"/>
          </a:xfrm>
        </p:grpSpPr>
        <p:sp>
          <p:nvSpPr>
            <p:cNvPr id="63" name="Shape 6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4" name="Shape 6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grpSp>
        <p:nvGrpSpPr>
          <p:cNvPr id="65" name="Shape 65"/>
          <p:cNvGrpSpPr/>
          <p:nvPr/>
        </p:nvGrpSpPr>
        <p:grpSpPr>
          <a:xfrm flipH="1">
            <a:off y="0" x="8494493"/>
            <a:ext cy="6859503" cx="649180"/>
            <a:chOff y="-1438" x="0"/>
            <a:chExt cy="6859503" cx="649180"/>
          </a:xfrm>
        </p:grpSpPr>
        <p:sp>
          <p:nvSpPr>
            <p:cNvPr id="66" name="Shape 6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sp>
          <p:nvSpPr>
            <p:cNvPr id="67" name="Shape 6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a:pPr>
                <a:spcBef>
                  <a:spcPts val="0"/>
                </a:spcBef>
                <a:buNone/>
              </a:pPr>
              <a:r>
                <a:t/>
              </a:r>
              <a:endParaRPr/>
            </a:p>
          </p:txBody>
        </p:sp>
      </p:grpSp>
      <p:sp>
        <p:nvSpPr>
          <p:cNvPr id="68" name="Shape 68"/>
          <p:cNvSpPr/>
          <p:nvPr/>
        </p:nvSpPr>
        <p:spPr>
          <a:xfrm>
            <a:off y="6324600" x="0"/>
            <a:ext cy="534899" cx="9144000"/>
          </a:xfrm>
          <a:prstGeom prst="rect">
            <a:avLst/>
          </a:prstGeom>
          <a:solidFill>
            <a:schemeClr val="dk1">
              <a:alpha val="14901"/>
            </a:schemeClr>
          </a:solidFill>
          <a:ln>
            <a:noFill/>
          </a:ln>
        </p:spPr>
        <p:txBody>
          <a:bodyPr bIns="45700" rIns="91425" lIns="91425" tIns="45700" anchor="ctr" anchorCtr="0">
            <a:noAutofit/>
          </a:bodyPr>
          <a:lstStyle/>
          <a:p>
            <a:pPr>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algn="ctr" rtl="0" marL="457200">
              <a:spcBef>
                <a:spcPts val="0"/>
              </a:spcBef>
              <a:spcAft>
                <a:spcPts val="0"/>
              </a:spcAft>
              <a:defRPr sz="4400">
                <a:solidFill>
                  <a:schemeClr val="dk1"/>
                </a:solidFill>
                <a:latin typeface="Calibri"/>
                <a:ea typeface="Calibri"/>
                <a:cs typeface="Calibri"/>
                <a:sym typeface="Calibri"/>
              </a:defRPr>
            </a:lvl6pPr>
            <a:lvl7pPr algn="ctr" rtl="0" marL="914400">
              <a:spcBef>
                <a:spcPts val="0"/>
              </a:spcBef>
              <a:spcAft>
                <a:spcPts val="0"/>
              </a:spcAft>
              <a:defRPr sz="4400">
                <a:solidFill>
                  <a:schemeClr val="dk1"/>
                </a:solidFill>
                <a:latin typeface="Calibri"/>
                <a:ea typeface="Calibri"/>
                <a:cs typeface="Calibri"/>
                <a:sym typeface="Calibri"/>
              </a:defRPr>
            </a:lvl7pPr>
            <a:lvl8pPr algn="ctr" rtl="0" marL="1371600">
              <a:spcBef>
                <a:spcPts val="0"/>
              </a:spcBef>
              <a:spcAft>
                <a:spcPts val="0"/>
              </a:spcAft>
              <a:defRPr sz="4400">
                <a:solidFill>
                  <a:schemeClr val="dk1"/>
                </a:solidFill>
                <a:latin typeface="Calibri"/>
                <a:ea typeface="Calibri"/>
                <a:cs typeface="Calibri"/>
                <a:sym typeface="Calibri"/>
              </a:defRPr>
            </a:lvl8pPr>
            <a:lvl9pPr algn="ctr" rtl="0" marL="1828800">
              <a:spcBef>
                <a:spcPts val="0"/>
              </a:spcBef>
              <a:spcAft>
                <a:spcPts val="0"/>
              </a:spcAft>
              <a:defRPr sz="4400">
                <a:solidFill>
                  <a:schemeClr val="dk1"/>
                </a:solidFill>
                <a:latin typeface="Calibri"/>
                <a:ea typeface="Calibri"/>
                <a:cs typeface="Calibri"/>
                <a:sym typeface="Calibri"/>
              </a:defRPr>
            </a:lvl9pPr>
          </a:lstStyle>
          <a:p/>
        </p:txBody>
      </p:sp>
      <p:sp>
        <p:nvSpPr>
          <p:cNvPr id="71" name="Shape 71"/>
          <p:cNvSpPr txBox="1"/>
          <p:nvPr>
            <p:ph idx="1" type="body"/>
          </p:nvPr>
        </p:nvSpPr>
        <p:spPr>
          <a:xfrm>
            <a:off y="1600200" x="457200"/>
            <a:ext cy="4526100" cx="8229600"/>
          </a:xfrm>
          <a:prstGeom prst="rect">
            <a:avLst/>
          </a:prstGeom>
          <a:noFill/>
          <a:ln>
            <a:noFill/>
          </a:ln>
        </p:spPr>
        <p:txBody>
          <a:bodyPr bIns="91425" rIns="91425" lIns="91425" tIns="91425" anchor="t" anchorCtr="0"/>
          <a:lstStyle>
            <a:lvl1pPr algn="l" rtl="0" indent="-139700" marL="342900">
              <a:spcBef>
                <a:spcPts val="640"/>
              </a:spcBef>
              <a:spcAft>
                <a:spcPts val="0"/>
              </a:spcAft>
              <a:buClr>
                <a:schemeClr val="dk1"/>
              </a:buClr>
              <a:buFont typeface="Calibri"/>
              <a:buChar char="•"/>
              <a:defRPr sz="3200">
                <a:solidFill>
                  <a:schemeClr val="dk1"/>
                </a:solidFill>
                <a:latin typeface="Calibri"/>
                <a:ea typeface="Calibri"/>
                <a:cs typeface="Calibri"/>
                <a:sym typeface="Calibri"/>
              </a:defRPr>
            </a:lvl1pPr>
            <a:lvl2pPr algn="l" rtl="0" indent="-107950" marL="742950">
              <a:spcBef>
                <a:spcPts val="560"/>
              </a:spcBef>
              <a:spcAft>
                <a:spcPts val="0"/>
              </a:spcAft>
              <a:buClr>
                <a:schemeClr val="dk1"/>
              </a:buClr>
              <a:buFont typeface="Calibri"/>
              <a:buChar char="–"/>
              <a:defRPr sz="2800">
                <a:solidFill>
                  <a:schemeClr val="dk1"/>
                </a:solidFill>
                <a:latin typeface="Calibri"/>
                <a:ea typeface="Calibri"/>
                <a:cs typeface="Calibri"/>
                <a:sym typeface="Calibri"/>
              </a:defRPr>
            </a:lvl2pPr>
            <a:lvl3pPr algn="l" rtl="0" indent="-76200" marL="1143000">
              <a:spcBef>
                <a:spcPts val="480"/>
              </a:spcBef>
              <a:spcAft>
                <a:spcPts val="0"/>
              </a:spcAft>
              <a:buClr>
                <a:schemeClr val="dk1"/>
              </a:buClr>
              <a:buFont typeface="Calibri"/>
              <a:buChar char="•"/>
              <a:defRPr sz="2400">
                <a:solidFill>
                  <a:schemeClr val="dk1"/>
                </a:solidFill>
                <a:latin typeface="Calibri"/>
                <a:ea typeface="Calibri"/>
                <a:cs typeface="Calibri"/>
                <a:sym typeface="Calibri"/>
              </a:defRPr>
            </a:lvl3pPr>
            <a:lvl4pPr algn="l" rtl="0" indent="-101600" marL="1600200">
              <a:spcBef>
                <a:spcPts val="400"/>
              </a:spcBef>
              <a:spcAft>
                <a:spcPts val="0"/>
              </a:spcAft>
              <a:buClr>
                <a:schemeClr val="dk1"/>
              </a:buClr>
              <a:buFont typeface="Calibri"/>
              <a:buChar char="–"/>
              <a:defRPr sz="2000">
                <a:solidFill>
                  <a:schemeClr val="dk1"/>
                </a:solidFill>
                <a:latin typeface="Calibri"/>
                <a:ea typeface="Calibri"/>
                <a:cs typeface="Calibri"/>
                <a:sym typeface="Calibri"/>
              </a:defRPr>
            </a:lvl4pPr>
            <a:lvl5pPr algn="l" rtl="0" indent="-101600" marL="2057400">
              <a:spcBef>
                <a:spcPts val="400"/>
              </a:spcBef>
              <a:spcAft>
                <a:spcPts val="0"/>
              </a:spcAft>
              <a:buClr>
                <a:schemeClr val="dk1"/>
              </a:buClr>
              <a:buFont typeface="Calibri"/>
              <a:buChar char="»"/>
              <a:defRPr sz="2000">
                <a:solidFill>
                  <a:schemeClr val="dk1"/>
                </a:solidFill>
                <a:latin typeface="Calibri"/>
                <a:ea typeface="Calibri"/>
                <a:cs typeface="Calibri"/>
                <a:sym typeface="Calibri"/>
              </a:defRPr>
            </a:lvl5pPr>
            <a:lvl6pPr algn="l" rtl="0" indent="-101600" marL="2514600">
              <a:spcBef>
                <a:spcPts val="400"/>
              </a:spcBef>
              <a:buClr>
                <a:schemeClr val="dk1"/>
              </a:buClr>
              <a:buFont typeface="Calibri"/>
              <a:buChar char="•"/>
              <a:defRPr sz="2000">
                <a:solidFill>
                  <a:schemeClr val="dk1"/>
                </a:solidFill>
                <a:latin typeface="Calibri"/>
                <a:ea typeface="Calibri"/>
                <a:cs typeface="Calibri"/>
                <a:sym typeface="Calibri"/>
              </a:defRPr>
            </a:lvl6pPr>
            <a:lvl7pPr algn="l" rtl="0" indent="-101600" marL="2971800">
              <a:spcBef>
                <a:spcPts val="400"/>
              </a:spcBef>
              <a:buClr>
                <a:schemeClr val="dk1"/>
              </a:buClr>
              <a:buFont typeface="Calibri"/>
              <a:buChar char="•"/>
              <a:defRPr sz="2000">
                <a:solidFill>
                  <a:schemeClr val="dk1"/>
                </a:solidFill>
                <a:latin typeface="Calibri"/>
                <a:ea typeface="Calibri"/>
                <a:cs typeface="Calibri"/>
                <a:sym typeface="Calibri"/>
              </a:defRPr>
            </a:lvl7pPr>
            <a:lvl8pPr algn="l" rtl="0" indent="-101600" marL="3429000">
              <a:spcBef>
                <a:spcPts val="400"/>
              </a:spcBef>
              <a:buClr>
                <a:schemeClr val="dk1"/>
              </a:buClr>
              <a:buFont typeface="Calibri"/>
              <a:buChar char="•"/>
              <a:defRPr sz="2000">
                <a:solidFill>
                  <a:schemeClr val="dk1"/>
                </a:solidFill>
                <a:latin typeface="Calibri"/>
                <a:ea typeface="Calibri"/>
                <a:cs typeface="Calibri"/>
                <a:sym typeface="Calibri"/>
              </a:defRPr>
            </a:lvl8pPr>
            <a:lvl9pPr algn="l" rtl="0" indent="-101600" marL="3886200">
              <a:spcBef>
                <a:spcPts val="400"/>
              </a:spcBef>
              <a:buClr>
                <a:schemeClr val="dk1"/>
              </a:buClr>
              <a:buFont typeface="Calibri"/>
              <a:buChar char="•"/>
              <a:defRPr sz="2000">
                <a:solidFill>
                  <a:schemeClr val="dk1"/>
                </a:solidFill>
                <a:latin typeface="Calibri"/>
                <a:ea typeface="Calibri"/>
                <a:cs typeface="Calibri"/>
                <a:sym typeface="Calibri"/>
              </a:defRPr>
            </a:lvl9pPr>
          </a:lstStyle>
          <a:p/>
        </p:txBody>
      </p:sp>
      <p:sp>
        <p:nvSpPr>
          <p:cNvPr id="72" name="Shape 72"/>
          <p:cNvSpPr txBox="1"/>
          <p:nvPr>
            <p:ph idx="10" type="dt"/>
          </p:nvPr>
        </p:nvSpPr>
        <p:spPr>
          <a:xfrm>
            <a:off y="6356350" x="457200"/>
            <a:ext cy="365099" cx="2133599"/>
          </a:xfrm>
          <a:prstGeom prst="rect">
            <a:avLst/>
          </a:prstGeom>
          <a:noFill/>
          <a:ln>
            <a:noFill/>
          </a:ln>
        </p:spPr>
        <p:txBody>
          <a:bodyPr bIns="91425" rIns="91425" lIns="91425" tIns="91425" anchor="ctr" anchorCtr="0"/>
          <a:lstStyle>
            <a:lvl1pPr algn="l" rtl="0" marR="0" indent="0" marL="0">
              <a:spcBef>
                <a:spcPts val="0"/>
              </a:spcBef>
              <a:spcAft>
                <a:spcPts val="0"/>
              </a:spcAft>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3" name="Shape 73"/>
          <p:cNvSpPr txBox="1"/>
          <p:nvPr>
            <p:ph idx="11" type="ftr"/>
          </p:nvPr>
        </p:nvSpPr>
        <p:spPr>
          <a:xfrm>
            <a:off y="6356350" x="3124200"/>
            <a:ext cy="365099" cx="2895600"/>
          </a:xfrm>
          <a:prstGeom prst="rect">
            <a:avLst/>
          </a:prstGeom>
          <a:noFill/>
          <a:ln>
            <a:noFill/>
          </a:ln>
        </p:spPr>
        <p:txBody>
          <a:bodyPr bIns="91425" rIns="91425" lIns="91425" tIns="91425" anchor="ctr" anchorCtr="0"/>
          <a:lstStyle>
            <a:lvl1pPr algn="ctr" rtl="0" marR="0" indent="0" marL="0">
              <a:spcBef>
                <a:spcPts val="0"/>
              </a:spcBef>
              <a:spcAft>
                <a:spcPts val="0"/>
              </a:spcAft>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4" name="Shape 74"/>
          <p:cNvSpPr txBox="1"/>
          <p:nvPr>
            <p:ph idx="12" type="sldNum"/>
          </p:nvPr>
        </p:nvSpPr>
        <p:spPr>
          <a:xfrm>
            <a:off y="6356350" x="6553200"/>
            <a:ext cy="365099" cx="2133599"/>
          </a:xfrm>
          <a:prstGeom prst="rect">
            <a:avLst/>
          </a:prstGeom>
          <a:noFill/>
          <a:ln>
            <a:noFill/>
          </a:ln>
        </p:spPr>
        <p:txBody>
          <a:bodyPr bIns="91425" rIns="91425" lIns="91425" tIns="91425" anchor="ctr" anchorCtr="0"/>
          <a:lstStyle>
            <a:lvl1pPr algn="r" rtl="0" marR="0" indent="0" marL="0">
              <a:spcBef>
                <a:spcPts val="0"/>
              </a:spcBef>
              <a:spcAft>
                <a:spcPts val="0"/>
              </a:spcAft>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p:spPr>
        <p:txBody>
          <a:bodyPr bIns="91425" rIns="91425" lIns="91425" tIns="91425" anchor="b" anchorCtr="0"/>
          <a:lstStyle>
            <a:lvl1pPr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1pPr>
            <a:lvl2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2pPr>
            <a:lvl3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3pPr>
            <a:lvl4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4pPr>
            <a:lvl5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5pPr>
            <a:lvl6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6pPr>
            <a:lvl7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7pPr>
            <a:lvl8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8pPr>
            <a:lvl9pPr indent="228600" marL="0">
              <a:spcBef>
                <a:spcPts val="0"/>
              </a:spcBef>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600200" x="457200"/>
            <a:ext cy="4967700" cx="8229600"/>
          </a:xfrm>
          <a:prstGeom prst="rect">
            <a:avLst/>
          </a:prstGeom>
        </p:spPr>
        <p:txBody>
          <a:bodyPr bIns="91425" rIns="91425" lIns="91425" tIns="91425" anchor="t" anchorCtr="0"/>
          <a:lstStyle>
            <a:lvl1pPr indent="-152400" marL="342900">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indent="-133350" marL="74295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indent="-76200" marL="114300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indent="-114300" marL="1600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indent="-114300" marL="20574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indent="-114300" marL="25146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indent="-114300" marL="29718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indent="-114300" marL="34290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indent="-114300" marL="3886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01.png" Type="http://schemas.openxmlformats.org/officeDocument/2006/relationships/image" Id="rId4"/><Relationship Target="../media/image06.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 Target="../media/image03.png" Type="http://schemas.openxmlformats.org/officeDocument/2006/relationships/image" Id="rId4"/><Relationship Target="../media/image02.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media/image08.png" Type="http://schemas.openxmlformats.org/officeDocument/2006/relationships/image" Id="rId4"/><Relationship Target="../media/image00.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media/image07.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5.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ctrTitle"/>
          </p:nvPr>
        </p:nvSpPr>
        <p:spPr>
          <a:xfrm>
            <a:off y="1444625" x="685800"/>
            <a:ext cy="1470000" cx="77724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Project: </a:t>
            </a:r>
            <a:r>
              <a:rPr lang="en-US"/>
              <a:t>P3 - Interactive Lifecycle Documentation Development System</a:t>
            </a:r>
          </a:p>
        </p:txBody>
      </p:sp>
      <p:sp>
        <p:nvSpPr>
          <p:cNvPr id="77" name="Shape 77"/>
          <p:cNvSpPr txBox="1"/>
          <p:nvPr>
            <p:ph idx="1" type="subTitle"/>
          </p:nvPr>
        </p:nvSpPr>
        <p:spPr>
          <a:xfrm>
            <a:off y="3505200" x="685800"/>
            <a:ext cy="878099" cx="7772400"/>
          </a:xfrm>
          <a:prstGeom prst="rect">
            <a:avLst/>
          </a:prstGeom>
          <a:noFill/>
          <a:ln>
            <a:noFill/>
          </a:ln>
        </p:spPr>
        <p:txBody>
          <a:bodyPr bIns="45700" rIns="91425" lIns="91425" tIns="45700" anchor="t" anchorCtr="0">
            <a:noAutofit/>
          </a:bodyPr>
          <a:lstStyle/>
          <a:p>
            <a:pPr algn="ctr" rtl="0" lvl="0" marR="0" indent="0" marL="0">
              <a:spcBef>
                <a:spcPts val="0"/>
              </a:spcBef>
              <a:spcAft>
                <a:spcPts val="0"/>
              </a:spcAft>
              <a:buClr>
                <a:srgbClr val="888888"/>
              </a:buClr>
              <a:buSzPct val="25000"/>
              <a:buFont typeface="Calibri"/>
              <a:buNone/>
            </a:pPr>
            <a:r>
              <a:rPr strike="noStrike" u="none" b="0" cap="none" baseline="0" sz="3200" lang="en-US" i="0">
                <a:solidFill>
                  <a:srgbClr val="888888"/>
                </a:solidFill>
                <a:latin typeface="Calibri"/>
                <a:ea typeface="Calibri"/>
                <a:cs typeface="Calibri"/>
                <a:sym typeface="Calibri"/>
              </a:rPr>
              <a:t>Lead:</a:t>
            </a:r>
            <a:r>
              <a:rPr lang="en-US"/>
              <a:t> </a:t>
            </a:r>
            <a:r>
              <a:rPr sz="3000" lang="en-US"/>
              <a:t>Jeremiah Butler</a:t>
            </a:r>
          </a:p>
          <a:p>
            <a:pPr algn="ctr" rtl="0" lvl="0" marR="0" indent="0" marL="0">
              <a:spcBef>
                <a:spcPts val="640"/>
              </a:spcBef>
              <a:spcAft>
                <a:spcPts val="0"/>
              </a:spcAft>
              <a:buClr>
                <a:srgbClr val="888888"/>
              </a:buClr>
              <a:buSzPct val="25000"/>
              <a:buFont typeface="Calibri"/>
              <a:buNone/>
            </a:pPr>
            <a:r>
              <a:rPr strike="noStrike" u="none" b="0" cap="none" baseline="0" sz="3200" lang="en-US" i="0">
                <a:solidFill>
                  <a:srgbClr val="888888"/>
                </a:solidFill>
                <a:latin typeface="Calibri"/>
                <a:ea typeface="Calibri"/>
                <a:cs typeface="Calibri"/>
                <a:sym typeface="Calibri"/>
              </a:rPr>
              <a:t>Members:</a:t>
            </a:r>
          </a:p>
          <a:p>
            <a:pPr algn="ctr" rtl="0" lvl="0" marR="0" indent="0" marL="0">
              <a:spcBef>
                <a:spcPts val="640"/>
              </a:spcBef>
              <a:spcAft>
                <a:spcPts val="0"/>
              </a:spcAft>
              <a:buClr>
                <a:srgbClr val="888888"/>
              </a:buClr>
              <a:buSzPct val="25000"/>
              <a:buFont typeface="Calibri"/>
              <a:buNone/>
            </a:pPr>
            <a:r>
              <a:rPr lang="en-US"/>
              <a:t>Peter Magalhaes</a:t>
            </a:r>
          </a:p>
          <a:p>
            <a:pPr algn="ctr" rtl="0" lvl="0" marR="0" indent="0" marL="0">
              <a:spcBef>
                <a:spcPts val="640"/>
              </a:spcBef>
              <a:spcAft>
                <a:spcPts val="0"/>
              </a:spcAft>
              <a:buClr>
                <a:srgbClr val="888888"/>
              </a:buClr>
              <a:buSzPct val="25000"/>
              <a:buFont typeface="Calibri"/>
              <a:buNone/>
            </a:pPr>
            <a:r>
              <a:rPr lang="en-US"/>
              <a:t>Ari Ushani</a:t>
            </a:r>
          </a:p>
          <a:p>
            <a:pPr algn="ctr" rtl="0" lvl="0" marR="0" indent="0" marL="0">
              <a:spcBef>
                <a:spcPts val="640"/>
              </a:spcBef>
              <a:spcAft>
                <a:spcPts val="0"/>
              </a:spcAft>
              <a:buClr>
                <a:srgbClr val="888888"/>
              </a:buClr>
              <a:buSzPct val="25000"/>
              <a:buFont typeface="Calibri"/>
              <a:buNone/>
            </a:pPr>
            <a:r>
              <a:rPr lang="en-US"/>
              <a:t>Kevin Palmer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sz="3600" lang="en-US">
                <a:solidFill>
                  <a:schemeClr val="dk2"/>
                </a:solidFill>
              </a:rPr>
              <a:t>Software Development Process </a:t>
            </a:r>
            <a:r>
              <a:rPr b="0" sz="3250" lang="en-US">
                <a:solidFill>
                  <a:schemeClr val="dk2"/>
                </a:solidFill>
              </a:rPr>
              <a:t>retrospective</a:t>
            </a:r>
          </a:p>
        </p:txBody>
      </p:sp>
      <p:sp>
        <p:nvSpPr>
          <p:cNvPr id="137" name="Shape 137"/>
          <p:cNvSpPr txBox="1"/>
          <p:nvPr>
            <p:ph idx="1" type="body"/>
          </p:nvPr>
        </p:nvSpPr>
        <p:spPr>
          <a:xfrm>
            <a:off y="1600200" x="457200"/>
            <a:ext cy="5257799" cx="8229600"/>
          </a:xfrm>
          <a:prstGeom prst="rect">
            <a:avLst/>
          </a:prstGeom>
        </p:spPr>
        <p:txBody>
          <a:bodyPr bIns="91425" rIns="91425" lIns="91425" tIns="91425" anchor="t" anchorCtr="0">
            <a:noAutofit/>
          </a:bodyPr>
          <a:lstStyle/>
          <a:p>
            <a:pPr rtl="0" lvl="0" indent="-342900" marL="457200">
              <a:spcBef>
                <a:spcPts val="0"/>
              </a:spcBef>
              <a:buClr>
                <a:schemeClr val="lt2"/>
              </a:buClr>
              <a:buSzPct val="100000"/>
              <a:buFont typeface="Calibri"/>
              <a:buChar char="•"/>
            </a:pPr>
            <a:r>
              <a:rPr b="1" sz="1800" lang="en-US">
                <a:solidFill>
                  <a:schemeClr val="lt2"/>
                </a:solidFill>
              </a:rPr>
              <a:t>Miscommunication</a:t>
            </a:r>
            <a:r>
              <a:rPr sz="1800" lang="en-US">
                <a:solidFill>
                  <a:schemeClr val="lt2"/>
                </a:solidFill>
              </a:rPr>
              <a:t> in use of SCRUM tools at beginning of semester mislead the group into using multiple SCRUM tools. After using SCRUMDo and Trello, we finally decided to stick with Rally Software Development only because it provided time of completion in it’s stories and illustrated a burndown graph for each iteration.</a:t>
            </a:r>
          </a:p>
          <a:p>
            <a:pPr rtl="0" lvl="0" indent="-342900" marL="457200">
              <a:spcBef>
                <a:spcPts val="0"/>
              </a:spcBef>
              <a:buClr>
                <a:schemeClr val="lt2"/>
              </a:buClr>
              <a:buSzPct val="100000"/>
              <a:buFont typeface="Calibri"/>
              <a:buChar char="•"/>
            </a:pPr>
            <a:r>
              <a:rPr b="1" sz="1800" lang="en-US">
                <a:solidFill>
                  <a:schemeClr val="lt2"/>
                </a:solidFill>
              </a:rPr>
              <a:t>Sprint Iteration Burndown</a:t>
            </a:r>
            <a:r>
              <a:rPr sz="1800" lang="en-US">
                <a:solidFill>
                  <a:schemeClr val="lt2"/>
                </a:solidFill>
              </a:rPr>
              <a:t> is inaccurate due to the team utilizing multiple SCRUM tools before finally devoting to Rally.</a:t>
            </a:r>
          </a:p>
          <a:p>
            <a:pPr rtl="0" lvl="0" indent="-342900" marL="457200">
              <a:spcBef>
                <a:spcPts val="0"/>
              </a:spcBef>
              <a:buClr>
                <a:schemeClr val="lt2"/>
              </a:buClr>
              <a:buSzPct val="100000"/>
              <a:buFont typeface="Calibri"/>
              <a:buChar char="•"/>
            </a:pPr>
            <a:r>
              <a:rPr b="1" sz="1800" lang="en-US">
                <a:solidFill>
                  <a:schemeClr val="lt2"/>
                </a:solidFill>
              </a:rPr>
              <a:t>Frequent team meetings</a:t>
            </a:r>
            <a:r>
              <a:rPr sz="1800" lang="en-US">
                <a:solidFill>
                  <a:schemeClr val="lt2"/>
                </a:solidFill>
              </a:rPr>
              <a:t>, and multiple meetings allowed the team to interact with the customer and gather a lot of information regarding the project. With each recurring meeting, the team learned more, and made new discoveries from customer interaction. Our NUWC advisor is very flexible when scheduling meetings here on campus.</a:t>
            </a:r>
          </a:p>
          <a:p>
            <a:pPr rtl="0" lvl="0" indent="-342900" marL="457200">
              <a:spcBef>
                <a:spcPts val="0"/>
              </a:spcBef>
              <a:buClr>
                <a:schemeClr val="lt2"/>
              </a:buClr>
              <a:buSzPct val="100000"/>
              <a:buFont typeface="Calibri"/>
              <a:buChar char="•"/>
            </a:pPr>
            <a:r>
              <a:rPr b="1" sz="1800" lang="en-US">
                <a:solidFill>
                  <a:schemeClr val="lt2"/>
                </a:solidFill>
              </a:rPr>
              <a:t>Third Party IDE </a:t>
            </a:r>
            <a:r>
              <a:rPr sz="1800" lang="en-US">
                <a:solidFill>
                  <a:schemeClr val="lt2"/>
                </a:solidFill>
              </a:rPr>
              <a:t>“</a:t>
            </a:r>
            <a:r>
              <a:rPr b="1" sz="1800" lang="en-US" i="1">
                <a:solidFill>
                  <a:schemeClr val="lt2"/>
                </a:solidFill>
              </a:rPr>
              <a:t>Koding”</a:t>
            </a:r>
            <a:r>
              <a:rPr sz="1800" lang="en-US">
                <a:solidFill>
                  <a:schemeClr val="lt2"/>
                </a:solidFill>
              </a:rPr>
              <a:t>, initially was very buggy, but has since then greatly improved and is being utilized by the team to collaborate with code.</a:t>
            </a:r>
          </a:p>
          <a:p>
            <a:pPr rtl="0" lvl="0" indent="-342900" marL="457200">
              <a:spcBef>
                <a:spcPts val="0"/>
              </a:spcBef>
              <a:buClr>
                <a:schemeClr val="lt2"/>
              </a:buClr>
              <a:buSzPct val="100000"/>
              <a:buFont typeface="Calibri"/>
              <a:buChar char="•"/>
            </a:pPr>
            <a:r>
              <a:rPr b="1" sz="1800" lang="en-US">
                <a:solidFill>
                  <a:schemeClr val="lt2"/>
                </a:solidFill>
              </a:rPr>
              <a:t>Google Drive</a:t>
            </a:r>
            <a:r>
              <a:rPr sz="1800" lang="en-US">
                <a:solidFill>
                  <a:schemeClr val="lt2"/>
                </a:solidFill>
              </a:rPr>
              <a:t>  allows the groups to share all other documentation and material in a cloud for easy retrieval on campus and allows the team to work simultaneously in a particular document. This is used in combination with GitHub to store all the groups material.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Software Development Tools</a:t>
            </a:r>
          </a:p>
        </p:txBody>
      </p:sp>
      <p:sp>
        <p:nvSpPr>
          <p:cNvPr id="143" name="Shape 143"/>
          <p:cNvSpPr txBox="1"/>
          <p:nvPr>
            <p:ph idx="1" type="body"/>
          </p:nvPr>
        </p:nvSpPr>
        <p:spPr>
          <a:xfrm>
            <a:off y="1447800" x="457200"/>
            <a:ext cy="4625400" cx="8229600"/>
          </a:xfrm>
          <a:prstGeom prst="rect">
            <a:avLst/>
          </a:prstGeom>
          <a:noFill/>
          <a:ln>
            <a:noFill/>
          </a:ln>
        </p:spPr>
        <p:txBody>
          <a:bodyPr bIns="45700" rIns="91425" lIns="91425" tIns="45700" anchor="t" anchorCtr="0">
            <a:noAutofit/>
          </a:bodyPr>
          <a:lstStyle/>
          <a:p>
            <a:pPr algn="l" rtl="0" lvl="0" marR="0" indent="-342900" marL="342900">
              <a:lnSpc>
                <a:spcPct val="90000"/>
              </a:lnSpc>
              <a:spcBef>
                <a:spcPts val="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Describe all tools being used</a:t>
            </a:r>
          </a:p>
          <a:p>
            <a:pPr algn="l" rtl="0" lvl="1" marR="0" indent="-260350" marL="742950">
              <a:lnSpc>
                <a:spcPct val="90000"/>
              </a:lnSpc>
              <a:spcBef>
                <a:spcPts val="560"/>
              </a:spcBef>
              <a:spcAft>
                <a:spcPts val="0"/>
              </a:spcAft>
              <a:buClr>
                <a:schemeClr val="lt2"/>
              </a:buClr>
              <a:buSzPct val="100000"/>
              <a:buFont typeface="Calibri"/>
              <a:buChar char="–"/>
            </a:pPr>
            <a:r>
              <a:rPr strike="noStrike" u="none" b="0" cap="none" baseline="0" sz="2400" lang="en-US" i="0">
                <a:solidFill>
                  <a:schemeClr val="lt2"/>
                </a:solidFill>
                <a:latin typeface="Calibri"/>
                <a:ea typeface="Calibri"/>
                <a:cs typeface="Calibri"/>
                <a:sym typeface="Calibri"/>
              </a:rPr>
              <a:t>Version and Source Code Control </a:t>
            </a:r>
            <a:r>
              <a:rPr sz="1800" lang="en-US">
                <a:solidFill>
                  <a:schemeClr val="lt2"/>
                </a:solidFill>
              </a:rPr>
              <a:t>(and backup)</a:t>
            </a:r>
          </a:p>
          <a:p>
            <a:pPr algn="l" rtl="0" lvl="2" marR="0" indent="-203200" marL="1143000">
              <a:lnSpc>
                <a:spcPct val="90000"/>
              </a:lnSpc>
              <a:spcBef>
                <a:spcPts val="560"/>
              </a:spcBef>
              <a:spcAft>
                <a:spcPts val="0"/>
              </a:spcAft>
              <a:buClr>
                <a:schemeClr val="lt2"/>
              </a:buClr>
              <a:buSzPct val="100000"/>
              <a:buFont typeface="Calibri"/>
              <a:buChar char="•"/>
            </a:pPr>
            <a:r>
              <a:rPr strike="noStrike" u="sng" b="1" cap="none" baseline="0" sz="2000" lang="en-US" i="0">
                <a:solidFill>
                  <a:schemeClr val="lt2"/>
                </a:solidFill>
                <a:latin typeface="Calibri"/>
                <a:ea typeface="Calibri"/>
                <a:cs typeface="Calibri"/>
                <a:sym typeface="Calibri"/>
              </a:rPr>
              <a:t>Github</a:t>
            </a:r>
            <a:r>
              <a:rPr sz="2000" lang="en-US">
                <a:solidFill>
                  <a:schemeClr val="lt2"/>
                </a:solidFill>
              </a:rPr>
              <a:t> - web-based revision control system for software development projects that also provides a repository (ie. code)</a:t>
            </a:r>
          </a:p>
          <a:p>
            <a:pPr algn="l" rtl="0" lvl="2" marR="0" indent="-203200" marL="1143000">
              <a:lnSpc>
                <a:spcPct val="90000"/>
              </a:lnSpc>
              <a:spcBef>
                <a:spcPts val="560"/>
              </a:spcBef>
              <a:spcAft>
                <a:spcPts val="0"/>
              </a:spcAft>
              <a:buClr>
                <a:schemeClr val="lt2"/>
              </a:buClr>
              <a:buSzPct val="100000"/>
              <a:buFont typeface="Calibri"/>
              <a:buChar char="•"/>
            </a:pPr>
            <a:r>
              <a:rPr strike="noStrike" u="sng" b="1" cap="none" baseline="0" sz="2000" lang="en-US" i="0">
                <a:solidFill>
                  <a:schemeClr val="lt2"/>
                </a:solidFill>
                <a:latin typeface="Calibri"/>
                <a:ea typeface="Calibri"/>
                <a:cs typeface="Calibri"/>
                <a:sym typeface="Calibri"/>
              </a:rPr>
              <a:t>Google Drive</a:t>
            </a:r>
            <a:r>
              <a:rPr strike="noStrike" u="none" b="0" cap="none" baseline="0" sz="2000" lang="en-US" i="0">
                <a:solidFill>
                  <a:schemeClr val="lt2"/>
                </a:solidFill>
                <a:latin typeface="Calibri"/>
                <a:ea typeface="Calibri"/>
                <a:cs typeface="Calibri"/>
                <a:sym typeface="Calibri"/>
              </a:rPr>
              <a:t> - file-storage and s</a:t>
            </a:r>
            <a:r>
              <a:rPr sz="2000" lang="en-US">
                <a:solidFill>
                  <a:schemeClr val="lt2"/>
                </a:solidFill>
              </a:rPr>
              <a:t>ynchronization provided via a cloud storage which is excellent for the team to collaborate and work simultaneously on a document (ie. similar to Microsoft Office)</a:t>
            </a:r>
          </a:p>
          <a:p>
            <a:pPr algn="l" rtl="0" lvl="1" marR="0" indent="-260350" marL="742950">
              <a:lnSpc>
                <a:spcPct val="90000"/>
              </a:lnSpc>
              <a:spcBef>
                <a:spcPts val="560"/>
              </a:spcBef>
              <a:spcAft>
                <a:spcPts val="0"/>
              </a:spcAft>
              <a:buClr>
                <a:schemeClr val="lt2"/>
              </a:buClr>
              <a:buSzPct val="100000"/>
              <a:buFont typeface="Calibri"/>
              <a:buChar char="–"/>
            </a:pPr>
            <a:r>
              <a:rPr strike="noStrike" u="none" b="0" cap="none" baseline="0" sz="2400" lang="en-US" i="0">
                <a:solidFill>
                  <a:schemeClr val="lt2"/>
                </a:solidFill>
                <a:latin typeface="Calibri"/>
                <a:ea typeface="Calibri"/>
                <a:cs typeface="Calibri"/>
                <a:sym typeface="Calibri"/>
              </a:rPr>
              <a:t>Standardized development environment (IDE)</a:t>
            </a:r>
          </a:p>
          <a:p>
            <a:pPr algn="l" rtl="0" lvl="2" marR="0" indent="-203200" marL="1143000">
              <a:lnSpc>
                <a:spcPct val="90000"/>
              </a:lnSpc>
              <a:spcBef>
                <a:spcPts val="560"/>
              </a:spcBef>
              <a:spcAft>
                <a:spcPts val="0"/>
              </a:spcAft>
              <a:buClr>
                <a:schemeClr val="lt2"/>
              </a:buClr>
              <a:buSzPct val="100000"/>
              <a:buFont typeface="Calibri"/>
              <a:buChar char="•"/>
            </a:pPr>
            <a:r>
              <a:rPr u="sng" b="1" sz="2000" lang="en-US">
                <a:solidFill>
                  <a:schemeClr val="lt2"/>
                </a:solidFill>
              </a:rPr>
              <a:t>Koding</a:t>
            </a:r>
            <a:r>
              <a:rPr sz="2000" lang="en-US">
                <a:solidFill>
                  <a:schemeClr val="lt2"/>
                </a:solidFill>
              </a:rPr>
              <a:t> - online software development environment that allows developers to program in multiple languages and collaborate inside an internet browser without the need for a software development kit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Software Development Tools</a:t>
            </a:r>
          </a:p>
        </p:txBody>
      </p:sp>
      <p:sp>
        <p:nvSpPr>
          <p:cNvPr id="149" name="Shape 149"/>
          <p:cNvSpPr txBox="1"/>
          <p:nvPr>
            <p:ph idx="1" type="body"/>
          </p:nvPr>
        </p:nvSpPr>
        <p:spPr>
          <a:xfrm>
            <a:off y="1600200" x="457200"/>
            <a:ext cy="5141999" cx="8229600"/>
          </a:xfrm>
          <a:prstGeom prst="rect">
            <a:avLst/>
          </a:prstGeom>
          <a:noFill/>
          <a:ln>
            <a:noFill/>
          </a:ln>
        </p:spPr>
        <p:txBody>
          <a:bodyPr bIns="45700" rIns="91425" lIns="91425" tIns="45700" anchor="t" anchorCtr="0">
            <a:noAutofit/>
          </a:bodyPr>
          <a:lstStyle/>
          <a:p>
            <a:pPr rtl="0" lvl="0" indent="-342900" marL="342900">
              <a:lnSpc>
                <a:spcPct val="90000"/>
              </a:lnSpc>
              <a:spcBef>
                <a:spcPts val="0"/>
              </a:spcBef>
              <a:buClr>
                <a:schemeClr val="lt2"/>
              </a:buClr>
              <a:buSzPct val="100000"/>
              <a:buFont typeface="Calibri"/>
              <a:buChar char="•"/>
            </a:pPr>
            <a:r>
              <a:rPr lang="en-US">
                <a:solidFill>
                  <a:schemeClr val="lt2"/>
                </a:solidFill>
              </a:rPr>
              <a:t>Scrum Tools</a:t>
            </a:r>
          </a:p>
          <a:p>
            <a:pPr rtl="0" lvl="1" indent="-234950" marL="742950">
              <a:lnSpc>
                <a:spcPct val="90000"/>
              </a:lnSpc>
              <a:spcBef>
                <a:spcPts val="0"/>
              </a:spcBef>
              <a:buClr>
                <a:schemeClr val="lt2"/>
              </a:buClr>
              <a:buSzPct val="100000"/>
              <a:buFont typeface="Calibri"/>
              <a:buChar char="–"/>
            </a:pPr>
            <a:r>
              <a:rPr u="sng" b="1" sz="2000" lang="en-US">
                <a:solidFill>
                  <a:schemeClr val="lt2"/>
                </a:solidFill>
              </a:rPr>
              <a:t>Rally Software Development</a:t>
            </a:r>
            <a:r>
              <a:rPr sz="2000" lang="en-US">
                <a:solidFill>
                  <a:schemeClr val="lt2"/>
                </a:solidFill>
              </a:rPr>
              <a:t> - an application lifecycle management software that provides a cloud-based solution to manage software development by providing an interface to plan, track, and automate the software development process</a:t>
            </a:r>
          </a:p>
          <a:p>
            <a:pPr rtl="0" lvl="0" indent="0" marL="457200">
              <a:lnSpc>
                <a:spcPct val="90000"/>
              </a:lnSpc>
              <a:spcBef>
                <a:spcPts val="0"/>
              </a:spcBef>
              <a:buNone/>
            </a:pPr>
            <a:r>
              <a:t/>
            </a:r>
            <a:endParaRPr sz="2000">
              <a:solidFill>
                <a:schemeClr val="lt2"/>
              </a:solidFill>
            </a:endParaRPr>
          </a:p>
          <a:p>
            <a:pPr rtl="0" lvl="0" indent="-342900" marL="342900">
              <a:lnSpc>
                <a:spcPct val="90000"/>
              </a:lnSpc>
              <a:spcBef>
                <a:spcPts val="0"/>
              </a:spcBef>
              <a:buClr>
                <a:schemeClr val="lt2"/>
              </a:buClr>
              <a:buSzPct val="100000"/>
              <a:buFont typeface="Calibri"/>
              <a:buChar char="•"/>
            </a:pPr>
            <a:r>
              <a:rPr lang="en-US">
                <a:solidFill>
                  <a:schemeClr val="lt2"/>
                </a:solidFill>
              </a:rPr>
              <a:t>List of 3</a:t>
            </a:r>
            <a:r>
              <a:rPr baseline="30000" lang="en-US">
                <a:solidFill>
                  <a:schemeClr val="lt2"/>
                </a:solidFill>
              </a:rPr>
              <a:t>rd</a:t>
            </a:r>
            <a:r>
              <a:rPr lang="en-US">
                <a:solidFill>
                  <a:schemeClr val="lt2"/>
                </a:solidFill>
              </a:rPr>
              <a:t> party libraries</a:t>
            </a:r>
          </a:p>
          <a:p>
            <a:pPr rtl="0" lvl="1" indent="-234950" marL="742950">
              <a:lnSpc>
                <a:spcPct val="90000"/>
              </a:lnSpc>
              <a:spcBef>
                <a:spcPts val="0"/>
              </a:spcBef>
              <a:buClr>
                <a:schemeClr val="lt2"/>
              </a:buClr>
              <a:buSzPct val="100000"/>
              <a:buFont typeface="Calibri"/>
              <a:buChar char="–"/>
            </a:pPr>
            <a:r>
              <a:rPr u="sng" b="1" sz="2000" lang="en-US">
                <a:solidFill>
                  <a:schemeClr val="lt2"/>
                </a:solidFill>
              </a:rPr>
              <a:t>jQuery</a:t>
            </a:r>
            <a:r>
              <a:rPr sz="2000" lang="en-US">
                <a:solidFill>
                  <a:schemeClr val="lt2"/>
                </a:solidFill>
              </a:rPr>
              <a:t> - free and open source multi-browser library that was designed to simplify client-side scripting, making it one of the most widely used Javascript libraries</a:t>
            </a:r>
          </a:p>
          <a:p>
            <a:pPr rtl="0" lvl="1" indent="-234950" marL="742950">
              <a:lnSpc>
                <a:spcPct val="90000"/>
              </a:lnSpc>
              <a:spcBef>
                <a:spcPts val="0"/>
              </a:spcBef>
              <a:buClr>
                <a:schemeClr val="lt2"/>
              </a:buClr>
              <a:buSzPct val="100000"/>
              <a:buFont typeface="Calibri"/>
              <a:buChar char="–"/>
            </a:pPr>
            <a:r>
              <a:rPr u="sng" b="1" sz="2000" lang="en-US">
                <a:solidFill>
                  <a:schemeClr val="lt2"/>
                </a:solidFill>
              </a:rPr>
              <a:t>XMLHttpRequest</a:t>
            </a:r>
            <a:r>
              <a:rPr sz="2000" lang="en-US">
                <a:solidFill>
                  <a:schemeClr val="lt2"/>
                </a:solidFill>
              </a:rPr>
              <a:t> - offers an application program interface to be used with Javascript, this allows for simple interaction with XML documents.  Incoming data can be used to alter the current document in the browser window without loading a new page</a:t>
            </a:r>
          </a:p>
          <a:p>
            <a:pPr algn="l" rtl="0" lvl="0" marR="0" indent="0" marL="0">
              <a:lnSpc>
                <a:spcPct val="90000"/>
              </a:lnSpc>
              <a:spcBef>
                <a:spcPts val="560"/>
              </a:spcBef>
              <a:spcAft>
                <a:spcPts val="0"/>
              </a:spcAft>
              <a:buNone/>
            </a:pPr>
            <a:r>
              <a:t/>
            </a:r>
            <a:endParaRPr sz="2400">
              <a:solidFill>
                <a:schemeClr val="lt2"/>
              </a:solidFil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Demonstration</a:t>
            </a:r>
          </a:p>
        </p:txBody>
      </p:sp>
      <p:sp>
        <p:nvSpPr>
          <p:cNvPr id="155" name="Shape 155"/>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ctr" rtl="0" lvl="0" marR="0" indent="-342900" marL="342900">
              <a:spcBef>
                <a:spcPts val="0"/>
              </a:spcBef>
              <a:spcAft>
                <a:spcPts val="0"/>
              </a:spcAft>
              <a:buClr>
                <a:schemeClr val="dk1"/>
              </a:buClr>
              <a:buSzPct val="25000"/>
              <a:buFont typeface="Calibri"/>
              <a:buNone/>
            </a:pPr>
            <a:r>
              <a:rPr strike="noStrike" u="none" b="0" cap="none" baseline="0" sz="3200" lang="en-US" i="0">
                <a:solidFill>
                  <a:schemeClr val="lt2"/>
                </a:solidFill>
                <a:latin typeface="Calibri"/>
                <a:ea typeface="Calibri"/>
                <a:cs typeface="Calibri"/>
                <a:sym typeface="Calibri"/>
              </a:rPr>
              <a:t>Prototype / GUI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lang="en-US">
                <a:solidFill>
                  <a:schemeClr val="dk2"/>
                </a:solidFill>
              </a:rPr>
              <a:t>Creating a Project</a:t>
            </a:r>
          </a:p>
        </p:txBody>
      </p:sp>
      <p:pic>
        <p:nvPicPr>
          <p:cNvPr id="161" name="Shape 161"/>
          <p:cNvPicPr preferRelativeResize="0"/>
          <p:nvPr/>
        </p:nvPicPr>
        <p:blipFill>
          <a:blip r:embed="rId3"/>
          <a:stretch>
            <a:fillRect/>
          </a:stretch>
        </p:blipFill>
        <p:spPr>
          <a:xfrm>
            <a:off y="813125" x="-452375"/>
            <a:ext cy="4355625" cx="4042600"/>
          </a:xfrm>
          <a:prstGeom prst="rect">
            <a:avLst/>
          </a:prstGeom>
          <a:noFill/>
          <a:ln>
            <a:noFill/>
          </a:ln>
        </p:spPr>
      </p:pic>
      <p:pic>
        <p:nvPicPr>
          <p:cNvPr id="162" name="Shape 162"/>
          <p:cNvPicPr preferRelativeResize="0"/>
          <p:nvPr/>
        </p:nvPicPr>
        <p:blipFill>
          <a:blip r:embed="rId4"/>
          <a:stretch>
            <a:fillRect/>
          </a:stretch>
        </p:blipFill>
        <p:spPr>
          <a:xfrm>
            <a:off y="4020050" x="2153187"/>
            <a:ext cy="2571750" cx="67722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lang="en-US">
                <a:solidFill>
                  <a:schemeClr val="dk2"/>
                </a:solidFill>
              </a:rPr>
              <a:t>Editing a Project</a:t>
            </a:r>
          </a:p>
        </p:txBody>
      </p:sp>
      <p:pic>
        <p:nvPicPr>
          <p:cNvPr id="168" name="Shape 168"/>
          <p:cNvPicPr preferRelativeResize="0"/>
          <p:nvPr/>
        </p:nvPicPr>
        <p:blipFill>
          <a:blip r:embed="rId3"/>
          <a:stretch>
            <a:fillRect/>
          </a:stretch>
        </p:blipFill>
        <p:spPr>
          <a:xfrm>
            <a:off y="1417650" x="457200"/>
            <a:ext cy="5022449" cx="7916051"/>
          </a:xfrm>
          <a:prstGeom prst="rect">
            <a:avLst/>
          </a:prstGeom>
          <a:noFill/>
          <a:ln>
            <a:noFill/>
          </a:ln>
        </p:spPr>
      </p:pic>
      <p:pic>
        <p:nvPicPr>
          <p:cNvPr id="169" name="Shape 169"/>
          <p:cNvPicPr preferRelativeResize="0"/>
          <p:nvPr/>
        </p:nvPicPr>
        <p:blipFill>
          <a:blip r:embed="rId4"/>
          <a:stretch>
            <a:fillRect/>
          </a:stretch>
        </p:blipFill>
        <p:spPr>
          <a:xfrm>
            <a:off y="2407850" x="-332075"/>
            <a:ext cy="3042050" cx="7320026"/>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y="0" x="0"/>
          <a:ext cy="0" cx="0"/>
          <a:chOff y="0" x="0"/>
          <a:chExt cy="0" cx="0"/>
        </a:xfrm>
      </p:grpSpPr>
      <p:sp>
        <p:nvSpPr>
          <p:cNvPr id="174" name="Shape 174"/>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lang="en-US">
                <a:solidFill>
                  <a:schemeClr val="dk2"/>
                </a:solidFill>
              </a:rPr>
              <a:t>Exporting a Project</a:t>
            </a:r>
          </a:p>
        </p:txBody>
      </p:sp>
      <p:pic>
        <p:nvPicPr>
          <p:cNvPr id="175" name="Shape 175"/>
          <p:cNvPicPr preferRelativeResize="0"/>
          <p:nvPr/>
        </p:nvPicPr>
        <p:blipFill>
          <a:blip r:embed="rId3"/>
          <a:stretch>
            <a:fillRect/>
          </a:stretch>
        </p:blipFill>
        <p:spPr>
          <a:xfrm>
            <a:off y="4387962" x="2105125"/>
            <a:ext cy="2066925" cx="6781800"/>
          </a:xfrm>
          <a:prstGeom prst="rect">
            <a:avLst/>
          </a:prstGeom>
          <a:noFill/>
          <a:ln>
            <a:noFill/>
          </a:ln>
        </p:spPr>
      </p:pic>
      <p:pic>
        <p:nvPicPr>
          <p:cNvPr id="176" name="Shape 176"/>
          <p:cNvPicPr preferRelativeResize="0"/>
          <p:nvPr/>
        </p:nvPicPr>
        <p:blipFill>
          <a:blip r:embed="rId4"/>
          <a:stretch>
            <a:fillRect/>
          </a:stretch>
        </p:blipFill>
        <p:spPr>
          <a:xfrm>
            <a:off y="1198350" x="0"/>
            <a:ext cy="3797150" cx="70168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Project Overview</a:t>
            </a:r>
          </a:p>
        </p:txBody>
      </p:sp>
      <p:sp>
        <p:nvSpPr>
          <p:cNvPr id="83" name="Shape 83"/>
          <p:cNvSpPr txBox="1"/>
          <p:nvPr>
            <p:ph idx="1" type="body"/>
          </p:nvPr>
        </p:nvSpPr>
        <p:spPr>
          <a:xfrm>
            <a:off y="1600200" x="720550"/>
            <a:ext cy="4526100" cx="7966200"/>
          </a:xfrm>
          <a:prstGeom prst="rect">
            <a:avLst/>
          </a:prstGeom>
          <a:noFill/>
          <a:ln>
            <a:noFill/>
          </a:ln>
        </p:spPr>
        <p:txBody>
          <a:bodyPr bIns="45700" rIns="91425" lIns="91425" tIns="45700" anchor="t" anchorCtr="0">
            <a:noAutofit/>
          </a:bodyPr>
          <a:lstStyle/>
          <a:p>
            <a:pPr algn="l" rtl="0" lvl="0" marR="0" indent="-342900" marL="342900">
              <a:spcBef>
                <a:spcPts val="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Problem Description (in your own words)</a:t>
            </a:r>
          </a:p>
          <a:p>
            <a:pPr algn="l" rtl="0" lvl="0" marR="0" indent="457200" marL="0">
              <a:spcBef>
                <a:spcPts val="640"/>
              </a:spcBef>
              <a:spcAft>
                <a:spcPts val="0"/>
              </a:spcAft>
              <a:buClr>
                <a:schemeClr val="dk1"/>
              </a:buClr>
              <a:buFont typeface="Calibri"/>
              <a:buNone/>
            </a:pPr>
            <a:r>
              <a:t/>
            </a:r>
            <a:endParaRPr sz="2400">
              <a:solidFill>
                <a:schemeClr val="lt2"/>
              </a:solidFill>
            </a:endParaRPr>
          </a:p>
          <a:p>
            <a:pPr algn="l" rtl="0" lvl="0" marR="0" indent="457200" marL="0">
              <a:spcBef>
                <a:spcPts val="640"/>
              </a:spcBef>
              <a:spcAft>
                <a:spcPts val="0"/>
              </a:spcAft>
              <a:buClr>
                <a:schemeClr val="dk1"/>
              </a:buClr>
              <a:buSzPct val="25000"/>
              <a:buFont typeface="Calibri"/>
              <a:buNone/>
            </a:pPr>
            <a:r>
              <a:rPr sz="2400" lang="en-US">
                <a:solidFill>
                  <a:schemeClr val="lt2"/>
                </a:solidFill>
              </a:rPr>
              <a:t>NUWC is using Microsoft Word to create and modify lifecycle documents, along with a spreadsheet to manually track each requirement throughout the design, development, and testing phases. The problem is that many existing systems available are expensive, complex, and require a database for tracking requirements. NUWC can’t afford the overhead required by large projects and comprehensive systems when developing small to average-sized projects.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Project Overview</a:t>
            </a:r>
          </a:p>
        </p:txBody>
      </p:sp>
      <p:sp>
        <p:nvSpPr>
          <p:cNvPr id="89" name="Shape 89"/>
          <p:cNvSpPr txBox="1"/>
          <p:nvPr>
            <p:ph idx="1" type="body"/>
          </p:nvPr>
        </p:nvSpPr>
        <p:spPr>
          <a:xfrm>
            <a:off y="1295400" x="457200"/>
            <a:ext cy="5498400" cx="8229600"/>
          </a:xfrm>
          <a:prstGeom prst="rect">
            <a:avLst/>
          </a:prstGeom>
          <a:noFill/>
          <a:ln>
            <a:noFill/>
          </a:ln>
        </p:spPr>
        <p:txBody>
          <a:bodyPr bIns="45700" rIns="91425" lIns="91425" tIns="45700" anchor="t" anchorCtr="0">
            <a:noAutofit/>
          </a:bodyPr>
          <a:lstStyle/>
          <a:p>
            <a:pPr algn="l" rtl="0" lvl="0" marR="0" indent="-342900" marL="342900">
              <a:spcBef>
                <a:spcPts val="64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Key Technical Challenges</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developing a mechanism to track requirements within multiple documents throughout design, development, and testing</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provide an adequate GUI for every type of user, including a novice user, to use the system</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quickly providing the user with an auto-generated requirements traceability matrix for easy navigation between documents, which is developed solely by the team without influence from the customer</a:t>
            </a:r>
          </a:p>
          <a:p>
            <a:pPr algn="l" rtl="0" lvl="1" marR="0" indent="-260350" marL="742950">
              <a:spcBef>
                <a:spcPts val="560"/>
              </a:spcBef>
              <a:spcAft>
                <a:spcPts val="0"/>
              </a:spcAft>
              <a:buClr>
                <a:schemeClr val="lt2"/>
              </a:buClr>
              <a:buSzPct val="100000"/>
              <a:buFont typeface="Calibri"/>
              <a:buChar char="•"/>
            </a:pPr>
            <a:r>
              <a:rPr sz="2400" lang="en-US">
                <a:solidFill>
                  <a:schemeClr val="lt2"/>
                </a:solidFill>
              </a:rPr>
              <a:t>exporting the information into an interactive HTML or PDF using an XSLT processor and schema developed by the team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4400" lang="en-US" i="0">
                <a:solidFill>
                  <a:schemeClr val="dk2"/>
                </a:solidFill>
                <a:latin typeface="Calibri"/>
                <a:ea typeface="Calibri"/>
                <a:cs typeface="Calibri"/>
                <a:sym typeface="Calibri"/>
              </a:rPr>
              <a:t>Technical Approach</a:t>
            </a:r>
          </a:p>
        </p:txBody>
      </p:sp>
      <p:sp>
        <p:nvSpPr>
          <p:cNvPr id="95" name="Shape 95"/>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algn="l" rtl="0" lvl="0" marR="0" indent="457200" marL="0">
              <a:spcBef>
                <a:spcPts val="640"/>
              </a:spcBef>
              <a:spcAft>
                <a:spcPts val="0"/>
              </a:spcAft>
              <a:buClr>
                <a:schemeClr val="dk1"/>
              </a:buClr>
              <a:buSzPct val="177777"/>
              <a:buFont typeface="Calibri"/>
              <a:buNone/>
            </a:pPr>
            <a:r>
              <a:rPr sz="1800" lang="en-US">
                <a:solidFill>
                  <a:schemeClr val="lt2"/>
                </a:solidFill>
              </a:rPr>
              <a:t>After interviewing our customer, and agreeing on possible requirements, we realized we needed to provide a very light, easy-to-use platform, that is not currently available elsewhere. This platform needs to run in Internet Explorer running Windows 7, and our ultimate decision was to create a browser-based application capable of creating and modifying interactive Lifecycle documentation. Since this application runs in Internet Explorer, it will be:</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cross-platform compatible</a:t>
            </a:r>
            <a:r>
              <a:rPr sz="1800" lang="en-US">
                <a:solidFill>
                  <a:schemeClr val="lt2"/>
                </a:solidFill>
              </a:rPr>
              <a:t> - can run on any operating system capable of running select browsers</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require no install</a:t>
            </a:r>
            <a:r>
              <a:rPr sz="1800" lang="en-US">
                <a:solidFill>
                  <a:schemeClr val="lt2"/>
                </a:solidFill>
              </a:rPr>
              <a:t> - there is no need to create a formal installation, which may violate the Navy’s security standards when creating registry keys</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user-friendly</a:t>
            </a:r>
            <a:r>
              <a:rPr sz="1800" lang="en-US">
                <a:solidFill>
                  <a:schemeClr val="lt2"/>
                </a:solidFill>
              </a:rPr>
              <a:t> - allowing the user to easily navigate through documents and make modifications</a:t>
            </a:r>
          </a:p>
          <a:p>
            <a:pPr algn="l" rtl="0" lvl="0" marR="0" indent="-342900" marL="457200">
              <a:spcBef>
                <a:spcPts val="640"/>
              </a:spcBef>
              <a:spcAft>
                <a:spcPts val="0"/>
              </a:spcAft>
              <a:buClr>
                <a:schemeClr val="lt2"/>
              </a:buClr>
              <a:buSzPct val="100000"/>
              <a:buFont typeface="Calibri"/>
              <a:buChar char="•"/>
            </a:pPr>
            <a:r>
              <a:rPr u="sng" b="1" sz="1800" lang="en-US">
                <a:solidFill>
                  <a:schemeClr val="lt2"/>
                </a:solidFill>
              </a:rPr>
              <a:t>provide form-like interface</a:t>
            </a:r>
            <a:r>
              <a:rPr sz="1800" lang="en-US">
                <a:solidFill>
                  <a:schemeClr val="lt2"/>
                </a:solidFill>
              </a:rPr>
              <a:t> - since our user is not familiar with XML, and how it works, we are hiding the XML code behind our graphical interface to avoid errors created by the user manually editing the XML</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096961"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4400" lang="en-US" i="0">
                <a:solidFill>
                  <a:schemeClr val="dk2"/>
                </a:solidFill>
                <a:latin typeface="Calibri"/>
                <a:ea typeface="Calibri"/>
                <a:cs typeface="Calibri"/>
                <a:sym typeface="Calibri"/>
              </a:rPr>
              <a:t>- SCRUM </a:t>
            </a:r>
          </a:p>
        </p:txBody>
      </p:sp>
      <p:sp>
        <p:nvSpPr>
          <p:cNvPr id="101" name="Shape 101"/>
          <p:cNvSpPr txBox="1"/>
          <p:nvPr>
            <p:ph idx="1" type="body"/>
          </p:nvPr>
        </p:nvSpPr>
        <p:spPr>
          <a:xfrm>
            <a:off y="1371600" x="457200"/>
            <a:ext cy="5486399" cx="8229600"/>
          </a:xfrm>
          <a:prstGeom prst="rect">
            <a:avLst/>
          </a:prstGeom>
          <a:noFill/>
          <a:ln>
            <a:noFill/>
          </a:ln>
        </p:spPr>
        <p:txBody>
          <a:bodyPr bIns="45700" rIns="91425" lIns="91425" tIns="45700" anchor="t" anchorCtr="0">
            <a:noAutofit/>
          </a:bodyPr>
          <a:lstStyle/>
          <a:p>
            <a:pPr rtl="0" lvl="0" indent="0" marL="0">
              <a:spcBef>
                <a:spcPts val="0"/>
              </a:spcBef>
              <a:buNone/>
            </a:pPr>
            <a:r>
              <a:rPr b="1" sz="3000" lang="en-US">
                <a:solidFill>
                  <a:schemeClr val="lt2"/>
                </a:solidFill>
              </a:rPr>
              <a:t>Planning</a:t>
            </a:r>
            <a:r>
              <a:rPr sz="3000" lang="en-US">
                <a:solidFill>
                  <a:schemeClr val="lt2"/>
                </a:solidFill>
              </a:rPr>
              <a:t> Sprint (9-13 thru 10-20)</a:t>
            </a:r>
          </a:p>
          <a:p>
            <a:pPr rtl="0" lvl="0" indent="0" marL="0">
              <a:spcBef>
                <a:spcPts val="0"/>
              </a:spcBef>
              <a:buNone/>
            </a:pPr>
            <a:r>
              <a:rPr sz="2400" lang="en-US">
                <a:solidFill>
                  <a:schemeClr val="lt2"/>
                </a:solidFill>
              </a:rPr>
              <a:t>		ETC = 20 hours	ATC = 15 hours</a:t>
            </a:r>
          </a:p>
          <a:p>
            <a:pPr rtl="0" lvl="0" indent="-381000" marL="457200">
              <a:spcBef>
                <a:spcPts val="0"/>
              </a:spcBef>
              <a:buClr>
                <a:schemeClr val="lt2"/>
              </a:buClr>
              <a:buSzPct val="100000"/>
              <a:buFont typeface="Calibri"/>
              <a:buChar char="•"/>
            </a:pPr>
            <a:r>
              <a:rPr sz="2400" lang="en-US">
                <a:solidFill>
                  <a:schemeClr val="lt2"/>
                </a:solidFill>
              </a:rPr>
              <a:t>Contact Customer</a:t>
            </a:r>
          </a:p>
          <a:p>
            <a:pPr rtl="0" lvl="0" indent="-381000" marL="457200">
              <a:spcBef>
                <a:spcPts val="0"/>
              </a:spcBef>
              <a:buClr>
                <a:schemeClr val="lt2"/>
              </a:buClr>
              <a:buSzPct val="100000"/>
              <a:buFont typeface="Calibri"/>
              <a:buChar char="•"/>
            </a:pPr>
            <a:r>
              <a:rPr sz="2400" lang="en-US">
                <a:solidFill>
                  <a:schemeClr val="lt2"/>
                </a:solidFill>
              </a:rPr>
              <a:t>Create Vision Document</a:t>
            </a:r>
          </a:p>
          <a:p>
            <a:pPr rtl="0" lvl="0" indent="-381000" marL="457200">
              <a:spcBef>
                <a:spcPts val="0"/>
              </a:spcBef>
              <a:buClr>
                <a:schemeClr val="lt2"/>
              </a:buClr>
              <a:buSzPct val="100000"/>
              <a:buFont typeface="Calibri"/>
              <a:buChar char="•"/>
            </a:pPr>
            <a:r>
              <a:rPr sz="2400" lang="en-US">
                <a:solidFill>
                  <a:schemeClr val="lt2"/>
                </a:solidFill>
              </a:rPr>
              <a:t>Start Modeling Use-cases</a:t>
            </a:r>
          </a:p>
          <a:p>
            <a:pPr rtl="0" lvl="0" indent="-381000" marL="457200">
              <a:spcBef>
                <a:spcPts val="0"/>
              </a:spcBef>
              <a:buClr>
                <a:schemeClr val="lt2"/>
              </a:buClr>
              <a:buSzPct val="100000"/>
              <a:buFont typeface="Calibri"/>
              <a:buChar char="•"/>
            </a:pPr>
            <a:r>
              <a:rPr sz="2400" lang="en-US">
                <a:solidFill>
                  <a:schemeClr val="lt2"/>
                </a:solidFill>
              </a:rPr>
              <a:t>Research new technology</a:t>
            </a:r>
          </a:p>
        </p:txBody>
      </p:sp>
      <p:pic>
        <p:nvPicPr>
          <p:cNvPr id="102" name="Shape 102"/>
          <p:cNvPicPr preferRelativeResize="0"/>
          <p:nvPr/>
        </p:nvPicPr>
        <p:blipFill>
          <a:blip r:embed="rId3"/>
          <a:stretch>
            <a:fillRect/>
          </a:stretch>
        </p:blipFill>
        <p:spPr>
          <a:xfrm>
            <a:off y="2035725" x="3609475"/>
            <a:ext cy="4634575" cx="5534524"/>
          </a:xfrm>
          <a:prstGeom prst="rect">
            <a:avLst/>
          </a:prstGeom>
          <a:noFill/>
          <a:ln>
            <a:noFill/>
          </a:ln>
        </p:spPr>
      </p:pic>
      <p:sp>
        <p:nvSpPr>
          <p:cNvPr id="103" name="Shape 103"/>
          <p:cNvSpPr txBox="1"/>
          <p:nvPr>
            <p:ph idx="2" type="body"/>
          </p:nvPr>
        </p:nvSpPr>
        <p:spPr>
          <a:xfrm>
            <a:off y="3976350" x="440575"/>
            <a:ext cy="4372199" cx="3321300"/>
          </a:xfrm>
          <a:prstGeom prst="rect">
            <a:avLst/>
          </a:prstGeom>
          <a:noFill/>
          <a:ln>
            <a:noFill/>
          </a:ln>
        </p:spPr>
        <p:txBody>
          <a:bodyPr bIns="45700" rIns="91425" lIns="91425" tIns="45700" anchor="t" anchorCtr="0">
            <a:noAutofit/>
          </a:bodyPr>
          <a:lstStyle/>
          <a:p>
            <a:pPr rtl="0" lvl="0" indent="0" marL="0">
              <a:spcBef>
                <a:spcPts val="0"/>
              </a:spcBef>
              <a:buNone/>
            </a:pPr>
            <a:r>
              <a:rPr sz="1800" lang="en-US">
                <a:solidFill>
                  <a:schemeClr val="lt2"/>
                </a:solidFill>
              </a:rPr>
              <a:t>Retrospective: This introductory sprint was generally to get the entire team onto the same page and working in unison. We realized the tools we were using were not up specifications required by the course, and other scrum tools very difficult and not very user friendly.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74637" x="457200"/>
            <a:ext cy="1143000" cx="8229600"/>
          </a:xfrm>
          <a:prstGeom prst="rect">
            <a:avLst/>
          </a:prstGeom>
        </p:spPr>
        <p:txBody>
          <a:bodyPr bIns="91425" rIns="91425" lIns="91425" tIns="91425" anchor="ctr" anchorCtr="0">
            <a:noAutofit/>
          </a:bodyPr>
          <a:lstStyle/>
          <a:p>
            <a:pPr rtl="0" lvl="0">
              <a:spcBef>
                <a:spcPts val="0"/>
              </a:spcBef>
              <a:buNone/>
            </a:pPr>
            <a:r>
              <a:rPr b="0" sz="3600" lang="en-US">
                <a:solidFill>
                  <a:schemeClr val="dk2"/>
                </a:solidFill>
              </a:rPr>
              <a:t>Software Development Process </a:t>
            </a:r>
            <a:r>
              <a:rPr b="0" lang="en-US">
                <a:solidFill>
                  <a:schemeClr val="dk2"/>
                </a:solidFill>
              </a:rPr>
              <a:t>- SCRUM</a:t>
            </a:r>
          </a:p>
        </p:txBody>
      </p:sp>
      <p:pic>
        <p:nvPicPr>
          <p:cNvPr id="109" name="Shape 109"/>
          <p:cNvPicPr preferRelativeResize="0"/>
          <p:nvPr/>
        </p:nvPicPr>
        <p:blipFill>
          <a:blip r:embed="rId3"/>
          <a:stretch>
            <a:fillRect/>
          </a:stretch>
        </p:blipFill>
        <p:spPr>
          <a:xfrm>
            <a:off y="3864225" x="3903900"/>
            <a:ext cy="2463074" cx="4802500"/>
          </a:xfrm>
          <a:prstGeom prst="rect">
            <a:avLst/>
          </a:prstGeom>
          <a:noFill/>
          <a:ln>
            <a:noFill/>
          </a:ln>
        </p:spPr>
      </p:pic>
      <p:sp>
        <p:nvSpPr>
          <p:cNvPr id="110" name="Shape 110"/>
          <p:cNvSpPr txBox="1"/>
          <p:nvPr>
            <p:ph idx="1" type="body"/>
          </p:nvPr>
        </p:nvSpPr>
        <p:spPr>
          <a:xfrm>
            <a:off y="1405975" x="990600"/>
            <a:ext cy="2462999" cx="8229600"/>
          </a:xfrm>
          <a:prstGeom prst="rect">
            <a:avLst/>
          </a:prstGeom>
        </p:spPr>
        <p:txBody>
          <a:bodyPr bIns="91425" rIns="91425" lIns="91425" tIns="91425" anchor="t" anchorCtr="0">
            <a:noAutofit/>
          </a:bodyPr>
          <a:lstStyle/>
          <a:p>
            <a:pPr rtl="0" lvl="0" indent="0" marL="0">
              <a:spcBef>
                <a:spcPts val="0"/>
              </a:spcBef>
              <a:buClr>
                <a:schemeClr val="dk1"/>
              </a:buClr>
              <a:buSzPct val="36666"/>
              <a:buFont typeface="Arial"/>
              <a:buNone/>
            </a:pPr>
            <a:r>
              <a:rPr b="1" sz="3000" lang="en-US">
                <a:solidFill>
                  <a:schemeClr val="lt2"/>
                </a:solidFill>
              </a:rPr>
              <a:t>Design</a:t>
            </a:r>
            <a:r>
              <a:rPr sz="3000" lang="en-US">
                <a:solidFill>
                  <a:schemeClr val="lt2"/>
                </a:solidFill>
              </a:rPr>
              <a:t> Sprint (10-21 thru 11-27)</a:t>
            </a:r>
          </a:p>
          <a:p>
            <a:pPr rtl="0" lvl="0" indent="0" marL="0">
              <a:spcBef>
                <a:spcPts val="0"/>
              </a:spcBef>
              <a:buClr>
                <a:schemeClr val="dk1"/>
              </a:buClr>
              <a:buSzPct val="45833"/>
              <a:buFont typeface="Arial"/>
              <a:buNone/>
            </a:pPr>
            <a:r>
              <a:rPr sz="2400" lang="en-US">
                <a:solidFill>
                  <a:schemeClr val="lt2"/>
                </a:solidFill>
              </a:rPr>
              <a:t>		ETC = 10 hours	ATC = 5 hours</a:t>
            </a:r>
          </a:p>
          <a:p>
            <a:pPr rtl="0" lvl="0" indent="-381000" marL="457200">
              <a:spcBef>
                <a:spcPts val="0"/>
              </a:spcBef>
              <a:buClr>
                <a:schemeClr val="lt2"/>
              </a:buClr>
              <a:buSzPct val="100000"/>
              <a:buFont typeface="Calibri"/>
              <a:buChar char="•"/>
            </a:pPr>
            <a:r>
              <a:rPr sz="2400" lang="en-US">
                <a:solidFill>
                  <a:schemeClr val="lt2"/>
                </a:solidFill>
              </a:rPr>
              <a:t>Update Vision Document </a:t>
            </a:r>
          </a:p>
          <a:p>
            <a:pPr rtl="0" lvl="0" indent="-381000" marL="457200">
              <a:spcBef>
                <a:spcPts val="0"/>
              </a:spcBef>
              <a:buClr>
                <a:schemeClr val="lt2"/>
              </a:buClr>
              <a:buSzPct val="100000"/>
              <a:buFont typeface="Calibri"/>
              <a:buChar char="•"/>
            </a:pPr>
            <a:r>
              <a:rPr sz="2400" lang="en-US">
                <a:solidFill>
                  <a:schemeClr val="lt2"/>
                </a:solidFill>
              </a:rPr>
              <a:t>Create Software Development Plan</a:t>
            </a:r>
          </a:p>
          <a:p>
            <a:pPr rtl="0" lvl="0" indent="-381000" marL="457200">
              <a:spcBef>
                <a:spcPts val="0"/>
              </a:spcBef>
              <a:buClr>
                <a:schemeClr val="lt2"/>
              </a:buClr>
              <a:buSzPct val="100000"/>
              <a:buFont typeface="Calibri"/>
              <a:buChar char="•"/>
            </a:pPr>
            <a:r>
              <a:rPr sz="2400" lang="en-US">
                <a:solidFill>
                  <a:schemeClr val="lt2"/>
                </a:solidFill>
              </a:rPr>
              <a:t>Create Software Requirements Specification</a:t>
            </a:r>
          </a:p>
        </p:txBody>
      </p:sp>
      <p:sp>
        <p:nvSpPr>
          <p:cNvPr id="111" name="Shape 111"/>
          <p:cNvSpPr txBox="1"/>
          <p:nvPr>
            <p:ph idx="2" type="body"/>
          </p:nvPr>
        </p:nvSpPr>
        <p:spPr>
          <a:xfrm>
            <a:off y="3559425" x="457200"/>
            <a:ext cy="3020699" cx="3446700"/>
          </a:xfrm>
          <a:prstGeom prst="rect">
            <a:avLst/>
          </a:prstGeom>
        </p:spPr>
        <p:txBody>
          <a:bodyPr bIns="91425" rIns="91425" lIns="91425" tIns="91425" anchor="t" anchorCtr="0">
            <a:noAutofit/>
          </a:bodyPr>
          <a:lstStyle/>
          <a:p>
            <a:pPr rtl="0" lvl="0" indent="0" marL="0">
              <a:spcBef>
                <a:spcPts val="0"/>
              </a:spcBef>
              <a:buNone/>
            </a:pPr>
            <a:r>
              <a:rPr sz="1800" lang="en-US">
                <a:solidFill>
                  <a:schemeClr val="lt2"/>
                </a:solidFill>
              </a:rPr>
              <a:t>Retrospective: With a couple of planned meetings with our customer completed, we had a good idea of the project direction. Along with modeling, these meetings helped us a lot to prepare for development of the project. However, our scrum tools were still not up to par, but we finally decided to stick with Rally Development.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74637" x="457200"/>
            <a:ext cy="1097100"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4400" lang="en-US" i="0">
                <a:solidFill>
                  <a:schemeClr val="dk2"/>
                </a:solidFill>
                <a:latin typeface="Calibri"/>
                <a:ea typeface="Calibri"/>
                <a:cs typeface="Calibri"/>
                <a:sym typeface="Calibri"/>
              </a:rPr>
              <a:t>- SCRUM </a:t>
            </a:r>
          </a:p>
        </p:txBody>
      </p:sp>
      <p:sp>
        <p:nvSpPr>
          <p:cNvPr id="117" name="Shape 117"/>
          <p:cNvSpPr txBox="1"/>
          <p:nvPr>
            <p:ph idx="1" type="body"/>
          </p:nvPr>
        </p:nvSpPr>
        <p:spPr>
          <a:xfrm>
            <a:off y="1295400" x="1600200"/>
            <a:ext cy="2304000" cx="8229600"/>
          </a:xfrm>
          <a:prstGeom prst="rect">
            <a:avLst/>
          </a:prstGeom>
          <a:noFill/>
          <a:ln>
            <a:noFill/>
          </a:ln>
        </p:spPr>
        <p:txBody>
          <a:bodyPr bIns="45700" rIns="91425" lIns="91425" tIns="45700" anchor="t" anchorCtr="0">
            <a:noAutofit/>
          </a:bodyPr>
          <a:lstStyle/>
          <a:p>
            <a:pPr rtl="0" lvl="0" indent="0" marL="0">
              <a:spcBef>
                <a:spcPts val="0"/>
              </a:spcBef>
              <a:buNone/>
            </a:pPr>
            <a:r>
              <a:rPr b="1" sz="3000" lang="en-US">
                <a:solidFill>
                  <a:schemeClr val="lt2"/>
                </a:solidFill>
              </a:rPr>
              <a:t>Creation</a:t>
            </a:r>
            <a:r>
              <a:rPr sz="3000" lang="en-US">
                <a:solidFill>
                  <a:schemeClr val="lt2"/>
                </a:solidFill>
              </a:rPr>
              <a:t> Sprint (11-28 thru 2-14)</a:t>
            </a:r>
          </a:p>
          <a:p>
            <a:pPr rtl="0" lvl="0" indent="0" marL="0">
              <a:spcBef>
                <a:spcPts val="0"/>
              </a:spcBef>
              <a:buNone/>
            </a:pPr>
            <a:r>
              <a:rPr sz="2000" lang="en-US">
                <a:solidFill>
                  <a:schemeClr val="lt2"/>
                </a:solidFill>
              </a:rPr>
              <a:t>		ETC = 25 hours	ATC = TBD</a:t>
            </a:r>
          </a:p>
          <a:p>
            <a:pPr rtl="0" lvl="0" indent="-355600" marL="457200">
              <a:spcBef>
                <a:spcPts val="0"/>
              </a:spcBef>
              <a:buClr>
                <a:schemeClr val="lt2"/>
              </a:buClr>
              <a:buSzPct val="100000"/>
              <a:buFont typeface="Calibri"/>
              <a:buChar char="•"/>
            </a:pPr>
            <a:r>
              <a:rPr sz="2000" lang="en-US">
                <a:solidFill>
                  <a:schemeClr val="lt2"/>
                </a:solidFill>
              </a:rPr>
              <a:t>Implement new technologies</a:t>
            </a:r>
          </a:p>
          <a:p>
            <a:pPr rtl="0" lvl="0" indent="-355600" marL="457200">
              <a:spcBef>
                <a:spcPts val="0"/>
              </a:spcBef>
              <a:buClr>
                <a:schemeClr val="lt2"/>
              </a:buClr>
              <a:buSzPct val="100000"/>
              <a:buFont typeface="Calibri"/>
              <a:buChar char="•"/>
            </a:pPr>
            <a:r>
              <a:rPr sz="2000" lang="en-US">
                <a:solidFill>
                  <a:schemeClr val="lt2"/>
                </a:solidFill>
              </a:rPr>
              <a:t>Create XML Schema</a:t>
            </a:r>
          </a:p>
          <a:p>
            <a:pPr rtl="0" lvl="0" indent="-355600" marL="457200">
              <a:spcBef>
                <a:spcPts val="0"/>
              </a:spcBef>
              <a:buClr>
                <a:schemeClr val="lt2"/>
              </a:buClr>
              <a:buSzPct val="100000"/>
              <a:buFont typeface="Calibri"/>
              <a:buChar char="•"/>
            </a:pPr>
            <a:r>
              <a:rPr sz="2000" lang="en-US">
                <a:solidFill>
                  <a:schemeClr val="lt2"/>
                </a:solidFill>
              </a:rPr>
              <a:t>Create Requirements Traceability Matrix</a:t>
            </a:r>
          </a:p>
          <a:p>
            <a:pPr rtl="0" lvl="0" indent="-355600" marL="457200">
              <a:spcBef>
                <a:spcPts val="0"/>
              </a:spcBef>
              <a:buClr>
                <a:schemeClr val="lt2"/>
              </a:buClr>
              <a:buSzPct val="100000"/>
              <a:buFont typeface="Calibri"/>
              <a:buChar char="•"/>
            </a:pPr>
            <a:r>
              <a:rPr sz="2000" lang="en-US">
                <a:solidFill>
                  <a:schemeClr val="lt2"/>
                </a:solidFill>
              </a:rPr>
              <a:t>Create Prototype</a:t>
            </a:r>
          </a:p>
        </p:txBody>
      </p:sp>
      <p:pic>
        <p:nvPicPr>
          <p:cNvPr id="118" name="Shape 118"/>
          <p:cNvPicPr preferRelativeResize="0"/>
          <p:nvPr/>
        </p:nvPicPr>
        <p:blipFill>
          <a:blip r:embed="rId3"/>
          <a:stretch>
            <a:fillRect/>
          </a:stretch>
        </p:blipFill>
        <p:spPr>
          <a:xfrm>
            <a:off y="3870150" x="3851700"/>
            <a:ext cy="2304100" cx="4682700"/>
          </a:xfrm>
          <a:prstGeom prst="rect">
            <a:avLst/>
          </a:prstGeom>
          <a:noFill/>
          <a:ln>
            <a:noFill/>
          </a:ln>
        </p:spPr>
      </p:pic>
      <p:sp>
        <p:nvSpPr>
          <p:cNvPr id="119" name="Shape 119"/>
          <p:cNvSpPr txBox="1"/>
          <p:nvPr>
            <p:ph idx="2" type="body"/>
          </p:nvPr>
        </p:nvSpPr>
        <p:spPr>
          <a:xfrm>
            <a:off y="3744550" x="457200"/>
            <a:ext cy="3115499" cx="3297600"/>
          </a:xfrm>
          <a:prstGeom prst="rect">
            <a:avLst/>
          </a:prstGeom>
          <a:noFill/>
          <a:ln>
            <a:noFill/>
          </a:ln>
        </p:spPr>
        <p:txBody>
          <a:bodyPr bIns="45700" rIns="91425" lIns="91425" tIns="45700" anchor="t" anchorCtr="0">
            <a:noAutofit/>
          </a:bodyPr>
          <a:lstStyle/>
          <a:p>
            <a:pPr rtl="0" lvl="0" indent="0" marL="0">
              <a:spcBef>
                <a:spcPts val="0"/>
              </a:spcBef>
              <a:buNone/>
            </a:pPr>
            <a:r>
              <a:rPr sz="1800" lang="en-US">
                <a:solidFill>
                  <a:schemeClr val="lt2"/>
                </a:solidFill>
              </a:rPr>
              <a:t>Retrospective:  Our coders realized that having a much better knowledge of the programming languages would help better in this sprint. The models we created in earlier sprints worked well to define project direction, but should be a lot more comprehensive by the end of this sprint.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381000" x="457200"/>
            <a:ext cy="1219199"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3250" lang="en-US" i="0">
                <a:solidFill>
                  <a:schemeClr val="dk2"/>
                </a:solidFill>
                <a:latin typeface="Calibri"/>
                <a:ea typeface="Calibri"/>
                <a:cs typeface="Calibri"/>
                <a:sym typeface="Calibri"/>
              </a:rPr>
              <a:t>retrospective</a:t>
            </a:r>
          </a:p>
        </p:txBody>
      </p:sp>
      <p:sp>
        <p:nvSpPr>
          <p:cNvPr id="125" name="Shape 125"/>
          <p:cNvSpPr txBox="1"/>
          <p:nvPr>
            <p:ph idx="1" type="body"/>
          </p:nvPr>
        </p:nvSpPr>
        <p:spPr>
          <a:xfrm>
            <a:off y="1447800" x="457200"/>
            <a:ext cy="5257799" cx="8229600"/>
          </a:xfrm>
          <a:prstGeom prst="rect">
            <a:avLst/>
          </a:prstGeom>
          <a:noFill/>
          <a:ln>
            <a:noFill/>
          </a:ln>
        </p:spPr>
        <p:txBody>
          <a:bodyPr bIns="45700" rIns="91425" lIns="91425" tIns="45700" anchor="t" anchorCtr="0">
            <a:noAutofit/>
          </a:bodyPr>
          <a:lstStyle/>
          <a:p>
            <a:pPr algn="l" rtl="0" lvl="0" marR="0" indent="-342900" marL="342900">
              <a:spcBef>
                <a:spcPts val="0"/>
              </a:spcBef>
              <a:spcAft>
                <a:spcPts val="0"/>
              </a:spcAft>
              <a:buClr>
                <a:schemeClr val="lt2"/>
              </a:buClr>
              <a:buSzPct val="100000"/>
              <a:buFont typeface="Calibri"/>
              <a:buChar char="•"/>
            </a:pPr>
            <a:r>
              <a:rPr strike="noStrike" u="none" b="0" cap="none" baseline="0" sz="3200" lang="en-US" i="0">
                <a:solidFill>
                  <a:schemeClr val="lt2"/>
                </a:solidFill>
                <a:latin typeface="Calibri"/>
                <a:ea typeface="Calibri"/>
                <a:cs typeface="Calibri"/>
                <a:sym typeface="Calibri"/>
              </a:rPr>
              <a:t>Interaction with customer</a:t>
            </a:r>
          </a:p>
          <a:p>
            <a:pPr algn="l" rtl="0" lvl="1" marR="0" indent="-234950" marL="742950">
              <a:spcBef>
                <a:spcPts val="0"/>
              </a:spcBef>
              <a:spcAft>
                <a:spcPts val="0"/>
              </a:spcAft>
              <a:buClr>
                <a:schemeClr val="lt2"/>
              </a:buClr>
              <a:buSzPct val="100000"/>
              <a:buFont typeface="Calibri"/>
              <a:buChar char="–"/>
            </a:pPr>
            <a:r>
              <a:rPr sz="2000" lang="en-US">
                <a:solidFill>
                  <a:schemeClr val="lt2"/>
                </a:solidFill>
              </a:rPr>
              <a:t>Our first meeting on Sept. 26th, we met Michael in-person on 3rd floor Dion. We discussed his ideal project direction and ultimate goal. We learned that he needed a complete system to allow a user to create, and modify XML documentation, without prior knowledge of XML.</a:t>
            </a:r>
          </a:p>
          <a:p>
            <a:pPr algn="l" rtl="0" lvl="1" marR="0" indent="-234950" marL="742950">
              <a:spcBef>
                <a:spcPts val="0"/>
              </a:spcBef>
              <a:spcAft>
                <a:spcPts val="0"/>
              </a:spcAft>
              <a:buClr>
                <a:schemeClr val="lt2"/>
              </a:buClr>
              <a:buSzPct val="100000"/>
              <a:buFont typeface="Calibri"/>
              <a:buChar char="–"/>
            </a:pPr>
            <a:r>
              <a:rPr sz="2000" lang="en-US">
                <a:solidFill>
                  <a:schemeClr val="lt2"/>
                </a:solidFill>
              </a:rPr>
              <a:t>The next two meetings with Michael during October in the library, were very informational in regards to how XML functions. Michael also provided an in-person demonstration of how an old and outdated system was used, and provided a presentation on XML, which gave us a more in-depth understanding of how the system was going to be used.</a:t>
            </a:r>
          </a:p>
          <a:p>
            <a:pPr algn="l" rtl="0" lvl="1" marR="0" indent="-234950" marL="742950">
              <a:spcBef>
                <a:spcPts val="0"/>
              </a:spcBef>
              <a:spcAft>
                <a:spcPts val="0"/>
              </a:spcAft>
              <a:buClr>
                <a:schemeClr val="lt2"/>
              </a:buClr>
              <a:buSzPct val="100000"/>
              <a:buFont typeface="Calibri"/>
              <a:buChar char="–"/>
            </a:pPr>
            <a:r>
              <a:rPr sz="2000" lang="en-US">
                <a:solidFill>
                  <a:schemeClr val="lt2"/>
                </a:solidFill>
              </a:rPr>
              <a:t>The last meeting with Michael on Nov. 7th, we discussed the project progress. We also presented quite a few models, XML templates, and pencil drawn user interfaces with Michael to gauge our understanding and acquire more knowledge about the project goals.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381000" x="457200"/>
            <a:ext cy="1219199" cx="8229600"/>
          </a:xfrm>
          <a:prstGeom prst="rect">
            <a:avLst/>
          </a:prstGeom>
          <a:noFill/>
          <a:ln>
            <a:noFill/>
          </a:ln>
        </p:spPr>
        <p:txBody>
          <a:bodyPr bIns="45700" rIns="91425" lIns="91425" tIns="45700" anchor="ctr" anchorCtr="0">
            <a:noAutofit/>
          </a:bodyPr>
          <a:lstStyle/>
          <a:p>
            <a:pPr algn="ctr" rtl="0" lvl="0" marR="0" indent="0" marL="0">
              <a:spcBef>
                <a:spcPts val="0"/>
              </a:spcBef>
              <a:spcAft>
                <a:spcPts val="0"/>
              </a:spcAft>
              <a:buSzPct val="25000"/>
              <a:buNone/>
            </a:pPr>
            <a:r>
              <a:rPr strike="noStrike" u="none" b="0" cap="none" baseline="0" sz="3600" lang="en-US" i="0">
                <a:solidFill>
                  <a:schemeClr val="dk2"/>
                </a:solidFill>
                <a:latin typeface="Calibri"/>
                <a:ea typeface="Calibri"/>
                <a:cs typeface="Calibri"/>
                <a:sym typeface="Calibri"/>
              </a:rPr>
              <a:t>Software Development Process </a:t>
            </a:r>
            <a:r>
              <a:rPr strike="noStrike" u="none" b="0" cap="none" baseline="0" sz="3250" lang="en-US" i="0">
                <a:solidFill>
                  <a:schemeClr val="dk2"/>
                </a:solidFill>
                <a:latin typeface="Calibri"/>
                <a:ea typeface="Calibri"/>
                <a:cs typeface="Calibri"/>
                <a:sym typeface="Calibri"/>
              </a:rPr>
              <a:t>retrospective</a:t>
            </a:r>
          </a:p>
        </p:txBody>
      </p:sp>
      <p:sp>
        <p:nvSpPr>
          <p:cNvPr id="131" name="Shape 131"/>
          <p:cNvSpPr txBox="1"/>
          <p:nvPr>
            <p:ph idx="1" type="body"/>
          </p:nvPr>
        </p:nvSpPr>
        <p:spPr>
          <a:xfrm>
            <a:off y="1600200" x="457200"/>
            <a:ext cy="4526100" cx="8229600"/>
          </a:xfrm>
          <a:prstGeom prst="rect">
            <a:avLst/>
          </a:prstGeom>
          <a:noFill/>
          <a:ln>
            <a:noFill/>
          </a:ln>
        </p:spPr>
        <p:txBody>
          <a:bodyPr bIns="45700" rIns="91425" lIns="91425" tIns="45700" anchor="t" anchorCtr="0">
            <a:noAutofit/>
          </a:bodyPr>
          <a:lstStyle/>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Jeremiah</a:t>
            </a:r>
            <a:r>
              <a:rPr sz="2400" lang="en-US">
                <a:solidFill>
                  <a:schemeClr val="lt2"/>
                </a:solidFill>
              </a:rPr>
              <a:t> - Team lead, Developer</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accountable for the overall project completion as a lead developer and team manager</a:t>
            </a:r>
          </a:p>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Peter</a:t>
            </a:r>
            <a:r>
              <a:rPr sz="2400" lang="en-US">
                <a:solidFill>
                  <a:schemeClr val="lt2"/>
                </a:solidFill>
              </a:rPr>
              <a:t> - Communications, Designer, Organizer</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provides a contact point for our customer and helps coordinate team with organization of material in a timely manner</a:t>
            </a:r>
          </a:p>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Kevin</a:t>
            </a:r>
            <a:r>
              <a:rPr sz="2400" lang="en-US">
                <a:solidFill>
                  <a:schemeClr val="lt2"/>
                </a:solidFill>
              </a:rPr>
              <a:t> - Quality Control, Documentation</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creates and populates the required documentation in accordance with the team collaboration and project direction</a:t>
            </a:r>
          </a:p>
          <a:p>
            <a:pPr algn="l" rtl="0" lvl="0" marR="0" indent="-292100" marL="342900">
              <a:spcBef>
                <a:spcPts val="640"/>
              </a:spcBef>
              <a:spcAft>
                <a:spcPts val="0"/>
              </a:spcAft>
              <a:buClr>
                <a:schemeClr val="lt2"/>
              </a:buClr>
              <a:buSzPct val="100000"/>
              <a:buFont typeface="Calibri"/>
              <a:buChar char="•"/>
            </a:pPr>
            <a:r>
              <a:rPr u="sng" b="1" sz="2400" lang="en-US">
                <a:solidFill>
                  <a:schemeClr val="lt2"/>
                </a:solidFill>
              </a:rPr>
              <a:t>Ari</a:t>
            </a:r>
            <a:r>
              <a:rPr sz="2400" lang="en-US">
                <a:solidFill>
                  <a:schemeClr val="lt2"/>
                </a:solidFill>
              </a:rPr>
              <a:t> - Developer, Designer</a:t>
            </a:r>
          </a:p>
          <a:p>
            <a:pPr algn="l" rtl="0" lvl="2" marR="0" indent="-190500" marL="1143000">
              <a:spcBef>
                <a:spcPts val="640"/>
              </a:spcBef>
              <a:spcAft>
                <a:spcPts val="0"/>
              </a:spcAft>
              <a:buClr>
                <a:schemeClr val="lt2"/>
              </a:buClr>
              <a:buSzPct val="100000"/>
              <a:buFont typeface="Calibri"/>
              <a:buChar char="•"/>
            </a:pPr>
            <a:r>
              <a:rPr sz="1800" lang="en-US">
                <a:solidFill>
                  <a:schemeClr val="lt2"/>
                </a:solidFill>
              </a:rPr>
              <a:t>handles coding and visual display of the project, also works to assist the team lead with various tasks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