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1" name="Google Shape;381;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2" name="Google Shape;382;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5" name="Google Shape;385;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1" name="Google Shape;411;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12" name="Google Shape;412;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5" name="Google Shape;415;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4" name="Google Shape;24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45" name="Google Shape;24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8" name="Google Shape;24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9" name="Google Shape;289;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90" name="Google Shape;290;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3" name="Google Shape;293;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5" name="Google Shape;315;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16" name="Google Shape;316;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9" name="Google Shape;319;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8" name="Google Shape;348;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49" name="Google Shape;349;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2" name="Google Shape;352;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0.jp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6.jpg"/><Relationship Id="rId5" Type="http://schemas.openxmlformats.org/officeDocument/2006/relationships/image" Target="../media/image14.jp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3"/>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6545735" y="406153"/>
            <a:ext cx="10042534" cy="9474693"/>
            <a:chOff x="0" y="0"/>
            <a:chExt cx="13390046" cy="12632924"/>
          </a:xfrm>
        </p:grpSpPr>
        <p:pic>
          <p:nvPicPr>
            <p:cNvPr id="94" name="Google Shape;94;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3"/>
          <p:cNvGrpSpPr/>
          <p:nvPr/>
        </p:nvGrpSpPr>
        <p:grpSpPr>
          <a:xfrm>
            <a:off x="1104899" y="824285"/>
            <a:ext cx="8750844" cy="8318193"/>
            <a:chOff x="-1" y="-1"/>
            <a:chExt cx="11667792" cy="11090924"/>
          </a:xfrm>
        </p:grpSpPr>
        <p:sp>
          <p:nvSpPr>
            <p:cNvPr id="111" name="Google Shape;111;p13"/>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3"/>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3"/>
          <p:cNvSpPr txBox="1"/>
          <p:nvPr/>
        </p:nvSpPr>
        <p:spPr>
          <a:xfrm>
            <a:off x="2162900" y="3800475"/>
            <a:ext cx="5673900" cy="15012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Clr>
                <a:schemeClr val="lt1"/>
              </a:buClr>
              <a:buSzPts val="5400"/>
              <a:buFont typeface="Avenir"/>
              <a:buNone/>
            </a:pPr>
            <a:r>
              <a:rPr b="1" lang="cs-CZ" sz="8200">
                <a:solidFill>
                  <a:schemeClr val="lt1"/>
                </a:solidFill>
                <a:latin typeface="Avenir"/>
                <a:ea typeface="Avenir"/>
                <a:cs typeface="Avenir"/>
                <a:sym typeface="Avenir"/>
              </a:rPr>
              <a:t>Social Buzz </a:t>
            </a:r>
            <a:endParaRPr b="1" sz="8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2"/>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388" name="Google Shape;388;p22"/>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389" name="Google Shape;389;p22"/>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pic>
        <p:nvPicPr>
          <p:cNvPr id="390" name="Google Shape;390;p22"/>
          <p:cNvPicPr preferRelativeResize="0"/>
          <p:nvPr/>
        </p:nvPicPr>
        <p:blipFill rotWithShape="1">
          <a:blip r:embed="rId4">
            <a:alphaModFix/>
          </a:blip>
          <a:srcRect b="1617" l="4068" r="4069" t="1616"/>
          <a:stretch/>
        </p:blipFill>
        <p:spPr>
          <a:xfrm>
            <a:off x="5438298" y="1161805"/>
            <a:ext cx="5036754" cy="7963390"/>
          </a:xfrm>
          <a:prstGeom prst="rect">
            <a:avLst/>
          </a:prstGeom>
          <a:noFill/>
          <a:ln>
            <a:noFill/>
          </a:ln>
        </p:spPr>
      </p:pic>
      <p:sp>
        <p:nvSpPr>
          <p:cNvPr id="391" name="Google Shape;391;p22"/>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392" name="Google Shape;392;p22"/>
          <p:cNvGrpSpPr/>
          <p:nvPr/>
        </p:nvGrpSpPr>
        <p:grpSpPr>
          <a:xfrm>
            <a:off x="327032" y="9481425"/>
            <a:ext cx="9711339" cy="2017079"/>
            <a:chOff x="0" y="0"/>
            <a:chExt cx="12948452" cy="2689439"/>
          </a:xfrm>
        </p:grpSpPr>
        <p:pic>
          <p:nvPicPr>
            <p:cNvPr id="393" name="Google Shape;393;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94" name="Google Shape;394;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95" name="Google Shape;395;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96" name="Google Shape;396;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397" name="Google Shape;397;p22"/>
          <p:cNvGrpSpPr/>
          <p:nvPr/>
        </p:nvGrpSpPr>
        <p:grpSpPr>
          <a:xfrm>
            <a:off x="327032" y="-1179605"/>
            <a:ext cx="9711339" cy="2017079"/>
            <a:chOff x="0" y="0"/>
            <a:chExt cx="12948452" cy="2689439"/>
          </a:xfrm>
        </p:grpSpPr>
        <p:pic>
          <p:nvPicPr>
            <p:cNvPr id="398" name="Google Shape;398;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99" name="Google Shape;399;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00" name="Google Shape;400;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01" name="Google Shape;401;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02" name="Google Shape;402;p22"/>
          <p:cNvGrpSpPr/>
          <p:nvPr/>
        </p:nvGrpSpPr>
        <p:grpSpPr>
          <a:xfrm>
            <a:off x="11581833" y="1580430"/>
            <a:ext cx="5677467" cy="867617"/>
            <a:chOff x="0" y="-47625"/>
            <a:chExt cx="7569956" cy="1156823"/>
          </a:xfrm>
        </p:grpSpPr>
        <p:sp>
          <p:nvSpPr>
            <p:cNvPr id="403" name="Google Shape;403;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04" name="Google Shape;404;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405" name="Google Shape;405;p22"/>
          <p:cNvGrpSpPr/>
          <p:nvPr/>
        </p:nvGrpSpPr>
        <p:grpSpPr>
          <a:xfrm>
            <a:off x="11581833" y="6964868"/>
            <a:ext cx="5677467" cy="867617"/>
            <a:chOff x="0" y="-47625"/>
            <a:chExt cx="7569956" cy="1156823"/>
          </a:xfrm>
        </p:grpSpPr>
        <p:sp>
          <p:nvSpPr>
            <p:cNvPr id="406" name="Google Shape;406;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07" name="Google Shape;407;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408" name="Google Shape;408;p22"/>
          <p:cNvSpPr txBox="1"/>
          <p:nvPr/>
        </p:nvSpPr>
        <p:spPr>
          <a:xfrm>
            <a:off x="10946425" y="237400"/>
            <a:ext cx="7385400" cy="98649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0"/>
              </a:spcBef>
              <a:spcAft>
                <a:spcPts val="0"/>
              </a:spcAft>
              <a:buClr>
                <a:schemeClr val="lt1"/>
              </a:buClr>
              <a:buSzPts val="2400"/>
              <a:buFont typeface="Arial"/>
              <a:buNone/>
            </a:pPr>
            <a:r>
              <a:rPr lang="cs-CZ" sz="3000">
                <a:solidFill>
                  <a:schemeClr val="dk1"/>
                </a:solidFill>
                <a:latin typeface="Avenir"/>
                <a:ea typeface="Avenir"/>
                <a:cs typeface="Avenir"/>
                <a:sym typeface="Avenir"/>
              </a:rPr>
              <a:t>Animals and science were two of the most popular content categories with healthy eating ranking as the third one. We recommend creating more content related to those categories to boost user engagements. </a:t>
            </a:r>
            <a:endParaRPr sz="3000">
              <a:solidFill>
                <a:schemeClr val="dk1"/>
              </a:solidFill>
              <a:latin typeface="Avenir"/>
              <a:ea typeface="Avenir"/>
              <a:cs typeface="Avenir"/>
              <a:sym typeface="Avenir"/>
            </a:endParaRPr>
          </a:p>
          <a:p>
            <a:pPr indent="0" lvl="0" marL="0" rtl="0" algn="l">
              <a:lnSpc>
                <a:spcPct val="110000"/>
              </a:lnSpc>
              <a:spcBef>
                <a:spcPts val="1800"/>
              </a:spcBef>
              <a:spcAft>
                <a:spcPts val="0"/>
              </a:spcAft>
              <a:buClr>
                <a:schemeClr val="lt1"/>
              </a:buClr>
              <a:buSzPts val="2400"/>
              <a:buFont typeface="Arial"/>
              <a:buNone/>
            </a:pPr>
            <a:r>
              <a:rPr lang="cs-CZ" sz="3000">
                <a:solidFill>
                  <a:schemeClr val="dk1"/>
                </a:solidFill>
                <a:latin typeface="Avenir"/>
                <a:ea typeface="Avenir"/>
                <a:cs typeface="Avenir"/>
                <a:sym typeface="Avenir"/>
              </a:rPr>
              <a:t>Healthy eating can be placed in the same category as "food". We suggest collaborating with healthy food brands to help bring brand awareness and to reach wider audience.</a:t>
            </a:r>
            <a:endParaRPr sz="3000">
              <a:solidFill>
                <a:schemeClr val="dk1"/>
              </a:solidFill>
              <a:latin typeface="Avenir"/>
              <a:ea typeface="Avenir"/>
              <a:cs typeface="Avenir"/>
              <a:sym typeface="Avenir"/>
            </a:endParaRPr>
          </a:p>
          <a:p>
            <a:pPr indent="0" lvl="0" marL="0" rtl="0" algn="l">
              <a:lnSpc>
                <a:spcPct val="110000"/>
              </a:lnSpc>
              <a:spcBef>
                <a:spcPts val="1800"/>
              </a:spcBef>
              <a:spcAft>
                <a:spcPts val="0"/>
              </a:spcAft>
              <a:buNone/>
            </a:pPr>
            <a:r>
              <a:rPr lang="cs-CZ" sz="3000">
                <a:solidFill>
                  <a:schemeClr val="dk1"/>
                </a:solidFill>
                <a:latin typeface="Avenir"/>
                <a:ea typeface="Avenir"/>
                <a:cs typeface="Avenir"/>
                <a:sym typeface="Avenir"/>
              </a:rPr>
              <a:t>With this technology age, there is no surprise to see technology in top 5 categories. It shows that users enjoy tech contents. Collaborating through brands partnership with tech companies will definitely increase engagement rates.</a:t>
            </a:r>
            <a:endParaRPr sz="3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16" name="Shape 416"/>
        <p:cNvGrpSpPr/>
        <p:nvPr/>
      </p:nvGrpSpPr>
      <p:grpSpPr>
        <a:xfrm>
          <a:off x="0" y="0"/>
          <a:ext cx="0" cy="0"/>
          <a:chOff x="0" y="0"/>
          <a:chExt cx="0" cy="0"/>
        </a:xfrm>
      </p:grpSpPr>
      <p:sp>
        <p:nvSpPr>
          <p:cNvPr id="417" name="Google Shape;417;p23"/>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418" name="Google Shape;418;p23"/>
          <p:cNvGrpSpPr/>
          <p:nvPr/>
        </p:nvGrpSpPr>
        <p:grpSpPr>
          <a:xfrm>
            <a:off x="728428" y="3599225"/>
            <a:ext cx="3546595" cy="3371248"/>
            <a:chOff x="0" y="0"/>
            <a:chExt cx="4728794" cy="4494997"/>
          </a:xfrm>
        </p:grpSpPr>
        <p:sp>
          <p:nvSpPr>
            <p:cNvPr id="419" name="Google Shape;419;p23"/>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23"/>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21" name="Google Shape;421;p23"/>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422" name="Google Shape;422;p23"/>
          <p:cNvGrpSpPr/>
          <p:nvPr/>
        </p:nvGrpSpPr>
        <p:grpSpPr>
          <a:xfrm>
            <a:off x="517113" y="-1140306"/>
            <a:ext cx="17253775" cy="2017079"/>
            <a:chOff x="0" y="0"/>
            <a:chExt cx="23005033" cy="2689439"/>
          </a:xfrm>
        </p:grpSpPr>
        <p:pic>
          <p:nvPicPr>
            <p:cNvPr id="423" name="Google Shape;423;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24" name="Google Shape;424;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25" name="Google Shape;425;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26" name="Google Shape;426;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27" name="Google Shape;427;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28" name="Google Shape;428;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29" name="Google Shape;429;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30" name="Google Shape;430;p23"/>
          <p:cNvGrpSpPr/>
          <p:nvPr/>
        </p:nvGrpSpPr>
        <p:grpSpPr>
          <a:xfrm>
            <a:off x="517113" y="9394369"/>
            <a:ext cx="17253775" cy="2017079"/>
            <a:chOff x="0" y="0"/>
            <a:chExt cx="23005033" cy="2689439"/>
          </a:xfrm>
        </p:grpSpPr>
        <p:pic>
          <p:nvPicPr>
            <p:cNvPr id="431" name="Google Shape;431;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32" name="Google Shape;432;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33" name="Google Shape;433;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34" name="Google Shape;434;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35" name="Google Shape;435;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36" name="Google Shape;436;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37" name="Google Shape;437;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2921591" y="3285301"/>
            <a:ext cx="8673443" cy="3762839"/>
            <a:chOff x="0" y="0"/>
            <a:chExt cx="11564591" cy="5017118"/>
          </a:xfrm>
        </p:grpSpPr>
        <p:sp>
          <p:nvSpPr>
            <p:cNvPr id="123" name="Google Shape;123;p14"/>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Today's agenda</a:t>
              </a:r>
              <a:endParaRPr/>
            </a:p>
          </p:txBody>
        </p:sp>
        <p:sp>
          <p:nvSpPr>
            <p:cNvPr id="124" name="Google Shape;124;p14"/>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Project recap</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Problem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The Analytics team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Process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Insights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Summary</a:t>
              </a:r>
              <a:endParaRPr/>
            </a:p>
          </p:txBody>
        </p:sp>
      </p:grpSp>
      <p:grpSp>
        <p:nvGrpSpPr>
          <p:cNvPr id="125" name="Google Shape;125;p14"/>
          <p:cNvGrpSpPr/>
          <p:nvPr/>
        </p:nvGrpSpPr>
        <p:grpSpPr>
          <a:xfrm>
            <a:off x="15307242" y="-1685151"/>
            <a:ext cx="3545508" cy="3370302"/>
            <a:chOff x="0" y="0"/>
            <a:chExt cx="4727344" cy="4493736"/>
          </a:xfrm>
        </p:grpSpPr>
        <p:sp>
          <p:nvSpPr>
            <p:cNvPr id="126" name="Google Shape;126;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14"/>
          <p:cNvGrpSpPr/>
          <p:nvPr/>
        </p:nvGrpSpPr>
        <p:grpSpPr>
          <a:xfrm>
            <a:off x="13610070" y="3458349"/>
            <a:ext cx="3545508" cy="3370302"/>
            <a:chOff x="0" y="0"/>
            <a:chExt cx="4727344" cy="4493736"/>
          </a:xfrm>
        </p:grpSpPr>
        <p:sp>
          <p:nvSpPr>
            <p:cNvPr id="129" name="Google Shape;129;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14"/>
          <p:cNvGrpSpPr/>
          <p:nvPr/>
        </p:nvGrpSpPr>
        <p:grpSpPr>
          <a:xfrm>
            <a:off x="11912898" y="8601849"/>
            <a:ext cx="3545508" cy="3370302"/>
            <a:chOff x="0" y="0"/>
            <a:chExt cx="4727344" cy="4493736"/>
          </a:xfrm>
        </p:grpSpPr>
        <p:sp>
          <p:nvSpPr>
            <p:cNvPr id="132" name="Google Shape;132;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14"/>
          <p:cNvGrpSpPr/>
          <p:nvPr/>
        </p:nvGrpSpPr>
        <p:grpSpPr>
          <a:xfrm>
            <a:off x="-927557" y="406153"/>
            <a:ext cx="2253799" cy="9474693"/>
            <a:chOff x="0" y="0"/>
            <a:chExt cx="3005065" cy="12632924"/>
          </a:xfrm>
        </p:grpSpPr>
        <p:pic>
          <p:nvPicPr>
            <p:cNvPr id="135" name="Google Shape;135;p1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1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1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1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517113" y="584601"/>
            <a:ext cx="17253775" cy="9117799"/>
            <a:chOff x="0" y="0"/>
            <a:chExt cx="23005033" cy="12157065"/>
          </a:xfrm>
        </p:grpSpPr>
        <p:pic>
          <p:nvPicPr>
            <p:cNvPr id="148" name="Google Shape;148;p15"/>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15"/>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15"/>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15"/>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15"/>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15"/>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15"/>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15"/>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15"/>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15"/>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15"/>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15"/>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15"/>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15"/>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15"/>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15"/>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15"/>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15"/>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15"/>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15"/>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15"/>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15"/>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15"/>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15"/>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15"/>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15"/>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15"/>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15"/>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15"/>
          <p:cNvSpPr/>
          <p:nvPr/>
        </p:nvSpPr>
        <p:spPr>
          <a:xfrm>
            <a:off x="4946896" y="2005584"/>
            <a:ext cx="11342283" cy="6275832"/>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5"/>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15"/>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Arial"/>
                <a:ea typeface="Arial"/>
                <a:cs typeface="Arial"/>
                <a:sym typeface="Arial"/>
              </a:rPr>
              <a:t>Project Recap</a:t>
            </a:r>
            <a:endParaRPr/>
          </a:p>
        </p:txBody>
      </p:sp>
      <p:sp>
        <p:nvSpPr>
          <p:cNvPr id="179" name="Google Shape;179;p15"/>
          <p:cNvSpPr txBox="1"/>
          <p:nvPr/>
        </p:nvSpPr>
        <p:spPr>
          <a:xfrm>
            <a:off x="8595225" y="2005500"/>
            <a:ext cx="7852200" cy="62760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lt1"/>
              </a:buClr>
              <a:buSzPts val="2400"/>
              <a:buFont typeface="Arial"/>
              <a:buNone/>
            </a:pPr>
            <a:r>
              <a:rPr lang="cs-CZ" sz="3000">
                <a:solidFill>
                  <a:schemeClr val="dk1"/>
                </a:solidFill>
                <a:latin typeface="Avenir"/>
                <a:ea typeface="Avenir"/>
                <a:cs typeface="Avenir"/>
                <a:sym typeface="Avenir"/>
              </a:rPr>
              <a:t>Social Buzz is a global unicorn technology company growing at an accelerated rate. Accenture has embarked in a 3 month work pilot to help tackle their biggest challenges which include:</a:t>
            </a:r>
            <a:endParaRPr sz="3000">
              <a:solidFill>
                <a:schemeClr val="dk1"/>
              </a:solidFill>
              <a:latin typeface="Avenir"/>
              <a:ea typeface="Avenir"/>
              <a:cs typeface="Avenir"/>
              <a:sym typeface="Avenir"/>
            </a:endParaRPr>
          </a:p>
          <a:p>
            <a:pPr indent="0" lvl="0" marL="0" rtl="0" algn="l">
              <a:spcBef>
                <a:spcPts val="1100"/>
              </a:spcBef>
              <a:spcAft>
                <a:spcPts val="0"/>
              </a:spcAft>
              <a:buClr>
                <a:schemeClr val="lt1"/>
              </a:buClr>
              <a:buSzPts val="2400"/>
              <a:buFont typeface="Arial"/>
              <a:buNone/>
            </a:pPr>
            <a:r>
              <a:t/>
            </a:r>
            <a:endParaRPr sz="3000">
              <a:solidFill>
                <a:schemeClr val="dk1"/>
              </a:solidFill>
              <a:latin typeface="Avenir"/>
              <a:ea typeface="Avenir"/>
              <a:cs typeface="Avenir"/>
              <a:sym typeface="Avenir"/>
            </a:endParaRPr>
          </a:p>
          <a:p>
            <a:pPr indent="-266700" lvl="0" marL="228600" rtl="0" algn="l">
              <a:lnSpc>
                <a:spcPct val="110000"/>
              </a:lnSpc>
              <a:spcBef>
                <a:spcPts val="1800"/>
              </a:spcBef>
              <a:spcAft>
                <a:spcPts val="0"/>
              </a:spcAft>
              <a:buClr>
                <a:schemeClr val="dk1"/>
              </a:buClr>
              <a:buSzPts val="3000"/>
              <a:buFont typeface="Noto Sans Symbols"/>
              <a:buChar char="✔"/>
            </a:pPr>
            <a:r>
              <a:rPr lang="cs-CZ" sz="3000">
                <a:solidFill>
                  <a:schemeClr val="dk1"/>
                </a:solidFill>
                <a:latin typeface="Avenir"/>
                <a:ea typeface="Avenir"/>
                <a:cs typeface="Avenir"/>
                <a:sym typeface="Avenir"/>
              </a:rPr>
              <a:t> Audit of Social Buzz Big data practice</a:t>
            </a:r>
            <a:endParaRPr sz="3000">
              <a:solidFill>
                <a:schemeClr val="dk1"/>
              </a:solidFill>
              <a:latin typeface="Avenir"/>
              <a:ea typeface="Avenir"/>
              <a:cs typeface="Avenir"/>
              <a:sym typeface="Avenir"/>
            </a:endParaRPr>
          </a:p>
          <a:p>
            <a:pPr indent="-266700" lvl="0" marL="228600" rtl="0" algn="l">
              <a:lnSpc>
                <a:spcPct val="110000"/>
              </a:lnSpc>
              <a:spcBef>
                <a:spcPts val="1800"/>
              </a:spcBef>
              <a:spcAft>
                <a:spcPts val="0"/>
              </a:spcAft>
              <a:buClr>
                <a:schemeClr val="dk1"/>
              </a:buClr>
              <a:buSzPts val="3000"/>
              <a:buFont typeface="Noto Sans Symbols"/>
              <a:buChar char="✔"/>
            </a:pPr>
            <a:r>
              <a:rPr lang="cs-CZ" sz="3000">
                <a:solidFill>
                  <a:schemeClr val="dk1"/>
                </a:solidFill>
                <a:latin typeface="Avenir"/>
                <a:ea typeface="Avenir"/>
                <a:cs typeface="Avenir"/>
                <a:sym typeface="Avenir"/>
              </a:rPr>
              <a:t> Implementation of an IPO</a:t>
            </a:r>
            <a:endParaRPr sz="3000">
              <a:solidFill>
                <a:schemeClr val="dk1"/>
              </a:solidFill>
              <a:latin typeface="Avenir"/>
              <a:ea typeface="Avenir"/>
              <a:cs typeface="Avenir"/>
              <a:sym typeface="Avenir"/>
            </a:endParaRPr>
          </a:p>
          <a:p>
            <a:pPr indent="-266700" lvl="0" marL="228600" rtl="0" algn="l">
              <a:lnSpc>
                <a:spcPct val="110000"/>
              </a:lnSpc>
              <a:spcBef>
                <a:spcPts val="1800"/>
              </a:spcBef>
              <a:spcAft>
                <a:spcPts val="0"/>
              </a:spcAft>
              <a:buClr>
                <a:schemeClr val="dk1"/>
              </a:buClr>
              <a:buSzPts val="3000"/>
              <a:buFont typeface="Noto Sans Symbols"/>
              <a:buChar char="✔"/>
            </a:pPr>
            <a:r>
              <a:rPr lang="cs-CZ" sz="3000">
                <a:solidFill>
                  <a:schemeClr val="dk1"/>
                </a:solidFill>
                <a:latin typeface="Avenir"/>
                <a:ea typeface="Avenir"/>
                <a:cs typeface="Avenir"/>
                <a:sym typeface="Avenir"/>
              </a:rPr>
              <a:t> Analysis of top 5 popular categories content</a:t>
            </a:r>
            <a:endParaRPr sz="3000">
              <a:solidFill>
                <a:schemeClr val="dk1"/>
              </a:solidFill>
              <a:latin typeface="Avenir"/>
              <a:ea typeface="Avenir"/>
              <a:cs typeface="Avenir"/>
              <a:sym typeface="Avenir"/>
            </a:endParaRPr>
          </a:p>
          <a:p>
            <a:pPr indent="0" lvl="0" marL="0" rtl="0" algn="l">
              <a:spcBef>
                <a:spcPts val="0"/>
              </a:spcBef>
              <a:spcAft>
                <a:spcPts val="0"/>
              </a:spcAft>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6"/>
          <p:cNvGrpSpPr/>
          <p:nvPr/>
        </p:nvGrpSpPr>
        <p:grpSpPr>
          <a:xfrm>
            <a:off x="9144000" y="8195696"/>
            <a:ext cx="3545508" cy="3370302"/>
            <a:chOff x="0" y="0"/>
            <a:chExt cx="4727344" cy="4493736"/>
          </a:xfrm>
        </p:grpSpPr>
        <p:sp>
          <p:nvSpPr>
            <p:cNvPr id="189" name="Google Shape;189;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16"/>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16"/>
          <p:cNvGrpSpPr/>
          <p:nvPr/>
        </p:nvGrpSpPr>
        <p:grpSpPr>
          <a:xfrm>
            <a:off x="-146279" y="406153"/>
            <a:ext cx="2253799" cy="9474693"/>
            <a:chOff x="0" y="0"/>
            <a:chExt cx="3005065" cy="12632924"/>
          </a:xfrm>
        </p:grpSpPr>
        <p:pic>
          <p:nvPicPr>
            <p:cNvPr id="193" name="Google Shape;193;p1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1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1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1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16"/>
          <p:cNvGrpSpPr/>
          <p:nvPr/>
        </p:nvGrpSpPr>
        <p:grpSpPr>
          <a:xfrm>
            <a:off x="1298688" y="1348561"/>
            <a:ext cx="3554343" cy="3413097"/>
            <a:chOff x="0" y="-1"/>
            <a:chExt cx="4739124" cy="4550798"/>
          </a:xfrm>
        </p:grpSpPr>
        <p:sp>
          <p:nvSpPr>
            <p:cNvPr id="198" name="Google Shape;198;p16"/>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16"/>
          <p:cNvGrpSpPr/>
          <p:nvPr/>
        </p:nvGrpSpPr>
        <p:grpSpPr>
          <a:xfrm>
            <a:off x="15986267" y="-1061348"/>
            <a:ext cx="3545508" cy="3370302"/>
            <a:chOff x="0" y="0"/>
            <a:chExt cx="4727344" cy="4493736"/>
          </a:xfrm>
        </p:grpSpPr>
        <p:sp>
          <p:nvSpPr>
            <p:cNvPr id="201" name="Google Shape;201;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16"/>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16"/>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Arial"/>
                <a:ea typeface="Arial"/>
                <a:cs typeface="Arial"/>
                <a:sym typeface="Arial"/>
              </a:rPr>
              <a:t>Problem</a:t>
            </a:r>
            <a:endParaRPr/>
          </a:p>
        </p:txBody>
      </p:sp>
      <p:sp>
        <p:nvSpPr>
          <p:cNvPr id="205" name="Google Shape;205;p16"/>
          <p:cNvSpPr txBox="1"/>
          <p:nvPr/>
        </p:nvSpPr>
        <p:spPr>
          <a:xfrm>
            <a:off x="2215675" y="4953625"/>
            <a:ext cx="7748700" cy="45948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lt1"/>
              </a:buClr>
              <a:buSzPts val="2400"/>
              <a:buFont typeface="Arial"/>
              <a:buNone/>
            </a:pPr>
            <a:r>
              <a:rPr lang="cs-CZ" sz="3300">
                <a:solidFill>
                  <a:schemeClr val="lt1"/>
                </a:solidFill>
                <a:latin typeface="Avenir"/>
                <a:ea typeface="Avenir"/>
                <a:cs typeface="Avenir"/>
                <a:sym typeface="Avenir"/>
              </a:rPr>
              <a:t>Social Buzz has reached over 100,000 posts per day which take us to 36,500,000 pieces of content per year!</a:t>
            </a:r>
            <a:endParaRPr sz="2500">
              <a:solidFill>
                <a:schemeClr val="lt1"/>
              </a:solidFill>
              <a:latin typeface="Avenir"/>
              <a:ea typeface="Avenir"/>
              <a:cs typeface="Avenir"/>
              <a:sym typeface="Avenir"/>
            </a:endParaRPr>
          </a:p>
          <a:p>
            <a:pPr indent="0" lvl="0" marL="0" rtl="0" algn="l">
              <a:lnSpc>
                <a:spcPct val="110000"/>
              </a:lnSpc>
              <a:spcBef>
                <a:spcPts val="1800"/>
              </a:spcBef>
              <a:spcAft>
                <a:spcPts val="0"/>
              </a:spcAft>
              <a:buClr>
                <a:schemeClr val="lt1"/>
              </a:buClr>
              <a:buSzPts val="2400"/>
              <a:buFont typeface="Arial"/>
              <a:buNone/>
            </a:pPr>
            <a:r>
              <a:t/>
            </a:r>
            <a:endParaRPr sz="3300">
              <a:solidFill>
                <a:schemeClr val="lt1"/>
              </a:solidFill>
              <a:latin typeface="Avenir"/>
              <a:ea typeface="Avenir"/>
              <a:cs typeface="Avenir"/>
              <a:sym typeface="Avenir"/>
            </a:endParaRPr>
          </a:p>
          <a:p>
            <a:pPr indent="0" lvl="0" marL="0" rtl="0" algn="l">
              <a:lnSpc>
                <a:spcPct val="110000"/>
              </a:lnSpc>
              <a:spcBef>
                <a:spcPts val="1800"/>
              </a:spcBef>
              <a:spcAft>
                <a:spcPts val="0"/>
              </a:spcAft>
              <a:buNone/>
            </a:pPr>
            <a:r>
              <a:rPr lang="cs-CZ" sz="3300">
                <a:solidFill>
                  <a:schemeClr val="lt1"/>
                </a:solidFill>
                <a:latin typeface="Avenir"/>
                <a:ea typeface="Avenir"/>
                <a:cs typeface="Avenir"/>
                <a:sym typeface="Avenir"/>
              </a:rPr>
              <a:t>But how do we capitalize on it when there is so much?</a:t>
            </a:r>
            <a:endParaRPr sz="4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7"/>
          <p:cNvGrpSpPr/>
          <p:nvPr/>
        </p:nvGrpSpPr>
        <p:grpSpPr>
          <a:xfrm>
            <a:off x="506723" y="406153"/>
            <a:ext cx="9939844" cy="9474693"/>
            <a:chOff x="0" y="0"/>
            <a:chExt cx="13253125" cy="12632924"/>
          </a:xfrm>
        </p:grpSpPr>
        <p:pic>
          <p:nvPicPr>
            <p:cNvPr id="215" name="Google Shape;215;p17"/>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6" name="Google Shape;216;p17"/>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7" name="Google Shape;217;p17"/>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8" name="Google Shape;218;p17"/>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19" name="Google Shape;219;p17"/>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0" name="Google Shape;220;p17"/>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1" name="Google Shape;221;p17"/>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2" name="Google Shape;222;p17"/>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3" name="Google Shape;223;p17"/>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4" name="Google Shape;224;p17"/>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5" name="Google Shape;225;p17"/>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6" name="Google Shape;226;p17"/>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7" name="Google Shape;227;p17"/>
          <p:cNvSpPr/>
          <p:nvPr/>
        </p:nvSpPr>
        <p:spPr>
          <a:xfrm>
            <a:off x="2110745" y="1825527"/>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7"/>
          <p:cNvGrpSpPr/>
          <p:nvPr/>
        </p:nvGrpSpPr>
        <p:grpSpPr>
          <a:xfrm>
            <a:off x="11411515" y="1050857"/>
            <a:ext cx="2187334" cy="2123082"/>
            <a:chOff x="-23042" y="66269"/>
            <a:chExt cx="6542159" cy="6349987"/>
          </a:xfrm>
        </p:grpSpPr>
        <p:sp>
          <p:nvSpPr>
            <p:cNvPr id="230" name="Google Shape;230;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7"/>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3" name="Google Shape;233;p17"/>
          <p:cNvGrpSpPr/>
          <p:nvPr/>
        </p:nvGrpSpPr>
        <p:grpSpPr>
          <a:xfrm>
            <a:off x="11411515" y="4002073"/>
            <a:ext cx="2187334" cy="2123082"/>
            <a:chOff x="-23042" y="66269"/>
            <a:chExt cx="6542158" cy="6349987"/>
          </a:xfrm>
        </p:grpSpPr>
        <p:sp>
          <p:nvSpPr>
            <p:cNvPr id="234" name="Google Shape;234;p17"/>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7"/>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7"/>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000000"/>
                </a:solidFill>
                <a:latin typeface="Arial"/>
                <a:ea typeface="Arial"/>
                <a:cs typeface="Arial"/>
                <a:sym typeface="Arial"/>
              </a:rPr>
              <a:t>The Analytics team</a:t>
            </a:r>
            <a:endParaRPr/>
          </a:p>
        </p:txBody>
      </p:sp>
      <p:sp>
        <p:nvSpPr>
          <p:cNvPr id="238" name="Google Shape;238;p17"/>
          <p:cNvSpPr txBox="1"/>
          <p:nvPr/>
        </p:nvSpPr>
        <p:spPr>
          <a:xfrm>
            <a:off x="14305200" y="1541500"/>
            <a:ext cx="3982800" cy="11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2400"/>
              <a:buFont typeface="Arial"/>
              <a:buNone/>
            </a:pPr>
            <a:r>
              <a:rPr b="1" lang="cs-CZ" sz="3300">
                <a:solidFill>
                  <a:schemeClr val="dk1"/>
                </a:solidFill>
                <a:latin typeface="Avenir"/>
                <a:ea typeface="Avenir"/>
                <a:cs typeface="Avenir"/>
                <a:sym typeface="Avenir"/>
              </a:rPr>
              <a:t>Andrew Fleming</a:t>
            </a:r>
            <a:endParaRPr b="1" sz="3300">
              <a:solidFill>
                <a:schemeClr val="dk1"/>
              </a:solidFill>
              <a:latin typeface="Avenir"/>
              <a:ea typeface="Avenir"/>
              <a:cs typeface="Avenir"/>
              <a:sym typeface="Avenir"/>
            </a:endParaRPr>
          </a:p>
          <a:p>
            <a:pPr indent="0" lvl="0" marL="0" rtl="0" algn="l">
              <a:spcBef>
                <a:spcPts val="1100"/>
              </a:spcBef>
              <a:spcAft>
                <a:spcPts val="0"/>
              </a:spcAft>
              <a:buClr>
                <a:schemeClr val="lt1"/>
              </a:buClr>
              <a:buSzPts val="1600"/>
              <a:buFont typeface="Arial"/>
              <a:buNone/>
            </a:pPr>
            <a:r>
              <a:rPr lang="cs-CZ" sz="2000">
                <a:solidFill>
                  <a:schemeClr val="dk1"/>
                </a:solidFill>
                <a:latin typeface="Avenir"/>
                <a:ea typeface="Avenir"/>
                <a:cs typeface="Avenir"/>
                <a:sym typeface="Avenir"/>
              </a:rPr>
              <a:t>Chef Technical Architect</a:t>
            </a:r>
            <a:endParaRPr sz="3600">
              <a:solidFill>
                <a:schemeClr val="dk1"/>
              </a:solidFill>
              <a:latin typeface="Calibri"/>
              <a:ea typeface="Calibri"/>
              <a:cs typeface="Calibri"/>
              <a:sym typeface="Calibri"/>
            </a:endParaRPr>
          </a:p>
        </p:txBody>
      </p:sp>
      <p:sp>
        <p:nvSpPr>
          <p:cNvPr id="239" name="Google Shape;239;p17"/>
          <p:cNvSpPr txBox="1"/>
          <p:nvPr/>
        </p:nvSpPr>
        <p:spPr>
          <a:xfrm>
            <a:off x="14305200" y="4591513"/>
            <a:ext cx="3798300" cy="1173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800"/>
              </a:spcBef>
              <a:spcAft>
                <a:spcPts val="0"/>
              </a:spcAft>
              <a:buClr>
                <a:schemeClr val="lt1"/>
              </a:buClr>
              <a:buSzPts val="2400"/>
              <a:buFont typeface="Arial"/>
              <a:buNone/>
            </a:pPr>
            <a:r>
              <a:rPr b="1" lang="cs-CZ" sz="3100">
                <a:solidFill>
                  <a:schemeClr val="dk1"/>
                </a:solidFill>
                <a:latin typeface="Avenir"/>
                <a:ea typeface="Avenir"/>
                <a:cs typeface="Avenir"/>
                <a:sym typeface="Avenir"/>
              </a:rPr>
              <a:t>Marcus Rompton</a:t>
            </a:r>
            <a:endParaRPr b="1" sz="3100">
              <a:solidFill>
                <a:schemeClr val="dk1"/>
              </a:solidFill>
              <a:latin typeface="Avenir"/>
              <a:ea typeface="Avenir"/>
              <a:cs typeface="Avenir"/>
              <a:sym typeface="Avenir"/>
            </a:endParaRPr>
          </a:p>
          <a:p>
            <a:pPr indent="0" lvl="0" marL="0" rtl="0" algn="l">
              <a:spcBef>
                <a:spcPts val="1100"/>
              </a:spcBef>
              <a:spcAft>
                <a:spcPts val="0"/>
              </a:spcAft>
              <a:buClr>
                <a:schemeClr val="lt1"/>
              </a:buClr>
              <a:buSzPts val="1600"/>
              <a:buFont typeface="Arial"/>
              <a:buNone/>
            </a:pPr>
            <a:r>
              <a:rPr lang="cs-CZ" sz="2100">
                <a:solidFill>
                  <a:schemeClr val="dk1"/>
                </a:solidFill>
                <a:latin typeface="Avenir"/>
                <a:ea typeface="Avenir"/>
                <a:cs typeface="Avenir"/>
                <a:sym typeface="Avenir"/>
              </a:rPr>
              <a:t>Senior Data Expert</a:t>
            </a:r>
            <a:endParaRPr sz="3700">
              <a:solidFill>
                <a:schemeClr val="dk1"/>
              </a:solidFill>
              <a:latin typeface="Calibri"/>
              <a:ea typeface="Calibri"/>
              <a:cs typeface="Calibri"/>
              <a:sym typeface="Calibri"/>
            </a:endParaRPr>
          </a:p>
        </p:txBody>
      </p:sp>
      <p:sp>
        <p:nvSpPr>
          <p:cNvPr id="240" name="Google Shape;240;p17"/>
          <p:cNvSpPr txBox="1"/>
          <p:nvPr/>
        </p:nvSpPr>
        <p:spPr>
          <a:xfrm>
            <a:off x="14305200" y="7410525"/>
            <a:ext cx="3982800" cy="1610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cs-CZ" sz="3799">
                <a:solidFill>
                  <a:schemeClr val="dk1"/>
                </a:solidFill>
                <a:latin typeface="Calibri"/>
                <a:ea typeface="Calibri"/>
                <a:cs typeface="Calibri"/>
                <a:sym typeface="Calibri"/>
              </a:rPr>
              <a:t>Uday Mayank Dhodi</a:t>
            </a:r>
            <a:endParaRPr sz="3799">
              <a:solidFill>
                <a:schemeClr val="dk1"/>
              </a:solidFill>
              <a:latin typeface="Calibri"/>
              <a:ea typeface="Calibri"/>
              <a:cs typeface="Calibri"/>
              <a:sym typeface="Calibri"/>
            </a:endParaRPr>
          </a:p>
          <a:p>
            <a:pPr indent="0" lvl="0" marL="0" rtl="0" algn="l">
              <a:spcBef>
                <a:spcPts val="1100"/>
              </a:spcBef>
              <a:spcAft>
                <a:spcPts val="0"/>
              </a:spcAft>
              <a:buClr>
                <a:schemeClr val="lt1"/>
              </a:buClr>
              <a:buSzPct val="57278"/>
              <a:buFont typeface="Arial"/>
              <a:buNone/>
            </a:pPr>
            <a:r>
              <a:rPr lang="cs-CZ" sz="2793">
                <a:solidFill>
                  <a:schemeClr val="dk1"/>
                </a:solidFill>
                <a:latin typeface="Avenir"/>
                <a:ea typeface="Avenir"/>
                <a:cs typeface="Avenir"/>
                <a:sym typeface="Avenir"/>
              </a:rPr>
              <a:t>Data Analyst</a:t>
            </a:r>
            <a:endParaRPr sz="3593">
              <a:solidFill>
                <a:schemeClr val="dk1"/>
              </a:solidFill>
              <a:latin typeface="Avenir"/>
              <a:ea typeface="Avenir"/>
              <a:cs typeface="Avenir"/>
              <a:sym typeface="Avenir"/>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41" name="Google Shape;241;p17"/>
          <p:cNvPicPr preferRelativeResize="0"/>
          <p:nvPr/>
        </p:nvPicPr>
        <p:blipFill>
          <a:blip r:embed="rId6">
            <a:alphaModFix/>
          </a:blip>
          <a:stretch>
            <a:fillRect/>
          </a:stretch>
        </p:blipFill>
        <p:spPr>
          <a:xfrm>
            <a:off x="11451202" y="7029500"/>
            <a:ext cx="2085000" cy="2085000"/>
          </a:xfrm>
          <a:prstGeom prst="ellipse">
            <a:avLst/>
          </a:prstGeom>
          <a:noFill/>
          <a:ln cap="flat" cmpd="sng" w="3810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49" name="Shape 249"/>
        <p:cNvGrpSpPr/>
        <p:nvPr/>
      </p:nvGrpSpPr>
      <p:grpSpPr>
        <a:xfrm>
          <a:off x="0" y="0"/>
          <a:ext cx="0" cy="0"/>
          <a:chOff x="0" y="0"/>
          <a:chExt cx="0" cy="0"/>
        </a:xfrm>
      </p:grpSpPr>
      <p:grpSp>
        <p:nvGrpSpPr>
          <p:cNvPr id="250" name="Google Shape;250;p18"/>
          <p:cNvGrpSpPr/>
          <p:nvPr/>
        </p:nvGrpSpPr>
        <p:grpSpPr>
          <a:xfrm>
            <a:off x="445296" y="406153"/>
            <a:ext cx="10042534" cy="9474693"/>
            <a:chOff x="0" y="0"/>
            <a:chExt cx="13390046" cy="12632924"/>
          </a:xfrm>
        </p:grpSpPr>
        <p:pic>
          <p:nvPicPr>
            <p:cNvPr id="251" name="Google Shape;251;p18"/>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52" name="Google Shape;252;p18"/>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53" name="Google Shape;253;p18"/>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54" name="Google Shape;254;p18"/>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55" name="Google Shape;255;p18"/>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56" name="Google Shape;256;p18"/>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7" name="Google Shape;257;p18"/>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58" name="Google Shape;258;p18"/>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59" name="Google Shape;259;p18"/>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0" name="Google Shape;260;p18"/>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1" name="Google Shape;261;p18"/>
          <p:cNvGrpSpPr/>
          <p:nvPr/>
        </p:nvGrpSpPr>
        <p:grpSpPr>
          <a:xfrm>
            <a:off x="1903391" y="1027892"/>
            <a:ext cx="1854962" cy="1781248"/>
            <a:chOff x="0" y="0"/>
            <a:chExt cx="2473282" cy="2374997"/>
          </a:xfrm>
        </p:grpSpPr>
        <p:sp>
          <p:nvSpPr>
            <p:cNvPr id="262" name="Google Shape;262;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4" name="Google Shape;264;p18"/>
          <p:cNvGrpSpPr/>
          <p:nvPr/>
        </p:nvGrpSpPr>
        <p:grpSpPr>
          <a:xfrm>
            <a:off x="3758754" y="2639980"/>
            <a:ext cx="1854962" cy="1781248"/>
            <a:chOff x="0" y="0"/>
            <a:chExt cx="2473282" cy="2374997"/>
          </a:xfrm>
        </p:grpSpPr>
        <p:sp>
          <p:nvSpPr>
            <p:cNvPr id="265" name="Google Shape;265;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7" name="Google Shape;267;p18"/>
          <p:cNvGrpSpPr/>
          <p:nvPr/>
        </p:nvGrpSpPr>
        <p:grpSpPr>
          <a:xfrm>
            <a:off x="5614117" y="4252068"/>
            <a:ext cx="1854962" cy="1781248"/>
            <a:chOff x="0" y="0"/>
            <a:chExt cx="2473282" cy="2374997"/>
          </a:xfrm>
        </p:grpSpPr>
        <p:sp>
          <p:nvSpPr>
            <p:cNvPr id="268" name="Google Shape;268;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0" name="Google Shape;270;p18"/>
          <p:cNvGrpSpPr/>
          <p:nvPr/>
        </p:nvGrpSpPr>
        <p:grpSpPr>
          <a:xfrm>
            <a:off x="7469480" y="5864156"/>
            <a:ext cx="1854962" cy="1781248"/>
            <a:chOff x="0" y="0"/>
            <a:chExt cx="2473282" cy="2374997"/>
          </a:xfrm>
        </p:grpSpPr>
        <p:sp>
          <p:nvSpPr>
            <p:cNvPr id="271" name="Google Shape;271;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3" name="Google Shape;273;p18"/>
          <p:cNvGrpSpPr/>
          <p:nvPr/>
        </p:nvGrpSpPr>
        <p:grpSpPr>
          <a:xfrm>
            <a:off x="9324843" y="7476244"/>
            <a:ext cx="1854962" cy="1781248"/>
            <a:chOff x="0" y="0"/>
            <a:chExt cx="2473282" cy="2374997"/>
          </a:xfrm>
        </p:grpSpPr>
        <p:sp>
          <p:nvSpPr>
            <p:cNvPr id="274" name="Google Shape;274;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 name="Google Shape;275;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76" name="Google Shape;276;p18"/>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Process</a:t>
            </a:r>
            <a:endParaRPr/>
          </a:p>
        </p:txBody>
      </p:sp>
      <p:sp>
        <p:nvSpPr>
          <p:cNvPr id="277" name="Google Shape;277;p18"/>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278" name="Google Shape;278;p18"/>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279" name="Google Shape;279;p18"/>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280" name="Google Shape;280;p18"/>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281" name="Google Shape;281;p18"/>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282" name="Google Shape;282;p18"/>
          <p:cNvSpPr txBox="1"/>
          <p:nvPr/>
        </p:nvSpPr>
        <p:spPr>
          <a:xfrm>
            <a:off x="3860425" y="1302925"/>
            <a:ext cx="14217300" cy="123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0000"/>
              </a:lnSpc>
              <a:spcBef>
                <a:spcPts val="1800"/>
              </a:spcBef>
              <a:spcAft>
                <a:spcPts val="0"/>
              </a:spcAft>
              <a:buNone/>
            </a:pPr>
            <a:r>
              <a:rPr b="1" lang="cs-CZ" sz="5000">
                <a:solidFill>
                  <a:schemeClr val="lt1"/>
                </a:solidFill>
                <a:latin typeface="Avenir"/>
                <a:ea typeface="Avenir"/>
                <a:cs typeface="Avenir"/>
                <a:sym typeface="Avenir"/>
              </a:rPr>
              <a:t>Understanding problem</a:t>
            </a:r>
            <a:endParaRPr b="1" sz="5000">
              <a:solidFill>
                <a:schemeClr val="lt1"/>
              </a:solidFill>
              <a:latin typeface="Avenir"/>
              <a:ea typeface="Avenir"/>
              <a:cs typeface="Avenir"/>
              <a:sym typeface="Avenir"/>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83" name="Google Shape;283;p18"/>
          <p:cNvSpPr txBox="1"/>
          <p:nvPr/>
        </p:nvSpPr>
        <p:spPr>
          <a:xfrm>
            <a:off x="5614125" y="2777500"/>
            <a:ext cx="12212400" cy="1231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800"/>
              </a:spcBef>
              <a:spcAft>
                <a:spcPts val="0"/>
              </a:spcAft>
              <a:buNone/>
            </a:pPr>
            <a:r>
              <a:rPr lang="cs-CZ" sz="5000">
                <a:solidFill>
                  <a:schemeClr val="lt1"/>
                </a:solidFill>
                <a:latin typeface="Avenir"/>
                <a:ea typeface="Avenir"/>
                <a:cs typeface="Avenir"/>
                <a:sym typeface="Avenir"/>
              </a:rPr>
              <a:t>Data Extraction</a:t>
            </a:r>
            <a:endParaRPr sz="5000">
              <a:solidFill>
                <a:schemeClr val="dk1"/>
              </a:solidFill>
              <a:latin typeface="Calibri"/>
              <a:ea typeface="Calibri"/>
              <a:cs typeface="Calibri"/>
              <a:sym typeface="Calibri"/>
            </a:endParaRPr>
          </a:p>
        </p:txBody>
      </p:sp>
      <p:sp>
        <p:nvSpPr>
          <p:cNvPr id="284" name="Google Shape;284;p18"/>
          <p:cNvSpPr txBox="1"/>
          <p:nvPr/>
        </p:nvSpPr>
        <p:spPr>
          <a:xfrm>
            <a:off x="7626225" y="4461375"/>
            <a:ext cx="10207800" cy="9501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1800"/>
              </a:spcBef>
              <a:spcAft>
                <a:spcPts val="0"/>
              </a:spcAft>
              <a:buNone/>
            </a:pPr>
            <a:r>
              <a:rPr lang="cs-CZ" sz="5000">
                <a:solidFill>
                  <a:schemeClr val="lt1"/>
                </a:solidFill>
                <a:latin typeface="Avenir"/>
                <a:ea typeface="Avenir"/>
                <a:cs typeface="Avenir"/>
                <a:sym typeface="Avenir"/>
              </a:rPr>
              <a:t>Data Cleaning</a:t>
            </a:r>
            <a:endParaRPr sz="5000">
              <a:solidFill>
                <a:schemeClr val="dk1"/>
              </a:solidFill>
              <a:latin typeface="Calibri"/>
              <a:ea typeface="Calibri"/>
              <a:cs typeface="Calibri"/>
              <a:sym typeface="Calibri"/>
            </a:endParaRPr>
          </a:p>
        </p:txBody>
      </p:sp>
      <p:sp>
        <p:nvSpPr>
          <p:cNvPr id="285" name="Google Shape;285;p18"/>
          <p:cNvSpPr txBox="1"/>
          <p:nvPr/>
        </p:nvSpPr>
        <p:spPr>
          <a:xfrm>
            <a:off x="9423375" y="6145000"/>
            <a:ext cx="8388000" cy="9501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1800"/>
              </a:spcBef>
              <a:spcAft>
                <a:spcPts val="0"/>
              </a:spcAft>
              <a:buNone/>
            </a:pPr>
            <a:r>
              <a:rPr lang="cs-CZ" sz="5000">
                <a:solidFill>
                  <a:schemeClr val="lt1"/>
                </a:solidFill>
                <a:latin typeface="Avenir"/>
                <a:ea typeface="Avenir"/>
                <a:cs typeface="Avenir"/>
                <a:sym typeface="Avenir"/>
              </a:rPr>
              <a:t>Data Analysis</a:t>
            </a:r>
            <a:endParaRPr sz="5000">
              <a:solidFill>
                <a:schemeClr val="dk1"/>
              </a:solidFill>
              <a:latin typeface="Calibri"/>
              <a:ea typeface="Calibri"/>
              <a:cs typeface="Calibri"/>
              <a:sym typeface="Calibri"/>
            </a:endParaRPr>
          </a:p>
        </p:txBody>
      </p:sp>
      <p:sp>
        <p:nvSpPr>
          <p:cNvPr id="286" name="Google Shape;286;p18"/>
          <p:cNvSpPr txBox="1"/>
          <p:nvPr/>
        </p:nvSpPr>
        <p:spPr>
          <a:xfrm>
            <a:off x="11337700" y="7476250"/>
            <a:ext cx="7227300" cy="23703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800"/>
              </a:spcBef>
              <a:spcAft>
                <a:spcPts val="0"/>
              </a:spcAft>
              <a:buNone/>
            </a:pPr>
            <a:r>
              <a:rPr lang="cs-CZ" sz="5000">
                <a:solidFill>
                  <a:schemeClr val="lt1"/>
                </a:solidFill>
                <a:latin typeface="Avenir"/>
                <a:ea typeface="Avenir"/>
                <a:cs typeface="Avenir"/>
                <a:sym typeface="Avenir"/>
              </a:rPr>
              <a:t>Data Visualization to uncover insights</a:t>
            </a:r>
            <a:endParaRPr sz="5000">
              <a:solidFill>
                <a:schemeClr val="lt1"/>
              </a:solidFill>
              <a:latin typeface="Avenir"/>
              <a:ea typeface="Avenir"/>
              <a:cs typeface="Avenir"/>
              <a:sym typeface="Avenir"/>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9"/>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96" name="Google Shape;296;p19"/>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297" name="Google Shape;297;p19"/>
          <p:cNvGrpSpPr/>
          <p:nvPr/>
        </p:nvGrpSpPr>
        <p:grpSpPr>
          <a:xfrm>
            <a:off x="517112" y="7810500"/>
            <a:ext cx="17253775" cy="2017079"/>
            <a:chOff x="0" y="0"/>
            <a:chExt cx="23005033" cy="2689439"/>
          </a:xfrm>
        </p:grpSpPr>
        <p:pic>
          <p:nvPicPr>
            <p:cNvPr id="298" name="Google Shape;298;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9" name="Google Shape;299;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0" name="Google Shape;300;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1" name="Google Shape;301;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2" name="Google Shape;302;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3" name="Google Shape;303;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05" name="Google Shape;305;p19"/>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06" name="Google Shape;306;p19"/>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sp>
        <p:nvSpPr>
          <p:cNvPr id="307" name="Google Shape;307;p19"/>
          <p:cNvSpPr txBox="1"/>
          <p:nvPr/>
        </p:nvSpPr>
        <p:spPr>
          <a:xfrm>
            <a:off x="3032900" y="3036688"/>
            <a:ext cx="1160700" cy="13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35"/>
              <a:buNone/>
            </a:pPr>
            <a:r>
              <a:rPr lang="cs-CZ" sz="7100">
                <a:solidFill>
                  <a:schemeClr val="dk1"/>
                </a:solidFill>
                <a:latin typeface="Calibri"/>
                <a:ea typeface="Calibri"/>
                <a:cs typeface="Calibri"/>
                <a:sym typeface="Calibri"/>
              </a:rPr>
              <a:t>16</a:t>
            </a:r>
            <a:endParaRPr sz="7100">
              <a:solidFill>
                <a:schemeClr val="dk1"/>
              </a:solidFill>
              <a:latin typeface="Calibri"/>
              <a:ea typeface="Calibri"/>
              <a:cs typeface="Calibri"/>
              <a:sym typeface="Calibri"/>
            </a:endParaRPr>
          </a:p>
        </p:txBody>
      </p:sp>
      <p:sp>
        <p:nvSpPr>
          <p:cNvPr id="308" name="Google Shape;308;p19"/>
          <p:cNvSpPr txBox="1"/>
          <p:nvPr/>
        </p:nvSpPr>
        <p:spPr>
          <a:xfrm>
            <a:off x="1780400" y="4381900"/>
            <a:ext cx="3665700" cy="18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s-CZ" sz="5000">
                <a:solidFill>
                  <a:schemeClr val="dk1"/>
                </a:solidFill>
                <a:latin typeface="Calibri"/>
                <a:ea typeface="Calibri"/>
                <a:cs typeface="Calibri"/>
                <a:sym typeface="Calibri"/>
              </a:rPr>
              <a:t>Unique Category</a:t>
            </a:r>
            <a:endParaRPr sz="5000">
              <a:solidFill>
                <a:schemeClr val="dk1"/>
              </a:solidFill>
              <a:latin typeface="Calibri"/>
              <a:ea typeface="Calibri"/>
              <a:cs typeface="Calibri"/>
              <a:sym typeface="Calibri"/>
            </a:endParaRPr>
          </a:p>
        </p:txBody>
      </p:sp>
      <p:sp>
        <p:nvSpPr>
          <p:cNvPr id="309" name="Google Shape;309;p19"/>
          <p:cNvSpPr txBox="1"/>
          <p:nvPr/>
        </p:nvSpPr>
        <p:spPr>
          <a:xfrm>
            <a:off x="6720388" y="4417375"/>
            <a:ext cx="4075800" cy="18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cs-CZ" sz="5000">
                <a:solidFill>
                  <a:schemeClr val="dk1"/>
                </a:solidFill>
                <a:latin typeface="Avenir"/>
                <a:ea typeface="Avenir"/>
                <a:cs typeface="Avenir"/>
                <a:sym typeface="Avenir"/>
              </a:rPr>
              <a:t>Reactions to"animals"</a:t>
            </a:r>
            <a:endParaRPr b="1" sz="5000">
              <a:solidFill>
                <a:schemeClr val="dk1"/>
              </a:solidFill>
              <a:latin typeface="Calibri"/>
              <a:ea typeface="Calibri"/>
              <a:cs typeface="Calibri"/>
              <a:sym typeface="Calibri"/>
            </a:endParaRPr>
          </a:p>
        </p:txBody>
      </p:sp>
      <p:sp>
        <p:nvSpPr>
          <p:cNvPr id="310" name="Google Shape;310;p19"/>
          <p:cNvSpPr txBox="1"/>
          <p:nvPr/>
        </p:nvSpPr>
        <p:spPr>
          <a:xfrm>
            <a:off x="7725098" y="3036700"/>
            <a:ext cx="2066400" cy="13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935"/>
              <a:buNone/>
            </a:pPr>
            <a:r>
              <a:rPr lang="cs-CZ" sz="7100">
                <a:solidFill>
                  <a:schemeClr val="dk1"/>
                </a:solidFill>
                <a:latin typeface="Calibri"/>
                <a:ea typeface="Calibri"/>
                <a:cs typeface="Calibri"/>
                <a:sym typeface="Calibri"/>
              </a:rPr>
              <a:t>1969</a:t>
            </a:r>
            <a:endParaRPr sz="7100">
              <a:solidFill>
                <a:schemeClr val="dk1"/>
              </a:solidFill>
              <a:latin typeface="Calibri"/>
              <a:ea typeface="Calibri"/>
              <a:cs typeface="Calibri"/>
              <a:sym typeface="Calibri"/>
            </a:endParaRPr>
          </a:p>
        </p:txBody>
      </p:sp>
      <p:sp>
        <p:nvSpPr>
          <p:cNvPr id="311" name="Google Shape;311;p19"/>
          <p:cNvSpPr txBox="1"/>
          <p:nvPr/>
        </p:nvSpPr>
        <p:spPr>
          <a:xfrm>
            <a:off x="12118538" y="4417375"/>
            <a:ext cx="4075800" cy="18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s-CZ" sz="5000">
                <a:solidFill>
                  <a:schemeClr val="dk1"/>
                </a:solidFill>
                <a:latin typeface="Avenir"/>
                <a:ea typeface="Avenir"/>
                <a:cs typeface="Avenir"/>
                <a:sym typeface="Avenir"/>
              </a:rPr>
              <a:t>Month with highest posts</a:t>
            </a:r>
            <a:endParaRPr b="1" sz="5000">
              <a:solidFill>
                <a:schemeClr val="dk1"/>
              </a:solidFill>
              <a:latin typeface="Avenir"/>
              <a:ea typeface="Avenir"/>
              <a:cs typeface="Avenir"/>
              <a:sym typeface="Avenir"/>
            </a:endParaRPr>
          </a:p>
        </p:txBody>
      </p:sp>
      <p:sp>
        <p:nvSpPr>
          <p:cNvPr id="312" name="Google Shape;312;p19"/>
          <p:cNvSpPr txBox="1"/>
          <p:nvPr/>
        </p:nvSpPr>
        <p:spPr>
          <a:xfrm>
            <a:off x="12840500" y="3174350"/>
            <a:ext cx="2631900" cy="9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s-CZ" sz="4500">
                <a:solidFill>
                  <a:schemeClr val="dk1"/>
                </a:solidFill>
                <a:latin typeface="Avenir"/>
                <a:ea typeface="Avenir"/>
                <a:cs typeface="Avenir"/>
                <a:sym typeface="Avenir"/>
              </a:rPr>
              <a:t> January</a:t>
            </a:r>
            <a:endParaRPr b="1" sz="4500">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0"/>
          <p:cNvPicPr preferRelativeResize="0"/>
          <p:nvPr/>
        </p:nvPicPr>
        <p:blipFill>
          <a:blip r:embed="rId3">
            <a:alphaModFix/>
          </a:blip>
          <a:stretch>
            <a:fillRect/>
          </a:stretch>
        </p:blipFill>
        <p:spPr>
          <a:xfrm>
            <a:off x="9979075" y="1405150"/>
            <a:ext cx="8194624" cy="7987499"/>
          </a:xfrm>
          <a:prstGeom prst="rect">
            <a:avLst/>
          </a:prstGeom>
          <a:noFill/>
          <a:ln>
            <a:noFill/>
          </a:ln>
        </p:spPr>
      </p:pic>
      <p:grpSp>
        <p:nvGrpSpPr>
          <p:cNvPr id="322" name="Google Shape;322;p20"/>
          <p:cNvGrpSpPr/>
          <p:nvPr/>
        </p:nvGrpSpPr>
        <p:grpSpPr>
          <a:xfrm>
            <a:off x="555213" y="9490985"/>
            <a:ext cx="17253775" cy="2017079"/>
            <a:chOff x="0" y="0"/>
            <a:chExt cx="23005033" cy="2689439"/>
          </a:xfrm>
        </p:grpSpPr>
        <p:pic>
          <p:nvPicPr>
            <p:cNvPr id="323" name="Google Shape;323;p20"/>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24" name="Google Shape;324;p20"/>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25" name="Google Shape;325;p20"/>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26" name="Google Shape;326;p20"/>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27" name="Google Shape;327;p20"/>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28" name="Google Shape;328;p20"/>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29" name="Google Shape;329;p20"/>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330" name="Google Shape;330;p20"/>
          <p:cNvGrpSpPr/>
          <p:nvPr/>
        </p:nvGrpSpPr>
        <p:grpSpPr>
          <a:xfrm rot="1153642">
            <a:off x="979455" y="8814373"/>
            <a:ext cx="3545508" cy="3370302"/>
            <a:chOff x="0" y="0"/>
            <a:chExt cx="4727344" cy="4493736"/>
          </a:xfrm>
        </p:grpSpPr>
        <p:sp>
          <p:nvSpPr>
            <p:cNvPr id="331" name="Google Shape;331;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0"/>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grpSp>
        <p:nvGrpSpPr>
          <p:cNvPr id="333" name="Google Shape;333;p20"/>
          <p:cNvGrpSpPr/>
          <p:nvPr/>
        </p:nvGrpSpPr>
        <p:grpSpPr>
          <a:xfrm>
            <a:off x="655751" y="-710238"/>
            <a:ext cx="17253775" cy="2017079"/>
            <a:chOff x="0" y="0"/>
            <a:chExt cx="23005033" cy="2689439"/>
          </a:xfrm>
        </p:grpSpPr>
        <p:pic>
          <p:nvPicPr>
            <p:cNvPr id="334" name="Google Shape;334;p20"/>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35" name="Google Shape;335;p20"/>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36" name="Google Shape;336;p20"/>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37" name="Google Shape;337;p20"/>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38" name="Google Shape;338;p20"/>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39" name="Google Shape;339;p20"/>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40" name="Google Shape;340;p20"/>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
        <p:nvSpPr>
          <p:cNvPr id="341" name="Google Shape;341;p20"/>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0"/>
          <p:cNvGrpSpPr/>
          <p:nvPr/>
        </p:nvGrpSpPr>
        <p:grpSpPr>
          <a:xfrm>
            <a:off x="16515246" y="-1685151"/>
            <a:ext cx="3545508" cy="3370302"/>
            <a:chOff x="0" y="0"/>
            <a:chExt cx="4727344" cy="4493736"/>
          </a:xfrm>
        </p:grpSpPr>
        <p:sp>
          <p:nvSpPr>
            <p:cNvPr id="343" name="Google Shape;343;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0"/>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sp>
        <p:nvSpPr>
          <p:cNvPr id="345" name="Google Shape;345;p20"/>
          <p:cNvSpPr txBox="1"/>
          <p:nvPr/>
        </p:nvSpPr>
        <p:spPr>
          <a:xfrm>
            <a:off x="2535550" y="1351075"/>
            <a:ext cx="7936200" cy="7987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Font typeface="Arial"/>
              <a:buNone/>
            </a:pPr>
            <a:r>
              <a:rPr lang="cs-CZ" sz="3300">
                <a:solidFill>
                  <a:schemeClr val="dk1"/>
                </a:solidFill>
                <a:latin typeface="Avenir"/>
                <a:ea typeface="Avenir"/>
                <a:cs typeface="Avenir"/>
                <a:sym typeface="Avenir"/>
              </a:rPr>
              <a:t>The top 5 most popular categories of content were animals, science, healthy eating, technology, and food. Animals had an aggregate popularity score of 74,965. </a:t>
            </a:r>
            <a:endParaRPr sz="2300">
              <a:solidFill>
                <a:schemeClr val="dk1"/>
              </a:solidFill>
            </a:endParaRPr>
          </a:p>
          <a:p>
            <a:pPr indent="0" lvl="0" marL="0" rtl="0" algn="l">
              <a:lnSpc>
                <a:spcPct val="110000"/>
              </a:lnSpc>
              <a:spcBef>
                <a:spcPts val="800"/>
              </a:spcBef>
              <a:spcAft>
                <a:spcPts val="0"/>
              </a:spcAft>
              <a:buClr>
                <a:schemeClr val="dk1"/>
              </a:buClr>
              <a:buFont typeface="Arial"/>
              <a:buNone/>
            </a:pPr>
            <a:r>
              <a:t/>
            </a:r>
            <a:endParaRPr sz="3300">
              <a:solidFill>
                <a:schemeClr val="dk1"/>
              </a:solidFill>
              <a:latin typeface="Avenir"/>
              <a:ea typeface="Avenir"/>
              <a:cs typeface="Avenir"/>
              <a:sym typeface="Avenir"/>
            </a:endParaRPr>
          </a:p>
          <a:p>
            <a:pPr indent="0" lvl="0" marL="0" rtl="0" algn="l">
              <a:lnSpc>
                <a:spcPct val="110000"/>
              </a:lnSpc>
              <a:spcBef>
                <a:spcPts val="800"/>
              </a:spcBef>
              <a:spcAft>
                <a:spcPts val="0"/>
              </a:spcAft>
              <a:buClr>
                <a:schemeClr val="dk1"/>
              </a:buClr>
              <a:buFont typeface="Arial"/>
              <a:buNone/>
            </a:pPr>
            <a:r>
              <a:rPr lang="cs-CZ" sz="3300">
                <a:solidFill>
                  <a:schemeClr val="dk1"/>
                </a:solidFill>
                <a:latin typeface="Avenir"/>
                <a:ea typeface="Avenir"/>
                <a:cs typeface="Avenir"/>
                <a:sym typeface="Avenir"/>
              </a:rPr>
              <a:t>It's fascinating to see both animals and science within the top 5, this shows that people like seeing real-life content the most. No wonder healthy eating made it to the top 5 as many people are very keen when it comes to making healthy choices.</a:t>
            </a:r>
            <a:endParaRPr sz="4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1"/>
          <p:cNvPicPr preferRelativeResize="0"/>
          <p:nvPr/>
        </p:nvPicPr>
        <p:blipFill>
          <a:blip r:embed="rId3">
            <a:alphaModFix/>
          </a:blip>
          <a:stretch>
            <a:fillRect/>
          </a:stretch>
        </p:blipFill>
        <p:spPr>
          <a:xfrm>
            <a:off x="9127175" y="1233425"/>
            <a:ext cx="8782350" cy="7805825"/>
          </a:xfrm>
          <a:prstGeom prst="rect">
            <a:avLst/>
          </a:prstGeom>
          <a:noFill/>
          <a:ln>
            <a:noFill/>
          </a:ln>
        </p:spPr>
      </p:pic>
      <p:grpSp>
        <p:nvGrpSpPr>
          <p:cNvPr id="355" name="Google Shape;355;p21"/>
          <p:cNvGrpSpPr/>
          <p:nvPr/>
        </p:nvGrpSpPr>
        <p:grpSpPr>
          <a:xfrm>
            <a:off x="555213" y="9490985"/>
            <a:ext cx="17253775" cy="2017079"/>
            <a:chOff x="0" y="0"/>
            <a:chExt cx="23005033" cy="2689439"/>
          </a:xfrm>
        </p:grpSpPr>
        <p:pic>
          <p:nvPicPr>
            <p:cNvPr id="356" name="Google Shape;356;p2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57" name="Google Shape;357;p2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58" name="Google Shape;358;p2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59" name="Google Shape;359;p2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60" name="Google Shape;360;p2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61" name="Google Shape;361;p2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62" name="Google Shape;362;p2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363" name="Google Shape;363;p21"/>
          <p:cNvGrpSpPr/>
          <p:nvPr/>
        </p:nvGrpSpPr>
        <p:grpSpPr>
          <a:xfrm rot="1153642">
            <a:off x="979455" y="8814373"/>
            <a:ext cx="3545508" cy="3370302"/>
            <a:chOff x="0" y="0"/>
            <a:chExt cx="4727344" cy="4493736"/>
          </a:xfrm>
        </p:grpSpPr>
        <p:sp>
          <p:nvSpPr>
            <p:cNvPr id="364" name="Google Shape;364;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21"/>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grpSp>
        <p:nvGrpSpPr>
          <p:cNvPr id="366" name="Google Shape;366;p21"/>
          <p:cNvGrpSpPr/>
          <p:nvPr/>
        </p:nvGrpSpPr>
        <p:grpSpPr>
          <a:xfrm>
            <a:off x="655752" y="-1235382"/>
            <a:ext cx="17253775" cy="2017079"/>
            <a:chOff x="0" y="0"/>
            <a:chExt cx="23005033" cy="2689439"/>
          </a:xfrm>
        </p:grpSpPr>
        <p:pic>
          <p:nvPicPr>
            <p:cNvPr id="367" name="Google Shape;367;p2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68" name="Google Shape;368;p2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69" name="Google Shape;369;p2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70" name="Google Shape;370;p2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71" name="Google Shape;371;p2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72" name="Google Shape;372;p2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73" name="Google Shape;373;p2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
        <p:nvSpPr>
          <p:cNvPr id="374" name="Google Shape;374;p21"/>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21"/>
          <p:cNvGrpSpPr/>
          <p:nvPr/>
        </p:nvGrpSpPr>
        <p:grpSpPr>
          <a:xfrm>
            <a:off x="16515246" y="-1685151"/>
            <a:ext cx="3545508" cy="3370302"/>
            <a:chOff x="0" y="0"/>
            <a:chExt cx="4727344" cy="4493736"/>
          </a:xfrm>
        </p:grpSpPr>
        <p:sp>
          <p:nvSpPr>
            <p:cNvPr id="376" name="Google Shape;376;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7" name="Google Shape;377;p21"/>
            <p:cNvPicPr preferRelativeResize="0"/>
            <p:nvPr/>
          </p:nvPicPr>
          <p:blipFill rotWithShape="1">
            <a:blip r:embed="rId5">
              <a:alphaModFix/>
            </a:blip>
            <a:srcRect b="320" l="0" r="0" t="0"/>
            <a:stretch/>
          </p:blipFill>
          <p:spPr>
            <a:xfrm>
              <a:off x="0" y="0"/>
              <a:ext cx="4083272" cy="4091977"/>
            </a:xfrm>
            <a:prstGeom prst="rect">
              <a:avLst/>
            </a:prstGeom>
            <a:noFill/>
            <a:ln>
              <a:noFill/>
            </a:ln>
          </p:spPr>
        </p:pic>
      </p:grpSp>
      <p:sp>
        <p:nvSpPr>
          <p:cNvPr id="378" name="Google Shape;378;p21"/>
          <p:cNvSpPr txBox="1"/>
          <p:nvPr/>
        </p:nvSpPr>
        <p:spPr>
          <a:xfrm>
            <a:off x="2538875" y="1271975"/>
            <a:ext cx="6435900" cy="856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Font typeface="Arial"/>
              <a:buNone/>
            </a:pPr>
            <a:r>
              <a:rPr lang="cs-CZ" sz="4900">
                <a:solidFill>
                  <a:schemeClr val="dk1"/>
                </a:solidFill>
                <a:latin typeface="Avenir"/>
                <a:ea typeface="Avenir"/>
                <a:cs typeface="Avenir"/>
                <a:sym typeface="Avenir"/>
              </a:rPr>
              <a:t>We can see that there isn't a big difference from the chart split between popularity of the top 5 categories. The first largest percentage animals outperformed the second largest one science by 1.1%.</a:t>
            </a:r>
            <a:endParaRPr sz="3900">
              <a:solidFill>
                <a:schemeClr val="dk1"/>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