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Lst>
  <p:sldSz cy="5143500" cx="9144000"/>
  <p:notesSz cx="6858000" cy="9144000"/>
  <p:embeddedFontLst>
    <p:embeddedFont>
      <p:font typeface="Gill Sans"/>
      <p:regular r:id="rId20"/>
      <p:bold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C899951-C6DD-4C8A-BF81-F15F5BE9348E}">
  <a:tblStyle styleId="{EC899951-C6DD-4C8A-BF81-F15F5BE9348E}"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GillSans-regular.fntdata"/><Relationship Id="rId11" Type="http://schemas.openxmlformats.org/officeDocument/2006/relationships/slide" Target="slides/slide5.xml"/><Relationship Id="rId10" Type="http://schemas.openxmlformats.org/officeDocument/2006/relationships/slide" Target="slides/slide4.xml"/><Relationship Id="rId21" Type="http://schemas.openxmlformats.org/officeDocument/2006/relationships/font" Target="fonts/GillSans-bold.fntdata"/><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25730f07a6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125730f07a6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2213c11e86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12213c11e86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2531471cc6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12531471cc6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12213c11e86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12213c11e86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2213c11e8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2213c11e8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12531471cc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12531471cc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12531471c93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12531471c93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12213c11e8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12213c11e8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2213c11e86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2213c11e86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2213c11e86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12213c11e86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2531471cc6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2531471cc6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25730f07a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125730f07a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0"/>
              </a:spcBef>
              <a:spcAft>
                <a:spcPts val="0"/>
              </a:spcAft>
              <a:buClr>
                <a:schemeClr val="dk2"/>
              </a:buClr>
              <a:buSzPts val="1400"/>
              <a:buChar char="○"/>
              <a:defRPr>
                <a:solidFill>
                  <a:schemeClr val="dk2"/>
                </a:solidFill>
              </a:defRPr>
            </a:lvl2pPr>
            <a:lvl3pPr indent="-317500" lvl="2" marL="1371600" rtl="0">
              <a:lnSpc>
                <a:spcPct val="115000"/>
              </a:lnSpc>
              <a:spcBef>
                <a:spcPts val="0"/>
              </a:spcBef>
              <a:spcAft>
                <a:spcPts val="0"/>
              </a:spcAft>
              <a:buClr>
                <a:schemeClr val="dk2"/>
              </a:buClr>
              <a:buSzPts val="1400"/>
              <a:buChar char="■"/>
              <a:defRPr>
                <a:solidFill>
                  <a:schemeClr val="dk2"/>
                </a:solidFill>
              </a:defRPr>
            </a:lvl3pPr>
            <a:lvl4pPr indent="-317500" lvl="3" marL="1828800" rtl="0">
              <a:lnSpc>
                <a:spcPct val="115000"/>
              </a:lnSpc>
              <a:spcBef>
                <a:spcPts val="0"/>
              </a:spcBef>
              <a:spcAft>
                <a:spcPts val="0"/>
              </a:spcAft>
              <a:buClr>
                <a:schemeClr val="dk2"/>
              </a:buClr>
              <a:buSzPts val="1400"/>
              <a:buChar char="●"/>
              <a:defRPr>
                <a:solidFill>
                  <a:schemeClr val="dk2"/>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8.png"/><Relationship Id="rId6"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s://xdeviruchi.itch.io/8-bit-fantasy-adventure-music-pack"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267333" y="0"/>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latin typeface="Gill Sans"/>
                <a:ea typeface="Gill Sans"/>
                <a:cs typeface="Gill Sans"/>
                <a:sym typeface="Gill Sans"/>
              </a:rPr>
              <a:t>Treasure Hoarder</a:t>
            </a:r>
            <a:endParaRPr>
              <a:latin typeface="Gill Sans"/>
              <a:ea typeface="Gill Sans"/>
              <a:cs typeface="Gill Sans"/>
              <a:sym typeface="Gill Sans"/>
            </a:endParaRPr>
          </a:p>
        </p:txBody>
      </p:sp>
      <p:sp>
        <p:nvSpPr>
          <p:cNvPr id="55" name="Google Shape;55;p13"/>
          <p:cNvSpPr txBox="1"/>
          <p:nvPr>
            <p:ph idx="1" type="subTitle"/>
          </p:nvPr>
        </p:nvSpPr>
        <p:spPr>
          <a:xfrm>
            <a:off x="267325" y="2089550"/>
            <a:ext cx="8520600" cy="792600"/>
          </a:xfrm>
          <a:prstGeom prst="rect">
            <a:avLst/>
          </a:prstGeom>
        </p:spPr>
        <p:txBody>
          <a:bodyPr anchorCtr="0" anchor="t" bIns="91425" lIns="91425" spcFirstLastPara="1" rIns="91425" wrap="square" tIns="91425">
            <a:noAutofit/>
          </a:bodyPr>
          <a:lstStyle/>
          <a:p>
            <a:pPr indent="0" lvl="0" marL="0" rtl="0" algn="ctr">
              <a:lnSpc>
                <a:spcPct val="90000"/>
              </a:lnSpc>
              <a:spcBef>
                <a:spcPts val="0"/>
              </a:spcBef>
              <a:spcAft>
                <a:spcPts val="0"/>
              </a:spcAft>
              <a:buSzPts val="275"/>
              <a:buNone/>
            </a:pPr>
            <a:r>
              <a:rPr lang="en" sz="2400">
                <a:latin typeface="Gill Sans"/>
                <a:ea typeface="Gill Sans"/>
                <a:cs typeface="Gill Sans"/>
                <a:sym typeface="Gill Sans"/>
              </a:rPr>
              <a:t>Group 5</a:t>
            </a:r>
            <a:endParaRPr sz="2400">
              <a:latin typeface="Gill Sans"/>
              <a:ea typeface="Gill Sans"/>
              <a:cs typeface="Gill Sans"/>
              <a:sym typeface="Gill Sans"/>
            </a:endParaRPr>
          </a:p>
          <a:p>
            <a:pPr indent="0" lvl="0" marL="0" rtl="0" algn="ctr">
              <a:lnSpc>
                <a:spcPct val="90000"/>
              </a:lnSpc>
              <a:spcBef>
                <a:spcPts val="0"/>
              </a:spcBef>
              <a:spcAft>
                <a:spcPts val="0"/>
              </a:spcAft>
              <a:buSzPts val="275"/>
              <a:buNone/>
            </a:pPr>
            <a:r>
              <a:rPr lang="en" sz="2400">
                <a:latin typeface="Gill Sans"/>
                <a:ea typeface="Gill Sans"/>
                <a:cs typeface="Gill Sans"/>
                <a:sym typeface="Gill Sans"/>
              </a:rPr>
              <a:t>Drew Barlow</a:t>
            </a:r>
            <a:endParaRPr sz="2400">
              <a:latin typeface="Gill Sans"/>
              <a:ea typeface="Gill Sans"/>
              <a:cs typeface="Gill Sans"/>
              <a:sym typeface="Gill Sans"/>
            </a:endParaRPr>
          </a:p>
          <a:p>
            <a:pPr indent="0" lvl="0" marL="0" rtl="0" algn="ctr">
              <a:lnSpc>
                <a:spcPct val="90000"/>
              </a:lnSpc>
              <a:spcBef>
                <a:spcPts val="0"/>
              </a:spcBef>
              <a:spcAft>
                <a:spcPts val="0"/>
              </a:spcAft>
              <a:buSzPts val="275"/>
              <a:buNone/>
            </a:pPr>
            <a:r>
              <a:rPr lang="en" sz="2400">
                <a:latin typeface="Gill Sans"/>
                <a:ea typeface="Gill Sans"/>
                <a:cs typeface="Gill Sans"/>
                <a:sym typeface="Gill Sans"/>
              </a:rPr>
              <a:t>Daniel Mack</a:t>
            </a:r>
            <a:endParaRPr sz="2400">
              <a:latin typeface="Gill Sans"/>
              <a:ea typeface="Gill Sans"/>
              <a:cs typeface="Gill Sans"/>
              <a:sym typeface="Gill Sans"/>
            </a:endParaRPr>
          </a:p>
          <a:p>
            <a:pPr indent="0" lvl="0" marL="0" rtl="0" algn="ctr">
              <a:lnSpc>
                <a:spcPct val="90000"/>
              </a:lnSpc>
              <a:spcBef>
                <a:spcPts val="0"/>
              </a:spcBef>
              <a:spcAft>
                <a:spcPts val="0"/>
              </a:spcAft>
              <a:buSzPts val="275"/>
              <a:buNone/>
            </a:pPr>
            <a:r>
              <a:rPr lang="en" sz="2400">
                <a:latin typeface="Gill Sans"/>
                <a:ea typeface="Gill Sans"/>
                <a:cs typeface="Gill Sans"/>
                <a:sym typeface="Gill Sans"/>
              </a:rPr>
              <a:t>Devin Pesmark</a:t>
            </a:r>
            <a:endParaRPr sz="2400">
              <a:latin typeface="Gill Sans"/>
              <a:ea typeface="Gill Sans"/>
              <a:cs typeface="Gill Sans"/>
              <a:sym typeface="Gill Sans"/>
            </a:endParaRPr>
          </a:p>
          <a:p>
            <a:pPr indent="0" lvl="0" marL="0" rtl="0" algn="ctr">
              <a:lnSpc>
                <a:spcPct val="90000"/>
              </a:lnSpc>
              <a:spcBef>
                <a:spcPts val="0"/>
              </a:spcBef>
              <a:spcAft>
                <a:spcPts val="0"/>
              </a:spcAft>
              <a:buSzPts val="275"/>
              <a:buNone/>
            </a:pPr>
            <a:r>
              <a:rPr lang="en" sz="2400">
                <a:latin typeface="Gill Sans"/>
                <a:ea typeface="Gill Sans"/>
                <a:cs typeface="Gill Sans"/>
                <a:sym typeface="Gill Sans"/>
              </a:rPr>
              <a:t>Dominic Verardi</a:t>
            </a:r>
            <a:endParaRPr sz="2400">
              <a:latin typeface="Gill Sans"/>
              <a:ea typeface="Gill Sans"/>
              <a:cs typeface="Gill Sans"/>
              <a:sym typeface="Gill Sans"/>
            </a:endParaRPr>
          </a:p>
          <a:p>
            <a:pPr indent="0" lvl="0" marL="0" rtl="0" algn="ctr">
              <a:lnSpc>
                <a:spcPct val="90000"/>
              </a:lnSpc>
              <a:spcBef>
                <a:spcPts val="0"/>
              </a:spcBef>
              <a:spcAft>
                <a:spcPts val="0"/>
              </a:spcAft>
              <a:buClr>
                <a:schemeClr val="dk1"/>
              </a:buClr>
              <a:buSzPts val="275"/>
              <a:buFont typeface="Arial"/>
              <a:buNone/>
            </a:pPr>
            <a:r>
              <a:rPr lang="en" sz="2400">
                <a:latin typeface="Gill Sans"/>
                <a:ea typeface="Gill Sans"/>
                <a:cs typeface="Gill Sans"/>
                <a:sym typeface="Gill Sans"/>
              </a:rPr>
              <a:t>Kirk Caponpon</a:t>
            </a:r>
            <a:endParaRPr sz="2400">
              <a:latin typeface="Gill Sans"/>
              <a:ea typeface="Gill Sans"/>
              <a:cs typeface="Gill Sans"/>
              <a:sym typeface="Gill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Item Shop Part 2</a:t>
            </a:r>
            <a:endParaRPr/>
          </a:p>
          <a:p>
            <a:pPr indent="0" lvl="0" marL="0" rtl="0" algn="l">
              <a:spcBef>
                <a:spcPts val="0"/>
              </a:spcBef>
              <a:spcAft>
                <a:spcPts val="0"/>
              </a:spcAft>
              <a:buNone/>
            </a:pPr>
            <a:r>
              <a:t/>
            </a:r>
            <a:endParaRPr/>
          </a:p>
        </p:txBody>
      </p:sp>
      <p:sp>
        <p:nvSpPr>
          <p:cNvPr id="122" name="Google Shape;122;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457200" lvl="0" marL="0" rtl="0" algn="l">
              <a:spcBef>
                <a:spcPts val="0"/>
              </a:spcBef>
              <a:spcAft>
                <a:spcPts val="0"/>
              </a:spcAft>
              <a:buNone/>
            </a:pPr>
            <a:r>
              <a:rPr lang="en"/>
              <a:t>While buying these items, they can be use in game. More choices you can choose while fighting off the enemies.</a:t>
            </a:r>
            <a:endParaRPr/>
          </a:p>
          <a:p>
            <a:pPr indent="0" lvl="0" marL="0" rtl="0" algn="l">
              <a:spcBef>
                <a:spcPts val="1200"/>
              </a:spcBef>
              <a:spcAft>
                <a:spcPts val="0"/>
              </a:spcAft>
              <a:buClr>
                <a:schemeClr val="dk1"/>
              </a:buClr>
              <a:buSzPts val="1100"/>
              <a:buFont typeface="Arial"/>
              <a:buNone/>
            </a:pPr>
            <a:r>
              <a:rPr lang="en"/>
              <a:t>Attack</a:t>
            </a:r>
            <a:r>
              <a:rPr lang="en"/>
              <a:t> Potion: Attack power increase by 25%</a:t>
            </a:r>
            <a:endParaRPr/>
          </a:p>
          <a:p>
            <a:pPr indent="0" lvl="0" marL="0" rtl="0" algn="l">
              <a:spcBef>
                <a:spcPts val="1200"/>
              </a:spcBef>
              <a:spcAft>
                <a:spcPts val="0"/>
              </a:spcAft>
              <a:buNone/>
            </a:pPr>
            <a:r>
              <a:rPr lang="en"/>
              <a:t>Defense Potion: Defense</a:t>
            </a:r>
            <a:r>
              <a:rPr lang="en"/>
              <a:t> power increase by 25%</a:t>
            </a:r>
            <a:endParaRPr/>
          </a:p>
          <a:p>
            <a:pPr indent="0" lvl="0" marL="0" rtl="0" algn="l">
              <a:spcBef>
                <a:spcPts val="1200"/>
              </a:spcBef>
              <a:spcAft>
                <a:spcPts val="0"/>
              </a:spcAft>
              <a:buNone/>
            </a:pPr>
            <a:r>
              <a:rPr lang="en"/>
              <a:t>Shotgun: Shoots 2 projectiles</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123" name="Google Shape;123;p22"/>
          <p:cNvPicPr preferRelativeResize="0"/>
          <p:nvPr/>
        </p:nvPicPr>
        <p:blipFill rotWithShape="1">
          <a:blip r:embed="rId3">
            <a:alphaModFix/>
          </a:blip>
          <a:srcRect b="0" l="0" r="25289" t="0"/>
          <a:stretch/>
        </p:blipFill>
        <p:spPr>
          <a:xfrm>
            <a:off x="6037875" y="2623900"/>
            <a:ext cx="2794425" cy="20950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Gill Sans"/>
                <a:ea typeface="Gill Sans"/>
                <a:cs typeface="Gill Sans"/>
                <a:sym typeface="Gill Sans"/>
              </a:rPr>
              <a:t>Enemies - Types</a:t>
            </a:r>
            <a:endParaRPr>
              <a:latin typeface="Gill Sans"/>
              <a:ea typeface="Gill Sans"/>
              <a:cs typeface="Gill Sans"/>
              <a:sym typeface="Gill Sans"/>
            </a:endParaRPr>
          </a:p>
        </p:txBody>
      </p:sp>
      <p:sp>
        <p:nvSpPr>
          <p:cNvPr id="129" name="Google Shape;129;p23"/>
          <p:cNvSpPr txBox="1"/>
          <p:nvPr>
            <p:ph idx="1" type="body"/>
          </p:nvPr>
        </p:nvSpPr>
        <p:spPr>
          <a:xfrm>
            <a:off x="301400" y="1137000"/>
            <a:ext cx="8520600" cy="2058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Font typeface="Gill Sans"/>
              <a:buChar char="●"/>
            </a:pPr>
            <a:r>
              <a:rPr lang="en">
                <a:solidFill>
                  <a:schemeClr val="dk1"/>
                </a:solidFill>
                <a:latin typeface="Gill Sans"/>
                <a:ea typeface="Gill Sans"/>
                <a:cs typeface="Gill Sans"/>
                <a:sym typeface="Gill Sans"/>
              </a:rPr>
              <a:t>There are 4 different enemy types in our game</a:t>
            </a:r>
            <a:endParaRPr>
              <a:solidFill>
                <a:schemeClr val="dk1"/>
              </a:solidFill>
              <a:latin typeface="Gill Sans"/>
              <a:ea typeface="Gill Sans"/>
              <a:cs typeface="Gill Sans"/>
              <a:sym typeface="Gill Sans"/>
            </a:endParaRPr>
          </a:p>
          <a:p>
            <a:pPr indent="-317500" lvl="1" marL="914400" rtl="0" algn="l">
              <a:spcBef>
                <a:spcPts val="0"/>
              </a:spcBef>
              <a:spcAft>
                <a:spcPts val="0"/>
              </a:spcAft>
              <a:buClr>
                <a:schemeClr val="dk1"/>
              </a:buClr>
              <a:buSzPts val="1400"/>
              <a:buFont typeface="Gill Sans"/>
              <a:buChar char="○"/>
            </a:pPr>
            <a:r>
              <a:rPr lang="en">
                <a:solidFill>
                  <a:schemeClr val="dk1"/>
                </a:solidFill>
                <a:latin typeface="Gill Sans"/>
                <a:ea typeface="Gill Sans"/>
                <a:cs typeface="Gill Sans"/>
                <a:sym typeface="Gill Sans"/>
              </a:rPr>
              <a:t>Skeleton - Normal health, slower speed, and normal attack</a:t>
            </a:r>
            <a:endParaRPr>
              <a:solidFill>
                <a:schemeClr val="dk1"/>
              </a:solidFill>
              <a:latin typeface="Gill Sans"/>
              <a:ea typeface="Gill Sans"/>
              <a:cs typeface="Gill Sans"/>
              <a:sym typeface="Gill Sans"/>
            </a:endParaRPr>
          </a:p>
          <a:p>
            <a:pPr indent="-317500" lvl="1" marL="914400" rtl="0" algn="l">
              <a:spcBef>
                <a:spcPts val="0"/>
              </a:spcBef>
              <a:spcAft>
                <a:spcPts val="0"/>
              </a:spcAft>
              <a:buClr>
                <a:schemeClr val="dk1"/>
              </a:buClr>
              <a:buSzPts val="1400"/>
              <a:buFont typeface="Gill Sans"/>
              <a:buChar char="○"/>
            </a:pPr>
            <a:r>
              <a:rPr lang="en">
                <a:solidFill>
                  <a:schemeClr val="dk1"/>
                </a:solidFill>
                <a:latin typeface="Gill Sans"/>
                <a:ea typeface="Gill Sans"/>
                <a:cs typeface="Gill Sans"/>
                <a:sym typeface="Gill Sans"/>
              </a:rPr>
              <a:t>Barrel - Lower health, faster speed, and lower attack</a:t>
            </a:r>
            <a:endParaRPr>
              <a:solidFill>
                <a:schemeClr val="dk1"/>
              </a:solidFill>
              <a:latin typeface="Gill Sans"/>
              <a:ea typeface="Gill Sans"/>
              <a:cs typeface="Gill Sans"/>
              <a:sym typeface="Gill Sans"/>
            </a:endParaRPr>
          </a:p>
          <a:p>
            <a:pPr indent="-317500" lvl="1" marL="914400" rtl="0" algn="l">
              <a:spcBef>
                <a:spcPts val="0"/>
              </a:spcBef>
              <a:spcAft>
                <a:spcPts val="0"/>
              </a:spcAft>
              <a:buClr>
                <a:schemeClr val="dk1"/>
              </a:buClr>
              <a:buSzPts val="1400"/>
              <a:buFont typeface="Gill Sans"/>
              <a:buChar char="○"/>
            </a:pPr>
            <a:r>
              <a:rPr lang="en">
                <a:solidFill>
                  <a:schemeClr val="dk1"/>
                </a:solidFill>
                <a:latin typeface="Gill Sans"/>
                <a:ea typeface="Gill Sans"/>
                <a:cs typeface="Gill Sans"/>
                <a:sym typeface="Gill Sans"/>
              </a:rPr>
              <a:t>Thief - Normal health, faster speed, and normal attack</a:t>
            </a:r>
            <a:endParaRPr>
              <a:solidFill>
                <a:schemeClr val="dk1"/>
              </a:solidFill>
              <a:latin typeface="Gill Sans"/>
              <a:ea typeface="Gill Sans"/>
              <a:cs typeface="Gill Sans"/>
              <a:sym typeface="Gill Sans"/>
            </a:endParaRPr>
          </a:p>
          <a:p>
            <a:pPr indent="-317500" lvl="1" marL="914400" rtl="0" algn="l">
              <a:spcBef>
                <a:spcPts val="0"/>
              </a:spcBef>
              <a:spcAft>
                <a:spcPts val="0"/>
              </a:spcAft>
              <a:buClr>
                <a:schemeClr val="dk1"/>
              </a:buClr>
              <a:buSzPts val="1400"/>
              <a:buFont typeface="Gill Sans"/>
              <a:buChar char="○"/>
            </a:pPr>
            <a:r>
              <a:rPr lang="en">
                <a:solidFill>
                  <a:schemeClr val="dk1"/>
                </a:solidFill>
                <a:latin typeface="Gill Sans"/>
                <a:ea typeface="Gill Sans"/>
                <a:cs typeface="Gill Sans"/>
                <a:sym typeface="Gill Sans"/>
              </a:rPr>
              <a:t>Bringer - Unkillable, very fast speed, and very high attack</a:t>
            </a:r>
            <a:endParaRPr>
              <a:solidFill>
                <a:schemeClr val="dk1"/>
              </a:solidFill>
              <a:latin typeface="Gill Sans"/>
              <a:ea typeface="Gill Sans"/>
              <a:cs typeface="Gill Sans"/>
              <a:sym typeface="Gill Sans"/>
            </a:endParaRPr>
          </a:p>
        </p:txBody>
      </p:sp>
      <p:graphicFrame>
        <p:nvGraphicFramePr>
          <p:cNvPr id="130" name="Google Shape;130;p23"/>
          <p:cNvGraphicFramePr/>
          <p:nvPr/>
        </p:nvGraphicFramePr>
        <p:xfrm>
          <a:off x="952500" y="3314100"/>
          <a:ext cx="3000000" cy="3000000"/>
        </p:xfrm>
        <a:graphic>
          <a:graphicData uri="http://schemas.openxmlformats.org/drawingml/2006/table">
            <a:tbl>
              <a:tblPr>
                <a:noFill/>
                <a:tableStyleId>{EC899951-C6DD-4C8A-BF81-F15F5BE9348E}</a:tableStyleId>
              </a:tblPr>
              <a:tblGrid>
                <a:gridCol w="1809750"/>
                <a:gridCol w="1809750"/>
                <a:gridCol w="1809750"/>
                <a:gridCol w="1809750"/>
              </a:tblGrid>
              <a:tr h="1578550">
                <a:tc>
                  <a:txBody>
                    <a:bodyPr/>
                    <a:lstStyle/>
                    <a:p>
                      <a:pPr indent="0" lvl="0" marL="0" rtl="0" algn="l">
                        <a:lnSpc>
                          <a:spcPct val="115000"/>
                        </a:lnSpc>
                        <a:spcBef>
                          <a:spcPts val="0"/>
                        </a:spcBef>
                        <a:spcAft>
                          <a:spcPts val="0"/>
                        </a:spcAft>
                        <a:buNone/>
                      </a:pPr>
                      <a:r>
                        <a:rPr lang="en" sz="1600"/>
                        <a:t>Skeleton Enemy Sprite</a:t>
                      </a:r>
                      <a:endParaRPr sz="1600"/>
                    </a:p>
                    <a:p>
                      <a:pPr indent="0" lvl="0" marL="0" rtl="0" algn="l">
                        <a:spcBef>
                          <a:spcPts val="1200"/>
                        </a:spcBef>
                        <a:spcAft>
                          <a:spcPts val="0"/>
                        </a:spcAft>
                        <a:buNone/>
                      </a:pPr>
                      <a:r>
                        <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Thief Enemy Sprite</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Barrel Enemy Sprite</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Bringer Enemy Sprite</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pic>
        <p:nvPicPr>
          <p:cNvPr id="131" name="Google Shape;131;p23"/>
          <p:cNvPicPr preferRelativeResize="0"/>
          <p:nvPr/>
        </p:nvPicPr>
        <p:blipFill>
          <a:blip r:embed="rId3">
            <a:alphaModFix/>
          </a:blip>
          <a:stretch>
            <a:fillRect/>
          </a:stretch>
        </p:blipFill>
        <p:spPr>
          <a:xfrm>
            <a:off x="1716400" y="3790050"/>
            <a:ext cx="590550" cy="895350"/>
          </a:xfrm>
          <a:prstGeom prst="rect">
            <a:avLst/>
          </a:prstGeom>
          <a:noFill/>
          <a:ln>
            <a:noFill/>
          </a:ln>
        </p:spPr>
      </p:pic>
      <p:pic>
        <p:nvPicPr>
          <p:cNvPr id="132" name="Google Shape;132;p23"/>
          <p:cNvPicPr preferRelativeResize="0"/>
          <p:nvPr/>
        </p:nvPicPr>
        <p:blipFill>
          <a:blip r:embed="rId4">
            <a:alphaModFix/>
          </a:blip>
          <a:stretch>
            <a:fillRect/>
          </a:stretch>
        </p:blipFill>
        <p:spPr>
          <a:xfrm>
            <a:off x="3372200" y="3713850"/>
            <a:ext cx="800100" cy="971550"/>
          </a:xfrm>
          <a:prstGeom prst="rect">
            <a:avLst/>
          </a:prstGeom>
          <a:noFill/>
          <a:ln>
            <a:noFill/>
          </a:ln>
        </p:spPr>
      </p:pic>
      <p:pic>
        <p:nvPicPr>
          <p:cNvPr id="133" name="Google Shape;133;p23"/>
          <p:cNvPicPr preferRelativeResize="0"/>
          <p:nvPr/>
        </p:nvPicPr>
        <p:blipFill>
          <a:blip r:embed="rId5">
            <a:alphaModFix/>
          </a:blip>
          <a:stretch>
            <a:fillRect/>
          </a:stretch>
        </p:blipFill>
        <p:spPr>
          <a:xfrm>
            <a:off x="5041288" y="3809100"/>
            <a:ext cx="752475" cy="857250"/>
          </a:xfrm>
          <a:prstGeom prst="rect">
            <a:avLst/>
          </a:prstGeom>
          <a:noFill/>
          <a:ln>
            <a:noFill/>
          </a:ln>
        </p:spPr>
      </p:pic>
      <p:pic>
        <p:nvPicPr>
          <p:cNvPr id="134" name="Google Shape;134;p23"/>
          <p:cNvPicPr preferRelativeResize="0"/>
          <p:nvPr/>
        </p:nvPicPr>
        <p:blipFill>
          <a:blip r:embed="rId6">
            <a:alphaModFix/>
          </a:blip>
          <a:stretch>
            <a:fillRect/>
          </a:stretch>
        </p:blipFill>
        <p:spPr>
          <a:xfrm>
            <a:off x="7076125" y="3684572"/>
            <a:ext cx="860725" cy="11063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Enemy - spawning</a:t>
            </a:r>
            <a:endParaRPr/>
          </a:p>
        </p:txBody>
      </p:sp>
      <p:sp>
        <p:nvSpPr>
          <p:cNvPr id="140" name="Google Shape;140;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Font typeface="Gill Sans"/>
              <a:buChar char="●"/>
            </a:pPr>
            <a:r>
              <a:rPr lang="en">
                <a:solidFill>
                  <a:schemeClr val="dk1"/>
                </a:solidFill>
                <a:latin typeface="Gill Sans"/>
                <a:ea typeface="Gill Sans"/>
                <a:cs typeface="Gill Sans"/>
                <a:sym typeface="Gill Sans"/>
              </a:rPr>
              <a:t>A wave of 20 enemies will spawn every 30 seconds</a:t>
            </a:r>
            <a:endParaRPr>
              <a:solidFill>
                <a:schemeClr val="dk1"/>
              </a:solidFill>
              <a:latin typeface="Gill Sans"/>
              <a:ea typeface="Gill Sans"/>
              <a:cs typeface="Gill Sans"/>
              <a:sym typeface="Gill Sans"/>
            </a:endParaRPr>
          </a:p>
          <a:p>
            <a:pPr indent="-342900" lvl="0" marL="457200" rtl="0" algn="l">
              <a:spcBef>
                <a:spcPts val="0"/>
              </a:spcBef>
              <a:spcAft>
                <a:spcPts val="0"/>
              </a:spcAft>
              <a:buClr>
                <a:schemeClr val="dk1"/>
              </a:buClr>
              <a:buSzPts val="1800"/>
              <a:buFont typeface="Gill Sans"/>
              <a:buChar char="●"/>
            </a:pPr>
            <a:r>
              <a:rPr lang="en">
                <a:solidFill>
                  <a:schemeClr val="dk1"/>
                </a:solidFill>
                <a:latin typeface="Gill Sans"/>
                <a:ea typeface="Gill Sans"/>
                <a:cs typeface="Gill Sans"/>
                <a:sym typeface="Gill Sans"/>
              </a:rPr>
              <a:t>The enemy type that’s spawned is dependent on the time:</a:t>
            </a:r>
            <a:endParaRPr>
              <a:solidFill>
                <a:schemeClr val="dk1"/>
              </a:solidFill>
              <a:latin typeface="Gill Sans"/>
              <a:ea typeface="Gill Sans"/>
              <a:cs typeface="Gill Sans"/>
              <a:sym typeface="Gill Sans"/>
            </a:endParaRPr>
          </a:p>
          <a:p>
            <a:pPr indent="-317500" lvl="1" marL="914400" rtl="0" algn="l">
              <a:spcBef>
                <a:spcPts val="0"/>
              </a:spcBef>
              <a:spcAft>
                <a:spcPts val="0"/>
              </a:spcAft>
              <a:buClr>
                <a:schemeClr val="dk1"/>
              </a:buClr>
              <a:buSzPts val="1400"/>
              <a:buFont typeface="Gill Sans"/>
              <a:buChar char="○"/>
            </a:pPr>
            <a:r>
              <a:rPr lang="en">
                <a:solidFill>
                  <a:schemeClr val="dk1"/>
                </a:solidFill>
                <a:latin typeface="Gill Sans"/>
                <a:ea typeface="Gill Sans"/>
                <a:cs typeface="Gill Sans"/>
                <a:sym typeface="Gill Sans"/>
              </a:rPr>
              <a:t>0 - 5 minutes: Skeleton</a:t>
            </a:r>
            <a:endParaRPr>
              <a:solidFill>
                <a:schemeClr val="dk1"/>
              </a:solidFill>
              <a:latin typeface="Gill Sans"/>
              <a:ea typeface="Gill Sans"/>
              <a:cs typeface="Gill Sans"/>
              <a:sym typeface="Gill Sans"/>
            </a:endParaRPr>
          </a:p>
          <a:p>
            <a:pPr indent="-317500" lvl="1" marL="914400" rtl="0" algn="l">
              <a:spcBef>
                <a:spcPts val="0"/>
              </a:spcBef>
              <a:spcAft>
                <a:spcPts val="0"/>
              </a:spcAft>
              <a:buClr>
                <a:schemeClr val="dk1"/>
              </a:buClr>
              <a:buSzPts val="1400"/>
              <a:buFont typeface="Gill Sans"/>
              <a:buChar char="○"/>
            </a:pPr>
            <a:r>
              <a:rPr lang="en">
                <a:solidFill>
                  <a:schemeClr val="dk1"/>
                </a:solidFill>
                <a:latin typeface="Gill Sans"/>
                <a:ea typeface="Gill Sans"/>
                <a:cs typeface="Gill Sans"/>
                <a:sym typeface="Gill Sans"/>
              </a:rPr>
              <a:t>5 - 10 minutes: Barrel</a:t>
            </a:r>
            <a:endParaRPr>
              <a:solidFill>
                <a:schemeClr val="dk1"/>
              </a:solidFill>
              <a:latin typeface="Gill Sans"/>
              <a:ea typeface="Gill Sans"/>
              <a:cs typeface="Gill Sans"/>
              <a:sym typeface="Gill Sans"/>
            </a:endParaRPr>
          </a:p>
          <a:p>
            <a:pPr indent="-317500" lvl="1" marL="914400" rtl="0" algn="l">
              <a:spcBef>
                <a:spcPts val="0"/>
              </a:spcBef>
              <a:spcAft>
                <a:spcPts val="0"/>
              </a:spcAft>
              <a:buClr>
                <a:schemeClr val="dk1"/>
              </a:buClr>
              <a:buSzPts val="1400"/>
              <a:buFont typeface="Gill Sans"/>
              <a:buChar char="○"/>
            </a:pPr>
            <a:r>
              <a:rPr lang="en">
                <a:solidFill>
                  <a:schemeClr val="dk1"/>
                </a:solidFill>
                <a:latin typeface="Gill Sans"/>
                <a:ea typeface="Gill Sans"/>
                <a:cs typeface="Gill Sans"/>
                <a:sym typeface="Gill Sans"/>
              </a:rPr>
              <a:t>10 - 15 minutes: Thief</a:t>
            </a:r>
            <a:endParaRPr>
              <a:solidFill>
                <a:schemeClr val="dk1"/>
              </a:solidFill>
              <a:latin typeface="Gill Sans"/>
              <a:ea typeface="Gill Sans"/>
              <a:cs typeface="Gill Sans"/>
              <a:sym typeface="Gill Sans"/>
            </a:endParaRPr>
          </a:p>
          <a:p>
            <a:pPr indent="-342900" lvl="0" marL="457200" rtl="0" algn="l">
              <a:spcBef>
                <a:spcPts val="0"/>
              </a:spcBef>
              <a:spcAft>
                <a:spcPts val="0"/>
              </a:spcAft>
              <a:buClr>
                <a:schemeClr val="dk1"/>
              </a:buClr>
              <a:buSzPts val="1800"/>
              <a:buFont typeface="Gill Sans"/>
              <a:buChar char="●"/>
            </a:pPr>
            <a:r>
              <a:rPr lang="en">
                <a:solidFill>
                  <a:schemeClr val="dk1"/>
                </a:solidFill>
                <a:latin typeface="Gill Sans"/>
                <a:ea typeface="Gill Sans"/>
                <a:cs typeface="Gill Sans"/>
                <a:sym typeface="Gill Sans"/>
              </a:rPr>
              <a:t>At 15 minutes the Bringer will be spawned and kill the player</a:t>
            </a:r>
            <a:endParaRPr>
              <a:solidFill>
                <a:schemeClr val="dk1"/>
              </a:solidFill>
              <a:latin typeface="Gill Sans"/>
              <a:ea typeface="Gill Sans"/>
              <a:cs typeface="Gill Sans"/>
              <a:sym typeface="Gill Sans"/>
            </a:endParaRPr>
          </a:p>
          <a:p>
            <a:pPr indent="-342900" lvl="0" marL="457200" rtl="0" algn="l">
              <a:spcBef>
                <a:spcPts val="0"/>
              </a:spcBef>
              <a:spcAft>
                <a:spcPts val="0"/>
              </a:spcAft>
              <a:buClr>
                <a:schemeClr val="dk1"/>
              </a:buClr>
              <a:buSzPts val="1800"/>
              <a:buFont typeface="Gill Sans"/>
              <a:buChar char="●"/>
            </a:pPr>
            <a:r>
              <a:rPr lang="en">
                <a:solidFill>
                  <a:schemeClr val="dk1"/>
                </a:solidFill>
                <a:latin typeface="Gill Sans"/>
                <a:ea typeface="Gill Sans"/>
                <a:cs typeface="Gill Sans"/>
                <a:sym typeface="Gill Sans"/>
              </a:rPr>
              <a:t>Once spawning is initiated, an enemy will spawn every second until all 20 have spawned</a:t>
            </a:r>
            <a:endParaRPr>
              <a:solidFill>
                <a:schemeClr val="dk1"/>
              </a:solidFill>
              <a:latin typeface="Gill Sans"/>
              <a:ea typeface="Gill Sans"/>
              <a:cs typeface="Gill Sans"/>
              <a:sym typeface="Gill Sans"/>
            </a:endParaRPr>
          </a:p>
          <a:p>
            <a:pPr indent="-342900" lvl="0" marL="457200" rtl="0" algn="l">
              <a:spcBef>
                <a:spcPts val="0"/>
              </a:spcBef>
              <a:spcAft>
                <a:spcPts val="0"/>
              </a:spcAft>
              <a:buClr>
                <a:schemeClr val="dk1"/>
              </a:buClr>
              <a:buSzPts val="1800"/>
              <a:buFont typeface="Gill Sans"/>
              <a:buChar char="●"/>
            </a:pPr>
            <a:r>
              <a:rPr lang="en">
                <a:solidFill>
                  <a:schemeClr val="dk1"/>
                </a:solidFill>
                <a:latin typeface="Gill Sans"/>
                <a:ea typeface="Gill Sans"/>
                <a:cs typeface="Gill Sans"/>
                <a:sym typeface="Gill Sans"/>
              </a:rPr>
              <a:t>They will spawn at a random spot around the player and walk towards the player to attack them</a:t>
            </a:r>
            <a:endParaRPr>
              <a:solidFill>
                <a:schemeClr val="dk1"/>
              </a:solidFill>
              <a:latin typeface="Gill Sans"/>
              <a:ea typeface="Gill Sans"/>
              <a:cs typeface="Gill Sans"/>
              <a:sym typeface="Gill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Gill Sans"/>
                <a:ea typeface="Gill Sans"/>
                <a:cs typeface="Gill Sans"/>
                <a:sym typeface="Gill Sans"/>
              </a:rPr>
              <a:t>References</a:t>
            </a:r>
            <a:endParaRPr>
              <a:latin typeface="Gill Sans"/>
              <a:ea typeface="Gill Sans"/>
              <a:cs typeface="Gill Sans"/>
              <a:sym typeface="Gill Sans"/>
            </a:endParaRPr>
          </a:p>
        </p:txBody>
      </p:sp>
      <p:sp>
        <p:nvSpPr>
          <p:cNvPr id="146" name="Google Shape;146;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000000"/>
                </a:solidFill>
                <a:latin typeface="Gill Sans"/>
                <a:ea typeface="Gill Sans"/>
                <a:cs typeface="Gill Sans"/>
                <a:sym typeface="Gill Sans"/>
              </a:rPr>
              <a:t>Assets: https://itch.io/</a:t>
            </a:r>
            <a:endParaRPr>
              <a:solidFill>
                <a:srgbClr val="000000"/>
              </a:solidFill>
              <a:latin typeface="Gill Sans"/>
              <a:ea typeface="Gill Sans"/>
              <a:cs typeface="Gill Sans"/>
              <a:sym typeface="Gill Sans"/>
            </a:endParaRPr>
          </a:p>
          <a:p>
            <a:pPr indent="0" lvl="0" marL="0" rtl="0" algn="l">
              <a:spcBef>
                <a:spcPts val="1200"/>
              </a:spcBef>
              <a:spcAft>
                <a:spcPts val="0"/>
              </a:spcAft>
              <a:buNone/>
            </a:pPr>
            <a:r>
              <a:rPr lang="en">
                <a:solidFill>
                  <a:srgbClr val="000000"/>
                </a:solidFill>
                <a:latin typeface="Gill Sans"/>
                <a:ea typeface="Gill Sans"/>
                <a:cs typeface="Gill Sans"/>
                <a:sym typeface="Gill Sans"/>
              </a:rPr>
              <a:t>Font: https://www.1001fonts.com/</a:t>
            </a:r>
            <a:endParaRPr>
              <a:solidFill>
                <a:srgbClr val="000000"/>
              </a:solidFill>
              <a:latin typeface="Gill Sans"/>
              <a:ea typeface="Gill Sans"/>
              <a:cs typeface="Gill Sans"/>
              <a:sym typeface="Gill Sans"/>
            </a:endParaRPr>
          </a:p>
          <a:p>
            <a:pPr indent="0" lvl="0" marL="0" rtl="0" algn="l">
              <a:spcBef>
                <a:spcPts val="1200"/>
              </a:spcBef>
              <a:spcAft>
                <a:spcPts val="0"/>
              </a:spcAft>
              <a:buNone/>
            </a:pPr>
            <a:r>
              <a:rPr lang="en">
                <a:solidFill>
                  <a:srgbClr val="000000"/>
                </a:solidFill>
                <a:latin typeface="Gill Sans"/>
                <a:ea typeface="Gill Sans"/>
                <a:cs typeface="Gill Sans"/>
                <a:sym typeface="Gill Sans"/>
              </a:rPr>
              <a:t>Sounds: </a:t>
            </a:r>
            <a:r>
              <a:rPr lang="en" u="sng">
                <a:solidFill>
                  <a:schemeClr val="hlink"/>
                </a:solidFill>
                <a:latin typeface="Gill Sans"/>
                <a:ea typeface="Gill Sans"/>
                <a:cs typeface="Gill Sans"/>
                <a:sym typeface="Gill Sans"/>
                <a:hlinkClick r:id="rId3"/>
              </a:rPr>
              <a:t>https://xdeviruchi.itch.io/8-bit-fantasy-adventure-music-pack</a:t>
            </a:r>
            <a:endParaRPr>
              <a:solidFill>
                <a:srgbClr val="000000"/>
              </a:solidFill>
              <a:latin typeface="Gill Sans"/>
              <a:ea typeface="Gill Sans"/>
              <a:cs typeface="Gill Sans"/>
              <a:sym typeface="Gill Sans"/>
            </a:endParaRPr>
          </a:p>
          <a:p>
            <a:pPr indent="0" lvl="0" marL="0" rtl="0" algn="l">
              <a:spcBef>
                <a:spcPts val="1200"/>
              </a:spcBef>
              <a:spcAft>
                <a:spcPts val="0"/>
              </a:spcAft>
              <a:buNone/>
            </a:pPr>
            <a:r>
              <a:rPr lang="en">
                <a:solidFill>
                  <a:srgbClr val="000000"/>
                </a:solidFill>
                <a:latin typeface="Gill Sans"/>
                <a:ea typeface="Gill Sans"/>
                <a:cs typeface="Gill Sans"/>
                <a:sym typeface="Gill Sans"/>
              </a:rPr>
              <a:t>	     https://opengameart.org/</a:t>
            </a:r>
            <a:endParaRPr>
              <a:solidFill>
                <a:srgbClr val="000000"/>
              </a:solidFill>
              <a:latin typeface="Gill Sans"/>
              <a:ea typeface="Gill Sans"/>
              <a:cs typeface="Gill Sans"/>
              <a:sym typeface="Gill Sans"/>
            </a:endParaRPr>
          </a:p>
          <a:p>
            <a:pPr indent="0" lvl="0" marL="0" rtl="0" algn="l">
              <a:spcBef>
                <a:spcPts val="1200"/>
              </a:spcBef>
              <a:spcAft>
                <a:spcPts val="1200"/>
              </a:spcAft>
              <a:buNone/>
            </a:pPr>
            <a:r>
              <a:t/>
            </a:r>
            <a:endParaRPr>
              <a:solidFill>
                <a:srgbClr val="000000"/>
              </a:solidFill>
              <a:latin typeface="Gill Sans"/>
              <a:ea typeface="Gill Sans"/>
              <a:cs typeface="Gill Sans"/>
              <a:sym typeface="Gill San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Gill Sans"/>
                <a:ea typeface="Gill Sans"/>
                <a:cs typeface="Gill Sans"/>
                <a:sym typeface="Gill Sans"/>
              </a:rPr>
              <a:t>Game Overview</a:t>
            </a:r>
            <a:endParaRPr>
              <a:latin typeface="Gill Sans"/>
              <a:ea typeface="Gill Sans"/>
              <a:cs typeface="Gill Sans"/>
              <a:sym typeface="Gill Sans"/>
            </a:endParaRPr>
          </a:p>
        </p:txBody>
      </p:sp>
      <p:sp>
        <p:nvSpPr>
          <p:cNvPr id="61" name="Google Shape;61;p14"/>
          <p:cNvSpPr txBox="1"/>
          <p:nvPr>
            <p:ph idx="1" type="body"/>
          </p:nvPr>
        </p:nvSpPr>
        <p:spPr>
          <a:xfrm>
            <a:off x="311700" y="1152500"/>
            <a:ext cx="5327100" cy="34164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en" sz="7200">
                <a:solidFill>
                  <a:srgbClr val="000000"/>
                </a:solidFill>
                <a:latin typeface="Gill Sans"/>
                <a:ea typeface="Gill Sans"/>
                <a:cs typeface="Gill Sans"/>
                <a:sym typeface="Gill Sans"/>
              </a:rPr>
              <a:t>Genre: Pirate action roguelike</a:t>
            </a:r>
            <a:endParaRPr sz="7200">
              <a:solidFill>
                <a:srgbClr val="000000"/>
              </a:solidFill>
              <a:latin typeface="Gill Sans"/>
              <a:ea typeface="Gill Sans"/>
              <a:cs typeface="Gill Sans"/>
              <a:sym typeface="Gill Sans"/>
            </a:endParaRPr>
          </a:p>
          <a:p>
            <a:pPr indent="0" lvl="0" marL="0" rtl="0" algn="l">
              <a:spcBef>
                <a:spcPts val="1200"/>
              </a:spcBef>
              <a:spcAft>
                <a:spcPts val="0"/>
              </a:spcAft>
              <a:buNone/>
            </a:pPr>
            <a:r>
              <a:rPr lang="en" sz="7200">
                <a:solidFill>
                  <a:srgbClr val="000000"/>
                </a:solidFill>
                <a:latin typeface="Gill Sans"/>
                <a:ea typeface="Gill Sans"/>
                <a:cs typeface="Gill Sans"/>
                <a:sym typeface="Gill Sans"/>
              </a:rPr>
              <a:t>Player type: Single player</a:t>
            </a:r>
            <a:endParaRPr sz="7200">
              <a:solidFill>
                <a:srgbClr val="000000"/>
              </a:solidFill>
              <a:latin typeface="Gill Sans"/>
              <a:ea typeface="Gill Sans"/>
              <a:cs typeface="Gill Sans"/>
              <a:sym typeface="Gill Sans"/>
            </a:endParaRPr>
          </a:p>
          <a:p>
            <a:pPr indent="0" lvl="0" marL="0" rtl="0" algn="l">
              <a:spcBef>
                <a:spcPts val="1200"/>
              </a:spcBef>
              <a:spcAft>
                <a:spcPts val="0"/>
              </a:spcAft>
              <a:buNone/>
            </a:pPr>
            <a:r>
              <a:rPr lang="en" sz="7200">
                <a:solidFill>
                  <a:srgbClr val="000000"/>
                </a:solidFill>
                <a:latin typeface="Gill Sans"/>
                <a:ea typeface="Gill Sans"/>
                <a:cs typeface="Gill Sans"/>
                <a:sym typeface="Gill Sans"/>
              </a:rPr>
              <a:t>Story: You are an infamous pirate that has recently gone into retirement on a deserted island with the vast riches you’ve accrued over the years.  The other pirates and monsters have gotten greedy and believe you to be old now. Therefore, not much of a threat and are trying to steal your gold. You must defend against these pirates and monsters whose goal is to steal your treasure.</a:t>
            </a:r>
            <a:endParaRPr sz="7200">
              <a:solidFill>
                <a:srgbClr val="000000"/>
              </a:solidFill>
              <a:latin typeface="Gill Sans"/>
              <a:ea typeface="Gill Sans"/>
              <a:cs typeface="Gill Sans"/>
              <a:sym typeface="Gill Sans"/>
            </a:endParaRPr>
          </a:p>
          <a:p>
            <a:pPr indent="0" lvl="0" marL="0" rtl="0" algn="l">
              <a:spcBef>
                <a:spcPts val="1200"/>
              </a:spcBef>
              <a:spcAft>
                <a:spcPts val="0"/>
              </a:spcAft>
              <a:buClr>
                <a:schemeClr val="dk1"/>
              </a:buClr>
              <a:buSzPts val="275"/>
              <a:buFont typeface="Arial"/>
              <a:buNone/>
            </a:pPr>
            <a:r>
              <a:t/>
            </a:r>
            <a:endParaRPr sz="4569">
              <a:solidFill>
                <a:srgbClr val="000000"/>
              </a:solidFill>
              <a:latin typeface="Gill Sans"/>
              <a:ea typeface="Gill Sans"/>
              <a:cs typeface="Gill Sans"/>
              <a:sym typeface="Gill Sans"/>
            </a:endParaRPr>
          </a:p>
          <a:p>
            <a:pPr indent="0" lvl="0" marL="0" rtl="0" algn="l">
              <a:spcBef>
                <a:spcPts val="1200"/>
              </a:spcBef>
              <a:spcAft>
                <a:spcPts val="0"/>
              </a:spcAft>
              <a:buNone/>
            </a:pPr>
            <a:r>
              <a:t/>
            </a:r>
            <a:endParaRPr>
              <a:solidFill>
                <a:srgbClr val="000000"/>
              </a:solidFill>
            </a:endParaRPr>
          </a:p>
          <a:p>
            <a:pPr indent="0" lvl="0" marL="0" rtl="0" algn="l">
              <a:spcBef>
                <a:spcPts val="1200"/>
              </a:spcBef>
              <a:spcAft>
                <a:spcPts val="0"/>
              </a:spcAft>
              <a:buNone/>
            </a:pPr>
            <a:r>
              <a:t/>
            </a:r>
            <a:endParaRPr>
              <a:solidFill>
                <a:srgbClr val="000000"/>
              </a:solidFill>
            </a:endParaRPr>
          </a:p>
          <a:p>
            <a:pPr indent="0" lvl="0" marL="0" rtl="0" algn="l">
              <a:spcBef>
                <a:spcPts val="1200"/>
              </a:spcBef>
              <a:spcAft>
                <a:spcPts val="0"/>
              </a:spcAft>
              <a:buNone/>
            </a:pPr>
            <a:r>
              <a:t/>
            </a:r>
            <a:endParaRPr>
              <a:solidFill>
                <a:srgbClr val="000000"/>
              </a:solidFill>
            </a:endParaRPr>
          </a:p>
          <a:p>
            <a:pPr indent="0" lvl="0" marL="0" rtl="0" algn="l">
              <a:spcBef>
                <a:spcPts val="1200"/>
              </a:spcBef>
              <a:spcAft>
                <a:spcPts val="0"/>
              </a:spcAft>
              <a:buNone/>
            </a:pPr>
            <a:r>
              <a:t/>
            </a:r>
            <a:endParaRPr>
              <a:solidFill>
                <a:srgbClr val="000000"/>
              </a:solidFill>
            </a:endParaRPr>
          </a:p>
          <a:p>
            <a:pPr indent="0" lvl="0" marL="0" rtl="0" algn="l">
              <a:spcBef>
                <a:spcPts val="1200"/>
              </a:spcBef>
              <a:spcAft>
                <a:spcPts val="1200"/>
              </a:spcAft>
              <a:buNone/>
            </a:pPr>
            <a:r>
              <a:t/>
            </a:r>
            <a:endParaRPr>
              <a:solidFill>
                <a:srgbClr val="000000"/>
              </a:solidFill>
            </a:endParaRPr>
          </a:p>
        </p:txBody>
      </p:sp>
      <p:pic>
        <p:nvPicPr>
          <p:cNvPr id="62" name="Google Shape;62;p14"/>
          <p:cNvPicPr preferRelativeResize="0"/>
          <p:nvPr/>
        </p:nvPicPr>
        <p:blipFill>
          <a:blip r:embed="rId3">
            <a:alphaModFix/>
          </a:blip>
          <a:stretch>
            <a:fillRect/>
          </a:stretch>
        </p:blipFill>
        <p:spPr>
          <a:xfrm>
            <a:off x="6455450" y="2754250"/>
            <a:ext cx="1364100" cy="1117151"/>
          </a:xfrm>
          <a:prstGeom prst="rect">
            <a:avLst/>
          </a:prstGeom>
          <a:noFill/>
          <a:ln>
            <a:noFill/>
          </a:ln>
        </p:spPr>
      </p:pic>
      <p:sp>
        <p:nvSpPr>
          <p:cNvPr id="63" name="Google Shape;63;p14"/>
          <p:cNvSpPr/>
          <p:nvPr/>
        </p:nvSpPr>
        <p:spPr>
          <a:xfrm>
            <a:off x="6885500" y="2032975"/>
            <a:ext cx="504000" cy="773400"/>
          </a:xfrm>
          <a:prstGeom prst="downArrow">
            <a:avLst>
              <a:gd fmla="val 50000" name="adj1"/>
              <a:gd fmla="val 50000" name="adj2"/>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4"/>
          <p:cNvSpPr/>
          <p:nvPr/>
        </p:nvSpPr>
        <p:spPr>
          <a:xfrm>
            <a:off x="6455450" y="1207650"/>
            <a:ext cx="1364100" cy="904800"/>
          </a:xfrm>
          <a:prstGeom prst="roundRect">
            <a:avLst>
              <a:gd fmla="val 16667" name="adj"/>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1200"/>
              </a:spcAft>
              <a:buClr>
                <a:schemeClr val="dk1"/>
              </a:buClr>
              <a:buSzPts val="1100"/>
              <a:buFont typeface="Arial"/>
              <a:buNone/>
            </a:pPr>
            <a:r>
              <a:rPr lang="en">
                <a:solidFill>
                  <a:schemeClr val="dk1"/>
                </a:solidFill>
                <a:latin typeface="Gill Sans"/>
                <a:ea typeface="Gill Sans"/>
                <a:cs typeface="Gill Sans"/>
                <a:sym typeface="Gill Sans"/>
              </a:rPr>
              <a:t>Player Sprite</a:t>
            </a:r>
            <a:endParaRPr>
              <a:solidFill>
                <a:schemeClr val="dk1"/>
              </a:solidFill>
              <a:highlight>
                <a:schemeClr val="dk1"/>
              </a:highligh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Gill Sans"/>
                <a:ea typeface="Gill Sans"/>
                <a:cs typeface="Gill Sans"/>
                <a:sym typeface="Gill Sans"/>
              </a:rPr>
              <a:t>Game Elements</a:t>
            </a:r>
            <a:endParaRPr>
              <a:latin typeface="Gill Sans"/>
              <a:ea typeface="Gill Sans"/>
              <a:cs typeface="Gill Sans"/>
              <a:sym typeface="Gill Sans"/>
            </a:endParaRPr>
          </a:p>
        </p:txBody>
      </p:sp>
      <p:sp>
        <p:nvSpPr>
          <p:cNvPr id="70" name="Google Shape;70;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100000"/>
              </a:lnSpc>
              <a:spcBef>
                <a:spcPts val="0"/>
              </a:spcBef>
              <a:spcAft>
                <a:spcPts val="0"/>
              </a:spcAft>
              <a:buClr>
                <a:schemeClr val="dk1"/>
              </a:buClr>
              <a:buSzPts val="1800"/>
              <a:buFont typeface="Gill Sans"/>
              <a:buChar char="●"/>
            </a:pPr>
            <a:r>
              <a:rPr lang="en">
                <a:solidFill>
                  <a:schemeClr val="dk1"/>
                </a:solidFill>
                <a:latin typeface="Gill Sans"/>
                <a:ea typeface="Gill Sans"/>
                <a:cs typeface="Gill Sans"/>
                <a:sym typeface="Gill Sans"/>
              </a:rPr>
              <a:t>Avoiding and shooting at enemies.</a:t>
            </a:r>
            <a:endParaRPr>
              <a:solidFill>
                <a:schemeClr val="dk1"/>
              </a:solidFill>
              <a:latin typeface="Gill Sans"/>
              <a:ea typeface="Gill Sans"/>
              <a:cs typeface="Gill Sans"/>
              <a:sym typeface="Gill Sans"/>
            </a:endParaRPr>
          </a:p>
          <a:p>
            <a:pPr indent="-342900" lvl="0" marL="457200" rtl="0" algn="l">
              <a:lnSpc>
                <a:spcPct val="100000"/>
              </a:lnSpc>
              <a:spcBef>
                <a:spcPts val="0"/>
              </a:spcBef>
              <a:spcAft>
                <a:spcPts val="0"/>
              </a:spcAft>
              <a:buClr>
                <a:schemeClr val="dk1"/>
              </a:buClr>
              <a:buSzPts val="1800"/>
              <a:buFont typeface="Gill Sans"/>
              <a:buChar char="●"/>
            </a:pPr>
            <a:r>
              <a:rPr lang="en">
                <a:solidFill>
                  <a:schemeClr val="dk1"/>
                </a:solidFill>
                <a:latin typeface="Gill Sans"/>
                <a:ea typeface="Gill Sans"/>
                <a:cs typeface="Gill Sans"/>
                <a:sym typeface="Gill Sans"/>
              </a:rPr>
              <a:t>Collecting drops (from killing enemies) that helps the player purchase player upgrades in the in-game store</a:t>
            </a:r>
            <a:endParaRPr>
              <a:solidFill>
                <a:schemeClr val="dk1"/>
              </a:solidFill>
              <a:latin typeface="Gill Sans"/>
              <a:ea typeface="Gill Sans"/>
              <a:cs typeface="Gill Sans"/>
              <a:sym typeface="Gill Sans"/>
            </a:endParaRPr>
          </a:p>
          <a:p>
            <a:pPr indent="-342900" lvl="0" marL="457200" rtl="0" algn="l">
              <a:lnSpc>
                <a:spcPct val="100000"/>
              </a:lnSpc>
              <a:spcBef>
                <a:spcPts val="0"/>
              </a:spcBef>
              <a:spcAft>
                <a:spcPts val="0"/>
              </a:spcAft>
              <a:buClr>
                <a:schemeClr val="dk1"/>
              </a:buClr>
              <a:buSzPts val="1800"/>
              <a:buFont typeface="Gill Sans"/>
              <a:buChar char="●"/>
            </a:pPr>
            <a:r>
              <a:rPr lang="en">
                <a:solidFill>
                  <a:schemeClr val="dk1"/>
                </a:solidFill>
                <a:latin typeface="Gill Sans"/>
                <a:ea typeface="Gill Sans"/>
                <a:cs typeface="Gill Sans"/>
                <a:sym typeface="Gill Sans"/>
              </a:rPr>
              <a:t>While playing in-game, the player is able to pick up drops that exponentially helps the player defeat more enemies.</a:t>
            </a:r>
            <a:endParaRPr>
              <a:solidFill>
                <a:schemeClr val="dk1"/>
              </a:solidFill>
              <a:latin typeface="Gill Sans"/>
              <a:ea typeface="Gill Sans"/>
              <a:cs typeface="Gill Sans"/>
              <a:sym typeface="Gill Sans"/>
            </a:endParaRPr>
          </a:p>
          <a:p>
            <a:pPr indent="-342900" lvl="1" marL="914400" rtl="0" algn="l">
              <a:lnSpc>
                <a:spcPct val="100000"/>
              </a:lnSpc>
              <a:spcBef>
                <a:spcPts val="0"/>
              </a:spcBef>
              <a:spcAft>
                <a:spcPts val="0"/>
              </a:spcAft>
              <a:buClr>
                <a:schemeClr val="dk1"/>
              </a:buClr>
              <a:buSzPts val="1800"/>
              <a:buFont typeface="Gill Sans"/>
              <a:buChar char="○"/>
            </a:pPr>
            <a:r>
              <a:rPr lang="en" sz="1800">
                <a:solidFill>
                  <a:schemeClr val="dk1"/>
                </a:solidFill>
                <a:latin typeface="Gill Sans"/>
                <a:ea typeface="Gill Sans"/>
                <a:cs typeface="Gill Sans"/>
                <a:sym typeface="Gill Sans"/>
              </a:rPr>
              <a:t>Upgrades: </a:t>
            </a:r>
            <a:endParaRPr sz="1800">
              <a:solidFill>
                <a:schemeClr val="dk1"/>
              </a:solidFill>
              <a:latin typeface="Gill Sans"/>
              <a:ea typeface="Gill Sans"/>
              <a:cs typeface="Gill Sans"/>
              <a:sym typeface="Gill Sans"/>
            </a:endParaRPr>
          </a:p>
          <a:p>
            <a:pPr indent="-342900" lvl="2" marL="1371600" rtl="0" algn="l">
              <a:lnSpc>
                <a:spcPct val="100000"/>
              </a:lnSpc>
              <a:spcBef>
                <a:spcPts val="0"/>
              </a:spcBef>
              <a:spcAft>
                <a:spcPts val="0"/>
              </a:spcAft>
              <a:buClr>
                <a:schemeClr val="dk1"/>
              </a:buClr>
              <a:buSzPts val="1800"/>
              <a:buFont typeface="Gill Sans"/>
              <a:buChar char="■"/>
            </a:pPr>
            <a:r>
              <a:rPr lang="en" sz="1800">
                <a:solidFill>
                  <a:schemeClr val="dk1"/>
                </a:solidFill>
                <a:latin typeface="Gill Sans"/>
                <a:ea typeface="Gill Sans"/>
                <a:cs typeface="Gill Sans"/>
                <a:sym typeface="Gill Sans"/>
              </a:rPr>
              <a:t>Temporary</a:t>
            </a:r>
            <a:r>
              <a:rPr lang="en" sz="1800">
                <a:solidFill>
                  <a:schemeClr val="dk1"/>
                </a:solidFill>
                <a:latin typeface="Gill Sans"/>
                <a:ea typeface="Gill Sans"/>
                <a:cs typeface="Gill Sans"/>
                <a:sym typeface="Gill Sans"/>
              </a:rPr>
              <a:t> Speed Boost </a:t>
            </a:r>
            <a:endParaRPr sz="1800">
              <a:solidFill>
                <a:schemeClr val="dk1"/>
              </a:solidFill>
              <a:latin typeface="Gill Sans"/>
              <a:ea typeface="Gill Sans"/>
              <a:cs typeface="Gill Sans"/>
              <a:sym typeface="Gill Sans"/>
            </a:endParaRPr>
          </a:p>
          <a:p>
            <a:pPr indent="-342900" lvl="2" marL="1371600" rtl="0" algn="l">
              <a:lnSpc>
                <a:spcPct val="100000"/>
              </a:lnSpc>
              <a:spcBef>
                <a:spcPts val="0"/>
              </a:spcBef>
              <a:spcAft>
                <a:spcPts val="0"/>
              </a:spcAft>
              <a:buClr>
                <a:schemeClr val="dk1"/>
              </a:buClr>
              <a:buSzPts val="1800"/>
              <a:buFont typeface="Gill Sans"/>
              <a:buChar char="■"/>
            </a:pPr>
            <a:r>
              <a:rPr lang="en" sz="1800">
                <a:solidFill>
                  <a:schemeClr val="dk1"/>
                </a:solidFill>
                <a:latin typeface="Gill Sans"/>
                <a:ea typeface="Gill Sans"/>
                <a:cs typeface="Gill Sans"/>
                <a:sym typeface="Gill Sans"/>
              </a:rPr>
              <a:t>Bomb that destorys all enemies on screen</a:t>
            </a:r>
            <a:endParaRPr sz="1800">
              <a:solidFill>
                <a:schemeClr val="dk1"/>
              </a:solidFill>
              <a:latin typeface="Gill Sans"/>
              <a:ea typeface="Gill Sans"/>
              <a:cs typeface="Gill Sans"/>
              <a:sym typeface="Gill Sans"/>
            </a:endParaRPr>
          </a:p>
          <a:p>
            <a:pPr indent="0" lvl="0" marL="0" rtl="0" algn="l">
              <a:spcBef>
                <a:spcPts val="0"/>
              </a:spcBef>
              <a:spcAft>
                <a:spcPts val="1200"/>
              </a:spcAft>
              <a:buNone/>
            </a:pPr>
            <a:r>
              <a:t/>
            </a:r>
            <a:endParaRPr sz="1400">
              <a:latin typeface="Gill Sans"/>
              <a:ea typeface="Gill Sans"/>
              <a:cs typeface="Gill Sans"/>
              <a:sym typeface="Gill Sa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Gill Sans"/>
                <a:ea typeface="Gill Sans"/>
                <a:cs typeface="Gill Sans"/>
                <a:sym typeface="Gill Sans"/>
              </a:rPr>
              <a:t>Key Features</a:t>
            </a:r>
            <a:endParaRPr>
              <a:latin typeface="Gill Sans"/>
              <a:ea typeface="Gill Sans"/>
              <a:cs typeface="Gill Sans"/>
              <a:sym typeface="Gill Sans"/>
            </a:endParaRPr>
          </a:p>
        </p:txBody>
      </p:sp>
      <p:sp>
        <p:nvSpPr>
          <p:cNvPr id="76" name="Google Shape;76;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334327" lvl="0" marL="457200" rtl="0" algn="l">
              <a:lnSpc>
                <a:spcPct val="100000"/>
              </a:lnSpc>
              <a:spcBef>
                <a:spcPts val="0"/>
              </a:spcBef>
              <a:spcAft>
                <a:spcPts val="0"/>
              </a:spcAft>
              <a:buClr>
                <a:schemeClr val="dk1"/>
              </a:buClr>
              <a:buSzPct val="100000"/>
              <a:buFont typeface="Gill Sans"/>
              <a:buChar char="●"/>
            </a:pPr>
            <a:r>
              <a:rPr lang="en">
                <a:solidFill>
                  <a:schemeClr val="dk1"/>
                </a:solidFill>
                <a:latin typeface="Gill Sans"/>
                <a:ea typeface="Gill Sans"/>
                <a:cs typeface="Gill Sans"/>
                <a:sym typeface="Gill Sans"/>
              </a:rPr>
              <a:t>Shop System &amp; Random Drops</a:t>
            </a:r>
            <a:endParaRPr>
              <a:solidFill>
                <a:schemeClr val="dk1"/>
              </a:solidFill>
              <a:latin typeface="Gill Sans"/>
              <a:ea typeface="Gill Sans"/>
              <a:cs typeface="Gill Sans"/>
              <a:sym typeface="Gill Sans"/>
            </a:endParaRPr>
          </a:p>
          <a:p>
            <a:pPr indent="-334327" lvl="1" marL="914400" rtl="0" algn="l">
              <a:lnSpc>
                <a:spcPct val="100000"/>
              </a:lnSpc>
              <a:spcBef>
                <a:spcPts val="0"/>
              </a:spcBef>
              <a:spcAft>
                <a:spcPts val="0"/>
              </a:spcAft>
              <a:buClr>
                <a:schemeClr val="dk1"/>
              </a:buClr>
              <a:buSzPct val="100000"/>
              <a:buFont typeface="Gill Sans"/>
              <a:buChar char="○"/>
            </a:pPr>
            <a:r>
              <a:rPr lang="en" sz="1800">
                <a:solidFill>
                  <a:schemeClr val="dk1"/>
                </a:solidFill>
                <a:latin typeface="Gill Sans"/>
                <a:ea typeface="Gill Sans"/>
                <a:cs typeface="Gill Sans"/>
                <a:sym typeface="Gill Sans"/>
              </a:rPr>
              <a:t>the shop is in the menus</a:t>
            </a:r>
            <a:endParaRPr sz="1800">
              <a:solidFill>
                <a:schemeClr val="dk1"/>
              </a:solidFill>
              <a:latin typeface="Gill Sans"/>
              <a:ea typeface="Gill Sans"/>
              <a:cs typeface="Gill Sans"/>
              <a:sym typeface="Gill Sans"/>
            </a:endParaRPr>
          </a:p>
          <a:p>
            <a:pPr indent="-334327" lvl="1" marL="914400" rtl="0" algn="l">
              <a:lnSpc>
                <a:spcPct val="100000"/>
              </a:lnSpc>
              <a:spcBef>
                <a:spcPts val="0"/>
              </a:spcBef>
              <a:spcAft>
                <a:spcPts val="0"/>
              </a:spcAft>
              <a:buClr>
                <a:schemeClr val="dk1"/>
              </a:buClr>
              <a:buSzPct val="100000"/>
              <a:buFont typeface="Gill Sans"/>
              <a:buChar char="○"/>
            </a:pPr>
            <a:r>
              <a:rPr lang="en" sz="1800">
                <a:solidFill>
                  <a:schemeClr val="dk1"/>
                </a:solidFill>
                <a:latin typeface="Gill Sans"/>
                <a:ea typeface="Gill Sans"/>
                <a:cs typeface="Gill Sans"/>
                <a:sym typeface="Gill Sans"/>
              </a:rPr>
              <a:t>the shop allows the player to upgrade their arsenal </a:t>
            </a:r>
            <a:endParaRPr sz="1800">
              <a:solidFill>
                <a:schemeClr val="dk1"/>
              </a:solidFill>
              <a:latin typeface="Gill Sans"/>
              <a:ea typeface="Gill Sans"/>
              <a:cs typeface="Gill Sans"/>
              <a:sym typeface="Gill Sans"/>
            </a:endParaRPr>
          </a:p>
          <a:p>
            <a:pPr indent="-334327" lvl="2" marL="1371600" rtl="0" algn="l">
              <a:lnSpc>
                <a:spcPct val="100000"/>
              </a:lnSpc>
              <a:spcBef>
                <a:spcPts val="0"/>
              </a:spcBef>
              <a:spcAft>
                <a:spcPts val="0"/>
              </a:spcAft>
              <a:buClr>
                <a:schemeClr val="dk1"/>
              </a:buClr>
              <a:buSzPct val="100000"/>
              <a:buFont typeface="Gill Sans"/>
              <a:buChar char="■"/>
            </a:pPr>
            <a:r>
              <a:rPr lang="en" sz="1800">
                <a:solidFill>
                  <a:schemeClr val="dk1"/>
                </a:solidFill>
                <a:latin typeface="Gill Sans"/>
                <a:ea typeface="Gill Sans"/>
                <a:cs typeface="Gill Sans"/>
                <a:sym typeface="Gill Sans"/>
              </a:rPr>
              <a:t>Perminate speed upgrade </a:t>
            </a:r>
            <a:endParaRPr sz="1800">
              <a:solidFill>
                <a:schemeClr val="dk1"/>
              </a:solidFill>
              <a:latin typeface="Gill Sans"/>
              <a:ea typeface="Gill Sans"/>
              <a:cs typeface="Gill Sans"/>
              <a:sym typeface="Gill Sans"/>
            </a:endParaRPr>
          </a:p>
          <a:p>
            <a:pPr indent="-334327" lvl="2" marL="1371600" rtl="0" algn="l">
              <a:lnSpc>
                <a:spcPct val="100000"/>
              </a:lnSpc>
              <a:spcBef>
                <a:spcPts val="0"/>
              </a:spcBef>
              <a:spcAft>
                <a:spcPts val="0"/>
              </a:spcAft>
              <a:buClr>
                <a:schemeClr val="dk1"/>
              </a:buClr>
              <a:buSzPct val="100000"/>
              <a:buFont typeface="Gill Sans"/>
              <a:buChar char="■"/>
            </a:pPr>
            <a:r>
              <a:rPr lang="en" sz="1800">
                <a:solidFill>
                  <a:schemeClr val="dk1"/>
                </a:solidFill>
                <a:latin typeface="Gill Sans"/>
                <a:ea typeface="Gill Sans"/>
                <a:cs typeface="Gill Sans"/>
                <a:sym typeface="Gill Sans"/>
              </a:rPr>
              <a:t>Health increases </a:t>
            </a:r>
            <a:endParaRPr sz="1800">
              <a:solidFill>
                <a:schemeClr val="dk1"/>
              </a:solidFill>
              <a:latin typeface="Gill Sans"/>
              <a:ea typeface="Gill Sans"/>
              <a:cs typeface="Gill Sans"/>
              <a:sym typeface="Gill Sans"/>
            </a:endParaRPr>
          </a:p>
          <a:p>
            <a:pPr indent="-334327" lvl="0" marL="457200" rtl="0" algn="l">
              <a:lnSpc>
                <a:spcPct val="100000"/>
              </a:lnSpc>
              <a:spcBef>
                <a:spcPts val="0"/>
              </a:spcBef>
              <a:spcAft>
                <a:spcPts val="0"/>
              </a:spcAft>
              <a:buClr>
                <a:schemeClr val="dk1"/>
              </a:buClr>
              <a:buSzPct val="100000"/>
              <a:buFont typeface="Gill Sans"/>
              <a:buChar char="●"/>
            </a:pPr>
            <a:r>
              <a:rPr lang="en">
                <a:solidFill>
                  <a:schemeClr val="dk1"/>
                </a:solidFill>
                <a:latin typeface="Gill Sans"/>
                <a:ea typeface="Gill Sans"/>
                <a:cs typeface="Gill Sans"/>
                <a:sym typeface="Gill Sans"/>
              </a:rPr>
              <a:t>Enemies - There will be constantly spawning enemies around the player whose goal is to move towards that player and damage them when coming in contact.</a:t>
            </a:r>
            <a:endParaRPr>
              <a:solidFill>
                <a:schemeClr val="dk1"/>
              </a:solidFill>
              <a:latin typeface="Gill Sans"/>
              <a:ea typeface="Gill Sans"/>
              <a:cs typeface="Gill Sans"/>
              <a:sym typeface="Gill Sans"/>
            </a:endParaRPr>
          </a:p>
          <a:p>
            <a:pPr indent="-334327" lvl="0" marL="457200" rtl="0" algn="l">
              <a:lnSpc>
                <a:spcPct val="100000"/>
              </a:lnSpc>
              <a:spcBef>
                <a:spcPts val="0"/>
              </a:spcBef>
              <a:spcAft>
                <a:spcPts val="0"/>
              </a:spcAft>
              <a:buClr>
                <a:schemeClr val="dk1"/>
              </a:buClr>
              <a:buSzPct val="100000"/>
              <a:buFont typeface="Gill Sans"/>
              <a:buChar char="●"/>
            </a:pPr>
            <a:r>
              <a:rPr lang="en">
                <a:solidFill>
                  <a:schemeClr val="dk1"/>
                </a:solidFill>
                <a:latin typeface="Gill Sans"/>
                <a:ea typeface="Gill Sans"/>
                <a:cs typeface="Gill Sans"/>
                <a:sym typeface="Gill Sans"/>
              </a:rPr>
              <a:t>Pirate - This will be the main character that the player will be able to control to fight against the enemies</a:t>
            </a:r>
            <a:endParaRPr>
              <a:solidFill>
                <a:schemeClr val="dk1"/>
              </a:solidFill>
              <a:latin typeface="Gill Sans"/>
              <a:ea typeface="Gill Sans"/>
              <a:cs typeface="Gill Sans"/>
              <a:sym typeface="Gill Sans"/>
            </a:endParaRPr>
          </a:p>
          <a:p>
            <a:pPr indent="-334327" lvl="0" marL="457200" rtl="0" algn="l">
              <a:lnSpc>
                <a:spcPct val="100000"/>
              </a:lnSpc>
              <a:spcBef>
                <a:spcPts val="0"/>
              </a:spcBef>
              <a:spcAft>
                <a:spcPts val="0"/>
              </a:spcAft>
              <a:buClr>
                <a:schemeClr val="dk1"/>
              </a:buClr>
              <a:buSzPct val="100000"/>
              <a:buFont typeface="Gill Sans"/>
              <a:buChar char="●"/>
            </a:pPr>
            <a:r>
              <a:rPr lang="en">
                <a:solidFill>
                  <a:schemeClr val="dk1"/>
                </a:solidFill>
                <a:latin typeface="Gill Sans"/>
                <a:ea typeface="Gill Sans"/>
                <a:cs typeface="Gill Sans"/>
                <a:sym typeface="Gill Sans"/>
              </a:rPr>
              <a:t>Weapons - The player will have two weapons to switch between, a shotgun and a pistol </a:t>
            </a:r>
            <a:endParaRPr>
              <a:solidFill>
                <a:schemeClr val="dk1"/>
              </a:solidFill>
              <a:latin typeface="Gill Sans"/>
              <a:ea typeface="Gill Sans"/>
              <a:cs typeface="Gill Sans"/>
              <a:sym typeface="Gill Sans"/>
            </a:endParaRPr>
          </a:p>
          <a:p>
            <a:pPr indent="-334327" lvl="0" marL="457200" rtl="0" algn="l">
              <a:lnSpc>
                <a:spcPct val="100000"/>
              </a:lnSpc>
              <a:spcBef>
                <a:spcPts val="0"/>
              </a:spcBef>
              <a:spcAft>
                <a:spcPts val="0"/>
              </a:spcAft>
              <a:buClr>
                <a:schemeClr val="dk1"/>
              </a:buClr>
              <a:buSzPct val="100000"/>
              <a:buFont typeface="Gill Sans"/>
              <a:buChar char="●"/>
            </a:pPr>
            <a:r>
              <a:rPr lang="en">
                <a:solidFill>
                  <a:schemeClr val="dk1"/>
                </a:solidFill>
                <a:latin typeface="Gill Sans"/>
                <a:ea typeface="Gill Sans"/>
                <a:cs typeface="Gill Sans"/>
                <a:sym typeface="Gill Sans"/>
              </a:rPr>
              <a:t>Drops - These upgrades will be dropped randomly by enemies throughout a “run” (A run in this case is a full play through from pressing play until the player dies to the enemies). These upgrades are short dureation speed boost or a bomb that destoryes all enemies on screen. </a:t>
            </a:r>
            <a:endParaRPr>
              <a:solidFill>
                <a:schemeClr val="dk1"/>
              </a:solidFill>
              <a:latin typeface="Gill Sans"/>
              <a:ea typeface="Gill Sans"/>
              <a:cs typeface="Gill Sans"/>
              <a:sym typeface="Gill Sans"/>
            </a:endParaRPr>
          </a:p>
          <a:p>
            <a:pPr indent="0" lvl="0" marL="0" rtl="0" algn="l">
              <a:spcBef>
                <a:spcPts val="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Gill Sans"/>
                <a:ea typeface="Gill Sans"/>
                <a:cs typeface="Gill Sans"/>
                <a:sym typeface="Gill Sans"/>
              </a:rPr>
              <a:t>Game Mechanics</a:t>
            </a:r>
            <a:endParaRPr>
              <a:latin typeface="Gill Sans"/>
              <a:ea typeface="Gill Sans"/>
              <a:cs typeface="Gill Sans"/>
              <a:sym typeface="Gill Sans"/>
            </a:endParaRPr>
          </a:p>
        </p:txBody>
      </p:sp>
      <p:sp>
        <p:nvSpPr>
          <p:cNvPr id="82" name="Google Shape;82;p17"/>
          <p:cNvSpPr txBox="1"/>
          <p:nvPr>
            <p:ph idx="1" type="body"/>
          </p:nvPr>
        </p:nvSpPr>
        <p:spPr>
          <a:xfrm>
            <a:off x="311700" y="1152475"/>
            <a:ext cx="5657100" cy="3416400"/>
          </a:xfrm>
          <a:prstGeom prst="rect">
            <a:avLst/>
          </a:prstGeom>
        </p:spPr>
        <p:txBody>
          <a:bodyPr anchorCtr="0" anchor="t" bIns="91425" lIns="91425" spcFirstLastPara="1" rIns="91425" wrap="square" tIns="91425">
            <a:normAutofit/>
          </a:bodyPr>
          <a:lstStyle/>
          <a:p>
            <a:pPr indent="-342900" lvl="0" marL="457200" marR="55880" rtl="0" algn="l">
              <a:lnSpc>
                <a:spcPct val="121666"/>
              </a:lnSpc>
              <a:spcBef>
                <a:spcPts val="680"/>
              </a:spcBef>
              <a:spcAft>
                <a:spcPts val="0"/>
              </a:spcAft>
              <a:buClr>
                <a:schemeClr val="dk1"/>
              </a:buClr>
              <a:buSzPts val="1800"/>
              <a:buFont typeface="Gill Sans"/>
              <a:buChar char="●"/>
            </a:pPr>
            <a:r>
              <a:rPr lang="en">
                <a:solidFill>
                  <a:schemeClr val="dk1"/>
                </a:solidFill>
                <a:latin typeface="Gill Sans"/>
                <a:ea typeface="Gill Sans"/>
                <a:cs typeface="Gill Sans"/>
                <a:sym typeface="Gill Sans"/>
              </a:rPr>
              <a:t>Move </a:t>
            </a:r>
            <a:r>
              <a:rPr lang="en">
                <a:solidFill>
                  <a:schemeClr val="dk1"/>
                </a:solidFill>
                <a:latin typeface="Gill Sans"/>
                <a:ea typeface="Gill Sans"/>
                <a:cs typeface="Gill Sans"/>
                <a:sym typeface="Gill Sans"/>
              </a:rPr>
              <a:t>Controls</a:t>
            </a:r>
            <a:r>
              <a:rPr lang="en">
                <a:solidFill>
                  <a:schemeClr val="dk1"/>
                </a:solidFill>
                <a:latin typeface="Gill Sans"/>
                <a:ea typeface="Gill Sans"/>
                <a:cs typeface="Gill Sans"/>
                <a:sym typeface="Gill Sans"/>
              </a:rPr>
              <a:t>: WASD </a:t>
            </a:r>
            <a:endParaRPr>
              <a:solidFill>
                <a:schemeClr val="dk1"/>
              </a:solidFill>
              <a:latin typeface="Gill Sans"/>
              <a:ea typeface="Gill Sans"/>
              <a:cs typeface="Gill Sans"/>
              <a:sym typeface="Gill Sans"/>
            </a:endParaRPr>
          </a:p>
          <a:p>
            <a:pPr indent="-317500" lvl="1" marL="914400" marR="55880" rtl="0" algn="l">
              <a:lnSpc>
                <a:spcPct val="121666"/>
              </a:lnSpc>
              <a:spcBef>
                <a:spcPts val="0"/>
              </a:spcBef>
              <a:spcAft>
                <a:spcPts val="0"/>
              </a:spcAft>
              <a:buClr>
                <a:schemeClr val="dk1"/>
              </a:buClr>
              <a:buSzPts val="1400"/>
              <a:buFont typeface="Gill Sans"/>
              <a:buChar char="○"/>
            </a:pPr>
            <a:r>
              <a:rPr lang="en">
                <a:solidFill>
                  <a:schemeClr val="dk1"/>
                </a:solidFill>
                <a:latin typeface="Gill Sans"/>
                <a:ea typeface="Gill Sans"/>
                <a:cs typeface="Gill Sans"/>
                <a:sym typeface="Gill Sans"/>
              </a:rPr>
              <a:t>to stay away from the enemies and aim with the mouse. </a:t>
            </a:r>
            <a:endParaRPr>
              <a:solidFill>
                <a:schemeClr val="dk1"/>
              </a:solidFill>
              <a:latin typeface="Gill Sans"/>
              <a:ea typeface="Gill Sans"/>
              <a:cs typeface="Gill Sans"/>
              <a:sym typeface="Gill Sans"/>
            </a:endParaRPr>
          </a:p>
          <a:p>
            <a:pPr indent="-342900" lvl="0" marL="457200" marR="55880" rtl="0" algn="l">
              <a:lnSpc>
                <a:spcPct val="121666"/>
              </a:lnSpc>
              <a:spcBef>
                <a:spcPts val="0"/>
              </a:spcBef>
              <a:spcAft>
                <a:spcPts val="0"/>
              </a:spcAft>
              <a:buClr>
                <a:schemeClr val="dk1"/>
              </a:buClr>
              <a:buSzPts val="1800"/>
              <a:buFont typeface="Gill Sans"/>
              <a:buChar char="●"/>
            </a:pPr>
            <a:r>
              <a:rPr lang="en">
                <a:solidFill>
                  <a:schemeClr val="dk1"/>
                </a:solidFill>
                <a:latin typeface="Gill Sans"/>
                <a:ea typeface="Gill Sans"/>
                <a:cs typeface="Gill Sans"/>
                <a:sym typeface="Gill Sans"/>
              </a:rPr>
              <a:t>Shooting: Left Mouse Button </a:t>
            </a:r>
            <a:endParaRPr>
              <a:solidFill>
                <a:schemeClr val="dk1"/>
              </a:solidFill>
              <a:latin typeface="Gill Sans"/>
              <a:ea typeface="Gill Sans"/>
              <a:cs typeface="Gill Sans"/>
              <a:sym typeface="Gill Sans"/>
            </a:endParaRPr>
          </a:p>
          <a:p>
            <a:pPr indent="-317500" lvl="1" marL="914400" marR="55880" rtl="0" algn="l">
              <a:lnSpc>
                <a:spcPct val="121666"/>
              </a:lnSpc>
              <a:spcBef>
                <a:spcPts val="0"/>
              </a:spcBef>
              <a:spcAft>
                <a:spcPts val="0"/>
              </a:spcAft>
              <a:buClr>
                <a:schemeClr val="dk1"/>
              </a:buClr>
              <a:buSzPts val="1400"/>
              <a:buFont typeface="Gill Sans"/>
              <a:buChar char="○"/>
            </a:pPr>
            <a:r>
              <a:rPr lang="en">
                <a:solidFill>
                  <a:schemeClr val="dk1"/>
                </a:solidFill>
                <a:latin typeface="Gill Sans"/>
                <a:ea typeface="Gill Sans"/>
                <a:cs typeface="Gill Sans"/>
                <a:sym typeface="Gill Sans"/>
              </a:rPr>
              <a:t>Shooting either the shotgun or pistol </a:t>
            </a:r>
            <a:endParaRPr>
              <a:solidFill>
                <a:schemeClr val="dk1"/>
              </a:solidFill>
              <a:latin typeface="Gill Sans"/>
              <a:ea typeface="Gill Sans"/>
              <a:cs typeface="Gill Sans"/>
              <a:sym typeface="Gill Sans"/>
            </a:endParaRPr>
          </a:p>
          <a:p>
            <a:pPr indent="-342900" lvl="0" marL="457200" marR="55880" rtl="0" algn="l">
              <a:lnSpc>
                <a:spcPct val="121666"/>
              </a:lnSpc>
              <a:spcBef>
                <a:spcPts val="0"/>
              </a:spcBef>
              <a:spcAft>
                <a:spcPts val="0"/>
              </a:spcAft>
              <a:buClr>
                <a:schemeClr val="dk1"/>
              </a:buClr>
              <a:buSzPts val="1800"/>
              <a:buFont typeface="Gill Sans"/>
              <a:buChar char="●"/>
            </a:pPr>
            <a:r>
              <a:rPr lang="en">
                <a:solidFill>
                  <a:schemeClr val="dk1"/>
                </a:solidFill>
                <a:latin typeface="Gill Sans"/>
                <a:ea typeface="Gill Sans"/>
                <a:cs typeface="Gill Sans"/>
                <a:sym typeface="Gill Sans"/>
              </a:rPr>
              <a:t>The number keys of 1 and 2 will be used to switch to other weapons that the player can unlock in the game.</a:t>
            </a:r>
            <a:endParaRPr>
              <a:solidFill>
                <a:schemeClr val="dk1"/>
              </a:solidFill>
              <a:latin typeface="Gill Sans"/>
              <a:ea typeface="Gill Sans"/>
              <a:cs typeface="Gill Sans"/>
              <a:sym typeface="Gill Sans"/>
            </a:endParaRPr>
          </a:p>
          <a:p>
            <a:pPr indent="-342900" lvl="0" marL="457200" marR="55880" rtl="0" algn="l">
              <a:lnSpc>
                <a:spcPct val="121666"/>
              </a:lnSpc>
              <a:spcBef>
                <a:spcPts val="0"/>
              </a:spcBef>
              <a:spcAft>
                <a:spcPts val="0"/>
              </a:spcAft>
              <a:buClr>
                <a:schemeClr val="dk1"/>
              </a:buClr>
              <a:buSzPts val="1800"/>
              <a:buFont typeface="Gill Sans"/>
              <a:buChar char="●"/>
            </a:pPr>
            <a:r>
              <a:rPr lang="en">
                <a:solidFill>
                  <a:schemeClr val="dk1"/>
                </a:solidFill>
                <a:latin typeface="Gill Sans"/>
                <a:ea typeface="Gill Sans"/>
                <a:cs typeface="Gill Sans"/>
                <a:sym typeface="Gill Sans"/>
              </a:rPr>
              <a:t>The enemies will be locked onto the player and are constantly moving towards them at a given speed.</a:t>
            </a:r>
            <a:endParaRPr>
              <a:solidFill>
                <a:schemeClr val="dk1"/>
              </a:solidFill>
              <a:latin typeface="Gill Sans"/>
              <a:ea typeface="Gill Sans"/>
              <a:cs typeface="Gill Sans"/>
              <a:sym typeface="Gill Sans"/>
            </a:endParaRPr>
          </a:p>
          <a:p>
            <a:pPr indent="0" lvl="0" marL="0" rtl="0" algn="l">
              <a:spcBef>
                <a:spcPts val="0"/>
              </a:spcBef>
              <a:spcAft>
                <a:spcPts val="1200"/>
              </a:spcAft>
              <a:buNone/>
            </a:pPr>
            <a:r>
              <a:t/>
            </a:r>
            <a:endParaRPr/>
          </a:p>
        </p:txBody>
      </p:sp>
      <p:pic>
        <p:nvPicPr>
          <p:cNvPr id="83" name="Google Shape;83;p17"/>
          <p:cNvPicPr preferRelativeResize="0"/>
          <p:nvPr/>
        </p:nvPicPr>
        <p:blipFill>
          <a:blip r:embed="rId3">
            <a:alphaModFix/>
          </a:blip>
          <a:stretch>
            <a:fillRect/>
          </a:stretch>
        </p:blipFill>
        <p:spPr>
          <a:xfrm>
            <a:off x="6754825" y="2008163"/>
            <a:ext cx="1885950" cy="1457325"/>
          </a:xfrm>
          <a:prstGeom prst="rect">
            <a:avLst/>
          </a:prstGeom>
          <a:noFill/>
          <a:ln>
            <a:noFill/>
          </a:ln>
        </p:spPr>
      </p:pic>
      <p:sp>
        <p:nvSpPr>
          <p:cNvPr id="84" name="Google Shape;84;p17"/>
          <p:cNvSpPr/>
          <p:nvPr/>
        </p:nvSpPr>
        <p:spPr>
          <a:xfrm>
            <a:off x="7411150" y="1321775"/>
            <a:ext cx="573300" cy="686400"/>
          </a:xfrm>
          <a:prstGeom prst="downArrow">
            <a:avLst>
              <a:gd fmla="val 50000" name="adj1"/>
              <a:gd fmla="val 50000" name="adj2"/>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7"/>
          <p:cNvSpPr/>
          <p:nvPr/>
        </p:nvSpPr>
        <p:spPr>
          <a:xfrm>
            <a:off x="6729100" y="291000"/>
            <a:ext cx="1937400" cy="1207800"/>
          </a:xfrm>
          <a:prstGeom prst="roundRect">
            <a:avLst>
              <a:gd fmla="val 16667" name="adj"/>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Gill Sans"/>
                <a:ea typeface="Gill Sans"/>
                <a:cs typeface="Gill Sans"/>
                <a:sym typeface="Gill Sans"/>
              </a:rPr>
              <a:t>Bullet Sprites</a:t>
            </a:r>
            <a:endParaRPr>
              <a:latin typeface="Gill Sans"/>
              <a:ea typeface="Gill Sans"/>
              <a:cs typeface="Gill Sans"/>
              <a:sym typeface="Gill San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Gill Sans"/>
                <a:ea typeface="Gill Sans"/>
                <a:cs typeface="Gill Sans"/>
                <a:sym typeface="Gill Sans"/>
              </a:rPr>
              <a:t>Gameplay</a:t>
            </a:r>
            <a:endParaRPr>
              <a:latin typeface="Gill Sans"/>
              <a:ea typeface="Gill Sans"/>
              <a:cs typeface="Gill Sans"/>
              <a:sym typeface="Gill Sans"/>
            </a:endParaRPr>
          </a:p>
        </p:txBody>
      </p:sp>
      <p:sp>
        <p:nvSpPr>
          <p:cNvPr id="91" name="Google Shape;91;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457200" lvl="0" marL="0" rtl="0" algn="l">
              <a:spcBef>
                <a:spcPts val="0"/>
              </a:spcBef>
              <a:spcAft>
                <a:spcPts val="0"/>
              </a:spcAft>
              <a:buClr>
                <a:schemeClr val="dk1"/>
              </a:buClr>
              <a:buSzPts val="1100"/>
              <a:buFont typeface="Arial"/>
              <a:buNone/>
            </a:pPr>
            <a:r>
              <a:rPr lang="en">
                <a:solidFill>
                  <a:srgbClr val="000000"/>
                </a:solidFill>
                <a:latin typeface="Gill Sans"/>
                <a:ea typeface="Gill Sans"/>
                <a:cs typeface="Gill Sans"/>
                <a:sym typeface="Gill Sans"/>
              </a:rPr>
              <a:t>The player would move and shoot around avoiding enemies from getting close to them, while having the objective of surviving for a set amount of time. If the player survives at the set amount of time, a final enemy would appear. In the opposite manner, if the player dies within the time limit, they would lose. This random drop of upgrades would allow the player to have an easier time of surviving.</a:t>
            </a:r>
            <a:endParaRPr>
              <a:solidFill>
                <a:srgbClr val="000000"/>
              </a:solidFill>
              <a:latin typeface="Gill Sans"/>
              <a:ea typeface="Gill Sans"/>
              <a:cs typeface="Gill Sans"/>
              <a:sym typeface="Gill Sans"/>
            </a:endParaRPr>
          </a:p>
          <a:p>
            <a:pPr indent="0" lvl="0" marL="0" rtl="0" algn="l">
              <a:spcBef>
                <a:spcPts val="1200"/>
              </a:spcBef>
              <a:spcAft>
                <a:spcPts val="0"/>
              </a:spcAft>
              <a:buClr>
                <a:schemeClr val="dk1"/>
              </a:buClr>
              <a:buSzPts val="1100"/>
              <a:buFont typeface="Arial"/>
              <a:buNone/>
            </a:pPr>
            <a:r>
              <a:t/>
            </a:r>
            <a:endParaRPr>
              <a:solidFill>
                <a:srgbClr val="000000"/>
              </a:solidFill>
            </a:endParaRPr>
          </a:p>
          <a:p>
            <a:pPr indent="0" lvl="0" marL="0" rtl="0" algn="l">
              <a:spcBef>
                <a:spcPts val="1200"/>
              </a:spcBef>
              <a:spcAft>
                <a:spcPts val="1200"/>
              </a:spcAft>
              <a:buNone/>
            </a:pPr>
            <a:r>
              <a:t/>
            </a:r>
            <a:endParaRPr>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Gill Sans"/>
                <a:ea typeface="Gill Sans"/>
                <a:cs typeface="Gill Sans"/>
                <a:sym typeface="Gill Sans"/>
              </a:rPr>
              <a:t>Game UI</a:t>
            </a:r>
            <a:endParaRPr>
              <a:latin typeface="Gill Sans"/>
              <a:ea typeface="Gill Sans"/>
              <a:cs typeface="Gill Sans"/>
              <a:sym typeface="Gill Sans"/>
            </a:endParaRPr>
          </a:p>
        </p:txBody>
      </p:sp>
      <p:sp>
        <p:nvSpPr>
          <p:cNvPr id="97" name="Google Shape;97;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770"/>
              <a:buNone/>
            </a:pPr>
            <a:r>
              <a:rPr lang="en" sz="1360">
                <a:solidFill>
                  <a:srgbClr val="000000"/>
                </a:solidFill>
                <a:latin typeface="Gill Sans"/>
                <a:ea typeface="Gill Sans"/>
                <a:cs typeface="Gill Sans"/>
                <a:sym typeface="Gill Sans"/>
              </a:rPr>
              <a:t>Main Menu Features:</a:t>
            </a:r>
            <a:endParaRPr sz="1360">
              <a:solidFill>
                <a:srgbClr val="000000"/>
              </a:solidFill>
              <a:latin typeface="Gill Sans"/>
              <a:ea typeface="Gill Sans"/>
              <a:cs typeface="Gill Sans"/>
              <a:sym typeface="Gill Sans"/>
            </a:endParaRPr>
          </a:p>
          <a:p>
            <a:pPr indent="-314960" lvl="0" marL="457200" rtl="0" algn="l">
              <a:lnSpc>
                <a:spcPct val="95000"/>
              </a:lnSpc>
              <a:spcBef>
                <a:spcPts val="1200"/>
              </a:spcBef>
              <a:spcAft>
                <a:spcPts val="0"/>
              </a:spcAft>
              <a:buClr>
                <a:srgbClr val="000000"/>
              </a:buClr>
              <a:buSzPts val="1360"/>
              <a:buFont typeface="Gill Sans"/>
              <a:buChar char="●"/>
            </a:pPr>
            <a:r>
              <a:rPr lang="en" sz="1360">
                <a:solidFill>
                  <a:srgbClr val="000000"/>
                </a:solidFill>
                <a:latin typeface="Gill Sans"/>
                <a:ea typeface="Gill Sans"/>
                <a:cs typeface="Gill Sans"/>
                <a:sym typeface="Gill Sans"/>
              </a:rPr>
              <a:t>Start Button: Loads the next game scene</a:t>
            </a:r>
            <a:endParaRPr sz="1360">
              <a:solidFill>
                <a:srgbClr val="000000"/>
              </a:solidFill>
              <a:latin typeface="Gill Sans"/>
              <a:ea typeface="Gill Sans"/>
              <a:cs typeface="Gill Sans"/>
              <a:sym typeface="Gill Sans"/>
            </a:endParaRPr>
          </a:p>
          <a:p>
            <a:pPr indent="-314960" lvl="0" marL="457200" rtl="0" algn="l">
              <a:lnSpc>
                <a:spcPct val="95000"/>
              </a:lnSpc>
              <a:spcBef>
                <a:spcPts val="0"/>
              </a:spcBef>
              <a:spcAft>
                <a:spcPts val="0"/>
              </a:spcAft>
              <a:buClr>
                <a:srgbClr val="000000"/>
              </a:buClr>
              <a:buSzPts val="1360"/>
              <a:buFont typeface="Gill Sans"/>
              <a:buChar char="●"/>
            </a:pPr>
            <a:r>
              <a:rPr lang="en" sz="1360">
                <a:solidFill>
                  <a:srgbClr val="000000"/>
                </a:solidFill>
                <a:latin typeface="Gill Sans"/>
                <a:ea typeface="Gill Sans"/>
                <a:cs typeface="Gill Sans"/>
                <a:sym typeface="Gill Sans"/>
              </a:rPr>
              <a:t>Options Button: </a:t>
            </a:r>
            <a:r>
              <a:rPr lang="en" sz="1360">
                <a:solidFill>
                  <a:srgbClr val="000000"/>
                </a:solidFill>
                <a:latin typeface="Gill Sans"/>
                <a:ea typeface="Gill Sans"/>
                <a:cs typeface="Gill Sans"/>
                <a:sym typeface="Gill Sans"/>
              </a:rPr>
              <a:t>When pressed, loads an options menu that lets the player do the following - adjust volume, select a controls button (how to play) and select a back button to the main menu.</a:t>
            </a:r>
            <a:endParaRPr sz="1360">
              <a:solidFill>
                <a:srgbClr val="000000"/>
              </a:solidFill>
              <a:latin typeface="Gill Sans"/>
              <a:ea typeface="Gill Sans"/>
              <a:cs typeface="Gill Sans"/>
              <a:sym typeface="Gill Sans"/>
            </a:endParaRPr>
          </a:p>
          <a:p>
            <a:pPr indent="-314960" lvl="0" marL="457200" rtl="0" algn="l">
              <a:lnSpc>
                <a:spcPct val="95000"/>
              </a:lnSpc>
              <a:spcBef>
                <a:spcPts val="0"/>
              </a:spcBef>
              <a:spcAft>
                <a:spcPts val="0"/>
              </a:spcAft>
              <a:buClr>
                <a:srgbClr val="000000"/>
              </a:buClr>
              <a:buSzPts val="1360"/>
              <a:buFont typeface="Gill Sans"/>
              <a:buChar char="●"/>
            </a:pPr>
            <a:r>
              <a:rPr lang="en" sz="1360">
                <a:solidFill>
                  <a:srgbClr val="000000"/>
                </a:solidFill>
                <a:latin typeface="Gill Sans"/>
                <a:ea typeface="Gill Sans"/>
                <a:cs typeface="Gill Sans"/>
                <a:sym typeface="Gill Sans"/>
              </a:rPr>
              <a:t>Exit Button: Quits the game.</a:t>
            </a:r>
            <a:endParaRPr sz="1360">
              <a:solidFill>
                <a:srgbClr val="000000"/>
              </a:solidFill>
              <a:latin typeface="Gill Sans"/>
              <a:ea typeface="Gill Sans"/>
              <a:cs typeface="Gill Sans"/>
              <a:sym typeface="Gill Sans"/>
            </a:endParaRPr>
          </a:p>
          <a:p>
            <a:pPr indent="0" lvl="0" marL="0" rtl="0" algn="l">
              <a:spcBef>
                <a:spcPts val="1200"/>
              </a:spcBef>
              <a:spcAft>
                <a:spcPts val="0"/>
              </a:spcAft>
              <a:buNone/>
            </a:pPr>
            <a:r>
              <a:rPr lang="en" sz="1360">
                <a:solidFill>
                  <a:schemeClr val="dk1"/>
                </a:solidFill>
                <a:latin typeface="Gill Sans"/>
                <a:ea typeface="Gill Sans"/>
                <a:cs typeface="Gill Sans"/>
                <a:sym typeface="Gill Sans"/>
              </a:rPr>
              <a:t>Pause Menu Features: </a:t>
            </a:r>
            <a:endParaRPr sz="1360">
              <a:solidFill>
                <a:schemeClr val="dk1"/>
              </a:solidFill>
              <a:latin typeface="Gill Sans"/>
              <a:ea typeface="Gill Sans"/>
              <a:cs typeface="Gill Sans"/>
              <a:sym typeface="Gill Sans"/>
            </a:endParaRPr>
          </a:p>
          <a:p>
            <a:pPr indent="-314960" lvl="0" marL="457200" rtl="0" algn="l">
              <a:lnSpc>
                <a:spcPct val="95000"/>
              </a:lnSpc>
              <a:spcBef>
                <a:spcPts val="1200"/>
              </a:spcBef>
              <a:spcAft>
                <a:spcPts val="0"/>
              </a:spcAft>
              <a:buClr>
                <a:schemeClr val="dk1"/>
              </a:buClr>
              <a:buSzPts val="1360"/>
              <a:buFont typeface="Gill Sans"/>
              <a:buChar char="●"/>
            </a:pPr>
            <a:r>
              <a:rPr lang="en" sz="1360">
                <a:solidFill>
                  <a:schemeClr val="dk1"/>
                </a:solidFill>
                <a:latin typeface="Gill Sans"/>
                <a:ea typeface="Gill Sans"/>
                <a:cs typeface="Gill Sans"/>
                <a:sym typeface="Gill Sans"/>
              </a:rPr>
              <a:t>Resume Button: Resumes the current game scene.</a:t>
            </a:r>
            <a:endParaRPr sz="1360">
              <a:solidFill>
                <a:schemeClr val="dk1"/>
              </a:solidFill>
              <a:latin typeface="Gill Sans"/>
              <a:ea typeface="Gill Sans"/>
              <a:cs typeface="Gill Sans"/>
              <a:sym typeface="Gill Sans"/>
            </a:endParaRPr>
          </a:p>
          <a:p>
            <a:pPr indent="-314960" lvl="0" marL="457200" rtl="0" algn="l">
              <a:lnSpc>
                <a:spcPct val="95000"/>
              </a:lnSpc>
              <a:spcBef>
                <a:spcPts val="0"/>
              </a:spcBef>
              <a:spcAft>
                <a:spcPts val="0"/>
              </a:spcAft>
              <a:buClr>
                <a:schemeClr val="dk1"/>
              </a:buClr>
              <a:buSzPts val="1360"/>
              <a:buFont typeface="Gill Sans"/>
              <a:buChar char="●"/>
            </a:pPr>
            <a:r>
              <a:rPr lang="en" sz="1360">
                <a:solidFill>
                  <a:schemeClr val="dk1"/>
                </a:solidFill>
                <a:latin typeface="Gill Sans"/>
                <a:ea typeface="Gill Sans"/>
                <a:cs typeface="Gill Sans"/>
                <a:sym typeface="Gill Sans"/>
              </a:rPr>
              <a:t>Options Button: When pressed loads an options menu that lets the player do the following - adjust volume, select a controls button (how to play) and select a back button to the pause menu.</a:t>
            </a:r>
            <a:endParaRPr sz="1360">
              <a:solidFill>
                <a:schemeClr val="dk1"/>
              </a:solidFill>
              <a:latin typeface="Gill Sans"/>
              <a:ea typeface="Gill Sans"/>
              <a:cs typeface="Gill Sans"/>
              <a:sym typeface="Gill Sans"/>
            </a:endParaRPr>
          </a:p>
          <a:p>
            <a:pPr indent="-314960" lvl="0" marL="457200" rtl="0" algn="l">
              <a:lnSpc>
                <a:spcPct val="95000"/>
              </a:lnSpc>
              <a:spcBef>
                <a:spcPts val="0"/>
              </a:spcBef>
              <a:spcAft>
                <a:spcPts val="0"/>
              </a:spcAft>
              <a:buClr>
                <a:schemeClr val="dk1"/>
              </a:buClr>
              <a:buSzPts val="1360"/>
              <a:buFont typeface="Gill Sans"/>
              <a:buChar char="●"/>
            </a:pPr>
            <a:r>
              <a:rPr lang="en" sz="1360">
                <a:solidFill>
                  <a:schemeClr val="dk1"/>
                </a:solidFill>
                <a:latin typeface="Gill Sans"/>
                <a:ea typeface="Gill Sans"/>
                <a:cs typeface="Gill Sans"/>
                <a:sym typeface="Gill Sans"/>
              </a:rPr>
              <a:t>Exit Button: Quits the game.</a:t>
            </a:r>
            <a:endParaRPr sz="1600">
              <a:solidFill>
                <a:schemeClr val="dk1"/>
              </a:solidFill>
              <a:latin typeface="Gill Sans"/>
              <a:ea typeface="Gill Sans"/>
              <a:cs typeface="Gill Sans"/>
              <a:sym typeface="Gill Sans"/>
            </a:endParaRPr>
          </a:p>
          <a:p>
            <a:pPr indent="0" lvl="0" marL="0" rtl="0" algn="l">
              <a:lnSpc>
                <a:spcPct val="95000"/>
              </a:lnSpc>
              <a:spcBef>
                <a:spcPts val="1200"/>
              </a:spcBef>
              <a:spcAft>
                <a:spcPts val="0"/>
              </a:spcAft>
              <a:buNone/>
            </a:pPr>
            <a:r>
              <a:t/>
            </a:r>
            <a:endParaRPr sz="1360">
              <a:solidFill>
                <a:srgbClr val="000000"/>
              </a:solidFill>
              <a:latin typeface="Gill Sans"/>
              <a:ea typeface="Gill Sans"/>
              <a:cs typeface="Gill Sans"/>
              <a:sym typeface="Gill Sans"/>
            </a:endParaRPr>
          </a:p>
          <a:p>
            <a:pPr indent="0" lvl="0" marL="0" rtl="0" algn="l">
              <a:lnSpc>
                <a:spcPct val="95000"/>
              </a:lnSpc>
              <a:spcBef>
                <a:spcPts val="1200"/>
              </a:spcBef>
              <a:spcAft>
                <a:spcPts val="0"/>
              </a:spcAft>
              <a:buSzPts val="770"/>
              <a:buNone/>
            </a:pPr>
            <a:r>
              <a:t/>
            </a:r>
            <a:endParaRPr sz="1360">
              <a:solidFill>
                <a:srgbClr val="000000"/>
              </a:solidFill>
              <a:latin typeface="Gill Sans"/>
              <a:ea typeface="Gill Sans"/>
              <a:cs typeface="Gill Sans"/>
              <a:sym typeface="Gill Sans"/>
            </a:endParaRPr>
          </a:p>
          <a:p>
            <a:pPr indent="0" lvl="0" marL="0" rtl="0" algn="l">
              <a:lnSpc>
                <a:spcPct val="95000"/>
              </a:lnSpc>
              <a:spcBef>
                <a:spcPts val="1200"/>
              </a:spcBef>
              <a:spcAft>
                <a:spcPts val="0"/>
              </a:spcAft>
              <a:buNone/>
            </a:pPr>
            <a:r>
              <a:t/>
            </a:r>
            <a:endParaRPr sz="1360">
              <a:solidFill>
                <a:srgbClr val="000000"/>
              </a:solidFill>
              <a:latin typeface="Gill Sans"/>
              <a:ea typeface="Gill Sans"/>
              <a:cs typeface="Gill Sans"/>
              <a:sym typeface="Gill Sans"/>
            </a:endParaRPr>
          </a:p>
          <a:p>
            <a:pPr indent="0" lvl="0" marL="0" rtl="0" algn="l">
              <a:lnSpc>
                <a:spcPct val="95000"/>
              </a:lnSpc>
              <a:spcBef>
                <a:spcPts val="1200"/>
              </a:spcBef>
              <a:spcAft>
                <a:spcPts val="0"/>
              </a:spcAft>
              <a:buSzPts val="770"/>
              <a:buNone/>
            </a:pPr>
            <a:r>
              <a:t/>
            </a:r>
            <a:endParaRPr sz="1360">
              <a:solidFill>
                <a:srgbClr val="000000"/>
              </a:solidFill>
              <a:latin typeface="Gill Sans"/>
              <a:ea typeface="Gill Sans"/>
              <a:cs typeface="Gill Sans"/>
              <a:sym typeface="Gill Sans"/>
            </a:endParaRPr>
          </a:p>
          <a:p>
            <a:pPr indent="0" lvl="0" marL="0" rtl="0" algn="l">
              <a:lnSpc>
                <a:spcPct val="95000"/>
              </a:lnSpc>
              <a:spcBef>
                <a:spcPts val="1200"/>
              </a:spcBef>
              <a:spcAft>
                <a:spcPts val="1200"/>
              </a:spcAft>
              <a:buSzPts val="770"/>
              <a:buNone/>
            </a:pPr>
            <a:br>
              <a:rPr lang="en" sz="1360">
                <a:solidFill>
                  <a:srgbClr val="000000"/>
                </a:solidFill>
                <a:latin typeface="Gill Sans"/>
                <a:ea typeface="Gill Sans"/>
                <a:cs typeface="Gill Sans"/>
                <a:sym typeface="Gill Sans"/>
              </a:rPr>
            </a:br>
            <a:endParaRPr sz="1360">
              <a:solidFill>
                <a:srgbClr val="000000"/>
              </a:solidFill>
              <a:latin typeface="Gill Sans"/>
              <a:ea typeface="Gill Sans"/>
              <a:cs typeface="Gill Sans"/>
              <a:sym typeface="Gill Sans"/>
            </a:endParaRPr>
          </a:p>
        </p:txBody>
      </p:sp>
      <p:pic>
        <p:nvPicPr>
          <p:cNvPr id="98" name="Google Shape;98;p19"/>
          <p:cNvPicPr preferRelativeResize="0"/>
          <p:nvPr/>
        </p:nvPicPr>
        <p:blipFill>
          <a:blip r:embed="rId3">
            <a:alphaModFix/>
          </a:blip>
          <a:stretch>
            <a:fillRect/>
          </a:stretch>
        </p:blipFill>
        <p:spPr>
          <a:xfrm>
            <a:off x="4571998" y="3598823"/>
            <a:ext cx="1737225" cy="1505600"/>
          </a:xfrm>
          <a:prstGeom prst="rect">
            <a:avLst/>
          </a:prstGeom>
          <a:noFill/>
          <a:ln>
            <a:noFill/>
          </a:ln>
        </p:spPr>
      </p:pic>
      <p:sp>
        <p:nvSpPr>
          <p:cNvPr id="99" name="Google Shape;99;p19"/>
          <p:cNvSpPr/>
          <p:nvPr/>
        </p:nvSpPr>
        <p:spPr>
          <a:xfrm>
            <a:off x="1948200" y="3798900"/>
            <a:ext cx="1937400" cy="1207800"/>
          </a:xfrm>
          <a:prstGeom prst="roundRect">
            <a:avLst>
              <a:gd fmla="val 16667" name="adj"/>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Gill Sans"/>
                <a:ea typeface="Gill Sans"/>
                <a:cs typeface="Gill Sans"/>
                <a:sym typeface="Gill Sans"/>
              </a:rPr>
              <a:t>Main Menu / Pause Menu</a:t>
            </a:r>
            <a:endParaRPr>
              <a:latin typeface="Gill Sans"/>
              <a:ea typeface="Gill Sans"/>
              <a:cs typeface="Gill Sans"/>
              <a:sym typeface="Gill Sans"/>
            </a:endParaRPr>
          </a:p>
        </p:txBody>
      </p:sp>
      <p:sp>
        <p:nvSpPr>
          <p:cNvPr id="100" name="Google Shape;100;p19"/>
          <p:cNvSpPr/>
          <p:nvPr/>
        </p:nvSpPr>
        <p:spPr>
          <a:xfrm flipH="1" rot="-5400000">
            <a:off x="3942150" y="4008425"/>
            <a:ext cx="573300" cy="686400"/>
          </a:xfrm>
          <a:prstGeom prst="downArrow">
            <a:avLst>
              <a:gd fmla="val 50000" name="adj1"/>
              <a:gd fmla="val 50000" name="adj2"/>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Gill Sans"/>
                <a:ea typeface="Gill Sans"/>
                <a:cs typeface="Gill Sans"/>
                <a:sym typeface="Gill Sans"/>
              </a:rPr>
              <a:t>Game </a:t>
            </a:r>
            <a:r>
              <a:rPr lang="en">
                <a:latin typeface="Gill Sans"/>
                <a:ea typeface="Gill Sans"/>
                <a:cs typeface="Gill Sans"/>
                <a:sym typeface="Gill Sans"/>
              </a:rPr>
              <a:t>UI Continued</a:t>
            </a:r>
            <a:endParaRPr>
              <a:latin typeface="Gill Sans"/>
              <a:ea typeface="Gill Sans"/>
              <a:cs typeface="Gill Sans"/>
              <a:sym typeface="Gill Sans"/>
            </a:endParaRPr>
          </a:p>
        </p:txBody>
      </p:sp>
      <p:sp>
        <p:nvSpPr>
          <p:cNvPr id="106" name="Google Shape;106;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000000"/>
                </a:solidFill>
                <a:latin typeface="Gill Sans"/>
                <a:ea typeface="Gill Sans"/>
                <a:cs typeface="Gill Sans"/>
                <a:sym typeface="Gill Sans"/>
              </a:rPr>
              <a:t>Game Over Screen:</a:t>
            </a:r>
            <a:endParaRPr>
              <a:solidFill>
                <a:srgbClr val="000000"/>
              </a:solidFill>
              <a:latin typeface="Gill Sans"/>
              <a:ea typeface="Gill Sans"/>
              <a:cs typeface="Gill Sans"/>
              <a:sym typeface="Gill Sans"/>
            </a:endParaRPr>
          </a:p>
          <a:p>
            <a:pPr indent="-342900" lvl="0" marL="457200" rtl="0" algn="l">
              <a:spcBef>
                <a:spcPts val="1200"/>
              </a:spcBef>
              <a:spcAft>
                <a:spcPts val="0"/>
              </a:spcAft>
              <a:buClr>
                <a:srgbClr val="000000"/>
              </a:buClr>
              <a:buSzPts val="1800"/>
              <a:buFont typeface="Gill Sans"/>
              <a:buChar char="●"/>
            </a:pPr>
            <a:r>
              <a:rPr lang="en">
                <a:solidFill>
                  <a:srgbClr val="000000"/>
                </a:solidFill>
                <a:latin typeface="Gill Sans"/>
                <a:ea typeface="Gill Sans"/>
                <a:cs typeface="Gill Sans"/>
                <a:sym typeface="Gill Sans"/>
              </a:rPr>
              <a:t>Displays a game over / death message.</a:t>
            </a:r>
            <a:endParaRPr>
              <a:solidFill>
                <a:srgbClr val="000000"/>
              </a:solidFill>
              <a:latin typeface="Gill Sans"/>
              <a:ea typeface="Gill Sans"/>
              <a:cs typeface="Gill Sans"/>
              <a:sym typeface="Gill Sans"/>
            </a:endParaRPr>
          </a:p>
          <a:p>
            <a:pPr indent="-342900" lvl="0" marL="457200" rtl="0" algn="l">
              <a:spcBef>
                <a:spcPts val="0"/>
              </a:spcBef>
              <a:spcAft>
                <a:spcPts val="0"/>
              </a:spcAft>
              <a:buClr>
                <a:srgbClr val="000000"/>
              </a:buClr>
              <a:buSzPts val="1800"/>
              <a:buFont typeface="Gill Sans"/>
              <a:buChar char="●"/>
            </a:pPr>
            <a:r>
              <a:rPr lang="en">
                <a:solidFill>
                  <a:srgbClr val="000000"/>
                </a:solidFill>
                <a:latin typeface="Gill Sans"/>
                <a:ea typeface="Gill Sans"/>
                <a:cs typeface="Gill Sans"/>
                <a:sym typeface="Gill Sans"/>
              </a:rPr>
              <a:t>Return to main menu button: Returns the player back to the main menu.</a:t>
            </a:r>
            <a:endParaRPr>
              <a:solidFill>
                <a:srgbClr val="000000"/>
              </a:solidFill>
              <a:latin typeface="Gill Sans"/>
              <a:ea typeface="Gill Sans"/>
              <a:cs typeface="Gill Sans"/>
              <a:sym typeface="Gill Sans"/>
            </a:endParaRPr>
          </a:p>
          <a:p>
            <a:pPr indent="-342900" lvl="0" marL="457200" rtl="0" algn="l">
              <a:spcBef>
                <a:spcPts val="0"/>
              </a:spcBef>
              <a:spcAft>
                <a:spcPts val="0"/>
              </a:spcAft>
              <a:buClr>
                <a:srgbClr val="000000"/>
              </a:buClr>
              <a:buSzPts val="1800"/>
              <a:buFont typeface="Gill Sans"/>
              <a:buChar char="●"/>
            </a:pPr>
            <a:r>
              <a:rPr lang="en">
                <a:solidFill>
                  <a:srgbClr val="000000"/>
                </a:solidFill>
                <a:latin typeface="Gill Sans"/>
                <a:ea typeface="Gill Sans"/>
                <a:cs typeface="Gill Sans"/>
                <a:sym typeface="Gill Sans"/>
              </a:rPr>
              <a:t>Exit button: Quits the game.</a:t>
            </a:r>
            <a:br>
              <a:rPr lang="en">
                <a:solidFill>
                  <a:srgbClr val="000000"/>
                </a:solidFill>
                <a:latin typeface="Gill Sans"/>
                <a:ea typeface="Gill Sans"/>
                <a:cs typeface="Gill Sans"/>
                <a:sym typeface="Gill Sans"/>
              </a:rPr>
            </a:br>
            <a:endParaRPr>
              <a:solidFill>
                <a:srgbClr val="000000"/>
              </a:solidFill>
              <a:latin typeface="Gill Sans"/>
              <a:ea typeface="Gill Sans"/>
              <a:cs typeface="Gill Sans"/>
              <a:sym typeface="Gill Sans"/>
            </a:endParaRPr>
          </a:p>
        </p:txBody>
      </p:sp>
      <p:pic>
        <p:nvPicPr>
          <p:cNvPr id="107" name="Google Shape;107;p20"/>
          <p:cNvPicPr preferRelativeResize="0"/>
          <p:nvPr/>
        </p:nvPicPr>
        <p:blipFill>
          <a:blip r:embed="rId3">
            <a:alphaModFix/>
          </a:blip>
          <a:stretch>
            <a:fillRect/>
          </a:stretch>
        </p:blipFill>
        <p:spPr>
          <a:xfrm>
            <a:off x="4101619" y="2787981"/>
            <a:ext cx="3742675" cy="1346175"/>
          </a:xfrm>
          <a:prstGeom prst="rect">
            <a:avLst/>
          </a:prstGeom>
          <a:noFill/>
          <a:ln>
            <a:noFill/>
          </a:ln>
        </p:spPr>
      </p:pic>
      <p:sp>
        <p:nvSpPr>
          <p:cNvPr id="108" name="Google Shape;108;p20"/>
          <p:cNvSpPr/>
          <p:nvPr/>
        </p:nvSpPr>
        <p:spPr>
          <a:xfrm>
            <a:off x="1477825" y="2857175"/>
            <a:ext cx="1937400" cy="1207800"/>
          </a:xfrm>
          <a:prstGeom prst="roundRect">
            <a:avLst>
              <a:gd fmla="val 16667" name="adj"/>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Gill Sans"/>
                <a:ea typeface="Gill Sans"/>
                <a:cs typeface="Gill Sans"/>
                <a:sym typeface="Gill Sans"/>
              </a:rPr>
              <a:t>Game Over / Death Screen</a:t>
            </a:r>
            <a:endParaRPr>
              <a:latin typeface="Gill Sans"/>
              <a:ea typeface="Gill Sans"/>
              <a:cs typeface="Gill Sans"/>
              <a:sym typeface="Gill Sans"/>
            </a:endParaRPr>
          </a:p>
        </p:txBody>
      </p:sp>
      <p:sp>
        <p:nvSpPr>
          <p:cNvPr id="109" name="Google Shape;109;p20"/>
          <p:cNvSpPr/>
          <p:nvPr/>
        </p:nvSpPr>
        <p:spPr>
          <a:xfrm flipH="1" rot="-5400000">
            <a:off x="3471775" y="3117875"/>
            <a:ext cx="573300" cy="686400"/>
          </a:xfrm>
          <a:prstGeom prst="downArrow">
            <a:avLst>
              <a:gd fmla="val 50000" name="adj1"/>
              <a:gd fmla="val 50000" name="adj2"/>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Item Shop</a:t>
            </a:r>
            <a:endParaRPr/>
          </a:p>
        </p:txBody>
      </p:sp>
      <p:sp>
        <p:nvSpPr>
          <p:cNvPr id="115" name="Google Shape;115;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457200" lvl="0" marL="0" rtl="0" algn="l">
              <a:spcBef>
                <a:spcPts val="0"/>
              </a:spcBef>
              <a:spcAft>
                <a:spcPts val="1200"/>
              </a:spcAft>
              <a:buNone/>
            </a:pPr>
            <a:r>
              <a:rPr lang="en"/>
              <a:t>Item Shop is design for </a:t>
            </a:r>
            <a:r>
              <a:rPr lang="en"/>
              <a:t>the player to buy items for the game. For example, if you buy the attack potion, that potion should increase your player’s attack power. In order to get these items, you need to collect coins from the enemies from the game.</a:t>
            </a:r>
            <a:endParaRPr/>
          </a:p>
        </p:txBody>
      </p:sp>
      <p:pic>
        <p:nvPicPr>
          <p:cNvPr id="116" name="Google Shape;116;p21"/>
          <p:cNvPicPr preferRelativeResize="0"/>
          <p:nvPr/>
        </p:nvPicPr>
        <p:blipFill rotWithShape="1">
          <a:blip r:embed="rId3">
            <a:alphaModFix/>
          </a:blip>
          <a:srcRect b="0" l="0" r="25289" t="0"/>
          <a:stretch/>
        </p:blipFill>
        <p:spPr>
          <a:xfrm>
            <a:off x="6037875" y="2623900"/>
            <a:ext cx="2794425" cy="20950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