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4080"/>
    <a:srgbClr val="FF8000"/>
    <a:srgbClr val="000080"/>
    <a:srgbClr val="0080FF"/>
    <a:srgbClr val="6666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752" y="-80"/>
      </p:cViewPr>
      <p:guideLst>
        <p:guide orient="horz" pos="969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Employment Application User Comments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LinkedIn Jobs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Needs better search options</c:v>
                </c:pt>
                <c:pt idx="1">
                  <c:v>Profile isn't extensive enough</c:v>
                </c:pt>
                <c:pt idx="2">
                  <c:v>App is great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13.0</c:v>
                </c:pt>
                <c:pt idx="1">
                  <c:v>4.0</c:v>
                </c:pt>
                <c:pt idx="2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Indeed Jobs</c:v>
                </c:pt>
              </c:strCache>
            </c:strRef>
          </c:tx>
          <c:spPr>
            <a:solidFill>
              <a:srgbClr val="3366FF"/>
            </a:solidFill>
            <a:ln>
              <a:solidFill>
                <a:schemeClr val="accent6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Needs better search options</c:v>
                </c:pt>
                <c:pt idx="1">
                  <c:v>Profile isn't extensive enough</c:v>
                </c:pt>
                <c:pt idx="2">
                  <c:v>App is great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6.0</c:v>
                </c:pt>
                <c:pt idx="1">
                  <c:v>5.0</c:v>
                </c:pt>
                <c:pt idx="2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Snagajob</c:v>
                </c:pt>
              </c:strCache>
            </c:strRef>
          </c:tx>
          <c:spPr>
            <a:solidFill>
              <a:srgbClr val="FF8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Needs better search options</c:v>
                </c:pt>
                <c:pt idx="1">
                  <c:v>Profile isn't extensive enough</c:v>
                </c:pt>
                <c:pt idx="2">
                  <c:v>App is great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9.0</c:v>
                </c:pt>
                <c:pt idx="1">
                  <c:v>6.0</c:v>
                </c:pt>
                <c:pt idx="2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0647208"/>
        <c:axId val="-2046414200"/>
      </c:barChart>
      <c:catAx>
        <c:axId val="-20406472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6414200"/>
        <c:crosses val="autoZero"/>
        <c:auto val="1"/>
        <c:lblAlgn val="ctr"/>
        <c:lblOffset val="100"/>
        <c:noMultiLvlLbl val="0"/>
      </c:catAx>
      <c:valAx>
        <c:axId val="-2046414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06472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4359580052493"/>
          <c:y val="0.386543851829842"/>
          <c:w val="0.11147375328084"/>
          <c:h val="0.23936487891843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BBF91-7A60-854D-AC8B-9AF7C6F99EE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F7C7-1F41-F54B-A002-831DFEB0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F7C7-1F41-F54B-A002-831DFEB063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3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7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3E32-853C-433B-BED2-766C5D3EFD70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DFA9-3839-47E9-AB7D-25E7EFA2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6002000"/>
            <a:ext cx="36576000" cy="10439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80000">
                <a:schemeClr val="accent1">
                  <a:shade val="93000"/>
                  <a:satMod val="130000"/>
                  <a:alpha val="20000"/>
                </a:schemeClr>
              </a:gs>
              <a:gs pos="100000">
                <a:schemeClr val="accent1">
                  <a:shade val="94000"/>
                  <a:satMod val="135000"/>
                  <a:alpha val="2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36576000" cy="297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76200"/>
            <a:ext cx="36576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/>
                <a:cs typeface="Helvetica Neue"/>
              </a:rPr>
              <a:t>Jobs Near 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Me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 Neue"/>
                <a:cs typeface="Helvetica Neue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Helvetica Neue"/>
                <a:cs typeface="Helvetica Neue"/>
              </a:rPr>
              <a:t>Aggregating Jobs for Unemployed </a:t>
            </a:r>
            <a:r>
              <a:rPr lang="en-US" sz="6000" dirty="0" smtClean="0">
                <a:solidFill>
                  <a:schemeClr val="bg1"/>
                </a:solidFill>
                <a:latin typeface="Helvetica Neue"/>
                <a:cs typeface="Helvetica Neue"/>
              </a:rPr>
              <a:t>Populations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2286001"/>
            <a:ext cx="365760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Garamond"/>
                <a:cs typeface="Garamond"/>
              </a:rPr>
              <a:t>Student Researcher: Hailey </a:t>
            </a:r>
            <a:r>
              <a:rPr lang="en-US" sz="4400" dirty="0" smtClean="0">
                <a:solidFill>
                  <a:schemeClr val="bg1"/>
                </a:solidFill>
                <a:latin typeface="Garamond"/>
                <a:cs typeface="Garamond"/>
              </a:rPr>
              <a:t>Patterson | Research </a:t>
            </a:r>
            <a:r>
              <a:rPr lang="en-US" sz="4400" dirty="0">
                <a:solidFill>
                  <a:schemeClr val="bg1"/>
                </a:solidFill>
                <a:latin typeface="Garamond"/>
                <a:cs typeface="Garamond"/>
              </a:rPr>
              <a:t>Mentor: </a:t>
            </a:r>
            <a:r>
              <a:rPr lang="en-US" sz="4400" dirty="0" err="1">
                <a:solidFill>
                  <a:schemeClr val="bg1"/>
                </a:solidFill>
                <a:latin typeface="Garamond"/>
                <a:cs typeface="Garamond"/>
              </a:rPr>
              <a:t>Jashanjit</a:t>
            </a:r>
            <a:r>
              <a:rPr lang="en-US" sz="4400" dirty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Garamond"/>
                <a:cs typeface="Garamond"/>
              </a:rPr>
              <a:t>Kaur</a:t>
            </a:r>
            <a:r>
              <a:rPr lang="en-US" sz="4400" dirty="0">
                <a:solidFill>
                  <a:schemeClr val="bg1"/>
                </a:solidFill>
                <a:latin typeface="Garamond"/>
                <a:cs typeface="Garamond"/>
              </a:rPr>
              <a:t>, MSI Student </a:t>
            </a:r>
            <a:r>
              <a:rPr lang="en-US" sz="4400" dirty="0" smtClean="0">
                <a:solidFill>
                  <a:schemeClr val="bg1"/>
                </a:solidFill>
                <a:latin typeface="Garamond"/>
                <a:cs typeface="Garamond"/>
              </a:rPr>
              <a:t>| Sponsor</a:t>
            </a:r>
            <a:r>
              <a:rPr lang="en-US" sz="4400" dirty="0">
                <a:solidFill>
                  <a:schemeClr val="bg1"/>
                </a:solidFill>
                <a:latin typeface="Garamond"/>
                <a:cs typeface="Garamond"/>
              </a:rPr>
              <a:t>: Assistant Professor </a:t>
            </a:r>
            <a:r>
              <a:rPr lang="en-US" sz="4400" dirty="0" err="1">
                <a:solidFill>
                  <a:schemeClr val="bg1"/>
                </a:solidFill>
                <a:latin typeface="Garamond"/>
                <a:cs typeface="Garamond"/>
              </a:rPr>
              <a:t>Tawanna</a:t>
            </a:r>
            <a:r>
              <a:rPr lang="en-US" sz="4400" dirty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Garamond"/>
                <a:cs typeface="Garamond"/>
              </a:rPr>
              <a:t>Dillahunt</a:t>
            </a:r>
            <a:r>
              <a:rPr lang="en-US" sz="4400" dirty="0">
                <a:solidFill>
                  <a:schemeClr val="bg1"/>
                </a:solidFill>
                <a:latin typeface="Garamond"/>
                <a:cs typeface="Garamond"/>
              </a:rPr>
              <a:t>, School of </a:t>
            </a:r>
            <a:r>
              <a:rPr lang="en-US" sz="4400" dirty="0" smtClean="0">
                <a:solidFill>
                  <a:schemeClr val="bg1"/>
                </a:solidFill>
                <a:latin typeface="Garamond"/>
                <a:cs typeface="Garamond"/>
              </a:rPr>
              <a:t>Information</a:t>
            </a:r>
            <a:endParaRPr lang="en-US" sz="4400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0" y="3429000"/>
            <a:ext cx="86868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Background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267200"/>
            <a:ext cx="10210800" cy="604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latin typeface="Garamond"/>
                <a:cs typeface="Garamond"/>
              </a:rPr>
              <a:t>Social </a:t>
            </a:r>
            <a:r>
              <a:rPr lang="en-US" sz="4300" dirty="0">
                <a:latin typeface="Garamond"/>
                <a:cs typeface="Garamond"/>
              </a:rPr>
              <a:t>networking tools and online markets tend to target highly educated and highly paid professionals </a:t>
            </a:r>
            <a:r>
              <a:rPr lang="en-US" sz="4300" dirty="0" smtClean="0">
                <a:latin typeface="Garamond"/>
                <a:cs typeface="Garamond"/>
              </a:rPr>
              <a:t>who </a:t>
            </a:r>
            <a:r>
              <a:rPr lang="en-US" sz="4300" dirty="0">
                <a:latin typeface="Garamond"/>
                <a:cs typeface="Garamond"/>
              </a:rPr>
              <a:t>are likely to be employed or have a professional background (e.g., CareerBuilder,  LinkedIn, Amazon Mechanical Turk). Past </a:t>
            </a:r>
            <a:r>
              <a:rPr lang="en-US" sz="4300" dirty="0" smtClean="0">
                <a:latin typeface="Garamond"/>
                <a:cs typeface="Garamond"/>
              </a:rPr>
              <a:t>research [1] </a:t>
            </a:r>
            <a:r>
              <a:rPr lang="en-US" sz="4300" dirty="0">
                <a:latin typeface="Garamond"/>
                <a:cs typeface="Garamond"/>
              </a:rPr>
              <a:t>suggests that very few of these applications target or provide opportunities for populations that may be unemployed, or who have limited education.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944600" y="16230600"/>
            <a:ext cx="86868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Helvetica Neue"/>
                <a:cs typeface="Helvetica Neue"/>
              </a:rPr>
              <a:t> Results</a:t>
            </a:r>
            <a:endParaRPr lang="en-US" sz="60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431000" y="3429000"/>
            <a:ext cx="86868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Process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graphicFrame>
        <p:nvGraphicFramePr>
          <p:cNvPr id="74" name="Chart 73"/>
          <p:cNvGraphicFramePr/>
          <p:nvPr>
            <p:extLst>
              <p:ext uri="{D42A27DB-BD31-4B8C-83A1-F6EECF244321}">
                <p14:modId xmlns:p14="http://schemas.microsoft.com/office/powerpoint/2010/main" val="2240965874"/>
              </p:ext>
            </p:extLst>
          </p:nvPr>
        </p:nvGraphicFramePr>
        <p:xfrm>
          <a:off x="1447800" y="18211800"/>
          <a:ext cx="15240000" cy="807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8" name="Straight Connector 87"/>
          <p:cNvCxnSpPr/>
          <p:nvPr/>
        </p:nvCxnSpPr>
        <p:spPr>
          <a:xfrm flipH="1">
            <a:off x="23698200" y="4572000"/>
            <a:ext cx="76200" cy="1097280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393400" y="17297400"/>
            <a:ext cx="8001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Usability Testing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87400" y="4572000"/>
            <a:ext cx="80010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Literature Review 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174700" y="4572000"/>
            <a:ext cx="8001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Competitive Analysis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487400" y="10287000"/>
            <a:ext cx="8001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Content Analysis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174700" y="10363200"/>
            <a:ext cx="8001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Usability Testing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400" y="5715000"/>
            <a:ext cx="5029200" cy="12954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2420600" y="7010400"/>
            <a:ext cx="10668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latin typeface="Garamond"/>
                <a:cs typeface="Garamond"/>
              </a:rPr>
              <a:t>I </a:t>
            </a:r>
            <a:r>
              <a:rPr lang="en-US" sz="4300" dirty="0">
                <a:latin typeface="Garamond"/>
                <a:cs typeface="Garamond"/>
              </a:rPr>
              <a:t>conducted a brief review of related literature from HCI and sociology </a:t>
            </a:r>
            <a:r>
              <a:rPr lang="en-US" sz="4300" dirty="0" smtClean="0">
                <a:latin typeface="Garamond"/>
                <a:cs typeface="Garamond"/>
              </a:rPr>
              <a:t>domains. I read and summarized 15 research papers and 2 chapters of the “Ways of Knowing in HCI” book</a:t>
            </a:r>
            <a:r>
              <a:rPr lang="en-US" sz="4300" dirty="0">
                <a:latin typeface="Garamond"/>
                <a:cs typeface="Garamond"/>
              </a:rPr>
              <a:t>.</a:t>
            </a:r>
            <a:endParaRPr lang="en-US" sz="43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78258">
            <a:off x="28160580" y="5692390"/>
            <a:ext cx="1371600" cy="119648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2419">
            <a:off x="29405092" y="5494564"/>
            <a:ext cx="1752600" cy="16545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7079">
            <a:off x="30754113" y="5598852"/>
            <a:ext cx="1524000" cy="13003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7079">
            <a:off x="29992113" y="11388834"/>
            <a:ext cx="1524000" cy="13003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7079">
            <a:off x="18104913" y="11390052"/>
            <a:ext cx="1524000" cy="130031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2419">
            <a:off x="16619708" y="11291297"/>
            <a:ext cx="1752600" cy="165453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2419">
            <a:off x="28566892" y="11215097"/>
            <a:ext cx="1752600" cy="165453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78258">
            <a:off x="15435180" y="11483590"/>
            <a:ext cx="1371600" cy="119648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22400" y="5562600"/>
            <a:ext cx="1371600" cy="13716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64800">
            <a:off x="32038151" y="5563112"/>
            <a:ext cx="1739900" cy="153152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46000" y="7010400"/>
            <a:ext cx="1059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latin typeface="Garamond"/>
                <a:cs typeface="Garamond"/>
              </a:rPr>
              <a:t>I conducted a competitive analysis of 9 existing employment applications on the Android App store that varied in their target audiences and types of jobs offered. </a:t>
            </a:r>
            <a:endParaRPr lang="en-US" sz="4300" dirty="0"/>
          </a:p>
        </p:txBody>
      </p:sp>
      <p:sp>
        <p:nvSpPr>
          <p:cNvPr id="71" name="TextBox 70"/>
          <p:cNvSpPr txBox="1"/>
          <p:nvPr/>
        </p:nvSpPr>
        <p:spPr>
          <a:xfrm>
            <a:off x="12420600" y="12801600"/>
            <a:ext cx="1066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latin typeface="Garamond"/>
                <a:cs typeface="Garamond"/>
              </a:rPr>
              <a:t>I analyzed </a:t>
            </a:r>
            <a:r>
              <a:rPr lang="en-US" sz="4300" dirty="0">
                <a:latin typeface="Garamond"/>
                <a:cs typeface="Garamond"/>
              </a:rPr>
              <a:t>the first 20 comments on </a:t>
            </a:r>
            <a:r>
              <a:rPr lang="en-US" sz="4300" dirty="0" smtClean="0">
                <a:latin typeface="Garamond"/>
                <a:cs typeface="Garamond"/>
              </a:rPr>
              <a:t>each of three of the most popular employment apps on the Android App store: Linked Jobs, Indeed Jobs and </a:t>
            </a:r>
            <a:r>
              <a:rPr lang="en-US" sz="4300" dirty="0" err="1" smtClean="0">
                <a:latin typeface="Garamond"/>
                <a:cs typeface="Garamond"/>
              </a:rPr>
              <a:t>Snagajob</a:t>
            </a:r>
            <a:r>
              <a:rPr lang="en-US" sz="4300" dirty="0">
                <a:latin typeface="Garamond"/>
                <a:cs typeface="Garamond"/>
              </a:rPr>
              <a:t>.</a:t>
            </a:r>
            <a:endParaRPr lang="en-US" sz="4300" dirty="0"/>
          </a:p>
        </p:txBody>
      </p:sp>
      <p:sp>
        <p:nvSpPr>
          <p:cNvPr id="72" name="TextBox 71"/>
          <p:cNvSpPr txBox="1"/>
          <p:nvPr/>
        </p:nvSpPr>
        <p:spPr>
          <a:xfrm>
            <a:off x="24841200" y="12801600"/>
            <a:ext cx="10896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latin typeface="Garamond"/>
                <a:cs typeface="Garamond"/>
              </a:rPr>
              <a:t>E</a:t>
            </a:r>
            <a:r>
              <a:rPr lang="en-US" sz="4300" dirty="0" smtClean="0">
                <a:latin typeface="Garamond"/>
                <a:cs typeface="Garamond"/>
              </a:rPr>
              <a:t>ach of five participants were read a scenario based on the user profiles from last summers research [1] and asked to find the 2 most relevant jobs to them on each app.</a:t>
            </a:r>
            <a:endParaRPr lang="en-US" sz="4300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9000" y="18440400"/>
            <a:ext cx="17373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Our participants faced challenges such as an inability to create strong profiles, irrelevant search options and failure to know if 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employers actually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 received their applications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.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This lead to a question 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of application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reliability.</a:t>
            </a:r>
          </a:p>
          <a:p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69000" y="27051000"/>
            <a:ext cx="3886200" cy="1666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t="26832" b="18643"/>
          <a:stretch/>
        </p:blipFill>
        <p:spPr>
          <a:xfrm>
            <a:off x="457200" y="27051000"/>
            <a:ext cx="9677400" cy="1828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95588" y="27051000"/>
            <a:ext cx="7992412" cy="179458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38200" y="10591800"/>
            <a:ext cx="86868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Objective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1389817"/>
            <a:ext cx="10210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/>
                <a:cs typeface="Garamond"/>
              </a:rPr>
              <a:t>The goal of the evaluation is to understand the user requirements for new mobile employment based applications. Our vision is to develop a mobile application, which aggregates jobs that unemployed populations find </a:t>
            </a:r>
            <a:r>
              <a:rPr lang="en-US" sz="4400" dirty="0" smtClean="0">
                <a:latin typeface="Garamond"/>
                <a:cs typeface="Garamond"/>
              </a:rPr>
              <a:t>beneficial.</a:t>
            </a:r>
            <a:endParaRPr lang="en-US" sz="4300" dirty="0">
              <a:latin typeface="Garamond"/>
              <a:cs typeface="Garamond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936200" y="26695401"/>
            <a:ext cx="136398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Helvetica Neue"/>
                <a:cs typeface="Helvetica Neue"/>
              </a:rPr>
              <a:t>References</a:t>
            </a:r>
          </a:p>
          <a:p>
            <a:r>
              <a:rPr lang="en-US" sz="4000" dirty="0" smtClean="0">
                <a:latin typeface="Garamond"/>
                <a:cs typeface="Garamond"/>
              </a:rPr>
              <a:t>1. Jen</a:t>
            </a:r>
            <a:r>
              <a:rPr lang="en-US" sz="4000" dirty="0">
                <a:latin typeface="Garamond"/>
                <a:cs typeface="Garamond"/>
              </a:rPr>
              <a:t>, B., </a:t>
            </a:r>
            <a:r>
              <a:rPr lang="en-US" sz="4000" dirty="0" err="1">
                <a:latin typeface="Garamond"/>
                <a:cs typeface="Garamond"/>
              </a:rPr>
              <a:t>Kaur</a:t>
            </a:r>
            <a:r>
              <a:rPr lang="en-US" sz="4000" dirty="0">
                <a:latin typeface="Garamond"/>
                <a:cs typeface="Garamond"/>
              </a:rPr>
              <a:t>, J., De </a:t>
            </a:r>
            <a:r>
              <a:rPr lang="en-US" sz="4000" dirty="0" err="1">
                <a:latin typeface="Garamond"/>
                <a:cs typeface="Garamond"/>
              </a:rPr>
              <a:t>Heus</a:t>
            </a:r>
            <a:r>
              <a:rPr lang="en-US" sz="4000" dirty="0">
                <a:latin typeface="Garamond"/>
                <a:cs typeface="Garamond"/>
              </a:rPr>
              <a:t>, J., </a:t>
            </a:r>
            <a:r>
              <a:rPr lang="en-US" sz="4000" dirty="0" err="1">
                <a:latin typeface="Garamond"/>
                <a:cs typeface="Garamond"/>
              </a:rPr>
              <a:t>Dillahunt</a:t>
            </a:r>
            <a:r>
              <a:rPr lang="en-US" sz="4000" dirty="0">
                <a:latin typeface="Garamond"/>
                <a:cs typeface="Garamond"/>
              </a:rPr>
              <a:t>, T. Analyzing employment technologies for economically distressed individuals. CHI ‘14, Ext. Abstracts, 1945-1950.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506200" y="10058400"/>
            <a:ext cx="228600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105400" y="17297400"/>
            <a:ext cx="8001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Helvetica Neue"/>
                <a:cs typeface="Helvetica Neue"/>
              </a:rPr>
              <a:t>Content Analysis</a:t>
            </a:r>
            <a:endParaRPr lang="en-US" sz="6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5400" y="21259800"/>
            <a:ext cx="140208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Garamond"/>
                <a:cs typeface="Garamond"/>
              </a:rPr>
              <a:t>Users would benefit from:</a:t>
            </a:r>
          </a:p>
          <a:p>
            <a:pPr marL="857250" indent="-857250">
              <a:buFont typeface="Arial"/>
              <a:buChar char="•"/>
            </a:pPr>
            <a:r>
              <a:rPr lang="en-US" sz="4300" dirty="0">
                <a:latin typeface="Garamond"/>
                <a:cs typeface="Garamond"/>
              </a:rPr>
              <a:t>T</a:t>
            </a:r>
            <a:r>
              <a:rPr lang="en-US" sz="4300" dirty="0" smtClean="0">
                <a:latin typeface="Garamond"/>
                <a:cs typeface="Garamond"/>
              </a:rPr>
              <a:t>he </a:t>
            </a:r>
            <a:r>
              <a:rPr lang="en-US" sz="4300" dirty="0">
                <a:latin typeface="Garamond"/>
                <a:cs typeface="Garamond"/>
              </a:rPr>
              <a:t>ability to upload an existing resume or CV to their </a:t>
            </a:r>
            <a:r>
              <a:rPr lang="en-US" sz="4300" dirty="0" smtClean="0">
                <a:latin typeface="Garamond"/>
                <a:cs typeface="Garamond"/>
              </a:rPr>
              <a:t>profiles</a:t>
            </a:r>
          </a:p>
          <a:p>
            <a:pPr marL="857250" indent="-857250">
              <a:buFont typeface="Arial"/>
              <a:buChar char="•"/>
            </a:pPr>
            <a:r>
              <a:rPr lang="en-US" sz="4300" dirty="0">
                <a:latin typeface="Garamond"/>
                <a:cs typeface="Garamond"/>
              </a:rPr>
              <a:t>F</a:t>
            </a:r>
            <a:r>
              <a:rPr lang="en-US" sz="4300" dirty="0" smtClean="0">
                <a:latin typeface="Garamond"/>
                <a:cs typeface="Garamond"/>
              </a:rPr>
              <a:t>ilter </a:t>
            </a:r>
            <a:r>
              <a:rPr lang="en-US" sz="4300" dirty="0">
                <a:latin typeface="Garamond"/>
                <a:cs typeface="Garamond"/>
              </a:rPr>
              <a:t>options when searching for </a:t>
            </a:r>
            <a:r>
              <a:rPr lang="en-US" sz="4300" dirty="0" smtClean="0">
                <a:latin typeface="Garamond"/>
                <a:cs typeface="Garamond"/>
              </a:rPr>
              <a:t>jobs</a:t>
            </a:r>
          </a:p>
          <a:p>
            <a:pPr marL="857250" indent="-857250">
              <a:buFont typeface="Arial"/>
              <a:buChar char="•"/>
            </a:pPr>
            <a:r>
              <a:rPr lang="en-US" sz="4300" dirty="0">
                <a:latin typeface="Garamond"/>
                <a:cs typeface="Garamond"/>
              </a:rPr>
              <a:t>A</a:t>
            </a:r>
            <a:r>
              <a:rPr lang="en-US" sz="4300" dirty="0" smtClean="0">
                <a:latin typeface="Garamond"/>
                <a:cs typeface="Garamond"/>
              </a:rPr>
              <a:t>lerts </a:t>
            </a:r>
            <a:r>
              <a:rPr lang="en-US" sz="4300" dirty="0">
                <a:latin typeface="Garamond"/>
                <a:cs typeface="Garamond"/>
              </a:rPr>
              <a:t>about the application process after applications have been submitted</a:t>
            </a:r>
          </a:p>
        </p:txBody>
      </p:sp>
    </p:spTree>
    <p:extLst>
      <p:ext uri="{BB962C8B-B14F-4D97-AF65-F5344CB8AC3E}">
        <p14:creationId xmlns:p14="http://schemas.microsoft.com/office/powerpoint/2010/main" val="42872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7208</TotalTime>
  <Words>333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Steiner, Jenna</dc:creator>
  <cp:lastModifiedBy>Tawanna Dillahunt</cp:lastModifiedBy>
  <cp:revision>56</cp:revision>
  <dcterms:created xsi:type="dcterms:W3CDTF">2015-02-19T16:05:57Z</dcterms:created>
  <dcterms:modified xsi:type="dcterms:W3CDTF">2015-05-11T13:37:35Z</dcterms:modified>
</cp:coreProperties>
</file>