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83" r:id="rId7"/>
    <p:sldId id="262" r:id="rId8"/>
    <p:sldId id="284" r:id="rId9"/>
    <p:sldId id="285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67" r:id="rId18"/>
    <p:sldId id="271" r:id="rId19"/>
    <p:sldId id="272" r:id="rId20"/>
    <p:sldId id="273" r:id="rId21"/>
    <p:sldId id="276" r:id="rId22"/>
    <p:sldId id="274" r:id="rId23"/>
    <p:sldId id="275" r:id="rId24"/>
    <p:sldId id="277" r:id="rId25"/>
    <p:sldId id="278" r:id="rId26"/>
    <p:sldId id="294" r:id="rId27"/>
    <p:sldId id="292" r:id="rId28"/>
    <p:sldId id="279" r:id="rId29"/>
    <p:sldId id="289" r:id="rId30"/>
    <p:sldId id="290" r:id="rId31"/>
    <p:sldId id="291" r:id="rId32"/>
    <p:sldId id="293" r:id="rId33"/>
    <p:sldId id="280" r:id="rId34"/>
    <p:sldId id="286" r:id="rId35"/>
    <p:sldId id="287" r:id="rId36"/>
    <p:sldId id="288" r:id="rId37"/>
    <p:sldId id="281" r:id="rId38"/>
    <p:sldId id="28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919E6F3-4136-BB46-AA89-31E390729234}">
          <p14:sldIdLst>
            <p14:sldId id="256"/>
            <p14:sldId id="257"/>
            <p14:sldId id="258"/>
            <p14:sldId id="259"/>
            <p14:sldId id="260"/>
            <p14:sldId id="283"/>
            <p14:sldId id="262"/>
            <p14:sldId id="284"/>
            <p14:sldId id="285"/>
            <p14:sldId id="263"/>
            <p14:sldId id="264"/>
            <p14:sldId id="265"/>
            <p14:sldId id="266"/>
            <p14:sldId id="268"/>
            <p14:sldId id="269"/>
            <p14:sldId id="270"/>
            <p14:sldId id="267"/>
            <p14:sldId id="271"/>
            <p14:sldId id="272"/>
            <p14:sldId id="273"/>
            <p14:sldId id="276"/>
            <p14:sldId id="274"/>
            <p14:sldId id="275"/>
            <p14:sldId id="277"/>
            <p14:sldId id="278"/>
            <p14:sldId id="294"/>
            <p14:sldId id="292"/>
            <p14:sldId id="279"/>
            <p14:sldId id="289"/>
            <p14:sldId id="290"/>
            <p14:sldId id="291"/>
            <p14:sldId id="293"/>
            <p14:sldId id="280"/>
            <p14:sldId id="286"/>
            <p14:sldId id="287"/>
            <p14:sldId id="288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C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11" autoAdjust="0"/>
  </p:normalViewPr>
  <p:slideViewPr>
    <p:cSldViewPr snapToGrid="0" snapToObjects="1">
      <p:cViewPr varScale="1">
        <p:scale>
          <a:sx n="121" d="100"/>
          <a:sy n="121" d="100"/>
        </p:scale>
        <p:origin x="-12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3573-ACC4-B04D-90B7-44BDDBD55127}" type="datetime1">
              <a:rPr lang="en-US" smtClean="0"/>
              <a:t>8/16/13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C499F-1784-7F4C-865F-610F8729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488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313A5-8750-0649-BE1E-090B115FF29C}" type="datetime1">
              <a:rPr lang="en-US" smtClean="0"/>
              <a:t>8/16/13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4F67B-B813-0F4F-8F6C-0081D183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49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4F67B-B813-0F4F-8F6C-0081D183D7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0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Brighter colors for pictures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4F67B-B813-0F4F-8F6C-0081D183D7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7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fonts bigger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4F67B-B813-0F4F-8F6C-0081D183D7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0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6D18-BBEC-1A47-A355-0E81A22F3855}" type="datetime1">
              <a:rPr lang="en-US" smtClean="0"/>
              <a:t>8/16/13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31F5-6E7D-4B43-8840-16C53A4E6C38}" type="datetime1">
              <a:rPr lang="en-US" smtClean="0"/>
              <a:t>8/16/13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A56A-29AD-604A-8C74-0BBF5A386468}" type="datetime1">
              <a:rPr lang="en-US" smtClean="0"/>
              <a:t>8/16/13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EF7F-9931-DA42-99F1-4482598FAA95}" type="datetime1">
              <a:rPr lang="en-US" smtClean="0"/>
              <a:t>8/16/13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EFB1-2EBD-424E-8DA2-82AFD9E7F3D3}" type="datetime1">
              <a:rPr lang="en-US" smtClean="0"/>
              <a:t>8/16/13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1C9F-10F0-7D44-8025-C6F0C099B28D}" type="datetime1">
              <a:rPr lang="en-US" smtClean="0"/>
              <a:t>8/16/13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52B0-50A9-FC46-B833-69EE93ECDBB1}" type="datetime1">
              <a:rPr lang="en-US" smtClean="0"/>
              <a:t>8/16/13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3D4D-2C20-674D-ADDE-261BE881A5F3}" type="datetime1">
              <a:rPr lang="en-US" smtClean="0"/>
              <a:t>8/16/13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D2DF-1A4B-4841-A73A-D6B4CA4F3CF8}" type="datetime1">
              <a:rPr lang="en-US" smtClean="0"/>
              <a:t>8/16/13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82C3-5C0E-5042-9937-302DF127C286}" type="datetime1">
              <a:rPr lang="en-US" smtClean="0"/>
              <a:t>8/16/13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C4F9-FEBD-8247-BEFB-7CB06F24F3DA}" type="datetime1">
              <a:rPr lang="en-US" smtClean="0"/>
              <a:t>8/16/13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C862084-FBA7-DE44-BD6D-BB4CFCCA8035}" type="datetime1">
              <a:rPr lang="en-US" smtClean="0"/>
              <a:t>8/16/13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2C8668-9BFB-0B41-9F1E-7DEA34DDB5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emf"/><Relationship Id="rId3" Type="http://schemas.openxmlformats.org/officeDocument/2006/relationships/image" Target="../media/image39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emf"/><Relationship Id="rId3" Type="http://schemas.openxmlformats.org/officeDocument/2006/relationships/image" Target="../media/image4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emf"/><Relationship Id="rId3" Type="http://schemas.openxmlformats.org/officeDocument/2006/relationships/image" Target="../media/image4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emf"/><Relationship Id="rId3" Type="http://schemas.openxmlformats.org/officeDocument/2006/relationships/image" Target="../media/image45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8855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A New Filtering Index for fasT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>Processing of sparql queries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4154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 smtClean="0"/>
              <a:t>Srivenu Paturi</a:t>
            </a:r>
          </a:p>
          <a:p>
            <a:pPr algn="l"/>
            <a:r>
              <a:rPr lang="en-US" dirty="0" smtClean="0"/>
              <a:t>Computer Science &amp; Electrical Engineering</a:t>
            </a:r>
          </a:p>
          <a:p>
            <a:pPr algn="l"/>
            <a:r>
              <a:rPr lang="en-US" dirty="0" smtClean="0"/>
              <a:t>University of Missouri-Kansas City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August 17</a:t>
            </a:r>
            <a:r>
              <a:rPr lang="en-US" baseline="30000" dirty="0" smtClean="0"/>
              <a:t>th</a:t>
            </a:r>
            <a:r>
              <a:rPr lang="en-US" dirty="0" smtClean="0"/>
              <a:t> 2013</a:t>
            </a:r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94725" y="5648325"/>
            <a:ext cx="549275" cy="39687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1600" y="5467957"/>
            <a:ext cx="5366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Acknowledgements</a:t>
            </a:r>
          </a:p>
          <a:p>
            <a:r>
              <a:rPr lang="en-US" dirty="0" smtClean="0"/>
              <a:t>National </a:t>
            </a:r>
            <a:r>
              <a:rPr lang="en-US" dirty="0"/>
              <a:t>Science Foundation under Grant No. 1115871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3832" y="64435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8200" y="65140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46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393723" y="3844488"/>
            <a:ext cx="2152340" cy="28454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 of 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89785"/>
          </a:xfrm>
        </p:spPr>
        <p:txBody>
          <a:bodyPr/>
          <a:lstStyle/>
          <a:p>
            <a:r>
              <a:rPr lang="en-US" dirty="0" smtClean="0"/>
              <a:t>Indexing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/>
              <a:t>Querying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92289" y="2140002"/>
            <a:ext cx="1575690" cy="1105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RIS Indexing System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92289" y="4161964"/>
            <a:ext cx="1575690" cy="1105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D2533C"/>
                </a:solidFill>
              </a:rPr>
              <a:t>RIS Filtering Querying System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3692289" y="5676982"/>
            <a:ext cx="1575690" cy="800018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6541E"/>
                </a:solidFill>
              </a:rPr>
              <a:t>RIS Index</a:t>
            </a:r>
          </a:p>
          <a:p>
            <a:pPr algn="ctr"/>
            <a:endParaRPr lang="en-US" dirty="0">
              <a:solidFill>
                <a:srgbClr val="56541E"/>
              </a:solidFill>
            </a:endParaRPr>
          </a:p>
        </p:txBody>
      </p:sp>
      <p:sp>
        <p:nvSpPr>
          <p:cNvPr id="13" name="Snip Single Corner Rectangle 12"/>
          <p:cNvSpPr/>
          <p:nvPr/>
        </p:nvSpPr>
        <p:spPr>
          <a:xfrm>
            <a:off x="7293299" y="4762092"/>
            <a:ext cx="1102542" cy="1057785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6541E"/>
                </a:solidFill>
              </a:rPr>
              <a:t>RDF Results</a:t>
            </a:r>
            <a:endParaRPr lang="en-US" dirty="0">
              <a:solidFill>
                <a:srgbClr val="56541E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7111110" y="2327677"/>
            <a:ext cx="1575690" cy="800018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6541E"/>
                </a:solidFill>
              </a:rPr>
              <a:t>RIS Index</a:t>
            </a:r>
          </a:p>
          <a:p>
            <a:pPr algn="ctr"/>
            <a:endParaRPr lang="en-US" dirty="0">
              <a:solidFill>
                <a:srgbClr val="56541E"/>
              </a:solidFill>
            </a:endParaRPr>
          </a:p>
        </p:txBody>
      </p:sp>
      <p:sp>
        <p:nvSpPr>
          <p:cNvPr id="16" name="Snip Single Corner Rectangle 15"/>
          <p:cNvSpPr/>
          <p:nvPr/>
        </p:nvSpPr>
        <p:spPr>
          <a:xfrm>
            <a:off x="848967" y="2187492"/>
            <a:ext cx="1102542" cy="1057785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6541E"/>
                </a:solidFill>
              </a:rPr>
              <a:t>RDF Graphs</a:t>
            </a:r>
            <a:endParaRPr lang="en-US" dirty="0">
              <a:solidFill>
                <a:srgbClr val="56541E"/>
              </a:solidFill>
            </a:endParaRPr>
          </a:p>
        </p:txBody>
      </p:sp>
      <p:sp>
        <p:nvSpPr>
          <p:cNvPr id="17" name="Snip Single Corner Rectangle 16"/>
          <p:cNvSpPr/>
          <p:nvPr/>
        </p:nvSpPr>
        <p:spPr>
          <a:xfrm>
            <a:off x="848967" y="4762092"/>
            <a:ext cx="1102542" cy="1057785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6541E"/>
                </a:solidFill>
              </a:rPr>
              <a:t>RDF Query</a:t>
            </a:r>
            <a:endParaRPr lang="en-US" dirty="0">
              <a:solidFill>
                <a:srgbClr val="56541E"/>
              </a:solidFill>
            </a:endParaRPr>
          </a:p>
        </p:txBody>
      </p:sp>
      <p:cxnSp>
        <p:nvCxnSpPr>
          <p:cNvPr id="21" name="Straight Arrow Connector 20"/>
          <p:cNvCxnSpPr>
            <a:stCxn id="16" idx="0"/>
            <a:endCxn id="6" idx="1"/>
          </p:cNvCxnSpPr>
          <p:nvPr/>
        </p:nvCxnSpPr>
        <p:spPr>
          <a:xfrm flipV="1">
            <a:off x="1951509" y="2692640"/>
            <a:ext cx="1740780" cy="2374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4" idx="1"/>
          </p:cNvCxnSpPr>
          <p:nvPr/>
        </p:nvCxnSpPr>
        <p:spPr>
          <a:xfrm>
            <a:off x="5267979" y="2692640"/>
            <a:ext cx="2237054" cy="3504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12" idx="1"/>
          </p:cNvCxnSpPr>
          <p:nvPr/>
        </p:nvCxnSpPr>
        <p:spPr>
          <a:xfrm flipV="1">
            <a:off x="1951509" y="5267237"/>
            <a:ext cx="1442214" cy="237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  <a:endCxn id="10" idx="2"/>
          </p:cNvCxnSpPr>
          <p:nvPr/>
        </p:nvCxnSpPr>
        <p:spPr>
          <a:xfrm flipV="1">
            <a:off x="4480134" y="5267239"/>
            <a:ext cx="0" cy="40974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  <a:endCxn id="13" idx="2"/>
          </p:cNvCxnSpPr>
          <p:nvPr/>
        </p:nvCxnSpPr>
        <p:spPr>
          <a:xfrm>
            <a:off x="5546063" y="5267237"/>
            <a:ext cx="1747236" cy="237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85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7791" cy="52578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 bloom filter is a memory efficient data structure (usually a bit array) to determine the probability of the presence </a:t>
            </a:r>
            <a:r>
              <a:rPr lang="en-US" sz="1600" dirty="0"/>
              <a:t>of an element in a sample </a:t>
            </a:r>
            <a:r>
              <a:rPr lang="en-US" sz="1600" dirty="0" smtClean="0"/>
              <a:t>set.</a:t>
            </a:r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1794" y="2338977"/>
            <a:ext cx="2050641" cy="20224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numCol="1" rtlCol="0" anchor="t" anchorCtr="0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Data Bloom Loading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3346687" y="2764561"/>
            <a:ext cx="914400" cy="574783"/>
          </a:xfrm>
          <a:prstGeom prst="snip1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Set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9490" y="3151212"/>
            <a:ext cx="1683037" cy="3997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292934"/>
                </a:solidFill>
              </a:rPr>
              <a:t>Data Bloom Filters</a:t>
            </a:r>
            <a:endParaRPr lang="en-US" sz="1400" dirty="0">
              <a:solidFill>
                <a:srgbClr val="292934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9490" y="5596475"/>
            <a:ext cx="1847662" cy="3997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292934"/>
                </a:solidFill>
              </a:rPr>
              <a:t>Query Bloom Filters</a:t>
            </a:r>
            <a:endParaRPr lang="en-US" sz="1400" dirty="0">
              <a:solidFill>
                <a:srgbClr val="292934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50613" y="3750882"/>
            <a:ext cx="1683037" cy="3997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292934"/>
                </a:solidFill>
              </a:rPr>
              <a:t>Data Bloom Filters</a:t>
            </a:r>
            <a:endParaRPr lang="en-US" sz="1400" dirty="0">
              <a:solidFill>
                <a:srgbClr val="292934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09391" y="3151212"/>
            <a:ext cx="1683037" cy="3997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292934"/>
                </a:solidFill>
              </a:rPr>
              <a:t>Data Bloom Filters</a:t>
            </a:r>
            <a:endParaRPr lang="en-US" sz="1400" dirty="0">
              <a:solidFill>
                <a:srgbClr val="29293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81794" y="4785151"/>
            <a:ext cx="2192213" cy="2022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numCol="1" rtlCol="0" anchor="t" anchorCtr="0"/>
          <a:lstStyle/>
          <a:p>
            <a:pPr algn="ctr"/>
            <a:r>
              <a:rPr lang="en-US" sz="1600" dirty="0" smtClean="0">
                <a:solidFill>
                  <a:srgbClr val="D2533C"/>
                </a:solidFill>
              </a:rPr>
              <a:t>Query Bloom Loading</a:t>
            </a:r>
            <a:endParaRPr lang="en-US" sz="1600" dirty="0">
              <a:solidFill>
                <a:srgbClr val="D2533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69641" y="4785151"/>
            <a:ext cx="2050641" cy="20224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numCol="1" rtlCol="0" anchor="t" anchorCtr="0"/>
          <a:lstStyle/>
          <a:p>
            <a:pPr algn="ctr"/>
            <a:r>
              <a:rPr lang="en-US" sz="1600" dirty="0" smtClean="0">
                <a:solidFill>
                  <a:srgbClr val="D2533C"/>
                </a:solidFill>
              </a:rPr>
              <a:t>Bloom Comparison</a:t>
            </a:r>
            <a:endParaRPr lang="en-US" sz="1600" dirty="0">
              <a:solidFill>
                <a:srgbClr val="D2533C"/>
              </a:solidFill>
            </a:endParaRPr>
          </a:p>
        </p:txBody>
      </p:sp>
      <p:sp>
        <p:nvSpPr>
          <p:cNvPr id="21" name="Snip Single Corner Rectangle 20"/>
          <p:cNvSpPr/>
          <p:nvPr/>
        </p:nvSpPr>
        <p:spPr>
          <a:xfrm>
            <a:off x="7925487" y="5302969"/>
            <a:ext cx="928951" cy="987236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92934"/>
                </a:solidFill>
              </a:rPr>
              <a:t>Result</a:t>
            </a:r>
          </a:p>
          <a:p>
            <a:pPr algn="ctr"/>
            <a:r>
              <a:rPr lang="en-US" dirty="0" smtClean="0">
                <a:solidFill>
                  <a:srgbClr val="292934"/>
                </a:solidFill>
              </a:rPr>
              <a:t>(0/1)</a:t>
            </a:r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22" name="Snip Single Corner Rectangle 21"/>
          <p:cNvSpPr/>
          <p:nvPr/>
        </p:nvSpPr>
        <p:spPr>
          <a:xfrm>
            <a:off x="3421613" y="5221578"/>
            <a:ext cx="914400" cy="574783"/>
          </a:xfrm>
          <a:prstGeom prst="snip1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292934"/>
                </a:solidFill>
              </a:rPr>
              <a:t>Query Set</a:t>
            </a:r>
            <a:endParaRPr lang="en-US" sz="1400" b="1" dirty="0">
              <a:solidFill>
                <a:srgbClr val="292934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50613" y="6241836"/>
            <a:ext cx="1847662" cy="3997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292934"/>
                </a:solidFill>
              </a:rPr>
              <a:t>Query Bloom Filters</a:t>
            </a:r>
            <a:endParaRPr lang="en-US" sz="1400" dirty="0">
              <a:solidFill>
                <a:srgbClr val="292934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68186" y="5315642"/>
            <a:ext cx="1847662" cy="3997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292934"/>
                </a:solidFill>
              </a:rPr>
              <a:t>Query Bloom Filters</a:t>
            </a:r>
            <a:endParaRPr lang="en-US" sz="1400" dirty="0">
              <a:solidFill>
                <a:srgbClr val="292934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68186" y="6102974"/>
            <a:ext cx="1847662" cy="3997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292934"/>
                </a:solidFill>
              </a:rPr>
              <a:t>Data Bloom Filters</a:t>
            </a:r>
            <a:endParaRPr lang="en-US" sz="1400" dirty="0">
              <a:solidFill>
                <a:srgbClr val="292934"/>
              </a:solidFill>
            </a:endParaRPr>
          </a:p>
        </p:txBody>
      </p:sp>
      <p:cxnSp>
        <p:nvCxnSpPr>
          <p:cNvPr id="31" name="Straight Arrow Connector 30"/>
          <p:cNvCxnSpPr>
            <a:stCxn id="12" idx="3"/>
            <a:endCxn id="7" idx="1"/>
          </p:cNvCxnSpPr>
          <p:nvPr/>
        </p:nvCxnSpPr>
        <p:spPr>
          <a:xfrm flipV="1">
            <a:off x="2022527" y="3350187"/>
            <a:ext cx="759267" cy="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9" idx="1"/>
          </p:cNvCxnSpPr>
          <p:nvPr/>
        </p:nvCxnSpPr>
        <p:spPr>
          <a:xfrm flipV="1">
            <a:off x="2187152" y="5796361"/>
            <a:ext cx="594642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20" idx="1"/>
          </p:cNvCxnSpPr>
          <p:nvPr/>
        </p:nvCxnSpPr>
        <p:spPr>
          <a:xfrm>
            <a:off x="4974007" y="5796361"/>
            <a:ext cx="4956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6" idx="1"/>
          </p:cNvCxnSpPr>
          <p:nvPr/>
        </p:nvCxnSpPr>
        <p:spPr>
          <a:xfrm>
            <a:off x="4832435" y="3350187"/>
            <a:ext cx="676956" cy="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3"/>
            <a:endCxn id="21" idx="2"/>
          </p:cNvCxnSpPr>
          <p:nvPr/>
        </p:nvCxnSpPr>
        <p:spPr>
          <a:xfrm>
            <a:off x="7520282" y="5796361"/>
            <a:ext cx="405205" cy="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0"/>
            <a:endCxn id="10" idx="1"/>
          </p:cNvCxnSpPr>
          <p:nvPr/>
        </p:nvCxnSpPr>
        <p:spPr>
          <a:xfrm flipV="1">
            <a:off x="3792132" y="3339344"/>
            <a:ext cx="11755" cy="411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3" idx="0"/>
            <a:endCxn id="22" idx="1"/>
          </p:cNvCxnSpPr>
          <p:nvPr/>
        </p:nvCxnSpPr>
        <p:spPr>
          <a:xfrm flipV="1">
            <a:off x="3874444" y="5796361"/>
            <a:ext cx="4369" cy="4454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90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Bloom Filters Example (1)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5247"/>
            <a:ext cx="8397238" cy="4718304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Bloom Filter Initialization</a:t>
            </a:r>
          </a:p>
          <a:p>
            <a:pPr lvl="1"/>
            <a:r>
              <a:rPr lang="en-US" sz="1400" dirty="0" smtClean="0"/>
              <a:t>Let </a:t>
            </a:r>
            <a:r>
              <a:rPr lang="en-US" sz="1400" dirty="0"/>
              <a:t>the size N of the bloom filter B be - 16</a:t>
            </a:r>
          </a:p>
          <a:p>
            <a:pPr lvl="1"/>
            <a:r>
              <a:rPr lang="en-US" sz="1400" dirty="0" smtClean="0"/>
              <a:t>Let </a:t>
            </a:r>
            <a:r>
              <a:rPr lang="en-US" sz="1400" dirty="0"/>
              <a:t>the number of hash functions be - 3</a:t>
            </a:r>
          </a:p>
          <a:p>
            <a:pPr lvl="2"/>
            <a:r>
              <a:rPr lang="en-US" sz="1200" dirty="0" smtClean="0"/>
              <a:t>Hash function </a:t>
            </a:r>
            <a:r>
              <a:rPr lang="en-US" sz="1200" dirty="0"/>
              <a:t>H1 be - ((5x + 4) % 20)%16</a:t>
            </a:r>
          </a:p>
          <a:p>
            <a:pPr lvl="2"/>
            <a:r>
              <a:rPr lang="en-US" sz="1200" dirty="0" smtClean="0"/>
              <a:t>Hash </a:t>
            </a:r>
            <a:r>
              <a:rPr lang="en-US" sz="1200" dirty="0"/>
              <a:t>function H2 be - ((9x + 10) % 20)%16</a:t>
            </a:r>
          </a:p>
          <a:p>
            <a:pPr lvl="2"/>
            <a:r>
              <a:rPr lang="en-US" sz="1200" dirty="0" smtClean="0"/>
              <a:t>Hash </a:t>
            </a:r>
            <a:r>
              <a:rPr lang="en-US" sz="1200" dirty="0"/>
              <a:t>function H3 be - ((2x + 11) % 20)%</a:t>
            </a:r>
            <a:r>
              <a:rPr lang="en-US" sz="1200" dirty="0" smtClean="0"/>
              <a:t>16</a:t>
            </a:r>
          </a:p>
          <a:p>
            <a:pPr lvl="2"/>
            <a:endParaRPr lang="en-US" sz="12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		</a:t>
            </a:r>
            <a:r>
              <a:rPr lang="en-US" sz="1400" i="1" dirty="0" smtClean="0"/>
              <a:t>Initialized </a:t>
            </a:r>
            <a:r>
              <a:rPr lang="en-US" sz="1400" i="1" dirty="0"/>
              <a:t>Data Bloom </a:t>
            </a:r>
            <a:r>
              <a:rPr lang="en-US" sz="1400" i="1" dirty="0" smtClean="0"/>
              <a:t>Filter</a:t>
            </a:r>
            <a:endParaRPr lang="en-US" sz="1600" b="1" dirty="0"/>
          </a:p>
          <a:p>
            <a:endParaRPr lang="en-US" sz="1600" b="1" dirty="0" smtClean="0"/>
          </a:p>
          <a:p>
            <a:r>
              <a:rPr lang="en-US" sz="1600" b="1" dirty="0" smtClean="0"/>
              <a:t>Input </a:t>
            </a:r>
            <a:r>
              <a:rPr lang="en-US" sz="1600" b="1" dirty="0"/>
              <a:t>Data Set S</a:t>
            </a:r>
          </a:p>
          <a:p>
            <a:pPr lvl="1"/>
            <a:r>
              <a:rPr lang="en-US" sz="1400" dirty="0" smtClean="0"/>
              <a:t>Let the input Set S be - {3, 14, 19}</a:t>
            </a:r>
            <a:endParaRPr lang="en-US" sz="1600" b="1" dirty="0"/>
          </a:p>
          <a:p>
            <a:endParaRPr lang="en-US" sz="1600" b="1" dirty="0" smtClean="0"/>
          </a:p>
          <a:p>
            <a:r>
              <a:rPr lang="en-US" sz="1600" b="1" dirty="0" smtClean="0"/>
              <a:t>Input Query Set Q</a:t>
            </a:r>
            <a:endParaRPr lang="en-US" sz="1600" b="1" dirty="0"/>
          </a:p>
          <a:p>
            <a:pPr lvl="1"/>
            <a:r>
              <a:rPr lang="en-US" sz="1400" dirty="0"/>
              <a:t>Let the input Set </a:t>
            </a:r>
            <a:r>
              <a:rPr lang="en-US" sz="1400" dirty="0" smtClean="0"/>
              <a:t>Q </a:t>
            </a:r>
            <a:r>
              <a:rPr lang="en-US" sz="1400" dirty="0"/>
              <a:t>be - {3, </a:t>
            </a:r>
            <a:r>
              <a:rPr lang="en-US" sz="1400" dirty="0" smtClean="0"/>
              <a:t>11}</a:t>
            </a:r>
            <a:endParaRPr lang="en-US" sz="1400" dirty="0"/>
          </a:p>
          <a:p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219" t="18325" r="3242" b="23838"/>
          <a:stretch/>
        </p:blipFill>
        <p:spPr>
          <a:xfrm>
            <a:off x="1029380" y="3174727"/>
            <a:ext cx="6514420" cy="6702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70902" y="5878769"/>
            <a:ext cx="736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D2533C"/>
                </a:solidFill>
              </a:rPr>
              <a:t>Hint: Expected </a:t>
            </a:r>
            <a:r>
              <a:rPr lang="en-US" sz="1400" dirty="0">
                <a:solidFill>
                  <a:srgbClr val="D2533C"/>
                </a:solidFill>
              </a:rPr>
              <a:t>r</a:t>
            </a:r>
            <a:r>
              <a:rPr lang="en-US" sz="1400" dirty="0" smtClean="0">
                <a:solidFill>
                  <a:srgbClr val="D2533C"/>
                </a:solidFill>
              </a:rPr>
              <a:t>esult should be </a:t>
            </a:r>
            <a:r>
              <a:rPr lang="en-US" sz="1400" b="1" dirty="0" smtClean="0">
                <a:solidFill>
                  <a:srgbClr val="D2533C"/>
                </a:solidFill>
              </a:rPr>
              <a:t>FALSE</a:t>
            </a:r>
            <a:r>
              <a:rPr lang="en-US" sz="1400" dirty="0" smtClean="0">
                <a:solidFill>
                  <a:srgbClr val="D2533C"/>
                </a:solidFill>
              </a:rPr>
              <a:t> as the element </a:t>
            </a:r>
            <a:r>
              <a:rPr lang="fr-FR" sz="1400" dirty="0" smtClean="0">
                <a:solidFill>
                  <a:srgbClr val="D2533C"/>
                </a:solidFill>
              </a:rPr>
              <a:t>’</a:t>
            </a:r>
            <a:r>
              <a:rPr lang="en-US" sz="1400" dirty="0" smtClean="0">
                <a:solidFill>
                  <a:srgbClr val="D2533C"/>
                </a:solidFill>
              </a:rPr>
              <a:t>11’ is not present in the data set S.</a:t>
            </a:r>
            <a:endParaRPr lang="en-US" sz="1400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97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Bloom Filters Example </a:t>
            </a:r>
            <a:r>
              <a:rPr lang="en-US" sz="2800" dirty="0" smtClean="0"/>
              <a:t>(2)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13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Construction of input data set S {3</a:t>
            </a:r>
            <a:r>
              <a:rPr lang="en-US" sz="1600" dirty="0"/>
              <a:t>, 14, </a:t>
            </a:r>
            <a:r>
              <a:rPr lang="en-US" sz="1600" dirty="0" smtClean="0"/>
              <a:t>19}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948" t="13211" r="2069" b="24536"/>
          <a:stretch/>
        </p:blipFill>
        <p:spPr>
          <a:xfrm>
            <a:off x="1046544" y="2257585"/>
            <a:ext cx="7020297" cy="6349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4081" t="18489" r="2816" b="28404"/>
          <a:stretch/>
        </p:blipFill>
        <p:spPr>
          <a:xfrm>
            <a:off x="1046544" y="3656815"/>
            <a:ext cx="7020297" cy="6701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1816" t="14034" r="2927" b="26417"/>
          <a:stretch/>
        </p:blipFill>
        <p:spPr>
          <a:xfrm>
            <a:off x="1046544" y="5161872"/>
            <a:ext cx="7020297" cy="70549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296185" y="2892531"/>
            <a:ext cx="2613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1. Inserting the set element ‘3’</a:t>
            </a:r>
            <a:endParaRPr lang="en-US" sz="1400" i="1" dirty="0"/>
          </a:p>
        </p:txBody>
      </p:sp>
      <p:sp>
        <p:nvSpPr>
          <p:cNvPr id="16" name="Rectangle 15"/>
          <p:cNvSpPr/>
          <p:nvPr/>
        </p:nvSpPr>
        <p:spPr>
          <a:xfrm>
            <a:off x="3429000" y="4362254"/>
            <a:ext cx="2713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2. Inserting the set element ‘14’</a:t>
            </a:r>
            <a:endParaRPr lang="en-US" sz="1400" i="1" dirty="0"/>
          </a:p>
        </p:txBody>
      </p:sp>
      <p:sp>
        <p:nvSpPr>
          <p:cNvPr id="17" name="Rectangle 16"/>
          <p:cNvSpPr/>
          <p:nvPr/>
        </p:nvSpPr>
        <p:spPr>
          <a:xfrm>
            <a:off x="3429000" y="5878669"/>
            <a:ext cx="2713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3. Inserting the set element ‘19’</a:t>
            </a:r>
            <a:endParaRPr lang="en-US" sz="1400" i="1" dirty="0"/>
          </a:p>
        </p:txBody>
      </p:sp>
      <p:sp>
        <p:nvSpPr>
          <p:cNvPr id="18" name="Rectangle 17"/>
          <p:cNvSpPr/>
          <p:nvPr/>
        </p:nvSpPr>
        <p:spPr>
          <a:xfrm>
            <a:off x="811360" y="5091322"/>
            <a:ext cx="7757849" cy="78734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hade val="86000"/>
                  <a:satMod val="140000"/>
                  <a:alpha val="15000"/>
                </a:schemeClr>
              </a:gs>
              <a:gs pos="45000">
                <a:schemeClr val="accent6">
                  <a:tint val="48000"/>
                  <a:satMod val="150000"/>
                  <a:alpha val="15000"/>
                </a:schemeClr>
              </a:gs>
              <a:gs pos="100000">
                <a:schemeClr val="accent6">
                  <a:tint val="28000"/>
                  <a:satMod val="160000"/>
                  <a:alpha val="15000"/>
                </a:schemeClr>
              </a:gs>
            </a:gsLst>
            <a:path path="circle">
              <a:fillToRect l="100000" t="100000" r="100000" b="100000"/>
            </a:path>
            <a:tileRect/>
          </a:gradFill>
          <a:ln w="28575" cmpd="sng"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42295" y="4771787"/>
            <a:ext cx="2329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Final Bloom Filter Data Set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40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Bloom Filters Example </a:t>
            </a:r>
            <a:r>
              <a:rPr lang="en-US" sz="2800" dirty="0" smtClean="0"/>
              <a:t>(3)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Construction </a:t>
            </a:r>
            <a:r>
              <a:rPr lang="en-US" sz="1600" dirty="0"/>
              <a:t>of input </a:t>
            </a:r>
            <a:r>
              <a:rPr lang="en-US" sz="1600" dirty="0" smtClean="0"/>
              <a:t>query set </a:t>
            </a:r>
            <a:r>
              <a:rPr lang="en-US" sz="1600" dirty="0"/>
              <a:t>S {3, </a:t>
            </a:r>
            <a:r>
              <a:rPr lang="en-US" sz="1600" dirty="0" smtClean="0"/>
              <a:t>11}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51" t="23880" r="2382" b="20168"/>
          <a:stretch/>
        </p:blipFill>
        <p:spPr>
          <a:xfrm>
            <a:off x="725713" y="2769807"/>
            <a:ext cx="7692572" cy="677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851" t="24282" r="2382" b="23620"/>
          <a:stretch/>
        </p:blipFill>
        <p:spPr>
          <a:xfrm>
            <a:off x="725713" y="4783084"/>
            <a:ext cx="7692573" cy="6773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96185" y="3447142"/>
            <a:ext cx="2613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1. Inserting the set element ‘3’</a:t>
            </a:r>
            <a:endParaRPr lang="en-US" sz="1400" i="1" dirty="0"/>
          </a:p>
        </p:txBody>
      </p:sp>
      <p:sp>
        <p:nvSpPr>
          <p:cNvPr id="9" name="Rectangle 8"/>
          <p:cNvSpPr/>
          <p:nvPr/>
        </p:nvSpPr>
        <p:spPr>
          <a:xfrm>
            <a:off x="3296185" y="5491237"/>
            <a:ext cx="2699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2. Inserting the set element ‘11’</a:t>
            </a:r>
            <a:endParaRPr lang="en-US" sz="1400" i="1" dirty="0"/>
          </a:p>
        </p:txBody>
      </p:sp>
      <p:sp>
        <p:nvSpPr>
          <p:cNvPr id="10" name="Rectangle 9"/>
          <p:cNvSpPr/>
          <p:nvPr/>
        </p:nvSpPr>
        <p:spPr>
          <a:xfrm>
            <a:off x="725713" y="4674230"/>
            <a:ext cx="7757849" cy="78734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hade val="86000"/>
                  <a:satMod val="140000"/>
                  <a:alpha val="15000"/>
                </a:schemeClr>
              </a:gs>
              <a:gs pos="45000">
                <a:schemeClr val="accent6">
                  <a:tint val="48000"/>
                  <a:satMod val="150000"/>
                  <a:alpha val="15000"/>
                </a:schemeClr>
              </a:gs>
              <a:gs pos="100000">
                <a:schemeClr val="accent6">
                  <a:tint val="28000"/>
                  <a:satMod val="160000"/>
                  <a:alpha val="15000"/>
                </a:schemeClr>
              </a:gs>
            </a:gsLst>
            <a:path path="circle">
              <a:fillToRect l="100000" t="100000" r="100000" b="100000"/>
            </a:path>
            <a:tileRect/>
          </a:gradFill>
          <a:ln w="28575" cmpd="sng"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42295" y="4333514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Final Bloom Filter Query Set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86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Bloom Filters Example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Bloom Filters Comparison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800" dirty="0" smtClean="0"/>
              <a:t>Comparison Result</a:t>
            </a:r>
          </a:p>
          <a:p>
            <a:pPr lvl="1"/>
            <a:r>
              <a:rPr lang="en-US" sz="1400" b="1" dirty="0" smtClean="0">
                <a:solidFill>
                  <a:srgbClr val="D2533C"/>
                </a:solidFill>
              </a:rPr>
              <a:t>FALSE</a:t>
            </a:r>
            <a:r>
              <a:rPr lang="en-US" sz="1400" dirty="0" smtClean="0"/>
              <a:t> : The data set S does not contain the query set Q.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875" t="14268" r="2964" b="18152"/>
          <a:stretch/>
        </p:blipFill>
        <p:spPr>
          <a:xfrm>
            <a:off x="1112763" y="2648858"/>
            <a:ext cx="6930571" cy="15844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12763" y="2342387"/>
            <a:ext cx="19042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Data Bloom Filter (S)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112763" y="4233334"/>
            <a:ext cx="1880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Data Bloom Filter (Q)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5041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Bloom Filters Drawback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Bloom Filters are not very efficient when dealing with multi-sets.</a:t>
            </a:r>
          </a:p>
          <a:p>
            <a:endParaRPr lang="en-US" sz="1600" dirty="0"/>
          </a:p>
          <a:p>
            <a:r>
              <a:rPr lang="en-US" sz="1800" dirty="0" smtClean="0"/>
              <a:t>Example</a:t>
            </a:r>
          </a:p>
          <a:p>
            <a:pPr lvl="1"/>
            <a:r>
              <a:rPr lang="en-US" sz="1600" dirty="0" smtClean="0"/>
              <a:t>Let the bloom filter parameters be the same as in the above example.</a:t>
            </a:r>
          </a:p>
          <a:p>
            <a:pPr lvl="1"/>
            <a:r>
              <a:rPr lang="en-US" sz="1600" dirty="0" smtClean="0"/>
              <a:t>Let the Data multi set S be {3, 3, 6, 8, 8}</a:t>
            </a:r>
          </a:p>
          <a:p>
            <a:pPr lvl="1"/>
            <a:r>
              <a:rPr lang="en-US" sz="1600" dirty="0" smtClean="0"/>
              <a:t>Let the Query multi set Q be {3, 6, 6, 6}</a:t>
            </a:r>
          </a:p>
          <a:p>
            <a:pPr lvl="1"/>
            <a:endParaRPr lang="en-US" sz="1600" dirty="0" smtClean="0"/>
          </a:p>
          <a:p>
            <a:endParaRPr lang="en-US" sz="1600" dirty="0" smtClean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25762" y="3390499"/>
            <a:ext cx="77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D2533C"/>
                </a:solidFill>
              </a:rPr>
              <a:t>Hint: Expected </a:t>
            </a:r>
            <a:r>
              <a:rPr lang="en-US" sz="1400" dirty="0">
                <a:solidFill>
                  <a:srgbClr val="D2533C"/>
                </a:solidFill>
              </a:rPr>
              <a:t>r</a:t>
            </a:r>
            <a:r>
              <a:rPr lang="en-US" sz="1400" dirty="0" smtClean="0">
                <a:solidFill>
                  <a:srgbClr val="D2533C"/>
                </a:solidFill>
              </a:rPr>
              <a:t>esult should be </a:t>
            </a:r>
            <a:r>
              <a:rPr lang="en-US" sz="1400" b="1" dirty="0" smtClean="0">
                <a:solidFill>
                  <a:srgbClr val="D2533C"/>
                </a:solidFill>
              </a:rPr>
              <a:t>FALSE</a:t>
            </a:r>
            <a:r>
              <a:rPr lang="en-US" sz="1400" dirty="0" smtClean="0">
                <a:solidFill>
                  <a:srgbClr val="D2533C"/>
                </a:solidFill>
              </a:rPr>
              <a:t> as the element </a:t>
            </a:r>
            <a:r>
              <a:rPr lang="fr-FR" sz="1400" dirty="0" smtClean="0">
                <a:solidFill>
                  <a:srgbClr val="D2533C"/>
                </a:solidFill>
              </a:rPr>
              <a:t>’</a:t>
            </a:r>
            <a:r>
              <a:rPr lang="en-US" sz="1400" dirty="0" smtClean="0">
                <a:solidFill>
                  <a:srgbClr val="D2533C"/>
                </a:solidFill>
              </a:rPr>
              <a:t>6’ is not present thrice in the data set S.</a:t>
            </a:r>
            <a:endParaRPr lang="en-US" sz="1400" dirty="0">
              <a:solidFill>
                <a:srgbClr val="D2533C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886" t="18995" r="2209" b="37564"/>
          <a:stretch/>
        </p:blipFill>
        <p:spPr>
          <a:xfrm>
            <a:off x="1378856" y="4233333"/>
            <a:ext cx="6023429" cy="616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973" t="14041" r="2625" b="38314"/>
          <a:stretch/>
        </p:blipFill>
        <p:spPr>
          <a:xfrm>
            <a:off x="1378856" y="5418666"/>
            <a:ext cx="6023429" cy="6289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78856" y="5975703"/>
            <a:ext cx="1880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Data Bloom Filter (Q)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378856" y="3925556"/>
            <a:ext cx="1880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Data Bloom Filter (Q)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172857" y="4850191"/>
            <a:ext cx="12095" cy="5684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16593" y="4850191"/>
            <a:ext cx="12095" cy="5684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967240" y="4160763"/>
            <a:ext cx="495905" cy="471715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68640" y="4160763"/>
            <a:ext cx="495905" cy="471715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63145" y="5004304"/>
            <a:ext cx="417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Comparison </a:t>
            </a:r>
            <a:r>
              <a:rPr lang="en-US" sz="1400" dirty="0" smtClean="0"/>
              <a:t>Result : </a:t>
            </a:r>
            <a:r>
              <a:rPr lang="en-US" sz="1400" b="1" dirty="0" smtClean="0"/>
              <a:t>TRUE</a:t>
            </a:r>
            <a:r>
              <a:rPr lang="en-US" sz="1400" dirty="0" smtClean="0"/>
              <a:t> (</a:t>
            </a:r>
            <a:r>
              <a:rPr lang="en-US" sz="1400" dirty="0" smtClean="0">
                <a:solidFill>
                  <a:srgbClr val="D2533C"/>
                </a:solidFill>
              </a:rPr>
              <a:t>False Positive Match</a:t>
            </a:r>
            <a:r>
              <a:rPr lang="en-US" sz="1400" dirty="0" smtClean="0"/>
              <a:t>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8904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Counting Bloom Filters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 counting bloom filter is a counting extension of a regular bloom filter.</a:t>
            </a:r>
          </a:p>
          <a:p>
            <a:endParaRPr lang="en-US" sz="1600" dirty="0"/>
          </a:p>
          <a:p>
            <a:r>
              <a:rPr lang="en-US" sz="1800" dirty="0"/>
              <a:t>Example</a:t>
            </a:r>
          </a:p>
          <a:p>
            <a:pPr lvl="1"/>
            <a:r>
              <a:rPr lang="en-US" sz="1600" dirty="0"/>
              <a:t>Let the </a:t>
            </a:r>
            <a:r>
              <a:rPr lang="en-US" sz="1600" dirty="0" smtClean="0"/>
              <a:t>size of the counting bloom filter be 16 with a 2 bit counter capacity.</a:t>
            </a:r>
          </a:p>
          <a:p>
            <a:pPr lvl="1"/>
            <a:r>
              <a:rPr lang="en-US" sz="1600" dirty="0" smtClean="0"/>
              <a:t>Let the number of hash function be 1 [</a:t>
            </a:r>
            <a:r>
              <a:rPr lang="fr-FR" sz="1600" dirty="0" smtClean="0"/>
              <a:t>(</a:t>
            </a:r>
            <a:r>
              <a:rPr lang="fr-FR" sz="1600" dirty="0"/>
              <a:t>(8x + 4) % 20)%</a:t>
            </a:r>
            <a:r>
              <a:rPr lang="fr-FR" sz="1600" dirty="0" smtClean="0"/>
              <a:t>16].</a:t>
            </a:r>
            <a:endParaRPr lang="en-US" sz="1600" dirty="0"/>
          </a:p>
          <a:p>
            <a:pPr lvl="1"/>
            <a:r>
              <a:rPr lang="en-US" sz="1600" dirty="0"/>
              <a:t>Let the Data multi set S be {3, 3, 6, 8, 8}</a:t>
            </a:r>
          </a:p>
          <a:p>
            <a:pPr lvl="1"/>
            <a:r>
              <a:rPr lang="en-US" sz="1600" dirty="0"/>
              <a:t>Let the Query multi set Q be {3, 6, 6, 6}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17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429" t="13255" r="3393" b="42404"/>
          <a:stretch/>
        </p:blipFill>
        <p:spPr>
          <a:xfrm>
            <a:off x="1097038" y="4275666"/>
            <a:ext cx="6123819" cy="568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814" t="22877" r="2627" b="36730"/>
          <a:stretch/>
        </p:blipFill>
        <p:spPr>
          <a:xfrm>
            <a:off x="1124857" y="5418666"/>
            <a:ext cx="6096000" cy="55638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24857" y="3967889"/>
            <a:ext cx="2629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Data Counting Bloom Filter (S)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277257" y="5975047"/>
            <a:ext cx="27389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Query Counting Bloom Filter (Q)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979337" y="4874381"/>
            <a:ext cx="12095" cy="568475"/>
          </a:xfrm>
          <a:prstGeom prst="straightConnector1">
            <a:avLst/>
          </a:prstGeom>
          <a:ln>
            <a:solidFill>
              <a:srgbClr val="D2533C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725340" y="4184953"/>
            <a:ext cx="495905" cy="471715"/>
          </a:xfrm>
          <a:prstGeom prst="ellipse">
            <a:avLst/>
          </a:prstGeom>
          <a:noFill/>
          <a:ln w="28575" cmpd="sng">
            <a:solidFill>
              <a:srgbClr val="D25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2533C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523070" y="4874381"/>
            <a:ext cx="12095" cy="568475"/>
          </a:xfrm>
          <a:prstGeom prst="straightConnector1">
            <a:avLst/>
          </a:prstGeom>
          <a:ln>
            <a:solidFill>
              <a:srgbClr val="D2533C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275117" y="4184953"/>
            <a:ext cx="495905" cy="471715"/>
          </a:xfrm>
          <a:prstGeom prst="ellipse">
            <a:avLst/>
          </a:prstGeom>
          <a:noFill/>
          <a:ln w="28575" cmpd="sng">
            <a:solidFill>
              <a:srgbClr val="D25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2533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16196" y="4844143"/>
            <a:ext cx="4475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Comparison </a:t>
            </a:r>
            <a:r>
              <a:rPr lang="en-US" sz="1400" dirty="0" smtClean="0"/>
              <a:t>Result : </a:t>
            </a:r>
            <a:r>
              <a:rPr lang="en-US" sz="1400" b="1" dirty="0" smtClean="0">
                <a:solidFill>
                  <a:schemeClr val="tx2"/>
                </a:solidFill>
              </a:rPr>
              <a:t>FALSE </a:t>
            </a:r>
          </a:p>
          <a:p>
            <a:pPr algn="ctr"/>
            <a:r>
              <a:rPr lang="en-US" sz="1400" dirty="0" smtClean="0"/>
              <a:t>(As expected, </a:t>
            </a:r>
            <a:r>
              <a:rPr lang="en-US" sz="1400" i="1" dirty="0" smtClean="0"/>
              <a:t>multi-set Q is not present in multi-set S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2761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System(1)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Generating </a:t>
            </a:r>
            <a:r>
              <a:rPr lang="en-US" dirty="0"/>
              <a:t>N</a:t>
            </a:r>
            <a:r>
              <a:rPr lang="en-US" dirty="0" smtClean="0"/>
              <a:t>triple variable graph permutations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Constructing the signature trees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Loading signatures into the bloom counters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Macintosh HD:Users:spaturi:Desktop:RIS Indexi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09" y="1524000"/>
            <a:ext cx="5486400" cy="2131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332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System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Generating Ntriple </a:t>
            </a:r>
            <a:r>
              <a:rPr lang="en-US" dirty="0"/>
              <a:t>graph </a:t>
            </a:r>
            <a:r>
              <a:rPr lang="en-US" dirty="0" smtClean="0"/>
              <a:t>permutations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example:   &lt;a&gt; b &lt;c&gt; .</a:t>
            </a:r>
            <a:endParaRPr lang="en-US" sz="2000" dirty="0"/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/>
              <a:t>&lt;a&gt;  b  &lt;c&gt; 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/>
              <a:t>&lt;a&gt;  b    ?   .</a:t>
            </a:r>
            <a:endParaRPr lang="en-US" sz="2000" dirty="0"/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/>
              <a:t>&lt;a&gt;  ?  </a:t>
            </a:r>
            <a:r>
              <a:rPr lang="en-US" sz="2000" dirty="0"/>
              <a:t>&lt;c&gt; 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/>
              <a:t>  ?    </a:t>
            </a:r>
            <a:r>
              <a:rPr lang="en-US" sz="2000" dirty="0"/>
              <a:t>b  &lt;c&gt; 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/>
              <a:t>&lt;a&gt;  ?    ?  .</a:t>
            </a:r>
            <a:endParaRPr lang="en-US" sz="2000" dirty="0"/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/>
              <a:t>  ?    b    ? 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/>
              <a:t>  ?    ?  &lt;c&gt; .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23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Thesis Committee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²"/>
            </a:pPr>
            <a:r>
              <a:rPr lang="en-US" dirty="0" smtClean="0"/>
              <a:t>Praveen Rao, Ph.D., Committee chair</a:t>
            </a:r>
          </a:p>
          <a:p>
            <a:pPr>
              <a:buFont typeface="Wingdings" charset="2"/>
              <a:buChar char="²"/>
            </a:pPr>
            <a:r>
              <a:rPr lang="en-US" dirty="0" smtClean="0"/>
              <a:t>Yugyung Lee, Ph.D.</a:t>
            </a:r>
          </a:p>
          <a:p>
            <a:pPr>
              <a:buFont typeface="Wingdings" charset="2"/>
              <a:buChar char="²"/>
            </a:pPr>
            <a:r>
              <a:rPr lang="en-US" dirty="0" smtClean="0"/>
              <a:t>Lein Harn, Ph.D.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1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 Trees 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20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Signature</a:t>
            </a:r>
          </a:p>
          <a:p>
            <a:pPr lvl="1"/>
            <a:r>
              <a:rPr lang="en-US" dirty="0" smtClean="0"/>
              <a:t>A signature is a collection of similar graph data</a:t>
            </a:r>
          </a:p>
          <a:p>
            <a:pPr lvl="1"/>
            <a:r>
              <a:rPr lang="en-US" dirty="0" smtClean="0"/>
              <a:t>The signature graphs are grouped recursively based on the Cardinal similarity</a:t>
            </a:r>
          </a:p>
          <a:p>
            <a:pPr lvl="1"/>
            <a:r>
              <a:rPr lang="en-US" dirty="0" smtClean="0"/>
              <a:t>Seed Pick Size: Limit on the number of graphs to consider for deciding most dissimilar graphs</a:t>
            </a:r>
          </a:p>
          <a:p>
            <a:pPr lvl="1"/>
            <a:r>
              <a:rPr lang="en-US" dirty="0" smtClean="0"/>
              <a:t>Fanout: Each group has a limit on the number of graphs it can contain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Signature Tree</a:t>
            </a:r>
          </a:p>
          <a:p>
            <a:pPr lvl="1"/>
            <a:r>
              <a:rPr lang="en-US" dirty="0" smtClean="0"/>
              <a:t>A tree structure is constructed using all the signatures for quick traversals</a:t>
            </a:r>
          </a:p>
          <a:p>
            <a:pPr lvl="1"/>
            <a:r>
              <a:rPr lang="en-US" dirty="0" smtClean="0"/>
              <a:t>A parent node is the union of all its children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1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</a:t>
            </a:r>
            <a:r>
              <a:rPr lang="en-US" dirty="0" smtClean="0"/>
              <a:t>Trees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Initial set of graphs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Signatures nodes with bloom counters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Macintosh HD:Users:spaturi:Desktop:thesis:screenshots for tree:Screen Shot 2013-05-18 at 8.41.55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832" y="4479001"/>
            <a:ext cx="5472430" cy="17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signature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52"/>
          <a:stretch/>
        </p:blipFill>
        <p:spPr>
          <a:xfrm>
            <a:off x="1714832" y="2869068"/>
            <a:ext cx="5473843" cy="91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8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System (</a:t>
            </a:r>
            <a:r>
              <a:rPr lang="en-US" dirty="0"/>
              <a:t>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 descr="Macintosh HD:Users:spaturi:Desktop:RIS Queryin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76" y="1710690"/>
            <a:ext cx="5476240" cy="4452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914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System(2)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the query signature</a:t>
            </a:r>
          </a:p>
          <a:p>
            <a:r>
              <a:rPr lang="en-US" dirty="0" smtClean="0"/>
              <a:t>Comparing query signature with index signature tree</a:t>
            </a:r>
          </a:p>
          <a:p>
            <a:r>
              <a:rPr lang="en-US" dirty="0" smtClean="0"/>
              <a:t>Filtering the candidates</a:t>
            </a:r>
          </a:p>
          <a:p>
            <a:r>
              <a:rPr lang="en-US" dirty="0" smtClean="0"/>
              <a:t>Querying the identified candidate graphs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Info</a:t>
            </a:r>
          </a:p>
          <a:p>
            <a:pPr lvl="1"/>
            <a:r>
              <a:rPr lang="en-US" dirty="0"/>
              <a:t>8GB primary memory </a:t>
            </a:r>
            <a:endParaRPr lang="en-US" dirty="0" smtClean="0"/>
          </a:p>
          <a:p>
            <a:pPr lvl="1"/>
            <a:r>
              <a:rPr lang="en-US" dirty="0" smtClean="0"/>
              <a:t>Four </a:t>
            </a:r>
            <a:r>
              <a:rPr lang="en-US" dirty="0"/>
              <a:t>3.30GHz</a:t>
            </a:r>
            <a:r>
              <a:rPr lang="en-US" dirty="0" smtClean="0"/>
              <a:t> core processors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Software Info</a:t>
            </a:r>
          </a:p>
          <a:p>
            <a:pPr lvl="1"/>
            <a:r>
              <a:rPr lang="en-US" dirty="0"/>
              <a:t>Ubuntu 11.10 </a:t>
            </a:r>
            <a:endParaRPr lang="en-US" dirty="0" smtClean="0"/>
          </a:p>
          <a:p>
            <a:pPr lvl="1"/>
            <a:r>
              <a:rPr lang="en-US" dirty="0"/>
              <a:t>C++ </a:t>
            </a:r>
            <a:r>
              <a:rPr lang="en-US" dirty="0" smtClean="0"/>
              <a:t>(</a:t>
            </a:r>
            <a:r>
              <a:rPr lang="en-US" dirty="0"/>
              <a:t>g++ </a:t>
            </a:r>
            <a:r>
              <a:rPr lang="en-US" dirty="0" smtClean="0"/>
              <a:t>4.6.1)</a:t>
            </a:r>
          </a:p>
          <a:p>
            <a:pPr lvl="1"/>
            <a:endParaRPr lang="en-US" dirty="0"/>
          </a:p>
          <a:p>
            <a:r>
              <a:rPr lang="en-US" dirty="0" smtClean="0"/>
              <a:t>SPARQL Querying Tools</a:t>
            </a:r>
          </a:p>
          <a:p>
            <a:pPr lvl="1"/>
            <a:r>
              <a:rPr lang="en-US" dirty="0" smtClean="0"/>
              <a:t>Apache Jena</a:t>
            </a:r>
          </a:p>
          <a:p>
            <a:pPr lvl="1"/>
            <a:r>
              <a:rPr lang="en-US" dirty="0" smtClean="0"/>
              <a:t>RDF-3x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83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73352"/>
            <a:ext cx="5986423" cy="471830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Dataset Used</a:t>
            </a:r>
          </a:p>
          <a:p>
            <a:pPr lvl="1"/>
            <a:r>
              <a:rPr lang="en-US" dirty="0" smtClean="0"/>
              <a:t>Lehigh University Benchmark (LUBM)</a:t>
            </a:r>
          </a:p>
          <a:p>
            <a:pPr lvl="1"/>
            <a:r>
              <a:rPr lang="en-US" dirty="0" smtClean="0"/>
              <a:t>50 Billion Triples</a:t>
            </a:r>
          </a:p>
          <a:p>
            <a:endParaRPr lang="en-US" dirty="0"/>
          </a:p>
          <a:p>
            <a:r>
              <a:rPr lang="en-US" dirty="0" smtClean="0"/>
              <a:t>Compared </a:t>
            </a:r>
            <a:r>
              <a:rPr lang="en-US" dirty="0" smtClean="0"/>
              <a:t>with</a:t>
            </a:r>
            <a:r>
              <a:rPr lang="en-US" dirty="0"/>
              <a:t> </a:t>
            </a:r>
            <a:r>
              <a:rPr lang="en-US" dirty="0" smtClean="0"/>
              <a:t>RDF</a:t>
            </a:r>
            <a:r>
              <a:rPr lang="en-US" dirty="0" smtClean="0"/>
              <a:t>-</a:t>
            </a:r>
            <a:r>
              <a:rPr lang="en-US" dirty="0" smtClean="0"/>
              <a:t>3X </a:t>
            </a:r>
            <a:r>
              <a:rPr lang="en-US" dirty="0" smtClean="0"/>
              <a:t>(</a:t>
            </a:r>
            <a:r>
              <a:rPr lang="en-US" dirty="0" smtClean="0"/>
              <a:t>VLDBJ, </a:t>
            </a:r>
            <a:r>
              <a:rPr lang="en-US" dirty="0"/>
              <a:t>2010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Queries Used</a:t>
            </a:r>
          </a:p>
          <a:p>
            <a:pPr lvl="1"/>
            <a:r>
              <a:rPr lang="en-US" dirty="0" smtClean="0"/>
              <a:t>Q1</a:t>
            </a:r>
          </a:p>
          <a:p>
            <a:pPr lvl="2"/>
            <a:r>
              <a:rPr lang="en-US" dirty="0" smtClean="0"/>
              <a:t>16 joins (big)</a:t>
            </a:r>
          </a:p>
          <a:p>
            <a:pPr lvl="2"/>
            <a:r>
              <a:rPr lang="en-US" dirty="0" smtClean="0"/>
              <a:t>4 results</a:t>
            </a:r>
          </a:p>
          <a:p>
            <a:pPr lvl="1"/>
            <a:r>
              <a:rPr lang="en-US" dirty="0" smtClean="0"/>
              <a:t>Q2</a:t>
            </a:r>
          </a:p>
          <a:p>
            <a:pPr lvl="2"/>
            <a:r>
              <a:rPr lang="en-US" dirty="0" smtClean="0"/>
              <a:t>21 joins (big)</a:t>
            </a:r>
          </a:p>
          <a:p>
            <a:pPr lvl="2"/>
            <a:r>
              <a:rPr lang="en-US" dirty="0" smtClean="0"/>
              <a:t>10 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935040" y="2305425"/>
            <a:ext cx="4038600" cy="4718304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Q3</a:t>
            </a:r>
            <a:endParaRPr lang="en-US" dirty="0"/>
          </a:p>
          <a:p>
            <a:pPr lvl="2"/>
            <a:r>
              <a:rPr lang="en-US" dirty="0" smtClean="0"/>
              <a:t>22 </a:t>
            </a:r>
            <a:r>
              <a:rPr lang="en-US" dirty="0"/>
              <a:t>joins (big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0 results</a:t>
            </a:r>
          </a:p>
          <a:p>
            <a:pPr lvl="1"/>
            <a:r>
              <a:rPr lang="en-US" dirty="0"/>
              <a:t>Q4</a:t>
            </a:r>
          </a:p>
          <a:p>
            <a:pPr lvl="2"/>
            <a:r>
              <a:rPr lang="en-US" dirty="0"/>
              <a:t>6 joins (small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2481 </a:t>
            </a:r>
            <a:r>
              <a:rPr lang="en-US" dirty="0" smtClean="0"/>
              <a:t>results</a:t>
            </a: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8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Evaluation(2)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Varying Fanout</a:t>
            </a:r>
          </a:p>
          <a:p>
            <a:pPr lvl="2"/>
            <a:r>
              <a:rPr lang="en-US" dirty="0" smtClean="0"/>
              <a:t>Fanout (250, 500, 1000, 2000)</a:t>
            </a:r>
          </a:p>
          <a:p>
            <a:pPr lvl="2"/>
            <a:r>
              <a:rPr lang="en-US" dirty="0" smtClean="0"/>
              <a:t>Constant </a:t>
            </a:r>
            <a:r>
              <a:rPr lang="en-US" dirty="0"/>
              <a:t>Seed Pick Size</a:t>
            </a:r>
            <a:endParaRPr lang="en-US" dirty="0" smtClean="0"/>
          </a:p>
          <a:p>
            <a:pPr marL="54864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Varying Seed Pick Size with constant Fanout</a:t>
            </a:r>
          </a:p>
          <a:p>
            <a:pPr lvl="2"/>
            <a:r>
              <a:rPr lang="en-US" dirty="0" smtClean="0"/>
              <a:t>Seed Pick Size (100, 200, 400, 800)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7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Varying Fanout (1)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 descr="Macintosh HD:Users:spaturi:Desktop:graphs:g1:2:2_stacked_total_vs_fanout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4" y="2169170"/>
            <a:ext cx="4620939" cy="3942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3_fanout_vs_index_siz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155393"/>
            <a:ext cx="4595312" cy="39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4572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Varying Fanout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572000" cy="4718304"/>
          </a:xfrm>
        </p:spPr>
        <p:txBody>
          <a:bodyPr>
            <a:normAutofit/>
          </a:bodyPr>
          <a:lstStyle/>
          <a:p>
            <a:r>
              <a:rPr lang="en-US" dirty="0" smtClean="0"/>
              <a:t>Querying Q1(big)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572000" cy="47183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572000" cy="329184"/>
          </a:xfrm>
        </p:spPr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4572000" cy="329184"/>
          </a:xfrm>
        </p:spPr>
        <p:txBody>
          <a:bodyPr/>
          <a:lstStyle/>
          <a:p>
            <a:fld id="{812C8668-9BFB-0B41-9F1E-7DEA34DDB55F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5_Q1_stacked_query_vs_fanou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" y="2143763"/>
            <a:ext cx="4572000" cy="3984790"/>
          </a:xfrm>
          <a:prstGeom prst="rect">
            <a:avLst/>
          </a:prstGeom>
        </p:spPr>
      </p:pic>
      <p:pic>
        <p:nvPicPr>
          <p:cNvPr id="10" name="Picture 9" descr="5_Q1_stacked_query_vs_fanou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60" y="2143763"/>
            <a:ext cx="4572000" cy="398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9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Varying Fanout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Querying Q2(big)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 descr="5_Q2_stacked_query_vs_fanou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5" y="2143762"/>
            <a:ext cx="4634681" cy="3986784"/>
          </a:xfrm>
          <a:prstGeom prst="rect">
            <a:avLst/>
          </a:prstGeom>
        </p:spPr>
      </p:pic>
      <p:pic>
        <p:nvPicPr>
          <p:cNvPr id="8" name="Picture 7" descr="5_Q2_stacked_query_vs_fanou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412" y="2143762"/>
            <a:ext cx="4568929" cy="39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0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 &amp; Motivation</a:t>
            </a:r>
          </a:p>
          <a:p>
            <a:r>
              <a:rPr lang="en-US" dirty="0" smtClean="0"/>
              <a:t>Architecture of RIS</a:t>
            </a:r>
          </a:p>
          <a:p>
            <a:pPr lvl="1"/>
            <a:r>
              <a:rPr lang="en-US" dirty="0" smtClean="0"/>
              <a:t>Bloom Filters and Bloom Counters</a:t>
            </a:r>
          </a:p>
          <a:p>
            <a:pPr lvl="1"/>
            <a:r>
              <a:rPr lang="en-US" dirty="0" smtClean="0"/>
              <a:t>Indexing System</a:t>
            </a:r>
          </a:p>
          <a:p>
            <a:pPr lvl="1"/>
            <a:r>
              <a:rPr lang="en-US" dirty="0" smtClean="0"/>
              <a:t>Querying System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Performance Evaluation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0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Fanout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Querying Q3</a:t>
            </a:r>
            <a:r>
              <a:rPr lang="en-US" dirty="0"/>
              <a:t>(big)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 descr="5_Q3_stacked_query_vs_fanout_2_lo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0" y="2159444"/>
            <a:ext cx="4577354" cy="3980572"/>
          </a:xfrm>
          <a:prstGeom prst="rect">
            <a:avLst/>
          </a:prstGeom>
        </p:spPr>
      </p:pic>
      <p:pic>
        <p:nvPicPr>
          <p:cNvPr id="8" name="Picture 7" descr="5_Q3_stacked_query_vs_fanout_2_lo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84" y="2155415"/>
            <a:ext cx="4659905" cy="39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8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Fanout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Querying Q4(small)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 descr="5_Q4_stacked_query_vs_fanout_lo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7" y="2142875"/>
            <a:ext cx="4648200" cy="3973839"/>
          </a:xfrm>
          <a:prstGeom prst="rect">
            <a:avLst/>
          </a:prstGeom>
        </p:spPr>
      </p:pic>
      <p:pic>
        <p:nvPicPr>
          <p:cNvPr id="9" name="Picture 8" descr="5_Q4_stacked_query_vs_fanout_lo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96" y="2166177"/>
            <a:ext cx="4586266" cy="39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6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Seed Pick Size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 descr="Macintosh HD:Users:spaturi:Desktop:graphs:g2:2_ind:2_stacked_total_vs_seed_pick_size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8" y="2204295"/>
            <a:ext cx="4585272" cy="3912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Macintosh HD:Users:spaturi:Desktop:graphs:g2:5:seed_vs_index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12" y="2192476"/>
            <a:ext cx="4620939" cy="3970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26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Seed Pick Size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Querying Q1</a:t>
            </a:r>
            <a:r>
              <a:rPr lang="en-US" dirty="0"/>
              <a:t>(big)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 descr="5_Q1_stacked_query_vs_seed_pick_size_lo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9" y="2149784"/>
            <a:ext cx="4621036" cy="3978580"/>
          </a:xfrm>
          <a:prstGeom prst="rect">
            <a:avLst/>
          </a:prstGeom>
        </p:spPr>
      </p:pic>
      <p:pic>
        <p:nvPicPr>
          <p:cNvPr id="9" name="Picture 8" descr="5_Q1_stacked_query_vs_seed_pick_size_lo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40" y="2149784"/>
            <a:ext cx="4628827" cy="39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1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Seed Pick Size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Querying Q2</a:t>
            </a:r>
            <a:r>
              <a:rPr lang="en-US" dirty="0"/>
              <a:t>(big)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7" descr="5_Q2_stacked_query_vs_sps_lo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4" y="2143761"/>
            <a:ext cx="4598671" cy="4007904"/>
          </a:xfrm>
          <a:prstGeom prst="rect">
            <a:avLst/>
          </a:prstGeom>
        </p:spPr>
      </p:pic>
      <p:pic>
        <p:nvPicPr>
          <p:cNvPr id="10" name="Picture 9" descr="5_Q2_stacked_query_vs_sps_lo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42" y="2136788"/>
            <a:ext cx="4658982" cy="40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6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Seed Pick Size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Querying Q3</a:t>
            </a:r>
            <a:r>
              <a:rPr lang="en-US" dirty="0"/>
              <a:t>(big)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 descr="5_Q3_stacked_query_vs_sps_lo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8" y="2141497"/>
            <a:ext cx="4586526" cy="3986867"/>
          </a:xfrm>
          <a:prstGeom prst="rect">
            <a:avLst/>
          </a:prstGeom>
        </p:spPr>
      </p:pic>
      <p:pic>
        <p:nvPicPr>
          <p:cNvPr id="8" name="Picture 7" descr="5_Q3_stacked_query_vs_sps_lo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233" y="2127737"/>
            <a:ext cx="4623431" cy="400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3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Seed Pick Size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Querying Q4(small)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 descr="5_Q4_stacked_query_vs_sp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3" y="2142870"/>
            <a:ext cx="4599825" cy="3973841"/>
          </a:xfrm>
          <a:prstGeom prst="rect">
            <a:avLst/>
          </a:prstGeom>
        </p:spPr>
      </p:pic>
      <p:pic>
        <p:nvPicPr>
          <p:cNvPr id="8" name="Picture 7" descr="5_Q4_stacked_query_vs_s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04" y="2167063"/>
            <a:ext cx="4589991" cy="400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1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have shown significant improvement in speed for queries with both large &amp; small number of joins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Treating </a:t>
            </a:r>
            <a:r>
              <a:rPr lang="en-US" dirty="0" smtClean="0"/>
              <a:t>graphs </a:t>
            </a:r>
            <a:r>
              <a:rPr lang="en-US" dirty="0" smtClean="0"/>
              <a:t>as the ‘first class citizens’ helps us to prune away unwanted graphs while querying</a:t>
            </a:r>
          </a:p>
          <a:p>
            <a:endParaRPr lang="en-US" dirty="0" smtClean="0"/>
          </a:p>
          <a:p>
            <a:r>
              <a:rPr lang="en-US" dirty="0"/>
              <a:t>We have </a:t>
            </a:r>
            <a:r>
              <a:rPr lang="en-US" dirty="0" smtClean="0"/>
              <a:t>shown that RIS outperforms RDF</a:t>
            </a:r>
            <a:r>
              <a:rPr lang="en-US" dirty="0"/>
              <a:t>-</a:t>
            </a:r>
            <a:r>
              <a:rPr lang="en-US" dirty="0" smtClean="0"/>
              <a:t>3X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3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Lefteris</a:t>
            </a:r>
            <a:r>
              <a:rPr lang="en-US" dirty="0"/>
              <a:t> </a:t>
            </a:r>
            <a:r>
              <a:rPr lang="en-US" dirty="0" err="1"/>
              <a:t>Sidirourgos</a:t>
            </a:r>
            <a:r>
              <a:rPr lang="en-US" dirty="0"/>
              <a:t>, Romulo </a:t>
            </a:r>
            <a:r>
              <a:rPr lang="en-US" dirty="0" err="1"/>
              <a:t>Goncalves</a:t>
            </a:r>
            <a:r>
              <a:rPr lang="en-US" dirty="0"/>
              <a:t>, Martin </a:t>
            </a:r>
            <a:r>
              <a:rPr lang="en-US" dirty="0" err="1"/>
              <a:t>Kersten</a:t>
            </a:r>
            <a:r>
              <a:rPr lang="en-US" dirty="0"/>
              <a:t>, </a:t>
            </a:r>
            <a:r>
              <a:rPr lang="en-US" dirty="0" err="1"/>
              <a:t>Niels</a:t>
            </a:r>
            <a:r>
              <a:rPr lang="en-US" dirty="0"/>
              <a:t> </a:t>
            </a:r>
            <a:r>
              <a:rPr lang="en-US" dirty="0" err="1"/>
              <a:t>Nes</a:t>
            </a:r>
            <a:r>
              <a:rPr lang="en-US" dirty="0"/>
              <a:t>, and Stefan </a:t>
            </a:r>
            <a:r>
              <a:rPr lang="en-US" dirty="0" err="1"/>
              <a:t>Manegold</a:t>
            </a:r>
            <a:r>
              <a:rPr lang="en-US" dirty="0"/>
              <a:t>. 2008. Column-store support for RDF data management: not all swans are white. </a:t>
            </a:r>
            <a:r>
              <a:rPr lang="en-US" i="1" dirty="0"/>
              <a:t>Proc. VLDB Endow.</a:t>
            </a:r>
            <a:r>
              <a:rPr lang="en-US" dirty="0"/>
              <a:t> 1, 2 (August 2008), 1553-1563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Thomas Neumann and Gerhard </a:t>
            </a:r>
            <a:r>
              <a:rPr lang="en-US" dirty="0" err="1"/>
              <a:t>Weikum</a:t>
            </a:r>
            <a:r>
              <a:rPr lang="en-US" dirty="0"/>
              <a:t>. 2010. The RDF-3X engine for scalable management of RDF data. </a:t>
            </a:r>
            <a:r>
              <a:rPr lang="en-US" i="1" dirty="0"/>
              <a:t>The VLDB Journal</a:t>
            </a:r>
            <a:r>
              <a:rPr lang="en-US" dirty="0"/>
              <a:t> 19, 1 (February 2010), 91-113. DOI=10.1007/s00778-009-0165-y http://dx.doi.org/10.1007/s00778-009-0165-</a:t>
            </a:r>
            <a:r>
              <a:rPr lang="en-US" dirty="0" smtClean="0"/>
              <a:t>y</a:t>
            </a:r>
          </a:p>
          <a:p>
            <a:endParaRPr lang="en-US" dirty="0"/>
          </a:p>
          <a:p>
            <a:r>
              <a:rPr lang="en-US" dirty="0" err="1"/>
              <a:t>Cathrin</a:t>
            </a:r>
            <a:r>
              <a:rPr lang="en-US" dirty="0"/>
              <a:t> Weiss, </a:t>
            </a:r>
            <a:r>
              <a:rPr lang="en-US" dirty="0" err="1"/>
              <a:t>Panagiotis</a:t>
            </a:r>
            <a:r>
              <a:rPr lang="en-US" dirty="0"/>
              <a:t> </a:t>
            </a:r>
            <a:r>
              <a:rPr lang="en-US" dirty="0" err="1"/>
              <a:t>Karras</a:t>
            </a:r>
            <a:r>
              <a:rPr lang="en-US" dirty="0"/>
              <a:t>, and Abraham Bernstein. 2008. </a:t>
            </a:r>
            <a:r>
              <a:rPr lang="en-US" dirty="0" err="1"/>
              <a:t>Hexastore</a:t>
            </a:r>
            <a:r>
              <a:rPr lang="en-US" dirty="0"/>
              <a:t>: sextuple indexing for semantic web data management. </a:t>
            </a:r>
            <a:r>
              <a:rPr lang="en-US" i="1" dirty="0"/>
              <a:t>Proc. VLDB Endow.</a:t>
            </a:r>
            <a:r>
              <a:rPr lang="en-US" dirty="0"/>
              <a:t> 1, 1 (August 2008), 1008-1019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Medha</a:t>
            </a:r>
            <a:r>
              <a:rPr lang="en-US" dirty="0"/>
              <a:t> </a:t>
            </a:r>
            <a:r>
              <a:rPr lang="en-US" dirty="0" err="1"/>
              <a:t>Atre</a:t>
            </a:r>
            <a:r>
              <a:rPr lang="en-US" dirty="0"/>
              <a:t>, </a:t>
            </a:r>
            <a:r>
              <a:rPr lang="en-US" dirty="0" err="1"/>
              <a:t>Vineet</a:t>
            </a:r>
            <a:r>
              <a:rPr lang="en-US" dirty="0"/>
              <a:t> </a:t>
            </a:r>
            <a:r>
              <a:rPr lang="en-US" dirty="0" err="1"/>
              <a:t>Chaoji</a:t>
            </a:r>
            <a:r>
              <a:rPr lang="en-US" dirty="0"/>
              <a:t>, Mohammed J. </a:t>
            </a:r>
            <a:r>
              <a:rPr lang="en-US" dirty="0" err="1"/>
              <a:t>Zaki</a:t>
            </a:r>
            <a:r>
              <a:rPr lang="en-US" dirty="0"/>
              <a:t>, and James A. </a:t>
            </a:r>
            <a:r>
              <a:rPr lang="en-US" dirty="0" err="1"/>
              <a:t>Hendler</a:t>
            </a:r>
            <a:r>
              <a:rPr lang="en-US" dirty="0"/>
              <a:t>. 2010. Matrix "Bit" loaded: a scalable lightweight join query processor for RDF data. In </a:t>
            </a:r>
            <a:r>
              <a:rPr lang="en-US" i="1" dirty="0"/>
              <a:t>Proceedings of the 19th international conference on World wide web</a:t>
            </a:r>
            <a:r>
              <a:rPr lang="en-US" dirty="0"/>
              <a:t> (WWW '10). ACM, New York, NY, USA, 41-50. DOI=10.1145/1772690.1772696 http://</a:t>
            </a:r>
            <a:r>
              <a:rPr lang="en-US" dirty="0" err="1"/>
              <a:t>doi.acm.org</a:t>
            </a:r>
            <a:r>
              <a:rPr lang="en-US" dirty="0"/>
              <a:t>/10.1145/</a:t>
            </a:r>
            <a:r>
              <a:rPr lang="en-US" dirty="0" smtClean="0"/>
              <a:t>1772690.1772696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Description Framework (RDF)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“Bob studies at school”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Macintosh HD:Users:spaturi:Desktop:pics:pic2.tif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5" b="17875"/>
          <a:stretch/>
        </p:blipFill>
        <p:spPr bwMode="auto">
          <a:xfrm>
            <a:off x="1499489" y="2951238"/>
            <a:ext cx="4225290" cy="10522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7" name="Picture 6" descr="Macintosh HD:Users:spaturi:Desktop:pics:pic2.tif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095" y="4900578"/>
            <a:ext cx="4110990" cy="11487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70413" y="2069055"/>
            <a:ext cx="7182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RDF </a:t>
            </a:r>
            <a:r>
              <a:rPr lang="en-US" sz="1400" dirty="0"/>
              <a:t>represents resources as a directed</a:t>
            </a:r>
            <a:r>
              <a:rPr lang="en-US" sz="1400" dirty="0" smtClean="0"/>
              <a:t>, labeled </a:t>
            </a:r>
            <a:r>
              <a:rPr lang="en-US" sz="1400" dirty="0"/>
              <a:t>graph where a pair of adjacent nodes denotes </a:t>
            </a:r>
            <a:r>
              <a:rPr lang="en-US" sz="1400" dirty="0" smtClean="0"/>
              <a:t>two </a:t>
            </a:r>
            <a:r>
              <a:rPr lang="en-US" sz="1400" dirty="0"/>
              <a:t>things and the directed, labeled edge represents their </a:t>
            </a:r>
            <a:r>
              <a:rPr lang="en-US" sz="1400" dirty="0" smtClean="0"/>
              <a:t>relationship.</a:t>
            </a:r>
          </a:p>
        </p:txBody>
      </p:sp>
    </p:spTree>
    <p:extLst>
      <p:ext uri="{BB962C8B-B14F-4D97-AF65-F5344CB8AC3E}">
        <p14:creationId xmlns:p14="http://schemas.microsoft.com/office/powerpoint/2010/main" val="12595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cintosh HD:Users:spaturi:Desktop:pics:pic3.tif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" r="8474" b="4991"/>
          <a:stretch/>
        </p:blipFill>
        <p:spPr bwMode="auto">
          <a:xfrm>
            <a:off x="410662" y="2227704"/>
            <a:ext cx="4069474" cy="24620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 &amp;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3253355"/>
          </a:xfrm>
        </p:spPr>
        <p:txBody>
          <a:bodyPr/>
          <a:lstStyle/>
          <a:p>
            <a:r>
              <a:rPr lang="en-US" dirty="0" smtClean="0"/>
              <a:t>RDF Dataset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3253355"/>
          </a:xfrm>
        </p:spPr>
        <p:txBody>
          <a:bodyPr/>
          <a:lstStyle/>
          <a:p>
            <a:r>
              <a:rPr lang="en-US" dirty="0" smtClean="0"/>
              <a:t>SPARQL 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Macintosh HD:Users:spaturi:Desktop:pics:pic4.tif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18397" r="3074" b="28507"/>
          <a:stretch/>
        </p:blipFill>
        <p:spPr bwMode="auto">
          <a:xfrm>
            <a:off x="4785865" y="3704948"/>
            <a:ext cx="4186161" cy="76318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5105400" y="2257563"/>
            <a:ext cx="403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SELECT ?name, ?number 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WHERE 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?name &lt;phone&gt; ?number .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Content Placeholder 13"/>
          <p:cNvSpPr txBox="1">
            <a:spLocks/>
          </p:cNvSpPr>
          <p:nvPr/>
        </p:nvSpPr>
        <p:spPr>
          <a:xfrm>
            <a:off x="457200" y="5195356"/>
            <a:ext cx="5497033" cy="1495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600"/>
              </p:ext>
            </p:extLst>
          </p:nvPr>
        </p:nvGraphicFramePr>
        <p:xfrm>
          <a:off x="2244004" y="5577926"/>
          <a:ext cx="38034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723"/>
                <a:gridCol w="19017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?number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solidFill>
                            <a:srgbClr val="7F7F7F"/>
                          </a:solidFill>
                        </a:rPr>
                        <a:t>&lt;Techno Press&gt;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rgbClr val="7F7F7F"/>
                          </a:solidFill>
                        </a:rPr>
                        <a:t>&lt;530-XXX-XXXX&gt;</a:t>
                      </a:r>
                      <a:endParaRPr lang="en-US" sz="1600" dirty="0" smtClean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solidFill>
                            <a:srgbClr val="7F7F7F"/>
                          </a:solidFill>
                        </a:rPr>
                        <a:t>&lt;Bob&gt;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rgbClr val="7F7F7F"/>
                          </a:solidFill>
                        </a:rPr>
                        <a:t>&lt;816-XXX-XXXX&gt;</a:t>
                      </a:r>
                      <a:endParaRPr lang="en-US" sz="1600" dirty="0" smtClean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82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 Applications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Data</a:t>
            </a:r>
          </a:p>
          <a:p>
            <a:pPr lvl="1"/>
            <a:r>
              <a:rPr lang="en-US" dirty="0" smtClean="0"/>
              <a:t>31 billion triples (Sep 2011)</a:t>
            </a:r>
          </a:p>
          <a:p>
            <a:r>
              <a:rPr lang="en-US" dirty="0" err="1" smtClean="0"/>
              <a:t>Uniprot</a:t>
            </a:r>
            <a:endParaRPr lang="en-US" dirty="0" smtClean="0"/>
          </a:p>
          <a:p>
            <a:pPr lvl="1"/>
            <a:r>
              <a:rPr lang="en-US" dirty="0" smtClean="0"/>
              <a:t>Protein knowledge database</a:t>
            </a:r>
          </a:p>
          <a:p>
            <a:r>
              <a:rPr lang="en-US" dirty="0" smtClean="0"/>
              <a:t>YAGO</a:t>
            </a:r>
          </a:p>
          <a:p>
            <a:pPr lvl="1"/>
            <a:r>
              <a:rPr lang="en-US" dirty="0" smtClean="0"/>
              <a:t>Graphs from Wikipedia</a:t>
            </a:r>
          </a:p>
          <a:p>
            <a:r>
              <a:rPr lang="en-US" dirty="0" err="1" smtClean="0"/>
              <a:t>RDFa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Other Companies</a:t>
            </a:r>
          </a:p>
          <a:p>
            <a:pPr lvl="1"/>
            <a:r>
              <a:rPr lang="en-US" dirty="0" smtClean="0"/>
              <a:t>The New York Times, BBC, </a:t>
            </a:r>
          </a:p>
          <a:p>
            <a:pPr lvl="1"/>
            <a:r>
              <a:rPr lang="en-US" dirty="0" smtClean="0"/>
              <a:t>Best Buy, Pfizer,</a:t>
            </a:r>
          </a:p>
          <a:p>
            <a:pPr lvl="1"/>
            <a:r>
              <a:rPr lang="en-US" dirty="0" smtClean="0"/>
              <a:t>and many more…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 descr="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311" y="4116499"/>
            <a:ext cx="771135" cy="771135"/>
          </a:xfrm>
          <a:prstGeom prst="rect">
            <a:avLst/>
          </a:prstGeom>
        </p:spPr>
      </p:pic>
      <p:pic>
        <p:nvPicPr>
          <p:cNvPr id="3" name="Picture 2" descr="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55" y="4116499"/>
            <a:ext cx="1378490" cy="771954"/>
          </a:xfrm>
          <a:prstGeom prst="rect">
            <a:avLst/>
          </a:prstGeom>
        </p:spPr>
      </p:pic>
      <p:pic>
        <p:nvPicPr>
          <p:cNvPr id="4" name="Picture 3" descr="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245" y="4048459"/>
            <a:ext cx="941120" cy="941120"/>
          </a:xfrm>
          <a:prstGeom prst="rect">
            <a:avLst/>
          </a:prstGeom>
        </p:spPr>
      </p:pic>
      <p:pic>
        <p:nvPicPr>
          <p:cNvPr id="9" name="Picture 8" descr="bb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046" y="5393962"/>
            <a:ext cx="1406918" cy="965634"/>
          </a:xfrm>
          <a:prstGeom prst="rect">
            <a:avLst/>
          </a:prstGeom>
        </p:spPr>
      </p:pic>
      <p:pic>
        <p:nvPicPr>
          <p:cNvPr id="10" name="Picture 9" descr="bbc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84" y="5393962"/>
            <a:ext cx="1049548" cy="84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1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Recently developed scalable RDF stores </a:t>
            </a:r>
          </a:p>
          <a:p>
            <a:pPr lvl="1"/>
            <a:r>
              <a:rPr lang="en-US" dirty="0"/>
              <a:t>Column Store / Vertical Partitioning </a:t>
            </a:r>
            <a:r>
              <a:rPr lang="en-US" dirty="0" smtClean="0"/>
              <a:t>[VLDB 2007]</a:t>
            </a:r>
            <a:endParaRPr lang="en-US" dirty="0"/>
          </a:p>
          <a:p>
            <a:pPr lvl="1"/>
            <a:r>
              <a:rPr lang="en-US" dirty="0" err="1" smtClean="0"/>
              <a:t>Hexastore</a:t>
            </a:r>
            <a:r>
              <a:rPr lang="en-US" dirty="0" smtClean="0"/>
              <a:t> [PVLDB </a:t>
            </a:r>
            <a:r>
              <a:rPr lang="fr-FR" dirty="0" smtClean="0"/>
              <a:t>20</a:t>
            </a:r>
            <a:r>
              <a:rPr lang="en-US" dirty="0" smtClean="0"/>
              <a:t>08]</a:t>
            </a:r>
          </a:p>
          <a:p>
            <a:pPr lvl="1"/>
            <a:r>
              <a:rPr lang="en-US" dirty="0" smtClean="0"/>
              <a:t>RDF</a:t>
            </a:r>
            <a:r>
              <a:rPr lang="en-US" dirty="0" smtClean="0"/>
              <a:t>-3X </a:t>
            </a:r>
            <a:r>
              <a:rPr lang="en-US" dirty="0" smtClean="0"/>
              <a:t>[VLDBJ 2010</a:t>
            </a:r>
            <a:r>
              <a:rPr lang="en-US" dirty="0"/>
              <a:t>]</a:t>
            </a:r>
            <a:endParaRPr lang="en-US" dirty="0" smtClean="0"/>
          </a:p>
          <a:p>
            <a:pPr lvl="1"/>
            <a:r>
              <a:rPr lang="en-US" dirty="0" err="1" smtClean="0"/>
              <a:t>BitMat</a:t>
            </a:r>
            <a:r>
              <a:rPr lang="en-US" dirty="0" smtClean="0"/>
              <a:t> [WWW 2011]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Store RDF triples using an RDBMS</a:t>
            </a:r>
          </a:p>
          <a:p>
            <a:pPr lvl="1"/>
            <a:r>
              <a:rPr lang="en-US" dirty="0" smtClean="0"/>
              <a:t>Translate SPARQL queries into SQL queries</a:t>
            </a:r>
          </a:p>
          <a:p>
            <a:pPr lvl="1"/>
            <a:r>
              <a:rPr lang="en-US" dirty="0" smtClean="0"/>
              <a:t>Execute SQL queries using an RDBMS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7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processing is expensive for large RDF queries</a:t>
            </a:r>
          </a:p>
          <a:p>
            <a:pPr lvl="1"/>
            <a:r>
              <a:rPr lang="en-US" dirty="0" smtClean="0"/>
              <a:t>Queries can have up to 20 joins; query optimization can be very slow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Our hypothesis</a:t>
            </a:r>
          </a:p>
          <a:p>
            <a:pPr lvl="1"/>
            <a:r>
              <a:rPr lang="en-US" dirty="0" smtClean="0"/>
              <a:t>By treating graphs as “first-class” citizens during indexing and query processing, SPARQL queries can be processed faster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44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Approach: 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/>
              <a:t>a filtering index that can index </a:t>
            </a:r>
            <a:r>
              <a:rPr lang="en-US" dirty="0" smtClean="0"/>
              <a:t>graphs as “first-class” citizens</a:t>
            </a:r>
          </a:p>
          <a:p>
            <a:r>
              <a:rPr lang="en-US" dirty="0" smtClean="0"/>
              <a:t>Use the filtering index to prune </a:t>
            </a:r>
            <a:r>
              <a:rPr lang="en-US" dirty="0"/>
              <a:t>away most of the RDF data that does not match a </a:t>
            </a:r>
            <a:r>
              <a:rPr lang="en-US" dirty="0" smtClean="0"/>
              <a:t>query and produce candidate matches</a:t>
            </a:r>
            <a:endParaRPr lang="en-US" dirty="0"/>
          </a:p>
          <a:p>
            <a:r>
              <a:rPr lang="en-US" dirty="0"/>
              <a:t>Verify the </a:t>
            </a:r>
            <a:r>
              <a:rPr lang="en-US" dirty="0" smtClean="0"/>
              <a:t>candidate matches </a:t>
            </a:r>
            <a:r>
              <a:rPr lang="en-US" dirty="0"/>
              <a:t>using well-know RDF query processing tools (e.g., Apache Jena</a:t>
            </a:r>
            <a:r>
              <a:rPr lang="en-US" dirty="0" smtClean="0"/>
              <a:t>) to get the true matches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Thesis Defense of Srivenu Paturi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68-9BFB-0B41-9F1E-7DEA34DDB5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0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3191</TotalTime>
  <Words>1926</Words>
  <Application>Microsoft Macintosh PowerPoint</Application>
  <PresentationFormat>On-screen Show (4:3)</PresentationFormat>
  <Paragraphs>406</Paragraphs>
  <Slides>38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Clarity</vt:lpstr>
      <vt:lpstr>A New Filtering Index for fasT Processing of sparql queries </vt:lpstr>
      <vt:lpstr>MS Thesis Committee</vt:lpstr>
      <vt:lpstr>Agenda</vt:lpstr>
      <vt:lpstr>Introduction</vt:lpstr>
      <vt:lpstr>Data Model &amp; Query Language</vt:lpstr>
      <vt:lpstr>Emerging Applications</vt:lpstr>
      <vt:lpstr>Related Work</vt:lpstr>
      <vt:lpstr>Motivation</vt:lpstr>
      <vt:lpstr>Proposed Approach: RIS</vt:lpstr>
      <vt:lpstr>Architecture of RIS</vt:lpstr>
      <vt:lpstr>Bloom Filters</vt:lpstr>
      <vt:lpstr>Bloom Filters Example (1)</vt:lpstr>
      <vt:lpstr>Bloom Filters Example (2)</vt:lpstr>
      <vt:lpstr>Bloom Filters Example (3)</vt:lpstr>
      <vt:lpstr>Bloom Filters Example (3)</vt:lpstr>
      <vt:lpstr>Bloom Filters Drawback</vt:lpstr>
      <vt:lpstr>Counting Bloom Filters</vt:lpstr>
      <vt:lpstr>Indexing System(1)</vt:lpstr>
      <vt:lpstr>Indexing System(2)</vt:lpstr>
      <vt:lpstr>Signature Trees (1)</vt:lpstr>
      <vt:lpstr>Signature Trees (2)</vt:lpstr>
      <vt:lpstr>Querying System (1)</vt:lpstr>
      <vt:lpstr>Querying System(2)</vt:lpstr>
      <vt:lpstr>Implementation</vt:lpstr>
      <vt:lpstr>Performance Evaluation (1)</vt:lpstr>
      <vt:lpstr>Performance Evaluation(2)</vt:lpstr>
      <vt:lpstr>Varying Fanout (1)</vt:lpstr>
      <vt:lpstr>Varying Fanout (2)</vt:lpstr>
      <vt:lpstr>Varying Fanout (3)</vt:lpstr>
      <vt:lpstr>Varying Fanout (3)</vt:lpstr>
      <vt:lpstr>Varying Fanout (4)</vt:lpstr>
      <vt:lpstr>Varying Seed Pick Size (1)</vt:lpstr>
      <vt:lpstr>Varying Seed Pick Size (2)</vt:lpstr>
      <vt:lpstr>Varying Seed Pick Size (3)</vt:lpstr>
      <vt:lpstr>Varying Seed Pick Size (4)</vt:lpstr>
      <vt:lpstr>Varying Seed Pick Size (5)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Srivenu Paturi</dc:creator>
  <cp:lastModifiedBy>Srivenu Paturi</cp:lastModifiedBy>
  <cp:revision>162</cp:revision>
  <dcterms:created xsi:type="dcterms:W3CDTF">2013-08-10T21:26:25Z</dcterms:created>
  <dcterms:modified xsi:type="dcterms:W3CDTF">2013-08-16T17:52:00Z</dcterms:modified>
</cp:coreProperties>
</file>