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84" r:id="rId4"/>
    <p:sldId id="259" r:id="rId5"/>
    <p:sldId id="258" r:id="rId6"/>
    <p:sldId id="286" r:id="rId7"/>
    <p:sldId id="260" r:id="rId8"/>
    <p:sldId id="261" r:id="rId9"/>
    <p:sldId id="270" r:id="rId10"/>
    <p:sldId id="262" r:id="rId11"/>
    <p:sldId id="263" r:id="rId12"/>
    <p:sldId id="271" r:id="rId13"/>
    <p:sldId id="272" r:id="rId14"/>
    <p:sldId id="264" r:id="rId15"/>
    <p:sldId id="266" r:id="rId16"/>
    <p:sldId id="273" r:id="rId17"/>
    <p:sldId id="274" r:id="rId18"/>
    <p:sldId id="275" r:id="rId19"/>
    <p:sldId id="276" r:id="rId20"/>
    <p:sldId id="268" r:id="rId21"/>
    <p:sldId id="279" r:id="rId22"/>
    <p:sldId id="269" r:id="rId23"/>
    <p:sldId id="280" r:id="rId24"/>
    <p:sldId id="281" r:id="rId25"/>
    <p:sldId id="282" r:id="rId26"/>
    <p:sldId id="283" r:id="rId27"/>
    <p:sldId id="278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76" d="100"/>
          <a:sy n="76" d="100"/>
        </p:scale>
        <p:origin x="-9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4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4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5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90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7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9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00E7-D3E9-4FD1-B516-D55A153E653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C082E7-1E9F-48A4-AA2B-562A26F917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3E3EB-A3EC-4478-9213-A8237CFEB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EB177F-97E6-4BD5-AE10-DC85B5097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13: Seth Witzki, Brennan Campbell, Ishrak Habib, Michael Do</a:t>
            </a:r>
          </a:p>
        </p:txBody>
      </p:sp>
    </p:spTree>
    <p:extLst>
      <p:ext uri="{BB962C8B-B14F-4D97-AF65-F5344CB8AC3E}">
        <p14:creationId xmlns:p14="http://schemas.microsoft.com/office/powerpoint/2010/main" val="2060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9B362-673D-43D8-92D5-6EBEE371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E9237-C6DA-4FBD-9301-10BC8E57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Uses several commercially licensed anti-virus engines for broader malware signature detection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Static File Analysis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The file itself is evaluated for packing, abnormal code, embedded suspicious objects, etc. without executing it.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The file can either be delivered, blocked, or passed on to the Sandbox for further analysis.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Safe File Conversion 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Convert Office and PDF files to a safe file format for immediate delivery to employees 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Employees can then request the original file and have it scanned on-demand before delivery.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B675A-FC17-4F35-801A-D1DD61AC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Barracuda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CD5C1-589A-42C7-8C96-7E279E9D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utomatic incident response to malicious emails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rovides remediation options to address issues faster and more efficiently.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Admins can send alerts to impacted users and remove malicious email directly from their inboxes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ntegrates directly with Microsoft Office 365 APIs to detect attacks coming from both internal and external sources.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AI-based threat detection learns your business’s unique communication patterns to detect personalized fraud in real-time to protect against business email compromise and account takeover.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516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4967A-44FB-4A12-AEF4-25DC85909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D5CBF6-AD4D-4436-9646-26B733927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C5F79-32DB-4E1A-B701-11631FA1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952851-83C1-4A31-8936-7CF965B5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protections</a:t>
            </a:r>
          </a:p>
          <a:p>
            <a:pPr lvl="1"/>
            <a:r>
              <a:rPr lang="en-US" dirty="0"/>
              <a:t>Constantly updated with new defenses against emerging threats</a:t>
            </a:r>
          </a:p>
          <a:p>
            <a:pPr lvl="1"/>
            <a:r>
              <a:rPr lang="en-US" dirty="0"/>
              <a:t>The protections are pre-emptive, providing defenses before vulnerabilities or exploits are created.</a:t>
            </a:r>
          </a:p>
          <a:p>
            <a:r>
              <a:rPr lang="en-US" dirty="0"/>
              <a:t>Virtual Patching </a:t>
            </a:r>
          </a:p>
          <a:p>
            <a:pPr lvl="1"/>
            <a:r>
              <a:rPr lang="en-US" dirty="0"/>
              <a:t>Combines the IPS functionality with a concerted patching strategy to help network administrators to handle and secure the network between upgrades and patches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7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8A772-758B-42F2-9C58-ED26DDA5D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Backup and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6F8C64-4252-4F43-9B3B-D44521FF7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6098C-818C-42FC-9545-D2E70D17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On-site Database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FE43AF-4407-40F7-BF0D-DEBCC3F0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400" dirty="0"/>
              <a:t>Dell PowerEdge T640 (Main Server)</a:t>
            </a:r>
          </a:p>
          <a:p>
            <a:pPr lvl="1"/>
            <a:r>
              <a:rPr lang="en-US" dirty="0"/>
              <a:t>Has Hardware Raid Capabilities (Can be set Raid 1 or 0 depending on requirements)</a:t>
            </a:r>
          </a:p>
          <a:p>
            <a:pPr lvl="1"/>
            <a:r>
              <a:rPr lang="en-US" dirty="0"/>
              <a:t>Intel Xeon Processor</a:t>
            </a:r>
          </a:p>
          <a:p>
            <a:pPr lvl="1"/>
            <a:r>
              <a:rPr lang="en-US" dirty="0"/>
              <a:t>Larger Storage Available</a:t>
            </a:r>
          </a:p>
          <a:p>
            <a:pPr lvl="1"/>
            <a:r>
              <a:rPr lang="en-US" dirty="0"/>
              <a:t>Hot Swappable</a:t>
            </a:r>
          </a:p>
          <a:p>
            <a:pPr lvl="1"/>
            <a:r>
              <a:rPr lang="en-US" dirty="0"/>
              <a:t>Powerful, Versatile and Scalable</a:t>
            </a:r>
          </a:p>
          <a:p>
            <a:pPr lvl="1">
              <a:spcAft>
                <a:spcPts val="800"/>
              </a:spcAft>
            </a:pPr>
            <a:r>
              <a:rPr lang="en-US" dirty="0"/>
              <a:t>Cost Effective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248532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6098C-818C-42FC-9545-D2E70D17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On-site Database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FE43AF-4407-40F7-BF0D-DEBCC3F0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400" dirty="0"/>
              <a:t>Dell PowerEdge T30 (Backup Server)</a:t>
            </a:r>
          </a:p>
          <a:p>
            <a:pPr lvl="1"/>
            <a:r>
              <a:rPr lang="en-US" dirty="0"/>
              <a:t>Intel Xeon Quad-Core Processor</a:t>
            </a:r>
          </a:p>
          <a:p>
            <a:pPr lvl="1"/>
            <a:r>
              <a:rPr lang="en-US" dirty="0"/>
              <a:t>Room for 6 disks</a:t>
            </a:r>
          </a:p>
          <a:p>
            <a:pPr lvl="1"/>
            <a:r>
              <a:rPr lang="en-US" dirty="0"/>
              <a:t>Comes in a lower price point.</a:t>
            </a:r>
          </a:p>
          <a:p>
            <a:pPr lvl="1"/>
            <a:r>
              <a:rPr lang="en-US" dirty="0"/>
              <a:t>Not Hot Swappable</a:t>
            </a:r>
          </a:p>
          <a:p>
            <a:pPr lvl="1"/>
            <a:r>
              <a:rPr lang="en-US" dirty="0"/>
              <a:t>No RAID capabilities. </a:t>
            </a:r>
          </a:p>
        </p:txBody>
      </p:sp>
    </p:spTree>
    <p:extLst>
      <p:ext uri="{BB962C8B-B14F-4D97-AF65-F5344CB8AC3E}">
        <p14:creationId xmlns:p14="http://schemas.microsoft.com/office/powerpoint/2010/main" val="78764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6098C-818C-42FC-9545-D2E70D17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FE43AF-4407-40F7-BF0D-DEBCC3F0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400" dirty="0"/>
              <a:t>Dell PowerEdge T640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dirty="0"/>
              <a:t>Chassis with up to 8" x 3.5 SAS/SATA Hard Drives, Tower Configuration 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800" dirty="0"/>
              <a:t>Intel® Xeon® Gold 5218 2.3G, 16C/32T, 10.4GT/s, 22M Cache, Turbo, HT (125W) DDR4-2666.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800" dirty="0"/>
              <a:t>32GB RDIMM, 3200MT/s, Dual Rank Memory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800" dirty="0"/>
              <a:t>C2, RAID 0 for HDDs or SSDs (Matching Type/Speed/Capacity)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800" dirty="0"/>
              <a:t>1.2TB 10K RPM SAS 12Gbps 512n 2.5in Hot-plug Hard Drive, 3.5in HYB CARR </a:t>
            </a:r>
          </a:p>
        </p:txBody>
      </p:sp>
    </p:spTree>
    <p:extLst>
      <p:ext uri="{BB962C8B-B14F-4D97-AF65-F5344CB8AC3E}">
        <p14:creationId xmlns:p14="http://schemas.microsoft.com/office/powerpoint/2010/main" val="365478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BACKUP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Acronis (Optional)</a:t>
            </a:r>
          </a:p>
          <a:p>
            <a:pPr lvl="1"/>
            <a:r>
              <a:rPr lang="en-US" dirty="0"/>
              <a:t>Cloud Back Up solution.</a:t>
            </a:r>
          </a:p>
          <a:p>
            <a:pPr lvl="1"/>
            <a:r>
              <a:rPr lang="en-US" dirty="0"/>
              <a:t>Standard/Advanced options available.</a:t>
            </a:r>
          </a:p>
          <a:p>
            <a:pPr lvl="1"/>
            <a:r>
              <a:rPr lang="en-US" dirty="0"/>
              <a:t>Yearly Licenses comes with maintenance.</a:t>
            </a:r>
          </a:p>
          <a:p>
            <a:pPr lvl="1"/>
            <a:r>
              <a:rPr lang="en-US" dirty="0"/>
              <a:t>Back up server, workstation etc.</a:t>
            </a:r>
          </a:p>
          <a:p>
            <a:pPr lvl="1"/>
            <a:r>
              <a:rPr lang="en-US" dirty="0"/>
              <a:t>Back Up frequency can be set easily to daily, weekly, monthly etc.</a:t>
            </a:r>
          </a:p>
          <a:p>
            <a:pPr lvl="1"/>
            <a:r>
              <a:rPr lang="en-US" dirty="0"/>
              <a:t>Easy to use.</a:t>
            </a:r>
          </a:p>
        </p:txBody>
      </p:sp>
    </p:spTree>
    <p:extLst>
      <p:ext uri="{BB962C8B-B14F-4D97-AF65-F5344CB8AC3E}">
        <p14:creationId xmlns:p14="http://schemas.microsoft.com/office/powerpoint/2010/main" val="277149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backup 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58" y="1853754"/>
            <a:ext cx="6990347" cy="4246783"/>
          </a:xfrm>
        </p:spPr>
      </p:pic>
    </p:spTree>
    <p:extLst>
      <p:ext uri="{BB962C8B-B14F-4D97-AF65-F5344CB8AC3E}">
        <p14:creationId xmlns:p14="http://schemas.microsoft.com/office/powerpoint/2010/main" val="247142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19902-5302-42A1-A04B-1FF3781A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BA538-6FF3-4636-9D25-C075A7E0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Project </a:t>
            </a:r>
            <a:r>
              <a:rPr lang="en-US" sz="2200" dirty="0" smtClean="0"/>
              <a:t>goal</a:t>
            </a:r>
          </a:p>
          <a:p>
            <a:pPr lvl="1"/>
            <a:r>
              <a:rPr lang="en-US" sz="2000" dirty="0" smtClean="0"/>
              <a:t>Develop </a:t>
            </a:r>
            <a:r>
              <a:rPr lang="en-US" sz="2000" dirty="0"/>
              <a:t>a secure network for employees of </a:t>
            </a:r>
            <a:r>
              <a:rPr lang="en-US" sz="2000" dirty="0" smtClean="0"/>
              <a:t>Monstrosity Inc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Effective web traffic filtering for customers and employees</a:t>
            </a:r>
          </a:p>
          <a:p>
            <a:pPr lvl="1"/>
            <a:r>
              <a:rPr lang="en-US" sz="2000" dirty="0"/>
              <a:t>Secure email</a:t>
            </a:r>
          </a:p>
          <a:p>
            <a:pPr lvl="1"/>
            <a:r>
              <a:rPr lang="en-US" sz="2000" dirty="0"/>
              <a:t>Onsite database hosting</a:t>
            </a:r>
          </a:p>
          <a:p>
            <a:pPr lvl="1"/>
            <a:r>
              <a:rPr lang="en-US" sz="2000" dirty="0"/>
              <a:t>Penetration test plan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89BCD-4D3C-4E48-8E1D-4E13FA9FE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86A02C-16FB-4FCE-BD59-7DAC16A0C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C9ABE-5D44-4893-8DC6-37995360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4F606-E914-48C8-A54B-DCACE152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is essential in all of our lives</a:t>
            </a:r>
          </a:p>
          <a:p>
            <a:r>
              <a:rPr lang="en-US" dirty="0"/>
              <a:t>Sensitive information must not be accessible to just anyone</a:t>
            </a:r>
          </a:p>
          <a:p>
            <a:r>
              <a:rPr lang="en-US" dirty="0"/>
              <a:t>Any issues that do arise must be addressed as early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80483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BD8F7-F1EB-4B0C-9D11-332A53E1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FC499F-7AB4-4C99-B8D3-97307F83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be done once a year</a:t>
            </a:r>
          </a:p>
          <a:p>
            <a:pPr lvl="1"/>
            <a:r>
              <a:rPr lang="en-US" dirty="0"/>
              <a:t>Ideally around September/October – Just before the holiday season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Test for obvious vulnerabilities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Not all vulnerabilities are created equal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Attempt to exploit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May involve SQL injection, password cracking, and other techniques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35779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06364-CD20-4F55-9780-94C091CB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A8A4B-A839-41CB-97B4-AA473356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capture</a:t>
            </a:r>
          </a:p>
          <a:p>
            <a:r>
              <a:rPr lang="en-US" dirty="0"/>
              <a:t>Coloring rules for fast analysis</a:t>
            </a:r>
          </a:p>
          <a:p>
            <a:r>
              <a:rPr lang="en-US" dirty="0"/>
              <a:t>Save and restore captured data</a:t>
            </a:r>
          </a:p>
        </p:txBody>
      </p:sp>
    </p:spTree>
    <p:extLst>
      <p:ext uri="{BB962C8B-B14F-4D97-AF65-F5344CB8AC3E}">
        <p14:creationId xmlns:p14="http://schemas.microsoft.com/office/powerpoint/2010/main" val="328051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CBE1F-831D-46A0-8EC6-F66F04DE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Perfection is a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BF351-4372-4CE1-8268-D2612EF3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is constantly evolving; So are hackers’ methods</a:t>
            </a:r>
          </a:p>
          <a:p>
            <a:r>
              <a:rPr lang="en-US" dirty="0"/>
              <a:t>Wireshark does not allow you to directly modify your network, just scan it</a:t>
            </a:r>
          </a:p>
          <a:p>
            <a:r>
              <a:rPr lang="en-US" dirty="0"/>
              <a:t>All security systems have some shortcomings, and those </a:t>
            </a:r>
            <a:r>
              <a:rPr lang="en-US" i="1" dirty="0"/>
              <a:t>must</a:t>
            </a:r>
            <a:r>
              <a:rPr lang="en-US" dirty="0"/>
              <a:t> be considered</a:t>
            </a:r>
          </a:p>
        </p:txBody>
      </p:sp>
    </p:spTree>
    <p:extLst>
      <p:ext uri="{BB962C8B-B14F-4D97-AF65-F5344CB8AC3E}">
        <p14:creationId xmlns:p14="http://schemas.microsoft.com/office/powerpoint/2010/main" val="359952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BA487-F9B8-4FF4-BC21-1807AE20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Bitdefender small office security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B44617-4EC0-4CD6-A533-CFD5B602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protection for Windows, Mac,  Android, and iOS devices</a:t>
            </a:r>
          </a:p>
          <a:p>
            <a:r>
              <a:rPr lang="en-US" dirty="0"/>
              <a:t>Light on system resources, so productivity is not affected</a:t>
            </a:r>
          </a:p>
          <a:p>
            <a:r>
              <a:rPr lang="en-US" dirty="0"/>
              <a:t>Quick installation</a:t>
            </a:r>
          </a:p>
        </p:txBody>
      </p:sp>
    </p:spTree>
    <p:extLst>
      <p:ext uri="{BB962C8B-B14F-4D97-AF65-F5344CB8AC3E}">
        <p14:creationId xmlns:p14="http://schemas.microsoft.com/office/powerpoint/2010/main" val="3812952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A649F-6607-4B89-AE7A-D261F9B5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367B3C-851A-4C0E-8A1A-27B03874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should be formally trained to handle cybersecurity threats</a:t>
            </a:r>
          </a:p>
          <a:p>
            <a:pPr lvl="1"/>
            <a:r>
              <a:rPr lang="en-US" dirty="0"/>
              <a:t>This should be updated and repeated regularly—At least quarterly</a:t>
            </a:r>
          </a:p>
          <a:p>
            <a:r>
              <a:rPr lang="en-US" dirty="0"/>
              <a:t>Employees should be taught to:</a:t>
            </a:r>
          </a:p>
          <a:p>
            <a:pPr lvl="1"/>
            <a:r>
              <a:rPr lang="en-US" dirty="0"/>
              <a:t>Distinguish between real and fake (Trojan horses vs. genuine programs, phishing scams vs. real deals, etc.)</a:t>
            </a:r>
          </a:p>
          <a:p>
            <a:pPr lvl="1"/>
            <a:r>
              <a:rPr lang="en-US" dirty="0"/>
              <a:t>Identify and report a security breach or other unusual activity</a:t>
            </a:r>
          </a:p>
          <a:p>
            <a:pPr lvl="1"/>
            <a:r>
              <a:rPr lang="en-US" dirty="0"/>
              <a:t>Create and maintain secure passwords</a:t>
            </a:r>
          </a:p>
        </p:txBody>
      </p:sp>
    </p:spTree>
    <p:extLst>
      <p:ext uri="{BB962C8B-B14F-4D97-AF65-F5344CB8AC3E}">
        <p14:creationId xmlns:p14="http://schemas.microsoft.com/office/powerpoint/2010/main" val="2248933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depends on the client’s specific product requirements according to their choosing. </a:t>
            </a:r>
          </a:p>
          <a:p>
            <a:r>
              <a:rPr lang="en-US" dirty="0"/>
              <a:t>Estimated Cost: $18,000 - $25,000.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3570605"/>
            <a:ext cx="371526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7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769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6532B-48F1-4F74-A318-452C8500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</a:t>
            </a:r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F5E457-E5CB-4D63-9830-22ABAA05B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26D5-9A7A-4834-84C5-E6BAA1B0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WatchGuard Firebox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43FF18-7BCB-4916-ABFD-54E032D4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Comprehensive advanced </a:t>
            </a:r>
            <a:r>
              <a:rPr lang="en-US" sz="2800" dirty="0"/>
              <a:t>network security </a:t>
            </a:r>
            <a:r>
              <a:rPr lang="en-US" sz="2800" dirty="0" smtClean="0"/>
              <a:t>platform.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Widely deployable</a:t>
            </a:r>
            <a:r>
              <a:rPr lang="en-US" sz="2800" dirty="0"/>
              <a:t>, enterprise-grade security and threat visibility tools suitable for any organization, regardless of budget, size, or complexity</a:t>
            </a:r>
            <a:r>
              <a:rPr lang="en-US" sz="28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Keeps your network free of zero day threats.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Protect </a:t>
            </a:r>
            <a:r>
              <a:rPr lang="en-US" sz="2800" dirty="0"/>
              <a:t>users, devices, and data across your entire network from a single platform.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Built-In </a:t>
            </a:r>
            <a:r>
              <a:rPr lang="en-US" sz="2800" dirty="0" smtClean="0"/>
              <a:t>SD-WAN for </a:t>
            </a:r>
            <a:r>
              <a:rPr lang="en-US" sz="2800" dirty="0"/>
              <a:t>improved network resiliency and performance</a:t>
            </a:r>
            <a:r>
              <a:rPr lang="en-US" sz="28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Implements SSL </a:t>
            </a:r>
            <a:r>
              <a:rPr lang="en-US" sz="2800" dirty="0"/>
              <a:t>Inspection &amp; </a:t>
            </a:r>
            <a:r>
              <a:rPr lang="en-US" sz="2800" dirty="0" smtClean="0"/>
              <a:t>Protection to detect malware hidden </a:t>
            </a:r>
            <a:r>
              <a:rPr lang="en-US" sz="2800" dirty="0"/>
              <a:t>in encrypted traffic</a:t>
            </a:r>
            <a:r>
              <a:rPr lang="en-US" sz="28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Deploys security automation from cloud storage system, blocks </a:t>
            </a:r>
            <a:r>
              <a:rPr lang="en-US" sz="2800" dirty="0"/>
              <a:t>threats, </a:t>
            </a:r>
            <a:r>
              <a:rPr lang="en-US" sz="2800" dirty="0" smtClean="0"/>
              <a:t>updates signatures, and kills malware.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Helps </a:t>
            </a:r>
            <a:r>
              <a:rPr lang="en-US" sz="2800" dirty="0" smtClean="0"/>
              <a:t>makes WIFI vigorously secure for customers and enterprises.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454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6532B-48F1-4F74-A318-452C8500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F5E457-E5CB-4D63-9830-22ABAA05B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26D5-9A7A-4834-84C5-E6BAA1B0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Barracuda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43FF18-7BCB-4916-ABFD-54E032D4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Enforce Corporate Policies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sz="2400" dirty="0"/>
              <a:t>SSL-filtering and inspection capabilities provide policy enforcement on social-media and search platforms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Protect Against Web-Based Threats</a:t>
            </a:r>
          </a:p>
          <a:p>
            <a:pPr marL="685800" lvl="3">
              <a:lnSpc>
                <a:spcPct val="120000"/>
              </a:lnSpc>
              <a:spcBef>
                <a:spcPts val="1000"/>
              </a:spcBef>
            </a:pPr>
            <a:r>
              <a:rPr lang="en-US" sz="2600" dirty="0"/>
              <a:t>Keep networks and users safe by blocking spyware downloads, preventing viruses, and restricting requests to malicious websites by leveraging intelligence from thousands of collection points worldwide.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Content Filtering </a:t>
            </a:r>
          </a:p>
          <a:p>
            <a:pPr marL="685800" lvl="3">
              <a:lnSpc>
                <a:spcPct val="120000"/>
              </a:lnSpc>
              <a:spcBef>
                <a:spcPts val="1000"/>
              </a:spcBef>
            </a:pPr>
            <a:r>
              <a:rPr lang="en-US" sz="2600" dirty="0"/>
              <a:t>Barracuda Web Security Gateway</a:t>
            </a:r>
          </a:p>
          <a:p>
            <a:pPr marL="1143000" lvl="5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Can be customized to restrict specific websites or look for patterns in web addresses</a:t>
            </a:r>
          </a:p>
          <a:p>
            <a:pPr marL="1143000" lvl="5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Image/multimedia safe search feature prevents search engines from displaying objectionable thumbnail images in search results. </a:t>
            </a:r>
          </a:p>
          <a:p>
            <a:pPr marL="1143000" lvl="5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Administrators can also create policies that control web-file downloads based on file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5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7A88C-2AAF-43D9-A014-C4550520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Umbrella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E473F-640B-44B5-B412-4D444178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Allow and block lists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Can set </a:t>
            </a:r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a specific filter to allow/block sites</a:t>
            </a: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 regardless of the content web filtering settings applied.</a:t>
            </a:r>
            <a:endParaRPr lang="en-US" sz="2800" b="0" i="0" dirty="0">
              <a:solidFill>
                <a:srgbClr val="333333"/>
              </a:solidFill>
              <a:effectLst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Block bypass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allows certain individuals to access specific web filtering categories that are normally blocked on your network.</a:t>
            </a:r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	</a:t>
            </a:r>
            <a:endParaRPr lang="en-US" b="0" i="0" dirty="0">
              <a:solidFill>
                <a:srgbClr val="333333"/>
              </a:solidFill>
              <a:effectLst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olicy tester </a:t>
            </a:r>
            <a:endParaRPr lang="en-US" dirty="0">
              <a:solidFill>
                <a:srgbClr val="333333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un simulations to check if policies are enforced the way intended</a:t>
            </a:r>
            <a:endParaRPr lang="en-US" sz="1800" b="0" i="0" dirty="0">
              <a:solidFill>
                <a:srgbClr val="333333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1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349B2-936A-4F63-B24C-9D34B41A2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4BBDFD-C537-4DE8-A116-5D1371A4E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409BB2-3635-45A2-805F-15B1B681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682ACA-636D-48F9-845B-92ACDCD1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</a:t>
            </a:r>
            <a:r>
              <a:rPr lang="en-US" dirty="0" err="1"/>
              <a:t>NexusAI</a:t>
            </a:r>
            <a:r>
              <a:rPr lang="en-US" dirty="0"/>
              <a:t> to identify impostor/phishing emails, malware and spam</a:t>
            </a:r>
          </a:p>
          <a:p>
            <a:pPr lvl="1"/>
            <a:r>
              <a:rPr lang="en-US" dirty="0"/>
              <a:t>Can also detect/block non-malware threats such as business email compromise (BEC) scams.</a:t>
            </a:r>
          </a:p>
          <a:p>
            <a:r>
              <a:rPr lang="en-US" dirty="0"/>
              <a:t>Multilayered content analysis, reputation analysis, and sandboxing</a:t>
            </a:r>
          </a:p>
          <a:p>
            <a:pPr lvl="1"/>
            <a:r>
              <a:rPr lang="en-US" dirty="0"/>
              <a:t>Analyzes and detects emails with malicious URLs or attachments and block ransomware and polymorphic malware</a:t>
            </a:r>
          </a:p>
          <a:p>
            <a:r>
              <a:rPr lang="en-US" dirty="0"/>
              <a:t>Can remove phishing emails containing URLs poisoned post-delivery or unwanted emails from internal accounts that are compromised. </a:t>
            </a:r>
          </a:p>
          <a:p>
            <a:pPr lvl="1"/>
            <a:r>
              <a:rPr lang="en-US" dirty="0"/>
              <a:t>can be done with one click or automatically, even if emails were forwarded or received by other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54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</TotalTime>
  <Words>1005</Words>
  <Application>Microsoft Office PowerPoint</Application>
  <PresentationFormat>Custom</PresentationFormat>
  <Paragraphs>135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Gallery</vt:lpstr>
      <vt:lpstr>BIT Project </vt:lpstr>
      <vt:lpstr>Overview</vt:lpstr>
      <vt:lpstr>secure networking</vt:lpstr>
      <vt:lpstr>WatchGuard Firebox</vt:lpstr>
      <vt:lpstr>Web filtering</vt:lpstr>
      <vt:lpstr>Barracuda network</vt:lpstr>
      <vt:lpstr>Cisco Umbrella</vt:lpstr>
      <vt:lpstr>Email Filtering</vt:lpstr>
      <vt:lpstr>Proofpoint</vt:lpstr>
      <vt:lpstr>Mimecast</vt:lpstr>
      <vt:lpstr>Barracuda Network</vt:lpstr>
      <vt:lpstr>Intrusion detection</vt:lpstr>
      <vt:lpstr>Checkpoint IPS</vt:lpstr>
      <vt:lpstr>Data Backup and Database</vt:lpstr>
      <vt:lpstr>On-site Database Server</vt:lpstr>
      <vt:lpstr>On-site Database Server</vt:lpstr>
      <vt:lpstr>Database Server Specification</vt:lpstr>
      <vt:lpstr>Online BACKUP SOLUTION</vt:lpstr>
      <vt:lpstr>Online backup solution</vt:lpstr>
      <vt:lpstr>Cybersecurity</vt:lpstr>
      <vt:lpstr>Why it matters</vt:lpstr>
      <vt:lpstr>Penetration Testing</vt:lpstr>
      <vt:lpstr>Wireshark</vt:lpstr>
      <vt:lpstr>Perfection is a myth</vt:lpstr>
      <vt:lpstr>Bitdefender small office security </vt:lpstr>
      <vt:lpstr>Employee training</vt:lpstr>
      <vt:lpstr>PRICING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Project</dc:title>
  <dc:creator>Author</dc:creator>
  <cp:lastModifiedBy>SWIMTEAM</cp:lastModifiedBy>
  <cp:revision>21</cp:revision>
  <dcterms:created xsi:type="dcterms:W3CDTF">2021-03-19T16:40:57Z</dcterms:created>
  <dcterms:modified xsi:type="dcterms:W3CDTF">2021-05-03T17:58:23Z</dcterms:modified>
</cp:coreProperties>
</file>