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oppins"/>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5.xml"/><Relationship Id="rId33" Type="http://schemas.openxmlformats.org/officeDocument/2006/relationships/font" Target="fonts/Poppins-boldItalic.fntdata"/><Relationship Id="rId10" Type="http://schemas.openxmlformats.org/officeDocument/2006/relationships/slide" Target="slides/slide4.xml"/><Relationship Id="rId32" Type="http://schemas.openxmlformats.org/officeDocument/2006/relationships/font" Target="fonts/Poppins-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e603d47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4e603d478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4e603d478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d4e603d478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4e603d478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d4e603d478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4e603d478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d4e603d478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4e603d478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d4e603d478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4e603d478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d4e603d478_2_1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4e603d478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d4e603d478_2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4e603d478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d4e603d478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4e603d478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d4e603d478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85b6fab8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d85b6fab80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85b6fab8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d85b6fab80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e603d478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d4e603d478_2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4e603d478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d4e603d478_2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85b6fab8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d85b6fab80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4e603d478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d4e603d478_2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4e603d478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d4e603d478_2_2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4e603d478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d4e603d478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e603d478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d4e603d478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4e603d478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d4e603d478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5b6fab8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d85b6fab80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4e603d478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d4e603d478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e603d478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d4e603d478_2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e603d478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d4e603d478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6.png"/><Relationship Id="rId9"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25.png"/><Relationship Id="rId8"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7.png"/><Relationship Id="rId5"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38.png"/><Relationship Id="rId5" Type="http://schemas.openxmlformats.org/officeDocument/2006/relationships/image" Target="../media/image34.png"/><Relationship Id="rId6"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1434582" y="1"/>
            <a:ext cx="6274837" cy="1526877"/>
          </a:xfrm>
          <a:prstGeom prst="rect">
            <a:avLst/>
          </a:prstGeom>
          <a:noFill/>
          <a:ln>
            <a:noFill/>
          </a:ln>
        </p:spPr>
      </p:pic>
      <p:sp>
        <p:nvSpPr>
          <p:cNvPr id="130" name="Google Shape;130;p25"/>
          <p:cNvSpPr/>
          <p:nvPr/>
        </p:nvSpPr>
        <p:spPr>
          <a:xfrm>
            <a:off x="0" y="0"/>
            <a:ext cx="9144000" cy="5143500"/>
          </a:xfrm>
          <a:prstGeom prst="rect">
            <a:avLst/>
          </a:prstGeom>
          <a:solidFill>
            <a:srgbClr val="FFF2CC">
              <a:alpha val="6196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1" name="Google Shape;131;p25"/>
          <p:cNvSpPr txBox="1"/>
          <p:nvPr>
            <p:ph type="ctrTitle"/>
          </p:nvPr>
        </p:nvSpPr>
        <p:spPr>
          <a:xfrm>
            <a:off x="1404107" y="2066875"/>
            <a:ext cx="6335785" cy="76287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006747"/>
              </a:buClr>
              <a:buSzPts val="3600"/>
              <a:buFont typeface="Poppins"/>
              <a:buNone/>
            </a:pPr>
            <a:r>
              <a:rPr lang="en" sz="3600">
                <a:solidFill>
                  <a:srgbClr val="006747"/>
                </a:solidFill>
                <a:latin typeface="Poppins"/>
                <a:ea typeface="Poppins"/>
                <a:cs typeface="Poppins"/>
                <a:sym typeface="Poppins"/>
              </a:rPr>
              <a:t>Web Application</a:t>
            </a:r>
            <a:endParaRPr sz="1100"/>
          </a:p>
        </p:txBody>
      </p:sp>
      <p:sp>
        <p:nvSpPr>
          <p:cNvPr id="132" name="Google Shape;132;p25"/>
          <p:cNvSpPr txBox="1"/>
          <p:nvPr/>
        </p:nvSpPr>
        <p:spPr>
          <a:xfrm>
            <a:off x="2827090" y="3124881"/>
            <a:ext cx="3489821"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2400" u="none" cap="none" strike="noStrike">
                <a:solidFill>
                  <a:schemeClr val="dk1"/>
                </a:solidFill>
                <a:latin typeface="Open Sans"/>
                <a:ea typeface="Open Sans"/>
                <a:cs typeface="Open Sans"/>
                <a:sym typeface="Open Sans"/>
              </a:rPr>
              <a:t>Final Presentation</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4"/>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07" name="Google Shape;207;p34"/>
          <p:cNvSpPr txBox="1"/>
          <p:nvPr/>
        </p:nvSpPr>
        <p:spPr>
          <a:xfrm>
            <a:off x="2322702" y="569585"/>
            <a:ext cx="4498596"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Calibri"/>
                <a:ea typeface="Calibri"/>
                <a:cs typeface="Calibri"/>
                <a:sym typeface="Calibri"/>
              </a:rPr>
              <a:t>Transaction Summary</a:t>
            </a:r>
            <a:endParaRPr sz="1100"/>
          </a:p>
        </p:txBody>
      </p:sp>
      <p:pic>
        <p:nvPicPr>
          <p:cNvPr id="208" name="Google Shape;208;p34"/>
          <p:cNvPicPr preferRelativeResize="0"/>
          <p:nvPr/>
        </p:nvPicPr>
        <p:blipFill rotWithShape="1">
          <a:blip r:embed="rId4">
            <a:alphaModFix/>
          </a:blip>
          <a:srcRect b="0" l="0" r="0" t="0"/>
          <a:stretch/>
        </p:blipFill>
        <p:spPr>
          <a:xfrm>
            <a:off x="1783627" y="1542454"/>
            <a:ext cx="5576744" cy="30314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5"/>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14" name="Google Shape;214;p35"/>
          <p:cNvSpPr txBox="1"/>
          <p:nvPr/>
        </p:nvSpPr>
        <p:spPr>
          <a:xfrm>
            <a:off x="2322702" y="569585"/>
            <a:ext cx="4498596"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Calibri"/>
                <a:ea typeface="Calibri"/>
                <a:cs typeface="Calibri"/>
                <a:sym typeface="Calibri"/>
              </a:rPr>
              <a:t>Transaction Summary</a:t>
            </a:r>
            <a:endParaRPr sz="1100"/>
          </a:p>
        </p:txBody>
      </p:sp>
      <p:pic>
        <p:nvPicPr>
          <p:cNvPr id="215" name="Google Shape;215;p35"/>
          <p:cNvPicPr preferRelativeResize="0"/>
          <p:nvPr/>
        </p:nvPicPr>
        <p:blipFill rotWithShape="1">
          <a:blip r:embed="rId4">
            <a:alphaModFix/>
          </a:blip>
          <a:srcRect b="0" l="0" r="0" t="0"/>
          <a:stretch/>
        </p:blipFill>
        <p:spPr>
          <a:xfrm>
            <a:off x="2322702" y="1153730"/>
            <a:ext cx="4498596" cy="1905559"/>
          </a:xfrm>
          <a:prstGeom prst="rect">
            <a:avLst/>
          </a:prstGeom>
          <a:noFill/>
          <a:ln>
            <a:noFill/>
          </a:ln>
        </p:spPr>
      </p:pic>
      <p:pic>
        <p:nvPicPr>
          <p:cNvPr id="216" name="Google Shape;216;p35"/>
          <p:cNvPicPr preferRelativeResize="0"/>
          <p:nvPr/>
        </p:nvPicPr>
        <p:blipFill rotWithShape="1">
          <a:blip r:embed="rId5">
            <a:alphaModFix/>
          </a:blip>
          <a:srcRect b="0" l="0" r="0" t="0"/>
          <a:stretch/>
        </p:blipFill>
        <p:spPr>
          <a:xfrm>
            <a:off x="2342956" y="3236810"/>
            <a:ext cx="4458086" cy="1906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22" name="Google Shape;222;p36"/>
          <p:cNvSpPr txBox="1"/>
          <p:nvPr/>
        </p:nvSpPr>
        <p:spPr>
          <a:xfrm>
            <a:off x="2904688" y="610299"/>
            <a:ext cx="333462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Notifications</a:t>
            </a:r>
            <a:endParaRPr sz="1100"/>
          </a:p>
        </p:txBody>
      </p:sp>
      <p:pic>
        <p:nvPicPr>
          <p:cNvPr id="223" name="Google Shape;223;p36"/>
          <p:cNvPicPr preferRelativeResize="0"/>
          <p:nvPr/>
        </p:nvPicPr>
        <p:blipFill rotWithShape="1">
          <a:blip r:embed="rId4">
            <a:alphaModFix/>
          </a:blip>
          <a:srcRect b="0" l="0" r="0" t="0"/>
          <a:stretch/>
        </p:blipFill>
        <p:spPr>
          <a:xfrm>
            <a:off x="0" y="1957324"/>
            <a:ext cx="4458086" cy="2167316"/>
          </a:xfrm>
          <a:prstGeom prst="rect">
            <a:avLst/>
          </a:prstGeom>
          <a:noFill/>
          <a:ln>
            <a:noFill/>
          </a:ln>
        </p:spPr>
      </p:pic>
      <p:pic>
        <p:nvPicPr>
          <p:cNvPr id="224" name="Google Shape;224;p36"/>
          <p:cNvPicPr preferRelativeResize="0"/>
          <p:nvPr/>
        </p:nvPicPr>
        <p:blipFill rotWithShape="1">
          <a:blip r:embed="rId5">
            <a:alphaModFix/>
          </a:blip>
          <a:srcRect b="0" l="0" r="0" t="0"/>
          <a:stretch/>
        </p:blipFill>
        <p:spPr>
          <a:xfrm>
            <a:off x="4685915" y="1616680"/>
            <a:ext cx="4458086" cy="2848603"/>
          </a:xfrm>
          <a:prstGeom prst="rect">
            <a:avLst/>
          </a:prstGeom>
          <a:noFill/>
          <a:ln>
            <a:noFill/>
          </a:ln>
        </p:spPr>
      </p:pic>
      <p:pic>
        <p:nvPicPr>
          <p:cNvPr id="225" name="Google Shape;225;p36"/>
          <p:cNvPicPr preferRelativeResize="0"/>
          <p:nvPr/>
        </p:nvPicPr>
        <p:blipFill rotWithShape="1">
          <a:blip r:embed="rId6">
            <a:alphaModFix/>
          </a:blip>
          <a:srcRect b="0" l="0" r="0" t="0"/>
          <a:stretch/>
        </p:blipFill>
        <p:spPr>
          <a:xfrm>
            <a:off x="3756804" y="2257851"/>
            <a:ext cx="292037" cy="459802"/>
          </a:xfrm>
          <a:prstGeom prst="rect">
            <a:avLst/>
          </a:prstGeom>
          <a:noFill/>
          <a:ln>
            <a:noFill/>
          </a:ln>
        </p:spPr>
      </p:pic>
      <p:pic>
        <p:nvPicPr>
          <p:cNvPr id="226" name="Google Shape;226;p36"/>
          <p:cNvPicPr preferRelativeResize="0"/>
          <p:nvPr/>
        </p:nvPicPr>
        <p:blipFill rotWithShape="1">
          <a:blip r:embed="rId7">
            <a:alphaModFix/>
          </a:blip>
          <a:srcRect b="0" l="0" r="0" t="0"/>
          <a:stretch/>
        </p:blipFill>
        <p:spPr>
          <a:xfrm>
            <a:off x="3756804" y="1968605"/>
            <a:ext cx="292036" cy="205442"/>
          </a:xfrm>
          <a:prstGeom prst="rect">
            <a:avLst/>
          </a:prstGeom>
          <a:noFill/>
          <a:ln>
            <a:noFill/>
          </a:ln>
        </p:spPr>
      </p:pic>
      <p:pic>
        <p:nvPicPr>
          <p:cNvPr id="227" name="Google Shape;227;p36"/>
          <p:cNvPicPr preferRelativeResize="0"/>
          <p:nvPr/>
        </p:nvPicPr>
        <p:blipFill rotWithShape="1">
          <a:blip r:embed="rId8">
            <a:alphaModFix/>
          </a:blip>
          <a:srcRect b="0" l="0" r="0" t="0"/>
          <a:stretch/>
        </p:blipFill>
        <p:spPr>
          <a:xfrm>
            <a:off x="260581" y="3585352"/>
            <a:ext cx="292634" cy="457240"/>
          </a:xfrm>
          <a:prstGeom prst="rect">
            <a:avLst/>
          </a:prstGeom>
          <a:noFill/>
          <a:ln>
            <a:noFill/>
          </a:ln>
        </p:spPr>
      </p:pic>
      <p:pic>
        <p:nvPicPr>
          <p:cNvPr id="228" name="Google Shape;228;p36"/>
          <p:cNvPicPr preferRelativeResize="0"/>
          <p:nvPr/>
        </p:nvPicPr>
        <p:blipFill rotWithShape="1">
          <a:blip r:embed="rId9">
            <a:alphaModFix/>
          </a:blip>
          <a:srcRect b="0" l="0" r="0" t="0"/>
          <a:stretch/>
        </p:blipFill>
        <p:spPr>
          <a:xfrm>
            <a:off x="178003" y="3297546"/>
            <a:ext cx="457790" cy="2057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34" name="Google Shape;234;p37"/>
          <p:cNvSpPr txBox="1"/>
          <p:nvPr/>
        </p:nvSpPr>
        <p:spPr>
          <a:xfrm>
            <a:off x="2904688" y="610299"/>
            <a:ext cx="333462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Notifications</a:t>
            </a:r>
            <a:endParaRPr sz="1100"/>
          </a:p>
        </p:txBody>
      </p:sp>
      <p:pic>
        <p:nvPicPr>
          <p:cNvPr id="235" name="Google Shape;235;p37"/>
          <p:cNvPicPr preferRelativeResize="0"/>
          <p:nvPr/>
        </p:nvPicPr>
        <p:blipFill rotWithShape="1">
          <a:blip r:embed="rId4">
            <a:alphaModFix/>
          </a:blip>
          <a:srcRect b="0" l="0" r="0" t="0"/>
          <a:stretch/>
        </p:blipFill>
        <p:spPr>
          <a:xfrm>
            <a:off x="-1" y="1620584"/>
            <a:ext cx="4458086" cy="2912617"/>
          </a:xfrm>
          <a:prstGeom prst="rect">
            <a:avLst/>
          </a:prstGeom>
          <a:noFill/>
          <a:ln>
            <a:noFill/>
          </a:ln>
        </p:spPr>
      </p:pic>
      <p:pic>
        <p:nvPicPr>
          <p:cNvPr id="236" name="Google Shape;236;p37"/>
          <p:cNvPicPr preferRelativeResize="0"/>
          <p:nvPr/>
        </p:nvPicPr>
        <p:blipFill rotWithShape="1">
          <a:blip r:embed="rId5">
            <a:alphaModFix/>
          </a:blip>
          <a:srcRect b="0" l="0" r="0" t="0"/>
          <a:stretch/>
        </p:blipFill>
        <p:spPr>
          <a:xfrm>
            <a:off x="4685916" y="1652590"/>
            <a:ext cx="4458086" cy="28486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8"/>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42" name="Google Shape;242;p38"/>
          <p:cNvSpPr txBox="1"/>
          <p:nvPr/>
        </p:nvSpPr>
        <p:spPr>
          <a:xfrm>
            <a:off x="2904688" y="610299"/>
            <a:ext cx="333462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Notifications</a:t>
            </a:r>
            <a:endParaRPr sz="1100"/>
          </a:p>
        </p:txBody>
      </p:sp>
      <p:pic>
        <p:nvPicPr>
          <p:cNvPr id="243" name="Google Shape;243;p38"/>
          <p:cNvPicPr preferRelativeResize="0"/>
          <p:nvPr/>
        </p:nvPicPr>
        <p:blipFill rotWithShape="1">
          <a:blip r:embed="rId4">
            <a:alphaModFix/>
          </a:blip>
          <a:srcRect b="0" l="0" r="0" t="0"/>
          <a:stretch/>
        </p:blipFill>
        <p:spPr>
          <a:xfrm>
            <a:off x="2140019" y="1499855"/>
            <a:ext cx="4863960" cy="33773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9"/>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49" name="Google Shape;249;p39"/>
          <p:cNvSpPr txBox="1"/>
          <p:nvPr/>
        </p:nvSpPr>
        <p:spPr>
          <a:xfrm>
            <a:off x="2904688" y="610299"/>
            <a:ext cx="333462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Notifications</a:t>
            </a:r>
            <a:endParaRPr sz="1100"/>
          </a:p>
        </p:txBody>
      </p:sp>
      <p:pic>
        <p:nvPicPr>
          <p:cNvPr id="250" name="Google Shape;250;p39"/>
          <p:cNvPicPr preferRelativeResize="0"/>
          <p:nvPr/>
        </p:nvPicPr>
        <p:blipFill rotWithShape="1">
          <a:blip r:embed="rId4">
            <a:alphaModFix/>
          </a:blip>
          <a:srcRect b="0" l="0" r="0" t="0"/>
          <a:stretch/>
        </p:blipFill>
        <p:spPr>
          <a:xfrm>
            <a:off x="2342956" y="1492715"/>
            <a:ext cx="4458086" cy="1495174"/>
          </a:xfrm>
          <a:prstGeom prst="rect">
            <a:avLst/>
          </a:prstGeom>
          <a:noFill/>
          <a:ln>
            <a:noFill/>
          </a:ln>
        </p:spPr>
      </p:pic>
      <p:pic>
        <p:nvPicPr>
          <p:cNvPr id="251" name="Google Shape;251;p39"/>
          <p:cNvPicPr preferRelativeResize="0"/>
          <p:nvPr/>
        </p:nvPicPr>
        <p:blipFill rotWithShape="1">
          <a:blip r:embed="rId5">
            <a:alphaModFix/>
          </a:blip>
          <a:srcRect b="0" l="0" r="0" t="0"/>
          <a:stretch/>
        </p:blipFill>
        <p:spPr>
          <a:xfrm>
            <a:off x="2342956" y="3320393"/>
            <a:ext cx="4458086" cy="1490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0"/>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57" name="Google Shape;257;p40"/>
          <p:cNvSpPr txBox="1"/>
          <p:nvPr/>
        </p:nvSpPr>
        <p:spPr>
          <a:xfrm>
            <a:off x="2904688" y="610299"/>
            <a:ext cx="333462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Notifications</a:t>
            </a:r>
            <a:endParaRPr sz="1100"/>
          </a:p>
        </p:txBody>
      </p:sp>
      <p:pic>
        <p:nvPicPr>
          <p:cNvPr id="258" name="Google Shape;258;p40"/>
          <p:cNvPicPr preferRelativeResize="0"/>
          <p:nvPr/>
        </p:nvPicPr>
        <p:blipFill rotWithShape="1">
          <a:blip r:embed="rId4">
            <a:alphaModFix/>
          </a:blip>
          <a:srcRect b="0" l="0" r="0" t="0"/>
          <a:stretch/>
        </p:blipFill>
        <p:spPr>
          <a:xfrm>
            <a:off x="0" y="2010945"/>
            <a:ext cx="4458086" cy="1600339"/>
          </a:xfrm>
          <a:prstGeom prst="rect">
            <a:avLst/>
          </a:prstGeom>
          <a:noFill/>
          <a:ln>
            <a:noFill/>
          </a:ln>
        </p:spPr>
      </p:pic>
      <p:pic>
        <p:nvPicPr>
          <p:cNvPr id="259" name="Google Shape;259;p40"/>
          <p:cNvPicPr preferRelativeResize="0"/>
          <p:nvPr/>
        </p:nvPicPr>
        <p:blipFill rotWithShape="1">
          <a:blip r:embed="rId5">
            <a:alphaModFix/>
          </a:blip>
          <a:srcRect b="0" l="0" r="0" t="0"/>
          <a:stretch/>
        </p:blipFill>
        <p:spPr>
          <a:xfrm>
            <a:off x="4685915" y="1345662"/>
            <a:ext cx="4458086" cy="29309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5" name="Google Shape;265;p41"/>
          <p:cNvSpPr txBox="1"/>
          <p:nvPr/>
        </p:nvSpPr>
        <p:spPr>
          <a:xfrm>
            <a:off x="1796981" y="518887"/>
            <a:ext cx="55500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Database</a:t>
            </a:r>
            <a:endParaRPr sz="1100"/>
          </a:p>
        </p:txBody>
      </p:sp>
      <p:sp>
        <p:nvSpPr>
          <p:cNvPr id="266" name="Google Shape;266;p41"/>
          <p:cNvSpPr txBox="1"/>
          <p:nvPr/>
        </p:nvSpPr>
        <p:spPr>
          <a:xfrm>
            <a:off x="772325" y="1188900"/>
            <a:ext cx="7874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We used SQL Server 2019 as our Relational Database Management System. It provides persistent data storage, processing, and retrieval for the data needed by the application.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Some of our </a:t>
            </a:r>
            <a:r>
              <a:rPr lang="en" sz="1800">
                <a:latin typeface="Calibri"/>
                <a:ea typeface="Calibri"/>
                <a:cs typeface="Calibri"/>
                <a:sym typeface="Calibri"/>
              </a:rPr>
              <a:t>interesting</a:t>
            </a:r>
            <a:r>
              <a:rPr lang="en" sz="1800">
                <a:latin typeface="Calibri"/>
                <a:ea typeface="Calibri"/>
                <a:cs typeface="Calibri"/>
                <a:sym typeface="Calibri"/>
              </a:rPr>
              <a:t> stats: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6 major revisions across 5 iterations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solidFill>
                  <a:schemeClr val="dk1"/>
                </a:solidFill>
                <a:latin typeface="Calibri"/>
                <a:ea typeface="Calibri"/>
                <a:cs typeface="Calibri"/>
                <a:sym typeface="Calibri"/>
              </a:rPr>
              <a:t>14 tables and 60+ data fields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11 stored procedures for returning/modifying/creating data: 236 LOC</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1 very large and complicated trigger when a transaction is made to check for possible notifications: 139 LOC</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72" name="Google Shape;272;p42"/>
          <p:cNvSpPr txBox="1"/>
          <p:nvPr/>
        </p:nvSpPr>
        <p:spPr>
          <a:xfrm>
            <a:off x="1796981" y="518887"/>
            <a:ext cx="55500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Database</a:t>
            </a:r>
            <a:endParaRPr sz="1100"/>
          </a:p>
        </p:txBody>
      </p:sp>
      <p:sp>
        <p:nvSpPr>
          <p:cNvPr id="273" name="Google Shape;273;p42"/>
          <p:cNvSpPr txBox="1"/>
          <p:nvPr/>
        </p:nvSpPr>
        <p:spPr>
          <a:xfrm>
            <a:off x="772325" y="1188900"/>
            <a:ext cx="787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74" name="Google Shape;274;p42"/>
          <p:cNvPicPr preferRelativeResize="0"/>
          <p:nvPr/>
        </p:nvPicPr>
        <p:blipFill>
          <a:blip r:embed="rId4">
            <a:alphaModFix/>
          </a:blip>
          <a:stretch>
            <a:fillRect/>
          </a:stretch>
        </p:blipFill>
        <p:spPr>
          <a:xfrm>
            <a:off x="2563898" y="1188900"/>
            <a:ext cx="4016200" cy="3734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80" name="Google Shape;280;p43"/>
          <p:cNvSpPr txBox="1"/>
          <p:nvPr/>
        </p:nvSpPr>
        <p:spPr>
          <a:xfrm>
            <a:off x="1796981" y="518887"/>
            <a:ext cx="55500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Database</a:t>
            </a:r>
            <a:endParaRPr sz="1100"/>
          </a:p>
        </p:txBody>
      </p:sp>
      <p:sp>
        <p:nvSpPr>
          <p:cNvPr id="281" name="Google Shape;281;p43"/>
          <p:cNvSpPr txBox="1"/>
          <p:nvPr/>
        </p:nvSpPr>
        <p:spPr>
          <a:xfrm>
            <a:off x="772325" y="1188900"/>
            <a:ext cx="7874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We have made important considerations for data </a:t>
            </a:r>
            <a:r>
              <a:rPr lang="en" sz="1600">
                <a:latin typeface="Calibri"/>
                <a:ea typeface="Calibri"/>
                <a:cs typeface="Calibri"/>
                <a:sym typeface="Calibri"/>
              </a:rPr>
              <a:t>integrity</a:t>
            </a:r>
            <a:r>
              <a:rPr lang="en" sz="1600">
                <a:latin typeface="Calibri"/>
                <a:ea typeface="Calibri"/>
                <a:cs typeface="Calibri"/>
                <a:sym typeface="Calibri"/>
              </a:rPr>
              <a:t> and security:</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Developers have their own database password hidden in their usersecrets environment.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The application only interacts with the database with parameterized Stored Procedures.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There are separate SQL Server users for </a:t>
            </a:r>
            <a:r>
              <a:rPr lang="en" sz="1600">
                <a:latin typeface="Calibri"/>
                <a:ea typeface="Calibri"/>
                <a:cs typeface="Calibri"/>
                <a:sym typeface="Calibri"/>
              </a:rPr>
              <a:t>administrators</a:t>
            </a:r>
            <a:r>
              <a:rPr lang="en" sz="1600">
                <a:latin typeface="Calibri"/>
                <a:ea typeface="Calibri"/>
                <a:cs typeface="Calibri"/>
                <a:sym typeface="Calibri"/>
              </a:rPr>
              <a:t> and customers. Even if a customer somehow got around our safeguards, they wouldn’t have access to anything other than executing the existing stored procedures.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Instead of relying on our own methods for user identification (password </a:t>
            </a:r>
            <a:r>
              <a:rPr lang="en" sz="1600">
                <a:latin typeface="Calibri"/>
                <a:ea typeface="Calibri"/>
                <a:cs typeface="Calibri"/>
                <a:sym typeface="Calibri"/>
              </a:rPr>
              <a:t>hashing</a:t>
            </a:r>
            <a:r>
              <a:rPr lang="en" sz="1600">
                <a:latin typeface="Calibri"/>
                <a:ea typeface="Calibri"/>
                <a:cs typeface="Calibri"/>
                <a:sym typeface="Calibri"/>
              </a:rPr>
              <a:t>, salting, session creation), we use .NET Identity. Identity is built by experts, it’s unit testable, and fulfills the requirements of our product.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solidFill>
                  <a:schemeClr val="dk1"/>
                </a:solidFill>
                <a:latin typeface="Calibri"/>
                <a:ea typeface="Calibri"/>
                <a:cs typeface="Calibri"/>
                <a:sym typeface="Calibri"/>
              </a:rPr>
              <a:t>There are checks for data constraints on the front-end, the controller, and the database. We assume there is not just maliciousness, but also mistakes that might happen, and we try to avoid and mitigate any damage. For this reason, we also only give the least amount of privilege needed to perform a task.</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1435336" y="0"/>
            <a:ext cx="6273328" cy="1527180"/>
          </a:xfrm>
          <a:prstGeom prst="rect">
            <a:avLst/>
          </a:prstGeom>
          <a:noFill/>
          <a:ln>
            <a:noFill/>
          </a:ln>
        </p:spPr>
      </p:pic>
      <p:pic>
        <p:nvPicPr>
          <p:cNvPr id="138" name="Google Shape;138;p26"/>
          <p:cNvPicPr preferRelativeResize="0"/>
          <p:nvPr/>
        </p:nvPicPr>
        <p:blipFill rotWithShape="1">
          <a:blip r:embed="rId4">
            <a:alphaModFix/>
          </a:blip>
          <a:srcRect b="0" l="0" r="0" t="0"/>
          <a:stretch/>
        </p:blipFill>
        <p:spPr>
          <a:xfrm>
            <a:off x="0" y="0"/>
            <a:ext cx="9144000" cy="5143499"/>
          </a:xfrm>
          <a:prstGeom prst="rect">
            <a:avLst/>
          </a:prstGeom>
          <a:noFill/>
          <a:ln>
            <a:noFill/>
          </a:ln>
        </p:spPr>
      </p:pic>
      <p:sp>
        <p:nvSpPr>
          <p:cNvPr id="139" name="Google Shape;139;p26"/>
          <p:cNvSpPr txBox="1"/>
          <p:nvPr/>
        </p:nvSpPr>
        <p:spPr>
          <a:xfrm>
            <a:off x="2085756" y="1852951"/>
            <a:ext cx="4972487" cy="318548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2700" u="none" cap="none" strike="noStrike">
                <a:solidFill>
                  <a:srgbClr val="006747"/>
                </a:solidFill>
                <a:latin typeface="Poppins"/>
                <a:ea typeface="Poppins"/>
                <a:cs typeface="Poppins"/>
                <a:sym typeface="Poppins"/>
              </a:rPr>
              <a:t>Presented By:</a:t>
            </a:r>
            <a:endParaRPr sz="1100"/>
          </a:p>
          <a:p>
            <a:pPr indent="0" lvl="0" marL="0" marR="0" rtl="0" algn="ctr">
              <a:spcBef>
                <a:spcPts val="0"/>
              </a:spcBef>
              <a:spcAft>
                <a:spcPts val="0"/>
              </a:spcAft>
              <a:buNone/>
            </a:pPr>
            <a:r>
              <a:t/>
            </a:r>
            <a:endParaRPr b="0" i="0" sz="2700" u="none" cap="none" strike="noStrike">
              <a:solidFill>
                <a:srgbClr val="006747"/>
              </a:solidFill>
              <a:latin typeface="Calibri"/>
              <a:ea typeface="Calibri"/>
              <a:cs typeface="Calibri"/>
              <a:sym typeface="Calibri"/>
            </a:endParaRPr>
          </a:p>
          <a:p>
            <a:pPr indent="0" lvl="0" marL="0" marR="0" rtl="0" algn="l">
              <a:spcBef>
                <a:spcPts val="500"/>
              </a:spcBef>
              <a:spcAft>
                <a:spcPts val="0"/>
              </a:spcAft>
              <a:buNone/>
            </a:pPr>
            <a:r>
              <a:rPr b="0" i="0" lang="en" sz="2100" u="none" cap="none" strike="noStrike">
                <a:solidFill>
                  <a:schemeClr val="dk1"/>
                </a:solidFill>
                <a:latin typeface="Open Sans"/>
                <a:ea typeface="Open Sans"/>
                <a:cs typeface="Open Sans"/>
                <a:sym typeface="Open Sans"/>
              </a:rPr>
              <a:t>Atticus Parris: UX, Scrum Master</a:t>
            </a:r>
            <a:endParaRPr sz="1100"/>
          </a:p>
          <a:p>
            <a:pPr indent="0" lvl="0" marL="0" marR="0" rtl="0" algn="l">
              <a:spcBef>
                <a:spcPts val="500"/>
              </a:spcBef>
              <a:spcAft>
                <a:spcPts val="0"/>
              </a:spcAft>
              <a:buNone/>
            </a:pPr>
            <a:r>
              <a:rPr b="0" i="0" lang="en" sz="2100" u="none" cap="none" strike="noStrike">
                <a:solidFill>
                  <a:schemeClr val="dk1"/>
                </a:solidFill>
                <a:latin typeface="Open Sans"/>
                <a:ea typeface="Open Sans"/>
                <a:cs typeface="Open Sans"/>
                <a:sym typeface="Open Sans"/>
              </a:rPr>
              <a:t>Benaiah Kilen: Back-End, UI</a:t>
            </a:r>
            <a:endParaRPr sz="1100"/>
          </a:p>
          <a:p>
            <a:pPr indent="0" lvl="0" marL="0" marR="0" rtl="0" algn="l">
              <a:spcBef>
                <a:spcPts val="500"/>
              </a:spcBef>
              <a:spcAft>
                <a:spcPts val="0"/>
              </a:spcAft>
              <a:buNone/>
            </a:pPr>
            <a:r>
              <a:rPr b="0" i="0" lang="en" sz="2100" u="none" cap="none" strike="noStrike">
                <a:solidFill>
                  <a:schemeClr val="dk1"/>
                </a:solidFill>
                <a:latin typeface="Open Sans"/>
                <a:ea typeface="Open Sans"/>
                <a:cs typeface="Open Sans"/>
                <a:sym typeface="Open Sans"/>
              </a:rPr>
              <a:t>Zach Gharst: Database Administrator</a:t>
            </a:r>
            <a:endParaRPr sz="1100"/>
          </a:p>
          <a:p>
            <a:pPr indent="0" lvl="0" marL="0" marR="0" rtl="0" algn="l">
              <a:spcBef>
                <a:spcPts val="500"/>
              </a:spcBef>
              <a:spcAft>
                <a:spcPts val="0"/>
              </a:spcAft>
              <a:buNone/>
            </a:pPr>
            <a:r>
              <a:rPr b="0" i="0" lang="en" sz="2100" u="none" cap="none" strike="noStrike">
                <a:solidFill>
                  <a:schemeClr val="dk1"/>
                </a:solidFill>
                <a:latin typeface="Open Sans"/>
                <a:ea typeface="Open Sans"/>
                <a:cs typeface="Open Sans"/>
                <a:sym typeface="Open Sans"/>
              </a:rPr>
              <a:t>Andrew Poitras: UI, Testing</a:t>
            </a:r>
            <a:endParaRPr sz="1100"/>
          </a:p>
          <a:p>
            <a:pPr indent="0" lvl="0" marL="0" marR="0" rtl="0" algn="l">
              <a:spcBef>
                <a:spcPts val="500"/>
              </a:spcBef>
              <a:spcAft>
                <a:spcPts val="0"/>
              </a:spcAft>
              <a:buNone/>
            </a:pPr>
            <a:r>
              <a:rPr b="0" i="0" lang="en" sz="2100" u="none" cap="none" strike="noStrike">
                <a:solidFill>
                  <a:schemeClr val="dk1"/>
                </a:solidFill>
                <a:latin typeface="Open Sans"/>
                <a:ea typeface="Open Sans"/>
                <a:cs typeface="Open Sans"/>
                <a:sym typeface="Open Sans"/>
              </a:rPr>
              <a:t>William Keke: Front-End, UX</a:t>
            </a:r>
            <a:endParaRPr sz="1100"/>
          </a:p>
          <a:p>
            <a:pPr indent="0" lvl="0" marL="0" marR="0" rtl="0" algn="l">
              <a:spcBef>
                <a:spcPts val="500"/>
              </a:spcBef>
              <a:spcAft>
                <a:spcPts val="0"/>
              </a:spcAft>
              <a:buNone/>
            </a:pPr>
            <a:r>
              <a:t/>
            </a:r>
            <a:endParaRPr b="0" i="0" sz="2100" u="none" cap="none" strike="noStrike">
              <a:solidFill>
                <a:schemeClr val="dk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4"/>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87" name="Google Shape;287;p44"/>
          <p:cNvSpPr txBox="1"/>
          <p:nvPr/>
        </p:nvSpPr>
        <p:spPr>
          <a:xfrm>
            <a:off x="3301068" y="629174"/>
            <a:ext cx="254186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Testing</a:t>
            </a:r>
            <a:endParaRPr sz="1100"/>
          </a:p>
        </p:txBody>
      </p:sp>
      <p:sp>
        <p:nvSpPr>
          <p:cNvPr id="288" name="Google Shape;288;p44"/>
          <p:cNvSpPr txBox="1"/>
          <p:nvPr/>
        </p:nvSpPr>
        <p:spPr>
          <a:xfrm>
            <a:off x="639200" y="1348300"/>
            <a:ext cx="78000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Combination of manual testing and unit testing</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Code Coverage Metrics</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Xunit</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Unit testing was done on Controller functions</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Arrange, Act, Assert</a:t>
            </a:r>
            <a:endParaRPr>
              <a:latin typeface="Calibri"/>
              <a:ea typeface="Calibri"/>
              <a:cs typeface="Calibri"/>
              <a:sym typeface="Calibri"/>
            </a:endParaRPr>
          </a:p>
        </p:txBody>
      </p:sp>
      <p:pic>
        <p:nvPicPr>
          <p:cNvPr id="289" name="Google Shape;289;p44"/>
          <p:cNvPicPr preferRelativeResize="0"/>
          <p:nvPr/>
        </p:nvPicPr>
        <p:blipFill>
          <a:blip r:embed="rId4">
            <a:alphaModFix/>
          </a:blip>
          <a:stretch>
            <a:fillRect/>
          </a:stretch>
        </p:blipFill>
        <p:spPr>
          <a:xfrm>
            <a:off x="5192198" y="1448525"/>
            <a:ext cx="2219153" cy="3115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95" name="Google Shape;295;p45"/>
          <p:cNvSpPr txBox="1"/>
          <p:nvPr/>
        </p:nvSpPr>
        <p:spPr>
          <a:xfrm>
            <a:off x="3301068" y="629174"/>
            <a:ext cx="2541900" cy="623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Testing</a:t>
            </a:r>
            <a:endParaRPr sz="1100"/>
          </a:p>
        </p:txBody>
      </p:sp>
      <p:sp>
        <p:nvSpPr>
          <p:cNvPr id="296" name="Google Shape;296;p45"/>
          <p:cNvSpPr txBox="1"/>
          <p:nvPr/>
        </p:nvSpPr>
        <p:spPr>
          <a:xfrm>
            <a:off x="639200" y="1348300"/>
            <a:ext cx="78000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Calibri"/>
                <a:ea typeface="Calibri"/>
                <a:cs typeface="Calibri"/>
                <a:sym typeface="Calibri"/>
              </a:rPr>
              <a:t>We had some difficulties with mocking the database and the user</a:t>
            </a:r>
            <a:endParaRPr>
              <a:latin typeface="Calibri"/>
              <a:ea typeface="Calibri"/>
              <a:cs typeface="Calibri"/>
              <a:sym typeface="Calibri"/>
            </a:endParaRPr>
          </a:p>
          <a:p>
            <a:pPr indent="0" lvl="0" marL="457200" rtl="0" algn="l">
              <a:lnSpc>
                <a:spcPct val="150000"/>
              </a:lnSpc>
              <a:spcBef>
                <a:spcPts val="0"/>
              </a:spcBef>
              <a:spcAft>
                <a:spcPts val="0"/>
              </a:spcAft>
              <a:buNone/>
            </a:pPr>
            <a:r>
              <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Mocking databasecontext</a:t>
            </a:r>
            <a:endParaRPr>
              <a:latin typeface="Calibri"/>
              <a:ea typeface="Calibri"/>
              <a:cs typeface="Calibri"/>
              <a:sym typeface="Calibri"/>
            </a:endParaRPr>
          </a:p>
          <a:p>
            <a:pPr indent="0" lvl="0" marL="0" rtl="0" algn="l">
              <a:lnSpc>
                <a:spcPct val="150000"/>
              </a:lnSpc>
              <a:spcBef>
                <a:spcPts val="0"/>
              </a:spcBef>
              <a:spcAft>
                <a:spcPts val="0"/>
              </a:spcAft>
              <a:buNone/>
            </a:pPr>
            <a:r>
              <a:t/>
            </a:r>
            <a:endParaRPr>
              <a:latin typeface="Calibri"/>
              <a:ea typeface="Calibri"/>
              <a:cs typeface="Calibri"/>
              <a:sym typeface="Calibri"/>
            </a:endParaRPr>
          </a:p>
          <a:p>
            <a:pPr indent="0" lvl="0" marL="0" rtl="0" algn="l">
              <a:lnSpc>
                <a:spcPct val="150000"/>
              </a:lnSpc>
              <a:spcBef>
                <a:spcPts val="0"/>
              </a:spcBef>
              <a:spcAft>
                <a:spcPts val="0"/>
              </a:spcAft>
              <a:buNone/>
            </a:pPr>
            <a:r>
              <a:t/>
            </a:r>
            <a:endParaRPr>
              <a:latin typeface="Calibri"/>
              <a:ea typeface="Calibri"/>
              <a:cs typeface="Calibri"/>
              <a:sym typeface="Calibri"/>
            </a:endParaRPr>
          </a:p>
          <a:p>
            <a:pPr indent="0" lvl="0" marL="0" rtl="0" algn="l">
              <a:lnSpc>
                <a:spcPct val="150000"/>
              </a:lnSpc>
              <a:spcBef>
                <a:spcPts val="0"/>
              </a:spcBef>
              <a:spcAft>
                <a:spcPts val="0"/>
              </a:spcAft>
              <a:buNone/>
            </a:pPr>
            <a:r>
              <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Mocking User</a:t>
            </a:r>
            <a:endParaRPr>
              <a:latin typeface="Calibri"/>
              <a:ea typeface="Calibri"/>
              <a:cs typeface="Calibri"/>
              <a:sym typeface="Calibri"/>
            </a:endParaRPr>
          </a:p>
        </p:txBody>
      </p:sp>
      <p:pic>
        <p:nvPicPr>
          <p:cNvPr id="297" name="Google Shape;297;p45"/>
          <p:cNvPicPr preferRelativeResize="0"/>
          <p:nvPr/>
        </p:nvPicPr>
        <p:blipFill>
          <a:blip r:embed="rId4">
            <a:alphaModFix/>
          </a:blip>
          <a:stretch>
            <a:fillRect/>
          </a:stretch>
        </p:blipFill>
        <p:spPr>
          <a:xfrm>
            <a:off x="3400463" y="1992188"/>
            <a:ext cx="5038725" cy="828675"/>
          </a:xfrm>
          <a:prstGeom prst="rect">
            <a:avLst/>
          </a:prstGeom>
          <a:noFill/>
          <a:ln>
            <a:noFill/>
          </a:ln>
        </p:spPr>
      </p:pic>
      <p:pic>
        <p:nvPicPr>
          <p:cNvPr id="298" name="Google Shape;298;p45"/>
          <p:cNvPicPr preferRelativeResize="0"/>
          <p:nvPr/>
        </p:nvPicPr>
        <p:blipFill>
          <a:blip r:embed="rId5">
            <a:alphaModFix/>
          </a:blip>
          <a:stretch>
            <a:fillRect/>
          </a:stretch>
        </p:blipFill>
        <p:spPr>
          <a:xfrm>
            <a:off x="3400475" y="3141300"/>
            <a:ext cx="4610100" cy="933450"/>
          </a:xfrm>
          <a:prstGeom prst="rect">
            <a:avLst/>
          </a:prstGeom>
          <a:noFill/>
          <a:ln>
            <a:noFill/>
          </a:ln>
        </p:spPr>
      </p:pic>
      <p:pic>
        <p:nvPicPr>
          <p:cNvPr id="299" name="Google Shape;299;p45"/>
          <p:cNvPicPr preferRelativeResize="0"/>
          <p:nvPr/>
        </p:nvPicPr>
        <p:blipFill>
          <a:blip r:embed="rId6">
            <a:alphaModFix/>
          </a:blip>
          <a:stretch>
            <a:fillRect/>
          </a:stretch>
        </p:blipFill>
        <p:spPr>
          <a:xfrm>
            <a:off x="3400463" y="4144575"/>
            <a:ext cx="4086225" cy="190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6"/>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305" name="Google Shape;305;p46"/>
          <p:cNvSpPr txBox="1"/>
          <p:nvPr/>
        </p:nvSpPr>
        <p:spPr>
          <a:xfrm>
            <a:off x="2772430" y="572024"/>
            <a:ext cx="3492638" cy="117724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Setbacks and Takeaways</a:t>
            </a:r>
            <a:endParaRPr sz="1100"/>
          </a:p>
        </p:txBody>
      </p:sp>
      <p:sp>
        <p:nvSpPr>
          <p:cNvPr id="306" name="Google Shape;306;p46"/>
          <p:cNvSpPr txBox="1"/>
          <p:nvPr/>
        </p:nvSpPr>
        <p:spPr>
          <a:xfrm>
            <a:off x="1011725" y="1846575"/>
            <a:ext cx="5850900" cy="17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Falling back on documentation.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New, e</a:t>
            </a:r>
            <a:r>
              <a:rPr lang="en" sz="1100">
                <a:solidFill>
                  <a:schemeClr val="dk1"/>
                </a:solidFill>
              </a:rPr>
              <a:t>xperiences learning </a:t>
            </a:r>
            <a:r>
              <a:rPr lang="en" sz="1100">
                <a:solidFill>
                  <a:schemeClr val="dk1"/>
                </a:solidFill>
              </a:rPr>
              <a:t>(MVC, Bootstrap)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Future goals: </a:t>
            </a:r>
            <a:r>
              <a:rPr lang="en" sz="1100">
                <a:solidFill>
                  <a:schemeClr val="dk1"/>
                </a:solidFill>
              </a:rPr>
              <a:t>More security for future product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Overall </a:t>
            </a:r>
            <a:r>
              <a:rPr lang="en" sz="1100">
                <a:solidFill>
                  <a:schemeClr val="dk1"/>
                </a:solidFill>
              </a:rPr>
              <a:t>experience</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312" name="Google Shape;312;p47"/>
          <p:cNvSpPr txBox="1"/>
          <p:nvPr/>
        </p:nvSpPr>
        <p:spPr>
          <a:xfrm>
            <a:off x="2390476" y="714564"/>
            <a:ext cx="4363048"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Interactive Demo</a:t>
            </a:r>
            <a:endParaRPr sz="1100"/>
          </a:p>
        </p:txBody>
      </p:sp>
      <p:sp>
        <p:nvSpPr>
          <p:cNvPr id="313" name="Google Shape;313;p47"/>
          <p:cNvSpPr txBox="1"/>
          <p:nvPr/>
        </p:nvSpPr>
        <p:spPr>
          <a:xfrm>
            <a:off x="1517359" y="2052376"/>
            <a:ext cx="3567300" cy="1038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alibri"/>
                <a:ea typeface="Calibri"/>
                <a:cs typeface="Calibri"/>
                <a:sym typeface="Calibri"/>
              </a:rPr>
              <a:t>URL: commerceG3.ddns.net</a:t>
            </a:r>
            <a:endParaRPr sz="1100"/>
          </a:p>
          <a:p>
            <a:pPr indent="0" lvl="0" marL="0" marR="0" rtl="0" algn="l">
              <a:spcBef>
                <a:spcPts val="0"/>
              </a:spcBef>
              <a:spcAft>
                <a:spcPts val="0"/>
              </a:spcAft>
              <a:buNone/>
            </a:pPr>
            <a:r>
              <a:rPr lang="en" sz="2100">
                <a:solidFill>
                  <a:schemeClr val="dk1"/>
                </a:solidFill>
                <a:latin typeface="Calibri"/>
                <a:ea typeface="Calibri"/>
                <a:cs typeface="Calibri"/>
                <a:sym typeface="Calibri"/>
              </a:rPr>
              <a:t>Username: JohnSmith</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en" sz="2100">
                <a:solidFill>
                  <a:schemeClr val="dk1"/>
                </a:solidFill>
                <a:latin typeface="Calibri"/>
                <a:ea typeface="Calibri"/>
                <a:cs typeface="Calibri"/>
                <a:sym typeface="Calibri"/>
              </a:rPr>
              <a:t>Password: !Password123</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b="0" l="0" r="0" t="0"/>
          <a:stretch/>
        </p:blipFill>
        <p:spPr>
          <a:xfrm>
            <a:off x="1435336" y="0"/>
            <a:ext cx="6273328" cy="1527180"/>
          </a:xfrm>
          <a:prstGeom prst="rect">
            <a:avLst/>
          </a:prstGeom>
          <a:noFill/>
          <a:ln>
            <a:noFill/>
          </a:ln>
        </p:spPr>
      </p:pic>
      <p:pic>
        <p:nvPicPr>
          <p:cNvPr id="145" name="Google Shape;145;p27"/>
          <p:cNvPicPr preferRelativeResize="0"/>
          <p:nvPr/>
        </p:nvPicPr>
        <p:blipFill rotWithShape="1">
          <a:blip r:embed="rId4">
            <a:alphaModFix/>
          </a:blip>
          <a:srcRect b="0" l="0" r="0" t="0"/>
          <a:stretch/>
        </p:blipFill>
        <p:spPr>
          <a:xfrm>
            <a:off x="0" y="0"/>
            <a:ext cx="9144000" cy="5143499"/>
          </a:xfrm>
          <a:prstGeom prst="rect">
            <a:avLst/>
          </a:prstGeom>
          <a:noFill/>
          <a:ln>
            <a:noFill/>
          </a:ln>
        </p:spPr>
      </p:pic>
      <p:sp>
        <p:nvSpPr>
          <p:cNvPr id="146" name="Google Shape;146;p27"/>
          <p:cNvSpPr txBox="1"/>
          <p:nvPr/>
        </p:nvSpPr>
        <p:spPr>
          <a:xfrm>
            <a:off x="1435336" y="1638721"/>
            <a:ext cx="6273328" cy="33932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REQUIREMENTS: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Web application</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Database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Unit Testing</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UX</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Front End</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Login Page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Notification Rules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Notifications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Transaction Summary</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Home Page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Stretch Goals</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Source Control</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Session for remembering user</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Notifications via email or text</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27"/>
          <p:cNvSpPr txBox="1"/>
          <p:nvPr/>
        </p:nvSpPr>
        <p:spPr>
          <a:xfrm>
            <a:off x="4976446" y="1638721"/>
            <a:ext cx="3217985" cy="297773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Final presentation:</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Working Application</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Home Page</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Ability to set up notifications</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Notifications trigger</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Reporting</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General public speaking</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Professional attire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Security scan?</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Takeaways</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What did we learn?</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Any setbacks? How did we overcome?</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Suggestions for future projects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53" name="Google Shape;153;p28"/>
          <p:cNvSpPr txBox="1"/>
          <p:nvPr/>
        </p:nvSpPr>
        <p:spPr>
          <a:xfrm>
            <a:off x="1474657" y="521525"/>
            <a:ext cx="61947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Tools and Architecture</a:t>
            </a:r>
            <a:endParaRPr sz="1100"/>
          </a:p>
        </p:txBody>
      </p:sp>
      <p:sp>
        <p:nvSpPr>
          <p:cNvPr id="154" name="Google Shape;154;p28"/>
          <p:cNvSpPr txBox="1"/>
          <p:nvPr/>
        </p:nvSpPr>
        <p:spPr>
          <a:xfrm>
            <a:off x="728725" y="2020125"/>
            <a:ext cx="31695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HTML/CSS Using Bootstrap</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C#.NET MVC Design Pattern</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xUnit Testing</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MSSQL Server</a:t>
            </a:r>
            <a:endParaRPr>
              <a:latin typeface="Calibri"/>
              <a:ea typeface="Calibri"/>
              <a:cs typeface="Calibri"/>
              <a:sym typeface="Calibri"/>
            </a:endParaRPr>
          </a:p>
        </p:txBody>
      </p:sp>
      <p:pic>
        <p:nvPicPr>
          <p:cNvPr id="155" name="Google Shape;155;p28"/>
          <p:cNvPicPr preferRelativeResize="0"/>
          <p:nvPr/>
        </p:nvPicPr>
        <p:blipFill>
          <a:blip r:embed="rId4">
            <a:alphaModFix/>
          </a:blip>
          <a:stretch>
            <a:fillRect/>
          </a:stretch>
        </p:blipFill>
        <p:spPr>
          <a:xfrm>
            <a:off x="5286576" y="2020125"/>
            <a:ext cx="3075275" cy="266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61" name="Google Shape;161;p29"/>
          <p:cNvSpPr txBox="1"/>
          <p:nvPr/>
        </p:nvSpPr>
        <p:spPr>
          <a:xfrm>
            <a:off x="1360884" y="429782"/>
            <a:ext cx="6422231"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Calibri"/>
                <a:ea typeface="Calibri"/>
                <a:cs typeface="Calibri"/>
                <a:sym typeface="Calibri"/>
              </a:rPr>
              <a:t>Source Control / Communication</a:t>
            </a:r>
            <a:endParaRPr sz="1100"/>
          </a:p>
        </p:txBody>
      </p:sp>
      <p:pic>
        <p:nvPicPr>
          <p:cNvPr id="162" name="Google Shape;162;p29"/>
          <p:cNvPicPr preferRelativeResize="0"/>
          <p:nvPr/>
        </p:nvPicPr>
        <p:blipFill rotWithShape="1">
          <a:blip r:embed="rId4">
            <a:alphaModFix/>
          </a:blip>
          <a:srcRect b="0" l="0" r="0" t="0"/>
          <a:stretch/>
        </p:blipFill>
        <p:spPr>
          <a:xfrm>
            <a:off x="155584" y="3282775"/>
            <a:ext cx="5674376" cy="1661269"/>
          </a:xfrm>
          <a:prstGeom prst="rect">
            <a:avLst/>
          </a:prstGeom>
          <a:noFill/>
          <a:ln>
            <a:noFill/>
          </a:ln>
        </p:spPr>
      </p:pic>
      <p:pic>
        <p:nvPicPr>
          <p:cNvPr id="163" name="Google Shape;163;p29"/>
          <p:cNvPicPr preferRelativeResize="0"/>
          <p:nvPr/>
        </p:nvPicPr>
        <p:blipFill rotWithShape="1">
          <a:blip r:embed="rId5">
            <a:alphaModFix/>
          </a:blip>
          <a:srcRect b="0" l="0" r="0" t="0"/>
          <a:stretch/>
        </p:blipFill>
        <p:spPr>
          <a:xfrm>
            <a:off x="180363" y="1252484"/>
            <a:ext cx="5624819" cy="1830837"/>
          </a:xfrm>
          <a:prstGeom prst="rect">
            <a:avLst/>
          </a:prstGeom>
          <a:noFill/>
          <a:ln>
            <a:noFill/>
          </a:ln>
        </p:spPr>
      </p:pic>
      <p:pic>
        <p:nvPicPr>
          <p:cNvPr id="164" name="Google Shape;164;p29"/>
          <p:cNvPicPr preferRelativeResize="0"/>
          <p:nvPr/>
        </p:nvPicPr>
        <p:blipFill rotWithShape="1">
          <a:blip r:embed="rId6">
            <a:alphaModFix/>
          </a:blip>
          <a:srcRect b="0" l="0" r="0" t="0"/>
          <a:stretch/>
        </p:blipFill>
        <p:spPr>
          <a:xfrm>
            <a:off x="6474325" y="1252475"/>
            <a:ext cx="2011495" cy="368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0" name="Google Shape;170;p30"/>
          <p:cNvSpPr txBox="1"/>
          <p:nvPr/>
        </p:nvSpPr>
        <p:spPr>
          <a:xfrm>
            <a:off x="1360884" y="429782"/>
            <a:ext cx="64221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Calibri"/>
                <a:ea typeface="Calibri"/>
                <a:cs typeface="Calibri"/>
                <a:sym typeface="Calibri"/>
              </a:rPr>
              <a:t>Mobile View</a:t>
            </a:r>
            <a:endParaRPr sz="1100"/>
          </a:p>
        </p:txBody>
      </p:sp>
      <p:pic>
        <p:nvPicPr>
          <p:cNvPr id="171" name="Google Shape;171;p30"/>
          <p:cNvPicPr preferRelativeResize="0"/>
          <p:nvPr/>
        </p:nvPicPr>
        <p:blipFill>
          <a:blip r:embed="rId4">
            <a:alphaModFix/>
          </a:blip>
          <a:stretch>
            <a:fillRect/>
          </a:stretch>
        </p:blipFill>
        <p:spPr>
          <a:xfrm>
            <a:off x="488950" y="1322000"/>
            <a:ext cx="1810299" cy="3425300"/>
          </a:xfrm>
          <a:prstGeom prst="rect">
            <a:avLst/>
          </a:prstGeom>
          <a:noFill/>
          <a:ln>
            <a:noFill/>
          </a:ln>
        </p:spPr>
      </p:pic>
      <p:pic>
        <p:nvPicPr>
          <p:cNvPr id="172" name="Google Shape;172;p30"/>
          <p:cNvPicPr preferRelativeResize="0"/>
          <p:nvPr/>
        </p:nvPicPr>
        <p:blipFill>
          <a:blip r:embed="rId5">
            <a:alphaModFix/>
          </a:blip>
          <a:stretch>
            <a:fillRect/>
          </a:stretch>
        </p:blipFill>
        <p:spPr>
          <a:xfrm>
            <a:off x="2553400" y="1322000"/>
            <a:ext cx="1751350" cy="3425300"/>
          </a:xfrm>
          <a:prstGeom prst="rect">
            <a:avLst/>
          </a:prstGeom>
          <a:noFill/>
          <a:ln>
            <a:noFill/>
          </a:ln>
        </p:spPr>
      </p:pic>
      <p:pic>
        <p:nvPicPr>
          <p:cNvPr id="173" name="Google Shape;173;p30"/>
          <p:cNvPicPr preferRelativeResize="0"/>
          <p:nvPr/>
        </p:nvPicPr>
        <p:blipFill>
          <a:blip r:embed="rId6">
            <a:alphaModFix/>
          </a:blip>
          <a:stretch>
            <a:fillRect/>
          </a:stretch>
        </p:blipFill>
        <p:spPr>
          <a:xfrm>
            <a:off x="5969300" y="937575"/>
            <a:ext cx="2874401" cy="419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79" name="Google Shape;179;p31"/>
          <p:cNvSpPr txBox="1"/>
          <p:nvPr/>
        </p:nvSpPr>
        <p:spPr>
          <a:xfrm>
            <a:off x="2542912" y="560310"/>
            <a:ext cx="4058175"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Login Page</a:t>
            </a:r>
            <a:endParaRPr sz="1100"/>
          </a:p>
        </p:txBody>
      </p:sp>
      <p:pic>
        <p:nvPicPr>
          <p:cNvPr id="180" name="Google Shape;180;p31"/>
          <p:cNvPicPr preferRelativeResize="0"/>
          <p:nvPr/>
        </p:nvPicPr>
        <p:blipFill rotWithShape="1">
          <a:blip r:embed="rId4">
            <a:alphaModFix/>
          </a:blip>
          <a:srcRect b="0" l="26039" r="28306" t="12365"/>
          <a:stretch/>
        </p:blipFill>
        <p:spPr>
          <a:xfrm>
            <a:off x="434842" y="1343784"/>
            <a:ext cx="2486025" cy="3227840"/>
          </a:xfrm>
          <a:prstGeom prst="rect">
            <a:avLst/>
          </a:prstGeom>
          <a:noFill/>
          <a:ln>
            <a:noFill/>
          </a:ln>
        </p:spPr>
      </p:pic>
      <p:pic>
        <p:nvPicPr>
          <p:cNvPr id="181" name="Google Shape;181;p31"/>
          <p:cNvPicPr preferRelativeResize="0"/>
          <p:nvPr/>
        </p:nvPicPr>
        <p:blipFill rotWithShape="1">
          <a:blip r:embed="rId5">
            <a:alphaModFix/>
          </a:blip>
          <a:srcRect b="0" l="26745" r="22546" t="12374"/>
          <a:stretch/>
        </p:blipFill>
        <p:spPr>
          <a:xfrm>
            <a:off x="3337894" y="1378479"/>
            <a:ext cx="2468210" cy="3204711"/>
          </a:xfrm>
          <a:prstGeom prst="rect">
            <a:avLst/>
          </a:prstGeom>
          <a:noFill/>
          <a:ln>
            <a:noFill/>
          </a:ln>
        </p:spPr>
      </p:pic>
      <p:pic>
        <p:nvPicPr>
          <p:cNvPr id="182" name="Google Shape;182;p31"/>
          <p:cNvPicPr preferRelativeResize="0"/>
          <p:nvPr/>
        </p:nvPicPr>
        <p:blipFill rotWithShape="1">
          <a:blip r:embed="rId6">
            <a:alphaModFix/>
          </a:blip>
          <a:srcRect b="0" l="0" r="0" t="0"/>
          <a:stretch/>
        </p:blipFill>
        <p:spPr>
          <a:xfrm>
            <a:off x="6240946" y="1528763"/>
            <a:ext cx="2468211" cy="26074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2"/>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88" name="Google Shape;188;p32"/>
          <p:cNvSpPr txBox="1"/>
          <p:nvPr/>
        </p:nvSpPr>
        <p:spPr>
          <a:xfrm>
            <a:off x="1642006" y="596156"/>
            <a:ext cx="5859986"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Dashboard</a:t>
            </a:r>
            <a:endParaRPr sz="1100"/>
          </a:p>
        </p:txBody>
      </p:sp>
      <p:pic>
        <p:nvPicPr>
          <p:cNvPr id="189" name="Google Shape;189;p32"/>
          <p:cNvPicPr preferRelativeResize="0"/>
          <p:nvPr/>
        </p:nvPicPr>
        <p:blipFill rotWithShape="1">
          <a:blip r:embed="rId4">
            <a:alphaModFix/>
          </a:blip>
          <a:srcRect b="0" l="0" r="0" t="0"/>
          <a:stretch/>
        </p:blipFill>
        <p:spPr>
          <a:xfrm>
            <a:off x="49847" y="1741147"/>
            <a:ext cx="4380356" cy="2880610"/>
          </a:xfrm>
          <a:prstGeom prst="rect">
            <a:avLst/>
          </a:prstGeom>
          <a:noFill/>
          <a:ln>
            <a:noFill/>
          </a:ln>
        </p:spPr>
      </p:pic>
      <p:pic>
        <p:nvPicPr>
          <p:cNvPr id="190" name="Google Shape;190;p32"/>
          <p:cNvPicPr preferRelativeResize="0"/>
          <p:nvPr/>
        </p:nvPicPr>
        <p:blipFill rotWithShape="1">
          <a:blip r:embed="rId5">
            <a:alphaModFix/>
          </a:blip>
          <a:srcRect b="7098" l="0" r="0" t="0"/>
          <a:stretch/>
        </p:blipFill>
        <p:spPr>
          <a:xfrm>
            <a:off x="4516907" y="1776694"/>
            <a:ext cx="4700180" cy="28450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96" name="Google Shape;196;p33"/>
          <p:cNvSpPr txBox="1"/>
          <p:nvPr/>
        </p:nvSpPr>
        <p:spPr>
          <a:xfrm>
            <a:off x="1642006" y="596156"/>
            <a:ext cx="5859986"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600">
                <a:solidFill>
                  <a:srgbClr val="006747"/>
                </a:solidFill>
                <a:latin typeface="Poppins"/>
                <a:ea typeface="Poppins"/>
                <a:cs typeface="Poppins"/>
                <a:sym typeface="Poppins"/>
              </a:rPr>
              <a:t>Multiple Accounts</a:t>
            </a:r>
            <a:endParaRPr sz="1100"/>
          </a:p>
        </p:txBody>
      </p:sp>
      <p:pic>
        <p:nvPicPr>
          <p:cNvPr id="197" name="Google Shape;197;p33"/>
          <p:cNvPicPr preferRelativeResize="0"/>
          <p:nvPr/>
        </p:nvPicPr>
        <p:blipFill rotWithShape="1">
          <a:blip r:embed="rId4">
            <a:alphaModFix/>
          </a:blip>
          <a:srcRect b="0" l="0" r="0" t="0"/>
          <a:stretch/>
        </p:blipFill>
        <p:spPr>
          <a:xfrm>
            <a:off x="479291" y="2116349"/>
            <a:ext cx="8185417" cy="2636124"/>
          </a:xfrm>
          <a:prstGeom prst="rect">
            <a:avLst/>
          </a:prstGeom>
          <a:noFill/>
          <a:ln>
            <a:noFill/>
          </a:ln>
        </p:spPr>
      </p:pic>
      <p:pic>
        <p:nvPicPr>
          <p:cNvPr id="198" name="Google Shape;198;p33"/>
          <p:cNvPicPr preferRelativeResize="0"/>
          <p:nvPr/>
        </p:nvPicPr>
        <p:blipFill rotWithShape="1">
          <a:blip r:embed="rId5">
            <a:alphaModFix/>
          </a:blip>
          <a:srcRect b="0" l="0" r="0" t="0"/>
          <a:stretch/>
        </p:blipFill>
        <p:spPr>
          <a:xfrm rot="10800000">
            <a:off x="6789967" y="1376378"/>
            <a:ext cx="446650" cy="697890"/>
          </a:xfrm>
          <a:prstGeom prst="rect">
            <a:avLst/>
          </a:prstGeom>
          <a:noFill/>
          <a:ln>
            <a:noFill/>
          </a:ln>
        </p:spPr>
      </p:pic>
      <p:pic>
        <p:nvPicPr>
          <p:cNvPr id="199" name="Google Shape;199;p33"/>
          <p:cNvPicPr preferRelativeResize="0"/>
          <p:nvPr/>
        </p:nvPicPr>
        <p:blipFill rotWithShape="1">
          <a:blip r:embed="rId6">
            <a:alphaModFix/>
          </a:blip>
          <a:srcRect b="0" l="0" r="0" t="0"/>
          <a:stretch/>
        </p:blipFill>
        <p:spPr>
          <a:xfrm>
            <a:off x="6714534" y="2240251"/>
            <a:ext cx="593522" cy="205758"/>
          </a:xfrm>
          <a:prstGeom prst="rect">
            <a:avLst/>
          </a:prstGeom>
          <a:noFill/>
          <a:ln>
            <a:noFill/>
          </a:ln>
        </p:spPr>
      </p:pic>
      <p:pic>
        <p:nvPicPr>
          <p:cNvPr id="200" name="Google Shape;200;p33"/>
          <p:cNvPicPr preferRelativeResize="0"/>
          <p:nvPr/>
        </p:nvPicPr>
        <p:blipFill rotWithShape="1">
          <a:blip r:embed="rId7">
            <a:alphaModFix/>
          </a:blip>
          <a:srcRect b="0" l="0" r="0" t="0"/>
          <a:stretch/>
        </p:blipFill>
        <p:spPr>
          <a:xfrm>
            <a:off x="626624" y="2818659"/>
            <a:ext cx="959288" cy="205758"/>
          </a:xfrm>
          <a:prstGeom prst="rect">
            <a:avLst/>
          </a:prstGeom>
          <a:noFill/>
          <a:ln>
            <a:noFill/>
          </a:ln>
        </p:spPr>
      </p:pic>
      <p:pic>
        <p:nvPicPr>
          <p:cNvPr id="201" name="Google Shape;201;p33"/>
          <p:cNvPicPr preferRelativeResize="0"/>
          <p:nvPr/>
        </p:nvPicPr>
        <p:blipFill rotWithShape="1">
          <a:blip r:embed="rId8">
            <a:alphaModFix/>
          </a:blip>
          <a:srcRect b="0" l="0" r="0" t="0"/>
          <a:stretch/>
        </p:blipFill>
        <p:spPr>
          <a:xfrm rot="5400000">
            <a:off x="1976227" y="2571750"/>
            <a:ext cx="448095" cy="6995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