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Marcus: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867b6dc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867b6dc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Marcus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867b6dc7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867b6dc7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Paula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556d160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556d160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150">
                <a:solidFill>
                  <a:srgbClr val="525960"/>
                </a:solidFill>
                <a:highlight>
                  <a:srgbClr val="FFFFFF"/>
                </a:highlight>
              </a:rPr>
              <a:t>The HTTP Content-Security-Policy (CSP) upgrade-insecure-requests directive instructs user agents to treat all of a site's insecure URLs (those served over HTTP) as though they have been replaced with secure URLs (those served over HTTPS). The upgrade-insecure-requests directive will not ensure that users visiting your site via links on third-party sites will be upgraded to HTTPS for the top-level navigation and thus does not replace the Strict-Transport-Security (HSTS) header, which should still be set with an appropriate max-age to ensure that users are not subject to SSL stripping attacks.</a:t>
            </a:r>
            <a:endParaRPr sz="1150">
              <a:solidFill>
                <a:srgbClr val="525960"/>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867b6dc7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867b6dc7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867b6dc7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867b6dc7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Jose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7bb88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57bb88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67b6dc7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67b6dc7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 yourself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867b6dc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867b6dc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867b6dc7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867b6dc7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a:p>
            <a:pPr indent="0" lvl="0" marL="0" rtl="0" algn="l">
              <a:spcBef>
                <a:spcPts val="0"/>
              </a:spcBef>
              <a:spcAft>
                <a:spcPts val="0"/>
              </a:spcAft>
              <a:buNone/>
            </a:pPr>
            <a:r>
              <a:rPr lang="en"/>
              <a:t>This is a screenshot illustrating how we have been organizing our work on GitHub. We needed it to keep track of our progress.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867b6dc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867b6dc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867b6dc7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867b6dc7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56d160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56d160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Ahmed:</a:t>
            </a:r>
            <a:endParaRPr/>
          </a:p>
          <a:p>
            <a:pPr indent="0" lvl="0" marL="0" rtl="0" algn="l">
              <a:spcBef>
                <a:spcPts val="0"/>
              </a:spcBef>
              <a:spcAft>
                <a:spcPts val="0"/>
              </a:spcAft>
              <a:buNone/>
            </a:pPr>
            <a:r>
              <a:rPr lang="en"/>
              <a:t>r</a:t>
            </a:r>
            <a:r>
              <a:rPr lang="en"/>
              <a:t>outer : switching between pages</a:t>
            </a:r>
            <a:endParaRPr/>
          </a:p>
          <a:p>
            <a:pPr indent="0" lvl="0" marL="0" rtl="0" algn="l">
              <a:spcBef>
                <a:spcPts val="0"/>
              </a:spcBef>
              <a:spcAft>
                <a:spcPts val="0"/>
              </a:spcAft>
              <a:buNone/>
            </a:pPr>
            <a:r>
              <a:rPr lang="en"/>
              <a:t>Styled components: </a:t>
            </a:r>
            <a:r>
              <a:rPr lang="en" sz="950">
                <a:solidFill>
                  <a:srgbClr val="2E444E"/>
                </a:solidFill>
              </a:rPr>
              <a:t>Utilising tagged template literals (a recent addition to JavaScript) and the power of CSS, styled-components allows you to write actual CSS code to style your components</a:t>
            </a:r>
            <a:endParaRPr sz="7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556d160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556d160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testing phase </a:t>
            </a:r>
            <a:r>
              <a:rPr lang="en" sz="1200">
                <a:solidFill>
                  <a:schemeClr val="dk1"/>
                </a:solidFill>
              </a:rPr>
              <a:t>we </a:t>
            </a:r>
            <a:r>
              <a:rPr lang="en" sz="1200">
                <a:solidFill>
                  <a:schemeClr val="dk1"/>
                </a:solidFill>
              </a:rPr>
              <a:t>focused our</a:t>
            </a:r>
            <a:r>
              <a:rPr lang="en" sz="1200">
                <a:solidFill>
                  <a:schemeClr val="dk1"/>
                </a:solidFill>
              </a:rPr>
              <a:t> testing routine to test the Online Banking system’s ability to allow customers to login to an online banking system and see their transactions’ history. We also tested the ability for users to set triggers for notification rules and receive notifications around them. The system’s capability to save data to a database was tested as well. The results of these testing procedure enable us the creators of this system to gauge project success.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67b6dc7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67b6dc7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overall method of this testing procedure was mainly manual system testing. Test cases that include similar Feature methods were tested together.  Examples of those features were logging in to view transactions, logging in to set notifications and/or logging in to view set notifications.  Test cases such as those tested the security features of the system along with the ability to query information from the database.  Each test case tested the security feature with invalid and valid data such as usernames and passwords, to ensure that user requirement of valid users for these features is met.</a:t>
            </a:r>
            <a:endParaRPr sz="1200">
              <a:solidFill>
                <a:schemeClr val="dk1"/>
              </a:solidFill>
            </a:endParaRPr>
          </a:p>
          <a:p>
            <a:pPr indent="0" lvl="0" marL="0" rtl="0" algn="l">
              <a:spcBef>
                <a:spcPts val="0"/>
              </a:spcBef>
              <a:spcAft>
                <a:spcPts val="0"/>
              </a:spcAft>
              <a:buNone/>
            </a:pPr>
            <a:r>
              <a:rPr lang="en" sz="1200">
                <a:solidFill>
                  <a:schemeClr val="dk1"/>
                </a:solidFill>
              </a:rPr>
              <a:t>The main technology used for testing was pythons own testing suites and future iterations will have selenium to </a:t>
            </a:r>
            <a:r>
              <a:rPr lang="en" sz="1200">
                <a:solidFill>
                  <a:schemeClr val="dk1"/>
                </a:solidFill>
              </a:rPr>
              <a:t>automate</a:t>
            </a:r>
            <a:r>
              <a:rPr lang="en" sz="1200">
                <a:solidFill>
                  <a:schemeClr val="dk1"/>
                </a:solidFill>
              </a:rPr>
              <a:t> frontend testing.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Demo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Angry Nerds Team: Richard, Marcus, Ly, Paula, Jose, and Ahmed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Database stores all user, account, and transaction information</a:t>
            </a:r>
            <a:endParaRPr sz="1600"/>
          </a:p>
          <a:p>
            <a:pPr indent="-330200" lvl="0" marL="457200" rtl="0" algn="l">
              <a:spcBef>
                <a:spcPts val="0"/>
              </a:spcBef>
              <a:spcAft>
                <a:spcPts val="0"/>
              </a:spcAft>
              <a:buSzPts val="1600"/>
              <a:buChar char="●"/>
            </a:pPr>
            <a:r>
              <a:rPr lang="en" sz="1600"/>
              <a:t>Backend enforces security and controls access patterns</a:t>
            </a:r>
            <a:endParaRPr sz="1600"/>
          </a:p>
          <a:p>
            <a:pPr indent="-330200" lvl="0" marL="457200" rtl="0" algn="l">
              <a:spcBef>
                <a:spcPts val="0"/>
              </a:spcBef>
              <a:spcAft>
                <a:spcPts val="0"/>
              </a:spcAft>
              <a:buSzPts val="1600"/>
              <a:buChar char="●"/>
            </a:pPr>
            <a:r>
              <a:rPr lang="en" sz="1600"/>
              <a:t>API handles all requests for Frontend</a:t>
            </a:r>
            <a:endParaRPr sz="1600"/>
          </a:p>
          <a:p>
            <a:pPr indent="-330200" lvl="1" marL="914400" rtl="0" algn="l">
              <a:spcBef>
                <a:spcPts val="0"/>
              </a:spcBef>
              <a:spcAft>
                <a:spcPts val="0"/>
              </a:spcAft>
              <a:buSzPts val="1600"/>
              <a:buChar char="○"/>
            </a:pPr>
            <a:r>
              <a:rPr lang="en" sz="1600"/>
              <a:t>Done to ensure secure requests and access</a:t>
            </a:r>
            <a:endParaRPr sz="1600"/>
          </a:p>
          <a:p>
            <a:pPr indent="-330200" lvl="1" marL="914400" rtl="0" algn="l">
              <a:spcBef>
                <a:spcPts val="0"/>
              </a:spcBef>
              <a:spcAft>
                <a:spcPts val="0"/>
              </a:spcAft>
              <a:buSzPts val="1600"/>
              <a:buChar char="○"/>
            </a:pPr>
            <a:r>
              <a:rPr lang="en" sz="1600"/>
              <a:t>Helps format data for consumption</a:t>
            </a:r>
            <a:endParaRPr sz="1600"/>
          </a:p>
          <a:p>
            <a:pPr indent="-330200" lvl="1" marL="914400" rtl="0" algn="l">
              <a:spcBef>
                <a:spcPts val="0"/>
              </a:spcBef>
              <a:spcAft>
                <a:spcPts val="0"/>
              </a:spcAft>
              <a:buSzPts val="1600"/>
              <a:buChar char="○"/>
            </a:pPr>
            <a:r>
              <a:rPr lang="en" sz="1600"/>
              <a:t>Is testable</a:t>
            </a:r>
            <a:endParaRPr sz="1600"/>
          </a:p>
          <a:p>
            <a:pPr indent="-330200" lvl="0" marL="457200" rtl="0" algn="l">
              <a:spcBef>
                <a:spcPts val="0"/>
              </a:spcBef>
              <a:spcAft>
                <a:spcPts val="0"/>
              </a:spcAft>
              <a:buSzPts val="1600"/>
              <a:buChar char="●"/>
            </a:pPr>
            <a:r>
              <a:rPr lang="en" sz="1600"/>
              <a:t>Frontend displays information to users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(Continued)</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Example: Login (Happy Path)</a:t>
            </a:r>
            <a:endParaRPr sz="1600"/>
          </a:p>
          <a:p>
            <a:pPr indent="-330200" lvl="0" marL="457200" rtl="0" algn="l">
              <a:spcBef>
                <a:spcPts val="0"/>
              </a:spcBef>
              <a:spcAft>
                <a:spcPts val="0"/>
              </a:spcAft>
              <a:buSzPts val="1600"/>
              <a:buChar char="●"/>
            </a:pPr>
            <a:r>
              <a:rPr lang="en" sz="1600"/>
              <a:t>On sign in page, the user will type their email and password into the form. </a:t>
            </a:r>
            <a:endParaRPr sz="1600"/>
          </a:p>
          <a:p>
            <a:pPr indent="-330200" lvl="0" marL="457200" rtl="0" algn="l">
              <a:spcBef>
                <a:spcPts val="0"/>
              </a:spcBef>
              <a:spcAft>
                <a:spcPts val="0"/>
              </a:spcAft>
              <a:buSzPts val="1600"/>
              <a:buChar char="●"/>
            </a:pPr>
            <a:r>
              <a:rPr lang="en" sz="1600"/>
              <a:t>Upon submit of the form, a javascript function is called, which then takes the form data and posts it to the getToken API endpoint. </a:t>
            </a:r>
            <a:endParaRPr sz="1600"/>
          </a:p>
          <a:p>
            <a:pPr indent="-330200" lvl="0" marL="457200" rtl="0" algn="l">
              <a:spcBef>
                <a:spcPts val="0"/>
              </a:spcBef>
              <a:spcAft>
                <a:spcPts val="0"/>
              </a:spcAft>
              <a:buSzPts val="1600"/>
              <a:buChar char="●"/>
            </a:pPr>
            <a:r>
              <a:rPr lang="en" sz="1600"/>
              <a:t>The API searches the database for user salt and hash based on the email</a:t>
            </a:r>
            <a:endParaRPr sz="1600"/>
          </a:p>
          <a:p>
            <a:pPr indent="-330200" lvl="0" marL="457200" rtl="0" algn="l">
              <a:spcBef>
                <a:spcPts val="0"/>
              </a:spcBef>
              <a:spcAft>
                <a:spcPts val="0"/>
              </a:spcAft>
              <a:buSzPts val="1600"/>
              <a:buChar char="●"/>
            </a:pPr>
            <a:r>
              <a:rPr lang="en" sz="1600"/>
              <a:t>If the user  exists the </a:t>
            </a:r>
            <a:r>
              <a:rPr lang="en" sz="1600"/>
              <a:t>submitted</a:t>
            </a:r>
            <a:r>
              <a:rPr lang="en" sz="1600"/>
              <a:t> password is merged with the salt from the DB and hashed.</a:t>
            </a:r>
            <a:endParaRPr sz="1600"/>
          </a:p>
          <a:p>
            <a:pPr indent="-330200" lvl="0" marL="457200" rtl="0" algn="l">
              <a:spcBef>
                <a:spcPts val="0"/>
              </a:spcBef>
              <a:spcAft>
                <a:spcPts val="0"/>
              </a:spcAft>
              <a:buSzPts val="1600"/>
              <a:buChar char="●"/>
            </a:pPr>
            <a:r>
              <a:rPr lang="en" sz="1600"/>
              <a:t>If both hashes match, a token is returned to the client.</a:t>
            </a:r>
            <a:endParaRPr sz="1600"/>
          </a:p>
          <a:p>
            <a:pPr indent="-330200" lvl="0" marL="457200" rtl="0" algn="l">
              <a:spcBef>
                <a:spcPts val="0"/>
              </a:spcBef>
              <a:spcAft>
                <a:spcPts val="0"/>
              </a:spcAft>
              <a:buSzPts val="1600"/>
              <a:buChar char="●"/>
            </a:pPr>
            <a:r>
              <a:rPr lang="en" sz="1600"/>
              <a:t>The client then stores the token in local storage and redirects the user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Burp Suite</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0" y="980350"/>
            <a:ext cx="9024626" cy="35503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Struggles: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Learning new </a:t>
            </a:r>
            <a:r>
              <a:rPr lang="en" sz="1600"/>
              <a:t>technologies</a:t>
            </a:r>
            <a:endParaRPr sz="1600"/>
          </a:p>
          <a:p>
            <a:pPr indent="-330200" lvl="1" marL="914400" rtl="0" algn="l">
              <a:lnSpc>
                <a:spcPct val="115000"/>
              </a:lnSpc>
              <a:spcBef>
                <a:spcPts val="0"/>
              </a:spcBef>
              <a:spcAft>
                <a:spcPts val="0"/>
              </a:spcAft>
              <a:buSzPts val="1600"/>
              <a:buChar char="○"/>
            </a:pPr>
            <a:r>
              <a:rPr lang="en" sz="1600"/>
              <a:t>The team are not familiar with most of the technologies used ( React, Python … ext) </a:t>
            </a:r>
            <a:endParaRPr sz="1600"/>
          </a:p>
          <a:p>
            <a:pPr indent="-330200" lvl="0" marL="457200" rtl="0" algn="l">
              <a:lnSpc>
                <a:spcPct val="115000"/>
              </a:lnSpc>
              <a:spcBef>
                <a:spcPts val="0"/>
              </a:spcBef>
              <a:spcAft>
                <a:spcPts val="0"/>
              </a:spcAft>
              <a:buSzPts val="1600"/>
              <a:buChar char="●"/>
            </a:pPr>
            <a:r>
              <a:rPr lang="en" sz="1600"/>
              <a:t>Scheduling conflicts</a:t>
            </a:r>
            <a:endParaRPr sz="1600"/>
          </a:p>
          <a:p>
            <a:pPr indent="-330200" lvl="1" marL="914400" rtl="0" algn="l">
              <a:lnSpc>
                <a:spcPct val="115000"/>
              </a:lnSpc>
              <a:spcBef>
                <a:spcPts val="0"/>
              </a:spcBef>
              <a:spcAft>
                <a:spcPts val="0"/>
              </a:spcAft>
              <a:buSzPts val="1600"/>
              <a:buChar char="○"/>
            </a:pPr>
            <a:r>
              <a:rPr lang="en" sz="1600"/>
              <a:t>Most of the team members are working full time </a:t>
            </a:r>
            <a:endParaRPr sz="1600"/>
          </a:p>
          <a:p>
            <a:pPr indent="-330200" lvl="1" marL="914400" rtl="0" algn="l">
              <a:lnSpc>
                <a:spcPct val="115000"/>
              </a:lnSpc>
              <a:spcBef>
                <a:spcPts val="0"/>
              </a:spcBef>
              <a:spcAft>
                <a:spcPts val="0"/>
              </a:spcAft>
              <a:buSzPts val="1600"/>
              <a:buChar char="○"/>
            </a:pPr>
            <a:r>
              <a:rPr lang="en" sz="1600"/>
              <a:t> Given the size of the team, it has been difficult to organize meetings</a:t>
            </a:r>
            <a:endParaRPr sz="1600"/>
          </a:p>
          <a:p>
            <a:pPr indent="-330200" lvl="0" marL="457200" rtl="0" algn="l">
              <a:lnSpc>
                <a:spcPct val="115000"/>
              </a:lnSpc>
              <a:spcBef>
                <a:spcPts val="0"/>
              </a:spcBef>
              <a:spcAft>
                <a:spcPts val="0"/>
              </a:spcAft>
              <a:buSzPts val="1600"/>
              <a:buChar char="●"/>
            </a:pPr>
            <a:r>
              <a:rPr lang="en" sz="1600"/>
              <a:t>Agile methodology  was not fully used. </a:t>
            </a:r>
            <a:endParaRPr sz="1600"/>
          </a:p>
          <a:p>
            <a:pPr indent="-330200" lvl="0" marL="457200" rtl="0" algn="l">
              <a:lnSpc>
                <a:spcPct val="115000"/>
              </a:lnSpc>
              <a:spcBef>
                <a:spcPts val="0"/>
              </a:spcBef>
              <a:spcAft>
                <a:spcPts val="0"/>
              </a:spcAft>
              <a:buSzPts val="1600"/>
              <a:buChar char="●"/>
            </a:pPr>
            <a:r>
              <a:rPr lang="en" sz="1600"/>
              <a:t>Scrum methods were not followed.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Progress</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Gathering </a:t>
            </a:r>
            <a:r>
              <a:rPr lang="en" sz="1600"/>
              <a:t>requirements </a:t>
            </a:r>
            <a:endParaRPr sz="1600"/>
          </a:p>
          <a:p>
            <a:pPr indent="-330200" lvl="0" marL="457200" rtl="0" algn="l">
              <a:spcBef>
                <a:spcPts val="0"/>
              </a:spcBef>
              <a:spcAft>
                <a:spcPts val="0"/>
              </a:spcAft>
              <a:buSzPts val="1600"/>
              <a:buChar char="●"/>
            </a:pPr>
            <a:r>
              <a:rPr lang="en" sz="1600"/>
              <a:t>Technical Learning</a:t>
            </a:r>
            <a:endParaRPr sz="1600"/>
          </a:p>
          <a:p>
            <a:pPr indent="-330200" lvl="0" marL="457200" rtl="0" algn="l">
              <a:spcBef>
                <a:spcPts val="0"/>
              </a:spcBef>
              <a:spcAft>
                <a:spcPts val="0"/>
              </a:spcAft>
              <a:buSzPts val="1600"/>
              <a:buChar char="●"/>
            </a:pPr>
            <a:r>
              <a:rPr lang="en" sz="1600"/>
              <a:t>Setup of Development Env.</a:t>
            </a:r>
            <a:endParaRPr sz="1600"/>
          </a:p>
          <a:p>
            <a:pPr indent="-330200" lvl="0" marL="457200" rtl="0" algn="l">
              <a:spcBef>
                <a:spcPts val="0"/>
              </a:spcBef>
              <a:spcAft>
                <a:spcPts val="0"/>
              </a:spcAft>
              <a:buSzPts val="1600"/>
              <a:buChar char="●"/>
            </a:pPr>
            <a:r>
              <a:rPr lang="en" sz="1600"/>
              <a:t>End-to-End (Vertical) Prototype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the project GitHub</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https://github.com/UMKC-CS451R/cs415r_f21_groupproject-angry-nerds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Ly: </a:t>
            </a:r>
            <a:r>
              <a:rPr lang="en"/>
              <a:t>Project</a:t>
            </a:r>
            <a:r>
              <a:rPr lang="en"/>
              <a:t> Manager</a:t>
            </a:r>
            <a:endParaRPr/>
          </a:p>
          <a:p>
            <a:pPr indent="0" lvl="0" marL="0" rtl="0" algn="l">
              <a:spcBef>
                <a:spcPts val="1200"/>
              </a:spcBef>
              <a:spcAft>
                <a:spcPts val="0"/>
              </a:spcAft>
              <a:buNone/>
            </a:pPr>
            <a:r>
              <a:rPr lang="en"/>
              <a:t>Richard: Backend Technology Lead</a:t>
            </a:r>
            <a:endParaRPr/>
          </a:p>
          <a:p>
            <a:pPr indent="0" lvl="0" marL="0" rtl="0" algn="l">
              <a:spcBef>
                <a:spcPts val="1200"/>
              </a:spcBef>
              <a:spcAft>
                <a:spcPts val="0"/>
              </a:spcAft>
              <a:buNone/>
            </a:pPr>
            <a:r>
              <a:rPr lang="en"/>
              <a:t>Paula: Backend Developer</a:t>
            </a:r>
            <a:endParaRPr/>
          </a:p>
          <a:p>
            <a:pPr indent="0" lvl="0" marL="0" rtl="0" algn="l">
              <a:spcBef>
                <a:spcPts val="1200"/>
              </a:spcBef>
              <a:spcAft>
                <a:spcPts val="0"/>
              </a:spcAft>
              <a:buNone/>
            </a:pPr>
            <a:r>
              <a:rPr lang="en"/>
              <a:t>Ahmed: Frontend Technology Lead</a:t>
            </a:r>
            <a:endParaRPr/>
          </a:p>
          <a:p>
            <a:pPr indent="0" lvl="0" marL="0" rtl="0" algn="l">
              <a:spcBef>
                <a:spcPts val="1200"/>
              </a:spcBef>
              <a:spcAft>
                <a:spcPts val="0"/>
              </a:spcAft>
              <a:buNone/>
            </a:pPr>
            <a:r>
              <a:rPr lang="en"/>
              <a:t>Reporting: Marcus &amp; Ly</a:t>
            </a:r>
            <a:endParaRPr/>
          </a:p>
          <a:p>
            <a:pPr indent="0" lvl="0" marL="0" rtl="0" algn="l">
              <a:spcBef>
                <a:spcPts val="1200"/>
              </a:spcBef>
              <a:spcAft>
                <a:spcPts val="0"/>
              </a:spcAft>
              <a:buNone/>
            </a:pPr>
            <a:r>
              <a:rPr lang="en"/>
              <a:t>Testing: Richard &amp;  Jose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a:t>
            </a:r>
            <a:r>
              <a:rPr lang="en"/>
              <a:t>communicate</a:t>
            </a:r>
            <a:r>
              <a:rPr lang="en"/>
              <a: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Discord</a:t>
            </a:r>
            <a:endParaRPr sz="1600"/>
          </a:p>
          <a:p>
            <a:pPr indent="-330200" lvl="0" marL="457200" rtl="0" algn="l">
              <a:spcBef>
                <a:spcPts val="0"/>
              </a:spcBef>
              <a:spcAft>
                <a:spcPts val="0"/>
              </a:spcAft>
              <a:buSzPts val="1600"/>
              <a:buChar char="●"/>
            </a:pPr>
            <a:r>
              <a:rPr lang="en" sz="1600"/>
              <a:t>Google Docs</a:t>
            </a:r>
            <a:endParaRPr sz="1600"/>
          </a:p>
          <a:p>
            <a:pPr indent="-330200" lvl="0" marL="457200" rtl="0" algn="l">
              <a:spcBef>
                <a:spcPts val="0"/>
              </a:spcBef>
              <a:spcAft>
                <a:spcPts val="0"/>
              </a:spcAft>
              <a:buSzPts val="1600"/>
              <a:buChar char="●"/>
            </a:pPr>
            <a:r>
              <a:rPr lang="en" sz="1600"/>
              <a:t>GitHub Repo</a:t>
            </a:r>
            <a:endParaRPr sz="1600"/>
          </a:p>
          <a:p>
            <a:pPr indent="-330200" lvl="0" marL="457200" rtl="0" algn="l">
              <a:spcBef>
                <a:spcPts val="0"/>
              </a:spcBef>
              <a:spcAft>
                <a:spcPts val="0"/>
              </a:spcAft>
              <a:buSzPts val="1600"/>
              <a:buChar char="●"/>
            </a:pPr>
            <a:r>
              <a:rPr lang="en" sz="1600"/>
              <a:t>Meetings:</a:t>
            </a:r>
            <a:endParaRPr sz="1600"/>
          </a:p>
          <a:p>
            <a:pPr indent="-317500" lvl="1" marL="914400" rtl="0" algn="l">
              <a:spcBef>
                <a:spcPts val="0"/>
              </a:spcBef>
              <a:spcAft>
                <a:spcPts val="0"/>
              </a:spcAft>
              <a:buSzPts val="1400"/>
              <a:buChar char="○"/>
            </a:pPr>
            <a:r>
              <a:rPr lang="en" sz="1400"/>
              <a:t>After Class</a:t>
            </a:r>
            <a:endParaRPr sz="1400"/>
          </a:p>
          <a:p>
            <a:pPr indent="-317500" lvl="1" marL="914400" rtl="0" algn="l">
              <a:spcBef>
                <a:spcPts val="0"/>
              </a:spcBef>
              <a:spcAft>
                <a:spcPts val="0"/>
              </a:spcAft>
              <a:buSzPts val="1400"/>
              <a:buChar char="○"/>
            </a:pPr>
            <a:r>
              <a:rPr lang="en" sz="1400"/>
              <a:t>In Library</a:t>
            </a:r>
            <a:endParaRPr sz="1400"/>
          </a:p>
          <a:p>
            <a:pPr indent="-317500" lvl="1" marL="914400" rtl="0" algn="l">
              <a:spcBef>
                <a:spcPts val="0"/>
              </a:spcBef>
              <a:spcAft>
                <a:spcPts val="0"/>
              </a:spcAft>
              <a:buSzPts val="1400"/>
              <a:buChar char="○"/>
            </a:pPr>
            <a:r>
              <a:rPr lang="en" sz="1400"/>
              <a:t>Over Discord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on GitHub</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0" y="1028700"/>
            <a:ext cx="9144001" cy="388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(Backend)</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Backend</a:t>
            </a:r>
            <a:endParaRPr sz="1600"/>
          </a:p>
          <a:p>
            <a:pPr indent="-317500" lvl="1" marL="914400" rtl="0" algn="l">
              <a:spcBef>
                <a:spcPts val="0"/>
              </a:spcBef>
              <a:spcAft>
                <a:spcPts val="0"/>
              </a:spcAft>
              <a:buSzPts val="1400"/>
              <a:buChar char="○"/>
            </a:pPr>
            <a:r>
              <a:rPr lang="en" sz="1400"/>
              <a:t>MySQL Database (Storage)</a:t>
            </a:r>
            <a:endParaRPr sz="1400"/>
          </a:p>
          <a:p>
            <a:pPr indent="-317500" lvl="1" marL="914400" rtl="0" algn="l">
              <a:spcBef>
                <a:spcPts val="0"/>
              </a:spcBef>
              <a:spcAft>
                <a:spcPts val="0"/>
              </a:spcAft>
              <a:buSzPts val="1400"/>
              <a:buChar char="○"/>
            </a:pPr>
            <a:r>
              <a:rPr lang="en" sz="1400"/>
              <a:t>C# ASP.NET Core (API)</a:t>
            </a:r>
            <a:endParaRPr sz="1400"/>
          </a:p>
          <a:p>
            <a:pPr indent="-317500" lvl="1" marL="914400" rtl="0" algn="l">
              <a:spcBef>
                <a:spcPts val="0"/>
              </a:spcBef>
              <a:spcAft>
                <a:spcPts val="0"/>
              </a:spcAft>
              <a:buSzPts val="1400"/>
              <a:buChar char="○"/>
            </a:pPr>
            <a:r>
              <a:rPr lang="en" sz="1400"/>
              <a:t>IIS Express (Development Server)</a:t>
            </a:r>
            <a:endParaRPr sz="1400"/>
          </a:p>
          <a:p>
            <a:pPr indent="0" lvl="0" marL="45720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(Frontend)</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Frontend</a:t>
            </a:r>
            <a:endParaRPr sz="1600"/>
          </a:p>
          <a:p>
            <a:pPr indent="-317500" lvl="1" marL="914400" rtl="0" algn="l">
              <a:spcBef>
                <a:spcPts val="0"/>
              </a:spcBef>
              <a:spcAft>
                <a:spcPts val="0"/>
              </a:spcAft>
              <a:buSzPts val="1400"/>
              <a:buChar char="○"/>
            </a:pPr>
            <a:r>
              <a:rPr lang="en" sz="1400"/>
              <a:t>Node.JS (Language)</a:t>
            </a:r>
            <a:endParaRPr sz="1400"/>
          </a:p>
          <a:p>
            <a:pPr indent="-317500" lvl="1" marL="914400" rtl="0" algn="l">
              <a:spcBef>
                <a:spcPts val="0"/>
              </a:spcBef>
              <a:spcAft>
                <a:spcPts val="0"/>
              </a:spcAft>
              <a:buSzPts val="1400"/>
              <a:buChar char="○"/>
            </a:pPr>
            <a:r>
              <a:rPr lang="en" sz="1400"/>
              <a:t>React (JS Framework)</a:t>
            </a:r>
            <a:endParaRPr sz="1400"/>
          </a:p>
          <a:p>
            <a:pPr indent="-317500" lvl="1" marL="914400" rtl="0" algn="l">
              <a:spcBef>
                <a:spcPts val="0"/>
              </a:spcBef>
              <a:spcAft>
                <a:spcPts val="0"/>
              </a:spcAft>
              <a:buSzPts val="1400"/>
              <a:buChar char="○"/>
            </a:pPr>
            <a:r>
              <a:rPr lang="en" sz="1400"/>
              <a:t>React-Scripts (Dev) and Node.JS Express (Prod) (Servers)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a:t>
            </a:r>
            <a:r>
              <a:rPr lang="en"/>
              <a:t>used</a:t>
            </a:r>
            <a:r>
              <a:rPr lang="en"/>
              <a:t> (Frontend)</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React router dom </a:t>
            </a:r>
            <a:endParaRPr/>
          </a:p>
          <a:p>
            <a:pPr indent="-311150" lvl="0" marL="457200" rtl="0" algn="l">
              <a:spcBef>
                <a:spcPts val="0"/>
              </a:spcBef>
              <a:spcAft>
                <a:spcPts val="0"/>
              </a:spcAft>
              <a:buSzPts val="1300"/>
              <a:buChar char="●"/>
            </a:pPr>
            <a:r>
              <a:rPr lang="en"/>
              <a:t>Styled-components</a:t>
            </a:r>
            <a:endParaRPr/>
          </a:p>
          <a:p>
            <a:pPr indent="-311150" lvl="0" marL="457200" rtl="0" algn="l">
              <a:spcBef>
                <a:spcPts val="0"/>
              </a:spcBef>
              <a:spcAft>
                <a:spcPts val="0"/>
              </a:spcAft>
              <a:buSzPts val="1300"/>
              <a:buChar char="●"/>
            </a:pPr>
            <a:r>
              <a:rPr lang="en"/>
              <a:t>React scroll</a:t>
            </a:r>
            <a:endParaRPr/>
          </a:p>
          <a:p>
            <a:pPr indent="-311150" lvl="0" marL="457200" rtl="0" algn="l">
              <a:spcBef>
                <a:spcPts val="0"/>
              </a:spcBef>
              <a:spcAft>
                <a:spcPts val="0"/>
              </a:spcAft>
              <a:buSzPts val="1300"/>
              <a:buChar char="●"/>
            </a:pPr>
            <a:r>
              <a:rPr lang="en"/>
              <a:t>React  icons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Phase</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Items</a:t>
            </a:r>
            <a:r>
              <a:rPr lang="en"/>
              <a:t> Tested</a:t>
            </a:r>
            <a:endParaRPr/>
          </a:p>
          <a:p>
            <a:pPr indent="0" lvl="0" marL="457200" rtl="0" algn="l">
              <a:spcBef>
                <a:spcPts val="1200"/>
              </a:spcBef>
              <a:spcAft>
                <a:spcPts val="0"/>
              </a:spcAft>
              <a:buNone/>
            </a:pPr>
            <a:r>
              <a:rPr lang="en"/>
              <a:t>login via username and password onto their online banking account</a:t>
            </a:r>
            <a:endParaRPr/>
          </a:p>
          <a:p>
            <a:pPr indent="0" lvl="0" marL="457200" rtl="0" algn="l">
              <a:spcBef>
                <a:spcPts val="1200"/>
              </a:spcBef>
              <a:spcAft>
                <a:spcPts val="0"/>
              </a:spcAft>
              <a:buNone/>
            </a:pPr>
            <a:r>
              <a:rPr lang="en"/>
              <a:t>View of their transactions’ history</a:t>
            </a:r>
            <a:endParaRPr/>
          </a:p>
          <a:p>
            <a:pPr indent="0" lvl="0" marL="457200" rtl="0" algn="l">
              <a:spcBef>
                <a:spcPts val="1200"/>
              </a:spcBef>
              <a:spcAft>
                <a:spcPts val="0"/>
              </a:spcAft>
              <a:buNone/>
            </a:pPr>
            <a:r>
              <a:rPr lang="en"/>
              <a:t>set triggers for notification rules</a:t>
            </a:r>
            <a:endParaRPr/>
          </a:p>
          <a:p>
            <a:pPr indent="0" lvl="0" marL="457200" rtl="0" algn="l">
              <a:spcBef>
                <a:spcPts val="1200"/>
              </a:spcBef>
              <a:spcAft>
                <a:spcPts val="0"/>
              </a:spcAft>
              <a:buNone/>
            </a:pPr>
            <a:r>
              <a:rPr lang="en"/>
              <a:t>receive notifications based on triggers previously set</a:t>
            </a:r>
            <a:endParaRPr/>
          </a:p>
          <a:p>
            <a:pPr indent="0" lvl="0" marL="457200" rtl="0" algn="l">
              <a:spcBef>
                <a:spcPts val="1200"/>
              </a:spcBef>
              <a:spcAft>
                <a:spcPts val="0"/>
              </a:spcAft>
              <a:buNone/>
            </a:pPr>
            <a:r>
              <a:rPr lang="en"/>
              <a:t>for the system to store users data to the database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(Testing)</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Testing</a:t>
            </a:r>
            <a:endParaRPr sz="1600"/>
          </a:p>
          <a:p>
            <a:pPr indent="-317500" lvl="1" marL="914400" rtl="0" algn="l">
              <a:spcBef>
                <a:spcPts val="0"/>
              </a:spcBef>
              <a:spcAft>
                <a:spcPts val="0"/>
              </a:spcAft>
              <a:buSzPts val="1400"/>
              <a:buChar char="○"/>
            </a:pPr>
            <a:r>
              <a:rPr lang="en" sz="1400"/>
              <a:t>Python (Simple)</a:t>
            </a:r>
            <a:endParaRPr sz="1400"/>
          </a:p>
          <a:p>
            <a:pPr indent="-317500" lvl="1" marL="914400" rtl="0" algn="l">
              <a:spcBef>
                <a:spcPts val="0"/>
              </a:spcBef>
              <a:spcAft>
                <a:spcPts val="0"/>
              </a:spcAft>
              <a:buSzPts val="1400"/>
              <a:buChar char="○"/>
            </a:pPr>
            <a:r>
              <a:rPr lang="en" sz="1400"/>
              <a:t>Requests (Library to Test API)</a:t>
            </a:r>
            <a:endParaRPr sz="1400"/>
          </a:p>
          <a:p>
            <a:pPr indent="-317500" lvl="1" marL="914400" rtl="0" algn="l">
              <a:spcBef>
                <a:spcPts val="0"/>
              </a:spcBef>
              <a:spcAft>
                <a:spcPts val="0"/>
              </a:spcAft>
              <a:buSzPts val="1400"/>
              <a:buChar char="○"/>
            </a:pPr>
            <a:r>
              <a:rPr lang="en" sz="1400"/>
              <a:t>Selenium (Library to Test Frontend)</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