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58" r:id="rId3"/>
    <p:sldId id="27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6" r:id="rId17"/>
    <p:sldId id="271" r:id="rId18"/>
    <p:sldId id="277" r:id="rId19"/>
    <p:sldId id="278" r:id="rId20"/>
    <p:sldId id="272"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7A5E8B7-F220-42D2-BB61-4E5E24A05506}" type="datetimeFigureOut">
              <a:rPr lang="en-US" smtClean="0"/>
              <a:t>10/12/2020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AE208ADF-3ADD-483D-A721-14E3EEE2C135}"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006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A5E8B7-F220-42D2-BB61-4E5E24A05506}" type="datetimeFigureOut">
              <a:rPr lang="en-US" smtClean="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107713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7251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9606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2846978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7883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0141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5E8B7-F220-42D2-BB61-4E5E24A05506}" type="datetimeFigureOut">
              <a:rPr lang="en-US" smtClean="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9948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5E8B7-F220-42D2-BB61-4E5E24A05506}" type="datetimeFigureOut">
              <a:rPr lang="en-US" smtClean="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6255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5E8B7-F220-42D2-BB61-4E5E24A05506}" type="datetimeFigureOut">
              <a:rPr lang="en-US" smtClean="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197926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0138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A5E8B7-F220-42D2-BB61-4E5E24A05506}" type="datetimeFigureOut">
              <a:rPr lang="en-US" smtClean="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1835717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A5E8B7-F220-42D2-BB61-4E5E24A05506}" type="datetimeFigureOut">
              <a:rPr lang="en-US" smtClean="0"/>
              <a:pPr/>
              <a:t>10/12/2020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208ADF-3ADD-483D-A721-14E3EEE2C135}"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858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A5E8B7-F220-42D2-BB61-4E5E24A05506}" type="datetimeFigureOut">
              <a:rPr lang="en-US" smtClean="0"/>
              <a:pPr/>
              <a:t>10/12/2020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208ADF-3ADD-483D-A721-14E3EEE2C135}"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516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5E8B7-F220-42D2-BB61-4E5E24A05506}" type="datetimeFigureOut">
              <a:rPr lang="en-US" smtClean="0"/>
              <a:pPr/>
              <a:t>10/12/2020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2182947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A5E8B7-F220-42D2-BB61-4E5E24A05506}" type="datetimeFigureOut">
              <a:rPr lang="en-US" smtClean="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208ADF-3ADD-483D-A721-14E3EEE2C135}"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6719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A5E8B7-F220-42D2-BB61-4E5E24A05506}" type="datetimeFigureOut">
              <a:rPr lang="en-US" smtClean="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1041316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A5E8B7-F220-42D2-BB61-4E5E24A05506}" type="datetimeFigureOut">
              <a:rPr lang="en-US" smtClean="0"/>
              <a:pPr/>
              <a:t>10/12/2020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208ADF-3ADD-483D-A721-14E3EEE2C135}" type="slidenum">
              <a:rPr lang="en-US" smtClean="0"/>
              <a:pPr/>
              <a:t>‹#›</a:t>
            </a:fld>
            <a:endParaRPr lang="en-US"/>
          </a:p>
        </p:txBody>
      </p:sp>
    </p:spTree>
    <p:extLst>
      <p:ext uri="{BB962C8B-B14F-4D97-AF65-F5344CB8AC3E}">
        <p14:creationId xmlns:p14="http://schemas.microsoft.com/office/powerpoint/2010/main" val="88249287"/>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64" name="Picture 63">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5" name="Rectangle 64">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66" name="Picture 65">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67" name="Picture 66">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9" name="Straight Connector 68">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1" name="Rectangle 70">
            <a:extLst>
              <a:ext uri="{FF2B5EF4-FFF2-40B4-BE49-F238E27FC236}">
                <a16:creationId xmlns:a16="http://schemas.microsoft.com/office/drawing/2014/main" id="{0B78BE18-6882-4FAA-BC8C-CA216E963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A34F12D-8C0F-46CA-9F4A-D56193C37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bg2"/>
          </a:solidFill>
          <a:ln>
            <a:noFill/>
          </a:ln>
          <a:effectLst>
            <a:outerShdw blurRad="114300" dist="127000" dir="48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0" name="Picture 39" descr="A group of people standing in front of a television&#10;&#10;Description automatically generated">
            <a:extLst>
              <a:ext uri="{FF2B5EF4-FFF2-40B4-BE49-F238E27FC236}">
                <a16:creationId xmlns:a16="http://schemas.microsoft.com/office/drawing/2014/main" id="{DFD31C0B-74CC-4D08-B277-CF57FE4EC1B9}"/>
              </a:ext>
            </a:extLst>
          </p:cNvPr>
          <p:cNvPicPr>
            <a:picLocks noChangeAspect="1"/>
          </p:cNvPicPr>
          <p:nvPr/>
        </p:nvPicPr>
        <p:blipFill rotWithShape="1">
          <a:blip r:embed="rId5">
            <a:alphaModFix amt="25000"/>
            <a:extLst>
              <a:ext uri="{28A0092B-C50C-407E-A947-70E740481C1C}">
                <a14:useLocalDpi xmlns:a14="http://schemas.microsoft.com/office/drawing/2010/main" val="0"/>
              </a:ext>
            </a:extLst>
          </a:blip>
          <a:srcRect t="298" r="1" b="21200"/>
          <a:stretch/>
        </p:blipFill>
        <p:spPr>
          <a:xfrm>
            <a:off x="486138" y="486568"/>
            <a:ext cx="11227442" cy="6065152"/>
          </a:xfrm>
          <a:prstGeom prst="rect">
            <a:avLst/>
          </a:prstGeom>
        </p:spPr>
      </p:pic>
      <p:sp>
        <p:nvSpPr>
          <p:cNvPr id="75" name="Rectangle 74">
            <a:extLst>
              <a:ext uri="{FF2B5EF4-FFF2-40B4-BE49-F238E27FC236}">
                <a16:creationId xmlns:a16="http://schemas.microsoft.com/office/drawing/2014/main" id="{F3838012-22B6-4303-8F29-04E1419B3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tx1"/>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B2EFA09-A726-43FC-BE04-D6FB155AEDD5}"/>
              </a:ext>
            </a:extLst>
          </p:cNvPr>
          <p:cNvSpPr>
            <a:spLocks noGrp="1"/>
          </p:cNvSpPr>
          <p:nvPr>
            <p:ph type="ctrTitle"/>
          </p:nvPr>
        </p:nvSpPr>
        <p:spPr>
          <a:xfrm>
            <a:off x="1295402" y="982132"/>
            <a:ext cx="9601196" cy="1303867"/>
          </a:xfrm>
        </p:spPr>
        <p:txBody>
          <a:bodyPr vert="horz" lIns="91440" tIns="45720" rIns="91440" bIns="45720" rtlCol="0" anchor="ctr">
            <a:normAutofit/>
          </a:bodyPr>
          <a:lstStyle/>
          <a:p>
            <a:pPr>
              <a:lnSpc>
                <a:spcPct val="90000"/>
              </a:lnSpc>
            </a:pPr>
            <a:r>
              <a:rPr lang="en-US" sz="4100" b="1" dirty="0">
                <a:solidFill>
                  <a:schemeClr val="tx1"/>
                </a:solidFill>
              </a:rPr>
              <a:t>ANALYSIS ON US ELECTION USING SOCIAL MEDIA</a:t>
            </a:r>
          </a:p>
        </p:txBody>
      </p:sp>
      <p:cxnSp>
        <p:nvCxnSpPr>
          <p:cNvPr id="77" name="Straight Connector 76">
            <a:extLst>
              <a:ext uri="{FF2B5EF4-FFF2-40B4-BE49-F238E27FC236}">
                <a16:creationId xmlns:a16="http://schemas.microsoft.com/office/drawing/2014/main" id="{AB061FF5-9F81-427C-8DA5-3989395517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2351" y="2421466"/>
            <a:ext cx="9407298" cy="0"/>
          </a:xfrm>
          <a:prstGeom prst="line">
            <a:avLst/>
          </a:prstGeom>
          <a:ln w="1587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79" name="Group 78">
            <a:extLst>
              <a:ext uri="{FF2B5EF4-FFF2-40B4-BE49-F238E27FC236}">
                <a16:creationId xmlns:a16="http://schemas.microsoft.com/office/drawing/2014/main" id="{F03F5A17-2CE9-4ADD-9FAF-C1A0BB39C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88" y="3128956"/>
            <a:ext cx="12234672" cy="658368"/>
            <a:chOff x="-18288" y="3128956"/>
            <a:chExt cx="12234672" cy="658368"/>
          </a:xfrm>
        </p:grpSpPr>
        <p:sp useBgFill="1">
          <p:nvSpPr>
            <p:cNvPr id="80" name="Rounded Rectangle 20">
              <a:extLst>
                <a:ext uri="{FF2B5EF4-FFF2-40B4-BE49-F238E27FC236}">
                  <a16:creationId xmlns:a16="http://schemas.microsoft.com/office/drawing/2014/main" id="{4A88F887-B43E-4CD1-BCE2-739013C68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81" name="Picture 80">
              <a:extLst>
                <a:ext uri="{FF2B5EF4-FFF2-40B4-BE49-F238E27FC236}">
                  <a16:creationId xmlns:a16="http://schemas.microsoft.com/office/drawing/2014/main" id="{2C9D3412-AB4A-4E20-9A79-B2C80D198B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82" name="Rounded Rectangle 22">
              <a:extLst>
                <a:ext uri="{FF2B5EF4-FFF2-40B4-BE49-F238E27FC236}">
                  <a16:creationId xmlns:a16="http://schemas.microsoft.com/office/drawing/2014/main" id="{A1D7D010-E182-46E6-9264-B39552853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83" name="Picture 82">
              <a:extLst>
                <a:ext uri="{FF2B5EF4-FFF2-40B4-BE49-F238E27FC236}">
                  <a16:creationId xmlns:a16="http://schemas.microsoft.com/office/drawing/2014/main" id="{F4783A7B-2E08-42E4-87EC-EE59B873DFB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16" name="TextBox 15">
            <a:extLst>
              <a:ext uri="{FF2B5EF4-FFF2-40B4-BE49-F238E27FC236}">
                <a16:creationId xmlns:a16="http://schemas.microsoft.com/office/drawing/2014/main" id="{EC6DB065-7621-4829-B03C-672C51F34C76}"/>
              </a:ext>
            </a:extLst>
          </p:cNvPr>
          <p:cNvSpPr txBox="1"/>
          <p:nvPr/>
        </p:nvSpPr>
        <p:spPr>
          <a:xfrm>
            <a:off x="1295401" y="2556932"/>
            <a:ext cx="9601196" cy="3318936"/>
          </a:xfrm>
          <a:prstGeom prst="rect">
            <a:avLst/>
          </a:prstGeom>
        </p:spPr>
        <p:txBody>
          <a:bodyPr vert="horz" lIns="91440" tIns="45720" rIns="91440" bIns="45720" rtlCol="0" anchor="t">
            <a:normAutofit/>
          </a:bodyPr>
          <a:lstStyle/>
          <a:p>
            <a:pPr algn="ctr">
              <a:spcBef>
                <a:spcPct val="20000"/>
              </a:spcBef>
              <a:spcAft>
                <a:spcPts val="600"/>
              </a:spcAft>
              <a:buClr>
                <a:schemeClr val="accent1"/>
              </a:buClr>
              <a:buSzPct val="115000"/>
            </a:pPr>
            <a:r>
              <a:rPr lang="en-US" sz="2800" b="1" dirty="0"/>
              <a:t>TEAM MEMBERS</a:t>
            </a:r>
          </a:p>
          <a:p>
            <a:pPr algn="ctr">
              <a:spcBef>
                <a:spcPct val="20000"/>
              </a:spcBef>
              <a:spcAft>
                <a:spcPts val="600"/>
              </a:spcAft>
              <a:buClr>
                <a:schemeClr val="accent1"/>
              </a:buClr>
              <a:buSzPct val="115000"/>
              <a:buFont typeface="Arial"/>
              <a:buChar char="•"/>
            </a:pPr>
            <a:r>
              <a:rPr lang="en-US" dirty="0"/>
              <a:t> NIKHITHA, KOLLURI</a:t>
            </a:r>
          </a:p>
          <a:p>
            <a:pPr algn="ctr">
              <a:spcBef>
                <a:spcPct val="20000"/>
              </a:spcBef>
              <a:spcAft>
                <a:spcPts val="600"/>
              </a:spcAft>
              <a:buClr>
                <a:schemeClr val="accent1"/>
              </a:buClr>
              <a:buSzPct val="115000"/>
              <a:buFont typeface="Arial"/>
              <a:buChar char="•"/>
            </a:pPr>
            <a:r>
              <a:rPr lang="en-US" dirty="0"/>
              <a:t>ESWAR, VALLURU</a:t>
            </a:r>
          </a:p>
          <a:p>
            <a:pPr algn="ctr">
              <a:spcBef>
                <a:spcPct val="20000"/>
              </a:spcBef>
              <a:spcAft>
                <a:spcPts val="600"/>
              </a:spcAft>
              <a:buClr>
                <a:schemeClr val="accent1"/>
              </a:buClr>
              <a:buSzPct val="115000"/>
              <a:buFont typeface="Arial"/>
              <a:buChar char="•"/>
            </a:pPr>
            <a:r>
              <a:rPr lang="en-US" dirty="0"/>
              <a:t>CHAITANYA, MALLEPUDI</a:t>
            </a:r>
          </a:p>
          <a:p>
            <a:pPr algn="ctr">
              <a:spcBef>
                <a:spcPct val="20000"/>
              </a:spcBef>
              <a:spcAft>
                <a:spcPts val="600"/>
              </a:spcAft>
              <a:buClr>
                <a:schemeClr val="accent1"/>
              </a:buClr>
              <a:buSzPct val="115000"/>
              <a:buFont typeface="Arial"/>
              <a:buChar char="•"/>
            </a:pPr>
            <a:r>
              <a:rPr lang="en-US" dirty="0"/>
              <a:t>SRI SAI NITHIN CHOWDARY, DUKKIPATI</a:t>
            </a:r>
          </a:p>
          <a:p>
            <a:pPr>
              <a:spcBef>
                <a:spcPct val="20000"/>
              </a:spcBef>
              <a:spcAft>
                <a:spcPts val="600"/>
              </a:spcAft>
              <a:buClr>
                <a:schemeClr val="accent1"/>
              </a:buClr>
              <a:buSzPct val="115000"/>
              <a:buFont typeface="Arial"/>
              <a:buChar char="•"/>
            </a:pPr>
            <a:endParaRPr lang="en-US" dirty="0"/>
          </a:p>
        </p:txBody>
      </p:sp>
    </p:spTree>
    <p:extLst>
      <p:ext uri="{BB962C8B-B14F-4D97-AF65-F5344CB8AC3E}">
        <p14:creationId xmlns:p14="http://schemas.microsoft.com/office/powerpoint/2010/main" val="6168195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620A4C4-46C8-4B7E-9A4F-FDF00FBCDE21}"/>
              </a:ext>
            </a:extLst>
          </p:cNvPr>
          <p:cNvSpPr>
            <a:spLocks noGrp="1"/>
          </p:cNvSpPr>
          <p:nvPr>
            <p:ph type="ctrTitle"/>
          </p:nvPr>
        </p:nvSpPr>
        <p:spPr>
          <a:xfrm>
            <a:off x="952108" y="954756"/>
            <a:ext cx="2730414" cy="4946003"/>
          </a:xfrm>
        </p:spPr>
        <p:txBody>
          <a:bodyPr vert="horz" lIns="91440" tIns="45720" rIns="91440" bIns="45720" rtlCol="0" anchor="ctr">
            <a:normAutofit/>
          </a:bodyPr>
          <a:lstStyle/>
          <a:p>
            <a:r>
              <a:rPr lang="en-US" sz="2800">
                <a:solidFill>
                  <a:srgbClr val="FFFFFF"/>
                </a:solidFill>
              </a:rPr>
              <a:t>TOOLS &amp; TECNOLOGIES</a:t>
            </a:r>
          </a:p>
        </p:txBody>
      </p:sp>
      <p:sp>
        <p:nvSpPr>
          <p:cNvPr id="22" name="Rectangle 21">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0488A49-4FDA-49C2-932D-64AE897775B3}"/>
              </a:ext>
            </a:extLst>
          </p:cNvPr>
          <p:cNvSpPr>
            <a:spLocks noGrp="1"/>
          </p:cNvSpPr>
          <p:nvPr>
            <p:ph type="subTitle" idx="1"/>
          </p:nvPr>
        </p:nvSpPr>
        <p:spPr>
          <a:xfrm>
            <a:off x="5140934" y="469900"/>
            <a:ext cx="5953630" cy="5405968"/>
          </a:xfrm>
        </p:spPr>
        <p:txBody>
          <a:bodyPr vert="horz" lIns="91440" tIns="45720" rIns="91440" bIns="45720" rtlCol="0" anchor="ctr">
            <a:normAutofit/>
          </a:bodyPr>
          <a:lstStyle/>
          <a:p>
            <a:pPr marL="342900" indent="-342900" algn="l">
              <a:buFont typeface="Arial"/>
              <a:buChar char="•"/>
            </a:pPr>
            <a:r>
              <a:rPr lang="en-US" dirty="0">
                <a:solidFill>
                  <a:schemeClr val="tx1">
                    <a:lumMod val="85000"/>
                    <a:lumOff val="15000"/>
                  </a:schemeClr>
                </a:solidFill>
              </a:rPr>
              <a:t>PYTHON </a:t>
            </a:r>
            <a:r>
              <a:rPr lang="en-US" b="1" dirty="0">
                <a:solidFill>
                  <a:schemeClr val="tx1">
                    <a:lumMod val="85000"/>
                    <a:lumOff val="15000"/>
                  </a:schemeClr>
                </a:solidFill>
              </a:rPr>
              <a:t>: </a:t>
            </a:r>
            <a:r>
              <a:rPr lang="en-US" dirty="0">
                <a:solidFill>
                  <a:schemeClr val="tx1">
                    <a:lumMod val="85000"/>
                    <a:lumOff val="15000"/>
                  </a:schemeClr>
                </a:solidFill>
              </a:rPr>
              <a:t>Extracting data.</a:t>
            </a:r>
            <a:endParaRPr lang="en-US" b="1" dirty="0">
              <a:solidFill>
                <a:schemeClr val="tx1">
                  <a:lumMod val="85000"/>
                  <a:lumOff val="15000"/>
                </a:schemeClr>
              </a:solidFill>
            </a:endParaRPr>
          </a:p>
          <a:p>
            <a:pPr marL="342900" indent="-342900" algn="l">
              <a:buFont typeface="Arial"/>
              <a:buChar char="•"/>
            </a:pPr>
            <a:r>
              <a:rPr lang="en-US" dirty="0">
                <a:solidFill>
                  <a:schemeClr val="tx1">
                    <a:lumMod val="85000"/>
                    <a:lumOff val="15000"/>
                  </a:schemeClr>
                </a:solidFill>
              </a:rPr>
              <a:t>HIVE/SPARK </a:t>
            </a:r>
            <a:r>
              <a:rPr lang="en-US" b="1" dirty="0">
                <a:solidFill>
                  <a:schemeClr val="tx1">
                    <a:lumMod val="85000"/>
                    <a:lumOff val="15000"/>
                  </a:schemeClr>
                </a:solidFill>
              </a:rPr>
              <a:t>:</a:t>
            </a:r>
            <a:r>
              <a:rPr lang="en-US" dirty="0">
                <a:solidFill>
                  <a:schemeClr val="tx1">
                    <a:lumMod val="85000"/>
                    <a:lumOff val="15000"/>
                  </a:schemeClr>
                </a:solidFill>
              </a:rPr>
              <a:t> Filtering data.</a:t>
            </a:r>
          </a:p>
          <a:p>
            <a:pPr marL="342900" indent="-342900" algn="l">
              <a:buFont typeface="Arial"/>
              <a:buChar char="•"/>
            </a:pPr>
            <a:r>
              <a:rPr lang="en-US" dirty="0">
                <a:solidFill>
                  <a:schemeClr val="tx1">
                    <a:lumMod val="85000"/>
                    <a:lumOff val="15000"/>
                  </a:schemeClr>
                </a:solidFill>
              </a:rPr>
              <a:t>HADOOP</a:t>
            </a:r>
            <a:r>
              <a:rPr lang="en-US" b="1" dirty="0">
                <a:solidFill>
                  <a:schemeClr val="tx1">
                    <a:lumMod val="85000"/>
                    <a:lumOff val="15000"/>
                  </a:schemeClr>
                </a:solidFill>
              </a:rPr>
              <a:t> : </a:t>
            </a:r>
            <a:r>
              <a:rPr lang="en-US" dirty="0">
                <a:solidFill>
                  <a:schemeClr val="tx1">
                    <a:lumMod val="85000"/>
                    <a:lumOff val="15000"/>
                  </a:schemeClr>
                </a:solidFill>
              </a:rPr>
              <a:t>Storing the data.</a:t>
            </a:r>
          </a:p>
          <a:p>
            <a:pPr marL="342900" indent="-342900" algn="l">
              <a:buFont typeface="Arial"/>
              <a:buChar char="•"/>
            </a:pPr>
            <a:r>
              <a:rPr lang="en-US" dirty="0">
                <a:solidFill>
                  <a:schemeClr val="tx1">
                    <a:lumMod val="85000"/>
                    <a:lumOff val="15000"/>
                  </a:schemeClr>
                </a:solidFill>
              </a:rPr>
              <a:t>SQOOP </a:t>
            </a:r>
            <a:r>
              <a:rPr lang="en-US" b="1" dirty="0">
                <a:solidFill>
                  <a:schemeClr val="tx1">
                    <a:lumMod val="85000"/>
                    <a:lumOff val="15000"/>
                  </a:schemeClr>
                </a:solidFill>
              </a:rPr>
              <a:t>: </a:t>
            </a:r>
            <a:r>
              <a:rPr lang="en-US" dirty="0">
                <a:solidFill>
                  <a:schemeClr val="tx1">
                    <a:lumMod val="85000"/>
                    <a:lumOff val="15000"/>
                  </a:schemeClr>
                </a:solidFill>
              </a:rPr>
              <a:t>Loading the data.</a:t>
            </a:r>
          </a:p>
          <a:p>
            <a:pPr marL="342900" indent="-342900" algn="l">
              <a:buFont typeface="Arial"/>
              <a:buChar char="•"/>
            </a:pPr>
            <a:r>
              <a:rPr lang="en-US" dirty="0" err="1">
                <a:solidFill>
                  <a:schemeClr val="tx1">
                    <a:lumMod val="85000"/>
                    <a:lumOff val="15000"/>
                  </a:schemeClr>
                </a:solidFill>
              </a:rPr>
              <a:t>TextBlob</a:t>
            </a:r>
            <a:r>
              <a:rPr lang="en-US" dirty="0">
                <a:solidFill>
                  <a:schemeClr val="tx1">
                    <a:lumMod val="85000"/>
                    <a:lumOff val="15000"/>
                  </a:schemeClr>
                </a:solidFill>
              </a:rPr>
              <a:t>: Sentimental analysis.</a:t>
            </a:r>
          </a:p>
          <a:p>
            <a:pPr marL="342900" indent="-342900" algn="l">
              <a:buFont typeface="Arial"/>
              <a:buChar char="•"/>
            </a:pPr>
            <a:r>
              <a:rPr lang="en-US" dirty="0">
                <a:solidFill>
                  <a:schemeClr val="tx1">
                    <a:lumMod val="85000"/>
                    <a:lumOff val="15000"/>
                  </a:schemeClr>
                </a:solidFill>
              </a:rPr>
              <a:t>FLASK: Web Interface.</a:t>
            </a:r>
          </a:p>
          <a:p>
            <a:pPr marL="342900" indent="-342900" algn="l">
              <a:buFont typeface="Arial"/>
              <a:buChar char="•"/>
            </a:pPr>
            <a:r>
              <a:rPr lang="en-US" dirty="0">
                <a:solidFill>
                  <a:schemeClr val="tx1">
                    <a:lumMod val="85000"/>
                    <a:lumOff val="15000"/>
                  </a:schemeClr>
                </a:solidFill>
              </a:rPr>
              <a:t>AZURE : Cloud platform.</a:t>
            </a:r>
          </a:p>
          <a:p>
            <a:pPr algn="l"/>
            <a:endParaRPr lang="en-US" dirty="0">
              <a:solidFill>
                <a:schemeClr val="tx1">
                  <a:lumMod val="85000"/>
                  <a:lumOff val="15000"/>
                </a:schemeClr>
              </a:solidFill>
            </a:endParaRPr>
          </a:p>
        </p:txBody>
      </p:sp>
    </p:spTree>
    <p:extLst>
      <p:ext uri="{BB962C8B-B14F-4D97-AF65-F5344CB8AC3E}">
        <p14:creationId xmlns:p14="http://schemas.microsoft.com/office/powerpoint/2010/main" val="3818527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2B6A7-A341-49A3-825E-DA70EE02C5EF}"/>
              </a:ext>
            </a:extLst>
          </p:cNvPr>
          <p:cNvSpPr>
            <a:spLocks noGrp="1"/>
          </p:cNvSpPr>
          <p:nvPr>
            <p:ph type="ctrTitle"/>
          </p:nvPr>
        </p:nvSpPr>
        <p:spPr/>
        <p:txBody>
          <a:bodyPr/>
          <a:lstStyle/>
          <a:p>
            <a:r>
              <a:rPr lang="en-IN" dirty="0"/>
              <a:t>OBJECTIVES</a:t>
            </a:r>
          </a:p>
        </p:txBody>
      </p:sp>
      <p:sp>
        <p:nvSpPr>
          <p:cNvPr id="3" name="Subtitle 2">
            <a:extLst>
              <a:ext uri="{FF2B5EF4-FFF2-40B4-BE49-F238E27FC236}">
                <a16:creationId xmlns:a16="http://schemas.microsoft.com/office/drawing/2014/main" id="{81824934-E806-43AE-8609-9998B88610D6}"/>
              </a:ext>
            </a:extLst>
          </p:cNvPr>
          <p:cNvSpPr>
            <a:spLocks noGrp="1"/>
          </p:cNvSpPr>
          <p:nvPr>
            <p:ph type="subTitle" idx="1"/>
          </p:nvPr>
        </p:nvSpPr>
        <p:spPr>
          <a:xfrm>
            <a:off x="2692398" y="3657597"/>
            <a:ext cx="7046406" cy="1651250"/>
          </a:xfrm>
        </p:spPr>
        <p:txBody>
          <a:bodyPr>
            <a:normAutofit fontScale="55000" lnSpcReduction="20000"/>
          </a:bodyPr>
          <a:lstStyle/>
          <a:p>
            <a:pPr algn="just"/>
            <a:r>
              <a:rPr lang="en-IN" sz="3300" dirty="0"/>
              <a:t>Our Undertaking fundamental thought is to do the ETL cycle utilizing Hive/Spark Query Handling, Cleaning the data, performing sentimental analysis, visualizing the data, and Incorporating visualization with Web UI. The wellspring of our framework is Twitter information and we would utilize Tweepy API to gather the information. We would deploy the web UI incorporating the visualizations in the Cloud environment</a:t>
            </a:r>
            <a:r>
              <a:rPr lang="en-IN" sz="3400" dirty="0"/>
              <a:t>.</a:t>
            </a:r>
          </a:p>
          <a:p>
            <a:endParaRPr lang="en-IN" dirty="0"/>
          </a:p>
        </p:txBody>
      </p:sp>
    </p:spTree>
    <p:extLst>
      <p:ext uri="{BB962C8B-B14F-4D97-AF65-F5344CB8AC3E}">
        <p14:creationId xmlns:p14="http://schemas.microsoft.com/office/powerpoint/2010/main" val="1235024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0420-9479-4A79-B44B-B4DDC587ABC3}"/>
              </a:ext>
            </a:extLst>
          </p:cNvPr>
          <p:cNvSpPr>
            <a:spLocks noGrp="1"/>
          </p:cNvSpPr>
          <p:nvPr>
            <p:ph type="ctrTitle"/>
          </p:nvPr>
        </p:nvSpPr>
        <p:spPr/>
        <p:txBody>
          <a:bodyPr/>
          <a:lstStyle/>
          <a:p>
            <a:r>
              <a:rPr lang="en-IN" dirty="0"/>
              <a:t>SIGNIFICANCE</a:t>
            </a:r>
          </a:p>
        </p:txBody>
      </p:sp>
      <p:sp>
        <p:nvSpPr>
          <p:cNvPr id="3" name="Subtitle 2">
            <a:extLst>
              <a:ext uri="{FF2B5EF4-FFF2-40B4-BE49-F238E27FC236}">
                <a16:creationId xmlns:a16="http://schemas.microsoft.com/office/drawing/2014/main" id="{5545A91A-E7A2-4088-9C88-185F8CB5054F}"/>
              </a:ext>
            </a:extLst>
          </p:cNvPr>
          <p:cNvSpPr>
            <a:spLocks noGrp="1"/>
          </p:cNvSpPr>
          <p:nvPr>
            <p:ph type="subTitle" idx="1"/>
          </p:nvPr>
        </p:nvSpPr>
        <p:spPr/>
        <p:txBody>
          <a:bodyPr>
            <a:normAutofit fontScale="85000" lnSpcReduction="20000"/>
          </a:bodyPr>
          <a:lstStyle/>
          <a:p>
            <a:r>
              <a:rPr lang="en-IN" dirty="0"/>
              <a:t>People are very curious about the recent trending issues across the globe, Since the 2020 US elections have been trending now the people want to know about the different views across the country on participating election candidates. So, we are collecting social media data to analyse different views and opinions, so that people can get awareness.</a:t>
            </a:r>
          </a:p>
          <a:p>
            <a:endParaRPr lang="en-IN" dirty="0"/>
          </a:p>
        </p:txBody>
      </p:sp>
    </p:spTree>
    <p:extLst>
      <p:ext uri="{BB962C8B-B14F-4D97-AF65-F5344CB8AC3E}">
        <p14:creationId xmlns:p14="http://schemas.microsoft.com/office/powerpoint/2010/main" val="4197955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B8BD-D34C-4C18-B8CE-6AACB94373AB}"/>
              </a:ext>
            </a:extLst>
          </p:cNvPr>
          <p:cNvSpPr>
            <a:spLocks noGrp="1"/>
          </p:cNvSpPr>
          <p:nvPr>
            <p:ph type="ctrTitle"/>
          </p:nvPr>
        </p:nvSpPr>
        <p:spPr/>
        <p:txBody>
          <a:bodyPr/>
          <a:lstStyle/>
          <a:p>
            <a:r>
              <a:rPr lang="en-IN" dirty="0"/>
              <a:t>FEATURES</a:t>
            </a:r>
          </a:p>
        </p:txBody>
      </p:sp>
      <p:sp>
        <p:nvSpPr>
          <p:cNvPr id="3" name="Subtitle 2">
            <a:extLst>
              <a:ext uri="{FF2B5EF4-FFF2-40B4-BE49-F238E27FC236}">
                <a16:creationId xmlns:a16="http://schemas.microsoft.com/office/drawing/2014/main" id="{2ED773F8-08DF-49DC-B421-EDDA06FB4704}"/>
              </a:ext>
            </a:extLst>
          </p:cNvPr>
          <p:cNvSpPr>
            <a:spLocks noGrp="1"/>
          </p:cNvSpPr>
          <p:nvPr>
            <p:ph type="subTitle" idx="1"/>
          </p:nvPr>
        </p:nvSpPr>
        <p:spPr/>
        <p:txBody>
          <a:bodyPr>
            <a:normAutofit fontScale="85000" lnSpcReduction="10000"/>
          </a:bodyPr>
          <a:lstStyle/>
          <a:p>
            <a:r>
              <a:rPr lang="en-IN" dirty="0"/>
              <a:t>This project includes streaming of live twitter data and processing it through HIVE/SPARK ETL and using TextBlob from NLTK to process the data and predict the sentiment and Creating a Web UI incorporating the visualization of data and deploying it to the Cloud environment.</a:t>
            </a:r>
          </a:p>
          <a:p>
            <a:endParaRPr lang="en-IN" dirty="0"/>
          </a:p>
        </p:txBody>
      </p:sp>
    </p:spTree>
    <p:extLst>
      <p:ext uri="{BB962C8B-B14F-4D97-AF65-F5344CB8AC3E}">
        <p14:creationId xmlns:p14="http://schemas.microsoft.com/office/powerpoint/2010/main" val="1687915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FD08-41C4-4553-9E50-970F861F1E66}"/>
              </a:ext>
            </a:extLst>
          </p:cNvPr>
          <p:cNvSpPr>
            <a:spLocks noGrp="1"/>
          </p:cNvSpPr>
          <p:nvPr>
            <p:ph type="ctrTitle"/>
          </p:nvPr>
        </p:nvSpPr>
        <p:spPr/>
        <p:txBody>
          <a:bodyPr/>
          <a:lstStyle/>
          <a:p>
            <a:r>
              <a:rPr lang="en-IN" dirty="0"/>
              <a:t>APPLICATIONS</a:t>
            </a:r>
          </a:p>
        </p:txBody>
      </p:sp>
      <p:sp>
        <p:nvSpPr>
          <p:cNvPr id="3" name="Subtitle 2">
            <a:extLst>
              <a:ext uri="{FF2B5EF4-FFF2-40B4-BE49-F238E27FC236}">
                <a16:creationId xmlns:a16="http://schemas.microsoft.com/office/drawing/2014/main" id="{854D5EA4-18AA-4C45-AD2C-56EF402B1742}"/>
              </a:ext>
            </a:extLst>
          </p:cNvPr>
          <p:cNvSpPr>
            <a:spLocks noGrp="1"/>
          </p:cNvSpPr>
          <p:nvPr>
            <p:ph type="subTitle" idx="1"/>
          </p:nvPr>
        </p:nvSpPr>
        <p:spPr/>
        <p:txBody>
          <a:bodyPr>
            <a:normAutofit lnSpcReduction="10000"/>
          </a:bodyPr>
          <a:lstStyle/>
          <a:p>
            <a:pPr marL="342900" indent="-342900" algn="l">
              <a:buFont typeface="Arial" panose="020B0604020202020204" pitchFamily="34" charset="0"/>
              <a:buChar char="•"/>
            </a:pPr>
            <a:r>
              <a:rPr lang="en-IN" dirty="0"/>
              <a:t>Getting out the collaborative results.</a:t>
            </a:r>
          </a:p>
          <a:p>
            <a:pPr marL="342900" indent="-342900" algn="l">
              <a:buFont typeface="Arial" panose="020B0604020202020204" pitchFamily="34" charset="0"/>
              <a:buChar char="•"/>
            </a:pPr>
            <a:r>
              <a:rPr lang="en-IN" dirty="0"/>
              <a:t>To know what’s going around the US elections.</a:t>
            </a:r>
          </a:p>
          <a:p>
            <a:pPr marL="342900" indent="-342900" algn="l">
              <a:buFont typeface="Arial" panose="020B0604020202020204" pitchFamily="34" charset="0"/>
              <a:buChar char="•"/>
            </a:pPr>
            <a:r>
              <a:rPr lang="en-IN" dirty="0"/>
              <a:t>To get radical updates on the candidates.</a:t>
            </a:r>
          </a:p>
        </p:txBody>
      </p:sp>
    </p:spTree>
    <p:extLst>
      <p:ext uri="{BB962C8B-B14F-4D97-AF65-F5344CB8AC3E}">
        <p14:creationId xmlns:p14="http://schemas.microsoft.com/office/powerpoint/2010/main" val="2844839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5851-3C57-48B8-B301-06A8350683B4}"/>
              </a:ext>
            </a:extLst>
          </p:cNvPr>
          <p:cNvSpPr>
            <a:spLocks noGrp="1"/>
          </p:cNvSpPr>
          <p:nvPr>
            <p:ph type="ctrTitle"/>
          </p:nvPr>
        </p:nvSpPr>
        <p:spPr/>
        <p:txBody>
          <a:bodyPr/>
          <a:lstStyle/>
          <a:p>
            <a:r>
              <a:rPr lang="en-IN" dirty="0"/>
              <a:t>PROJECT WORKFLOW</a:t>
            </a:r>
          </a:p>
        </p:txBody>
      </p:sp>
    </p:spTree>
    <p:extLst>
      <p:ext uri="{BB962C8B-B14F-4D97-AF65-F5344CB8AC3E}">
        <p14:creationId xmlns:p14="http://schemas.microsoft.com/office/powerpoint/2010/main" val="2613782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B337-1B57-46DB-884A-7C6CDE4A01D1}"/>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6AC7C3B-E527-41F5-9452-0B266071277E}"/>
              </a:ext>
            </a:extLst>
          </p:cNvPr>
          <p:cNvSpPr>
            <a:spLocks noGrp="1"/>
          </p:cNvSpPr>
          <p:nvPr>
            <p:ph type="subTitle" idx="1"/>
          </p:nvPr>
        </p:nvSpPr>
        <p:spPr/>
        <p:txBody>
          <a:bodyPr/>
          <a:lstStyle/>
          <a:p>
            <a:endParaRPr lang="en-IN"/>
          </a:p>
        </p:txBody>
      </p:sp>
      <p:pic>
        <p:nvPicPr>
          <p:cNvPr id="5" name="Picture 4" descr="A screenshot of a computer&#10;&#10;Description automatically generated">
            <a:extLst>
              <a:ext uri="{FF2B5EF4-FFF2-40B4-BE49-F238E27FC236}">
                <a16:creationId xmlns:a16="http://schemas.microsoft.com/office/drawing/2014/main" id="{F9E615F6-889E-47D7-A242-D651528C6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58347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4410-DFF5-4DFD-B370-814EB54860A9}"/>
              </a:ext>
            </a:extLst>
          </p:cNvPr>
          <p:cNvSpPr>
            <a:spLocks noGrp="1"/>
          </p:cNvSpPr>
          <p:nvPr>
            <p:ph type="ctrTitle"/>
          </p:nvPr>
        </p:nvSpPr>
        <p:spPr/>
        <p:txBody>
          <a:bodyPr/>
          <a:lstStyle/>
          <a:p>
            <a:r>
              <a:rPr lang="en-IN" dirty="0"/>
              <a:t>PHASE 1</a:t>
            </a:r>
          </a:p>
        </p:txBody>
      </p:sp>
      <p:sp>
        <p:nvSpPr>
          <p:cNvPr id="3" name="Subtitle 2">
            <a:extLst>
              <a:ext uri="{FF2B5EF4-FFF2-40B4-BE49-F238E27FC236}">
                <a16:creationId xmlns:a16="http://schemas.microsoft.com/office/drawing/2014/main" id="{2CB4D52C-948D-4E39-8FB4-0180220A6F02}"/>
              </a:ext>
            </a:extLst>
          </p:cNvPr>
          <p:cNvSpPr>
            <a:spLocks noGrp="1"/>
          </p:cNvSpPr>
          <p:nvPr>
            <p:ph type="subTitle" idx="1"/>
          </p:nvPr>
        </p:nvSpPr>
        <p:spPr/>
        <p:txBody>
          <a:bodyPr/>
          <a:lstStyle/>
          <a:p>
            <a:pPr marL="457200" indent="-457200" algn="just">
              <a:buAutoNum type="arabicPeriod"/>
            </a:pPr>
            <a:r>
              <a:rPr lang="en-IN" dirty="0"/>
              <a:t>Twitter Data Streaming ( Chaitanya &amp; Nikhitha)</a:t>
            </a:r>
          </a:p>
          <a:p>
            <a:pPr marL="457200" indent="-457200" algn="just">
              <a:buAutoNum type="arabicPeriod"/>
            </a:pPr>
            <a:r>
              <a:rPr lang="en-IN" dirty="0"/>
              <a:t> Dataset Cleaning &amp; Analysis ( Eswar &amp; Nithin )</a:t>
            </a:r>
          </a:p>
        </p:txBody>
      </p:sp>
    </p:spTree>
    <p:extLst>
      <p:ext uri="{BB962C8B-B14F-4D97-AF65-F5344CB8AC3E}">
        <p14:creationId xmlns:p14="http://schemas.microsoft.com/office/powerpoint/2010/main" val="2798850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E949-1307-40EA-A3F2-3DD5EAF420EB}"/>
              </a:ext>
            </a:extLst>
          </p:cNvPr>
          <p:cNvSpPr>
            <a:spLocks noGrp="1"/>
          </p:cNvSpPr>
          <p:nvPr>
            <p:ph type="ctrTitle"/>
          </p:nvPr>
        </p:nvSpPr>
        <p:spPr/>
        <p:txBody>
          <a:bodyPr/>
          <a:lstStyle/>
          <a:p>
            <a:r>
              <a:rPr lang="en-IN" dirty="0"/>
              <a:t>Twitter Data Streaming</a:t>
            </a:r>
          </a:p>
        </p:txBody>
      </p:sp>
      <p:sp>
        <p:nvSpPr>
          <p:cNvPr id="3" name="Subtitle 2">
            <a:extLst>
              <a:ext uri="{FF2B5EF4-FFF2-40B4-BE49-F238E27FC236}">
                <a16:creationId xmlns:a16="http://schemas.microsoft.com/office/drawing/2014/main" id="{AAC4DDE8-B625-4CC4-B317-6CE591EA5ADC}"/>
              </a:ext>
            </a:extLst>
          </p:cNvPr>
          <p:cNvSpPr>
            <a:spLocks noGrp="1"/>
          </p:cNvSpPr>
          <p:nvPr>
            <p:ph type="subTitle" idx="1"/>
          </p:nvPr>
        </p:nvSpPr>
        <p:spPr>
          <a:xfrm>
            <a:off x="2692398" y="3657597"/>
            <a:ext cx="6815669" cy="1402675"/>
          </a:xfrm>
        </p:spPr>
        <p:txBody>
          <a:bodyPr>
            <a:normAutofit fontScale="92500" lnSpcReduction="20000"/>
          </a:bodyPr>
          <a:lstStyle/>
          <a:p>
            <a:pPr algn="just"/>
            <a:r>
              <a:rPr lang="en-IN" b="1" dirty="0"/>
              <a:t>Before Streaming:</a:t>
            </a:r>
          </a:p>
          <a:p>
            <a:pPr marL="342900" indent="-342900" algn="just">
              <a:buFont typeface="Arial" panose="020B0604020202020204" pitchFamily="34" charset="0"/>
              <a:buChar char="•"/>
            </a:pPr>
            <a:r>
              <a:rPr lang="en-IN" sz="2000" dirty="0"/>
              <a:t>R&amp;D on hashtags that relates to our source(Biden &amp; Trump)</a:t>
            </a:r>
          </a:p>
          <a:p>
            <a:pPr marL="342900" indent="-342900" algn="just">
              <a:buFont typeface="Arial" panose="020B0604020202020204" pitchFamily="34" charset="0"/>
              <a:buChar char="•"/>
            </a:pPr>
            <a:r>
              <a:rPr lang="en-IN" dirty="0"/>
              <a:t>So far Findings #DonaldTrump, #CNN, #BCC, #JOEBIDEN, #US2020Elections</a:t>
            </a:r>
          </a:p>
        </p:txBody>
      </p:sp>
    </p:spTree>
    <p:extLst>
      <p:ext uri="{BB962C8B-B14F-4D97-AF65-F5344CB8AC3E}">
        <p14:creationId xmlns:p14="http://schemas.microsoft.com/office/powerpoint/2010/main" val="1476496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FD6B-2F8A-4BF6-85A8-7E3B60B0FF41}"/>
              </a:ext>
            </a:extLst>
          </p:cNvPr>
          <p:cNvSpPr>
            <a:spLocks noGrp="1"/>
          </p:cNvSpPr>
          <p:nvPr>
            <p:ph type="ctrTitle"/>
          </p:nvPr>
        </p:nvSpPr>
        <p:spPr/>
        <p:txBody>
          <a:bodyPr/>
          <a:lstStyle/>
          <a:p>
            <a:r>
              <a:rPr lang="en-IN" dirty="0"/>
              <a:t>DATA ANALYSING &amp; CLEANING</a:t>
            </a:r>
          </a:p>
        </p:txBody>
      </p:sp>
      <p:sp>
        <p:nvSpPr>
          <p:cNvPr id="3" name="Subtitle 2">
            <a:extLst>
              <a:ext uri="{FF2B5EF4-FFF2-40B4-BE49-F238E27FC236}">
                <a16:creationId xmlns:a16="http://schemas.microsoft.com/office/drawing/2014/main" id="{D669E10F-C4A4-4681-8DD8-69FD443E024F}"/>
              </a:ext>
            </a:extLst>
          </p:cNvPr>
          <p:cNvSpPr>
            <a:spLocks noGrp="1"/>
          </p:cNvSpPr>
          <p:nvPr>
            <p:ph type="subTitle" idx="1"/>
          </p:nvPr>
        </p:nvSpPr>
        <p:spPr/>
        <p:txBody>
          <a:bodyPr>
            <a:normAutofit lnSpcReduction="10000"/>
          </a:bodyPr>
          <a:lstStyle/>
          <a:p>
            <a:pPr marL="342900" indent="-342900" algn="just">
              <a:buFont typeface="Arial" panose="020B0604020202020204" pitchFamily="34" charset="0"/>
              <a:buChar char="•"/>
            </a:pPr>
            <a:r>
              <a:rPr lang="en-IN" dirty="0"/>
              <a:t>Playing with data and get to know what can be used.</a:t>
            </a:r>
          </a:p>
          <a:p>
            <a:pPr marL="342900" indent="-342900" algn="just">
              <a:buFont typeface="Arial" panose="020B0604020202020204" pitchFamily="34" charset="0"/>
              <a:buChar char="•"/>
            </a:pPr>
            <a:r>
              <a:rPr lang="en-IN" dirty="0"/>
              <a:t>Dealing with Special Characters and emojis.</a:t>
            </a:r>
          </a:p>
          <a:p>
            <a:pPr marL="342900" indent="-342900" algn="just">
              <a:buFont typeface="Arial" panose="020B0604020202020204" pitchFamily="34" charset="0"/>
              <a:buChar char="•"/>
            </a:pPr>
            <a:r>
              <a:rPr lang="en-IN" dirty="0"/>
              <a:t>Dealing with unlinked data.</a:t>
            </a:r>
          </a:p>
        </p:txBody>
      </p:sp>
    </p:spTree>
    <p:extLst>
      <p:ext uri="{BB962C8B-B14F-4D97-AF65-F5344CB8AC3E}">
        <p14:creationId xmlns:p14="http://schemas.microsoft.com/office/powerpoint/2010/main" val="2989534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6914-B8C8-46C2-9C8C-09D6C4010C00}"/>
              </a:ext>
            </a:extLst>
          </p:cNvPr>
          <p:cNvSpPr>
            <a:spLocks noGrp="1"/>
          </p:cNvSpPr>
          <p:nvPr>
            <p:ph type="ctrTitle"/>
          </p:nvPr>
        </p:nvSpPr>
        <p:spPr/>
        <p:txBody>
          <a:bodyPr>
            <a:normAutofit/>
          </a:bodyPr>
          <a:lstStyle/>
          <a:p>
            <a:r>
              <a:rPr lang="en-IN" dirty="0"/>
              <a:t>MOTIVATION</a:t>
            </a:r>
          </a:p>
        </p:txBody>
      </p:sp>
      <p:sp>
        <p:nvSpPr>
          <p:cNvPr id="3" name="Subtitle 2">
            <a:extLst>
              <a:ext uri="{FF2B5EF4-FFF2-40B4-BE49-F238E27FC236}">
                <a16:creationId xmlns:a16="http://schemas.microsoft.com/office/drawing/2014/main" id="{3EE0CBAB-293F-40F0-BD7D-D13218DF357E}"/>
              </a:ext>
            </a:extLst>
          </p:cNvPr>
          <p:cNvSpPr>
            <a:spLocks noGrp="1"/>
          </p:cNvSpPr>
          <p:nvPr>
            <p:ph type="subTitle" idx="1"/>
          </p:nvPr>
        </p:nvSpPr>
        <p:spPr/>
        <p:txBody>
          <a:bodyPr>
            <a:normAutofit fontScale="92500" lnSpcReduction="10000"/>
          </a:bodyPr>
          <a:lstStyle/>
          <a:p>
            <a:pPr algn="just">
              <a:lnSpc>
                <a:spcPct val="90000"/>
              </a:lnSpc>
            </a:pPr>
            <a:r>
              <a:rPr lang="en-IN" sz="1600" cap="none" dirty="0">
                <a:cs typeface="Times New Roman" panose="02020603050405020304" pitchFamily="18" charset="0"/>
              </a:rPr>
              <a:t>The world has been advancing significantly day by day, so as the data. Nowadays the data has become so vast such that it could not be stored in a single cluster or a machine, thus the concept of big data arisen and its services have been implemented in various sectors. Many tools and technologies are arriving in the market very frequently to work with this big data. We thought of analysing social media using the existing techniques, visualize the data, aggregate, and model it in a user-friendly way</a:t>
            </a:r>
            <a:r>
              <a:rPr lang="en-IN" sz="1300" cap="none" dirty="0">
                <a:cs typeface="Times New Roman" panose="02020603050405020304" pitchFamily="18" charset="0"/>
              </a:rPr>
              <a:t>.</a:t>
            </a:r>
          </a:p>
        </p:txBody>
      </p:sp>
    </p:spTree>
    <p:extLst>
      <p:ext uri="{BB962C8B-B14F-4D97-AF65-F5344CB8AC3E}">
        <p14:creationId xmlns:p14="http://schemas.microsoft.com/office/powerpoint/2010/main" val="3664356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2873-4BF6-4D3E-88C5-4CF93BA5C39B}"/>
              </a:ext>
            </a:extLst>
          </p:cNvPr>
          <p:cNvSpPr>
            <a:spLocks noGrp="1"/>
          </p:cNvSpPr>
          <p:nvPr>
            <p:ph type="ctrTitle"/>
          </p:nvPr>
        </p:nvSpPr>
        <p:spPr/>
        <p:txBody>
          <a:bodyPr/>
          <a:lstStyle/>
          <a:p>
            <a:r>
              <a:rPr lang="en-IN" dirty="0"/>
              <a:t>PHASE 2</a:t>
            </a:r>
          </a:p>
        </p:txBody>
      </p:sp>
      <p:sp>
        <p:nvSpPr>
          <p:cNvPr id="3" name="Subtitle 2">
            <a:extLst>
              <a:ext uri="{FF2B5EF4-FFF2-40B4-BE49-F238E27FC236}">
                <a16:creationId xmlns:a16="http://schemas.microsoft.com/office/drawing/2014/main" id="{8F2C64E2-493D-4C9F-B0F0-018A76F0767F}"/>
              </a:ext>
            </a:extLst>
          </p:cNvPr>
          <p:cNvSpPr>
            <a:spLocks noGrp="1"/>
          </p:cNvSpPr>
          <p:nvPr>
            <p:ph type="subTitle" idx="1"/>
          </p:nvPr>
        </p:nvSpPr>
        <p:spPr/>
        <p:txBody>
          <a:bodyPr>
            <a:normAutofit lnSpcReduction="10000"/>
          </a:bodyPr>
          <a:lstStyle/>
          <a:p>
            <a:pPr marL="457200" indent="-457200" algn="just">
              <a:buFont typeface="+mj-lt"/>
              <a:buAutoNum type="arabicPeriod"/>
            </a:pPr>
            <a:r>
              <a:rPr lang="en-IN" dirty="0"/>
              <a:t>Spark ETL</a:t>
            </a:r>
          </a:p>
          <a:p>
            <a:pPr marL="457200" indent="-457200" algn="just">
              <a:buFont typeface="+mj-lt"/>
              <a:buAutoNum type="arabicPeriod"/>
            </a:pPr>
            <a:r>
              <a:rPr lang="en-IN" dirty="0"/>
              <a:t>NLP</a:t>
            </a:r>
          </a:p>
          <a:p>
            <a:pPr marL="457200" indent="-457200" algn="just">
              <a:buFont typeface="+mj-lt"/>
              <a:buAutoNum type="arabicPeriod"/>
            </a:pPr>
            <a:r>
              <a:rPr lang="en-IN" dirty="0"/>
              <a:t>Visualization</a:t>
            </a:r>
          </a:p>
          <a:p>
            <a:endParaRPr lang="en-IN" dirty="0"/>
          </a:p>
        </p:txBody>
      </p:sp>
    </p:spTree>
    <p:extLst>
      <p:ext uri="{BB962C8B-B14F-4D97-AF65-F5344CB8AC3E}">
        <p14:creationId xmlns:p14="http://schemas.microsoft.com/office/powerpoint/2010/main" val="2886541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B635-5EF1-49B4-86D4-2F6CB8330B51}"/>
              </a:ext>
            </a:extLst>
          </p:cNvPr>
          <p:cNvSpPr>
            <a:spLocks noGrp="1"/>
          </p:cNvSpPr>
          <p:nvPr>
            <p:ph type="ctrTitle"/>
          </p:nvPr>
        </p:nvSpPr>
        <p:spPr/>
        <p:txBody>
          <a:bodyPr/>
          <a:lstStyle/>
          <a:p>
            <a:r>
              <a:rPr lang="en-IN" dirty="0"/>
              <a:t>PHASE 3</a:t>
            </a:r>
          </a:p>
        </p:txBody>
      </p:sp>
      <p:sp>
        <p:nvSpPr>
          <p:cNvPr id="3" name="Subtitle 2">
            <a:extLst>
              <a:ext uri="{FF2B5EF4-FFF2-40B4-BE49-F238E27FC236}">
                <a16:creationId xmlns:a16="http://schemas.microsoft.com/office/drawing/2014/main" id="{5BDD522E-2E6C-4792-AE09-F437965F6C43}"/>
              </a:ext>
            </a:extLst>
          </p:cNvPr>
          <p:cNvSpPr>
            <a:spLocks noGrp="1"/>
          </p:cNvSpPr>
          <p:nvPr>
            <p:ph type="subTitle" idx="1"/>
          </p:nvPr>
        </p:nvSpPr>
        <p:spPr/>
        <p:txBody>
          <a:bodyPr/>
          <a:lstStyle/>
          <a:p>
            <a:pPr marL="457200" indent="-457200" algn="just">
              <a:buFont typeface="+mj-lt"/>
              <a:buAutoNum type="arabicPeriod"/>
            </a:pPr>
            <a:r>
              <a:rPr lang="en-IN" dirty="0"/>
              <a:t>Web Framework</a:t>
            </a:r>
          </a:p>
          <a:p>
            <a:pPr marL="457200" indent="-457200" algn="just">
              <a:buFont typeface="+mj-lt"/>
              <a:buAutoNum type="arabicPeriod"/>
            </a:pPr>
            <a:r>
              <a:rPr lang="en-IN" dirty="0"/>
              <a:t>Deploying in Cloud</a:t>
            </a:r>
          </a:p>
          <a:p>
            <a:endParaRPr lang="en-IN" dirty="0"/>
          </a:p>
        </p:txBody>
      </p:sp>
    </p:spTree>
    <p:extLst>
      <p:ext uri="{BB962C8B-B14F-4D97-AF65-F5344CB8AC3E}">
        <p14:creationId xmlns:p14="http://schemas.microsoft.com/office/powerpoint/2010/main" val="1407676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8">
            <a:extLst>
              <a:ext uri="{FF2B5EF4-FFF2-40B4-BE49-F238E27FC236}">
                <a16:creationId xmlns:a16="http://schemas.microsoft.com/office/drawing/2014/main" id="{FDF8837B-BAE2-489A-8F93-69216307D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BC98A06-197C-438B-B021-E454843BF0D1}"/>
              </a:ext>
            </a:extLst>
          </p:cNvPr>
          <p:cNvSpPr>
            <a:spLocks noGrp="1"/>
          </p:cNvSpPr>
          <p:nvPr>
            <p:ph type="ctrTitle"/>
          </p:nvPr>
        </p:nvSpPr>
        <p:spPr>
          <a:xfrm>
            <a:off x="2592915" y="1995075"/>
            <a:ext cx="6815669" cy="1515533"/>
          </a:xfrm>
        </p:spPr>
        <p:txBody>
          <a:bodyPr>
            <a:normAutofit/>
          </a:bodyPr>
          <a:lstStyle/>
          <a:p>
            <a:r>
              <a:rPr lang="en-IN" dirty="0">
                <a:solidFill>
                  <a:srgbClr val="FFFFFF"/>
                </a:solidFill>
              </a:rPr>
              <a:t>THANK YOU</a:t>
            </a:r>
          </a:p>
        </p:txBody>
      </p:sp>
      <p:cxnSp>
        <p:nvCxnSpPr>
          <p:cNvPr id="34" name="Straight Connector 20">
            <a:extLst>
              <a:ext uri="{FF2B5EF4-FFF2-40B4-BE49-F238E27FC236}">
                <a16:creationId xmlns:a16="http://schemas.microsoft.com/office/drawing/2014/main" id="{B48BEE9B-A2F4-4BF3-9EAD-16E1A7FC2D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99932" y="3510608"/>
            <a:ext cx="512064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pic>
        <p:nvPicPr>
          <p:cNvPr id="11" name="Picture 10" descr="A person wearing a suit and tie&#10;&#10;Description automatically generated">
            <a:extLst>
              <a:ext uri="{FF2B5EF4-FFF2-40B4-BE49-F238E27FC236}">
                <a16:creationId xmlns:a16="http://schemas.microsoft.com/office/drawing/2014/main" id="{0A196F71-3DAF-4239-BB67-73F8B2434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2607" y="1660502"/>
            <a:ext cx="4269111" cy="3159142"/>
          </a:xfrm>
          <a:prstGeom prst="rect">
            <a:avLst/>
          </a:prstGeom>
        </p:spPr>
      </p:pic>
      <p:pic>
        <p:nvPicPr>
          <p:cNvPr id="15" name="Picture 14" descr="A person wearing a suit and tie&#10;&#10;Description automatically generated">
            <a:extLst>
              <a:ext uri="{FF2B5EF4-FFF2-40B4-BE49-F238E27FC236}">
                <a16:creationId xmlns:a16="http://schemas.microsoft.com/office/drawing/2014/main" id="{3EBFE207-5875-4CE8-9A29-3932DC2B4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90" y="1769492"/>
            <a:ext cx="3688489" cy="2766367"/>
          </a:xfrm>
          <a:prstGeom prst="rect">
            <a:avLst/>
          </a:prstGeom>
        </p:spPr>
      </p:pic>
    </p:spTree>
    <p:extLst>
      <p:ext uri="{BB962C8B-B14F-4D97-AF65-F5344CB8AC3E}">
        <p14:creationId xmlns:p14="http://schemas.microsoft.com/office/powerpoint/2010/main" val="326787221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6914-B8C8-46C2-9C8C-09D6C4010C00}"/>
              </a:ext>
            </a:extLst>
          </p:cNvPr>
          <p:cNvSpPr>
            <a:spLocks noGrp="1"/>
          </p:cNvSpPr>
          <p:nvPr>
            <p:ph type="ctrTitle"/>
          </p:nvPr>
        </p:nvSpPr>
        <p:spPr/>
        <p:txBody>
          <a:bodyPr>
            <a:normAutofit/>
          </a:bodyPr>
          <a:lstStyle/>
          <a:p>
            <a:r>
              <a:rPr lang="en-IN" dirty="0"/>
              <a:t>Idea</a:t>
            </a:r>
          </a:p>
        </p:txBody>
      </p:sp>
      <p:sp>
        <p:nvSpPr>
          <p:cNvPr id="3" name="Subtitle 2">
            <a:extLst>
              <a:ext uri="{FF2B5EF4-FFF2-40B4-BE49-F238E27FC236}">
                <a16:creationId xmlns:a16="http://schemas.microsoft.com/office/drawing/2014/main" id="{3EE0CBAB-293F-40F0-BD7D-D13218DF357E}"/>
              </a:ext>
            </a:extLst>
          </p:cNvPr>
          <p:cNvSpPr>
            <a:spLocks noGrp="1"/>
          </p:cNvSpPr>
          <p:nvPr>
            <p:ph type="subTitle" idx="1"/>
          </p:nvPr>
        </p:nvSpPr>
        <p:spPr/>
        <p:txBody>
          <a:bodyPr>
            <a:normAutofit/>
          </a:bodyPr>
          <a:lstStyle/>
          <a:p>
            <a:pPr algn="just">
              <a:lnSpc>
                <a:spcPct val="90000"/>
              </a:lnSpc>
            </a:pPr>
            <a:r>
              <a:rPr lang="en-IN" sz="1600" dirty="0">
                <a:cs typeface="Times New Roman" panose="02020603050405020304" pitchFamily="18" charset="0"/>
              </a:rPr>
              <a:t>Since the media is biased most of the times, it is difficult for the users to get the aggregation of all the views across the globe. We have </a:t>
            </a:r>
            <a:r>
              <a:rPr lang="en-IN" sz="1600" dirty="0" err="1">
                <a:cs typeface="Times New Roman" panose="02020603050405020304" pitchFamily="18" charset="0"/>
              </a:rPr>
              <a:t>BigData</a:t>
            </a:r>
            <a:r>
              <a:rPr lang="en-IN" sz="1600" dirty="0">
                <a:cs typeface="Times New Roman" panose="02020603050405020304" pitchFamily="18" charset="0"/>
              </a:rPr>
              <a:t> technologies to deal with large amount of data and perform analytics. So we choose the collect the social media(twitter) data, analyse the views on US Elections and make it presentable to the user using some kind or user </a:t>
            </a:r>
            <a:r>
              <a:rPr lang="en-IN" sz="1600">
                <a:cs typeface="Times New Roman" panose="02020603050405020304" pitchFamily="18" charset="0"/>
              </a:rPr>
              <a:t>friendly interface.</a:t>
            </a:r>
            <a:endParaRPr lang="en-IN" sz="1300" cap="none" dirty="0">
              <a:cs typeface="Times New Roman" panose="02020603050405020304" pitchFamily="18" charset="0"/>
            </a:endParaRPr>
          </a:p>
        </p:txBody>
      </p:sp>
    </p:spTree>
    <p:extLst>
      <p:ext uri="{BB962C8B-B14F-4D97-AF65-F5344CB8AC3E}">
        <p14:creationId xmlns:p14="http://schemas.microsoft.com/office/powerpoint/2010/main" val="73602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1710-45E2-4AFE-B04C-AAA14DFBE9F4}"/>
              </a:ext>
            </a:extLst>
          </p:cNvPr>
          <p:cNvSpPr>
            <a:spLocks noGrp="1"/>
          </p:cNvSpPr>
          <p:nvPr>
            <p:ph type="ctrTitle"/>
          </p:nvPr>
        </p:nvSpPr>
        <p:spPr>
          <a:xfrm>
            <a:off x="2692398" y="1544715"/>
            <a:ext cx="6815669" cy="1979719"/>
          </a:xfrm>
        </p:spPr>
        <p:txBody>
          <a:bodyPr/>
          <a:lstStyle/>
          <a:p>
            <a:r>
              <a:rPr lang="en-IN" dirty="0"/>
              <a:t>WHO?</a:t>
            </a:r>
            <a:br>
              <a:rPr lang="en-IN" dirty="0"/>
            </a:br>
            <a:endParaRPr lang="en-IN" dirty="0"/>
          </a:p>
        </p:txBody>
      </p:sp>
      <p:sp>
        <p:nvSpPr>
          <p:cNvPr id="3" name="Subtitle 2">
            <a:extLst>
              <a:ext uri="{FF2B5EF4-FFF2-40B4-BE49-F238E27FC236}">
                <a16:creationId xmlns:a16="http://schemas.microsoft.com/office/drawing/2014/main" id="{CEF2173F-5F6B-468A-B844-BC2CF42A3142}"/>
              </a:ext>
            </a:extLst>
          </p:cNvPr>
          <p:cNvSpPr>
            <a:spLocks noGrp="1"/>
          </p:cNvSpPr>
          <p:nvPr>
            <p:ph type="subTitle" idx="1"/>
          </p:nvPr>
        </p:nvSpPr>
        <p:spPr/>
        <p:txBody>
          <a:bodyPr/>
          <a:lstStyle/>
          <a:p>
            <a:r>
              <a:rPr lang="en-IN" dirty="0"/>
              <a:t>People who are curious about the 2020 US Elections inside as well as outside the United States. </a:t>
            </a:r>
          </a:p>
          <a:p>
            <a:endParaRPr lang="en-IN" dirty="0"/>
          </a:p>
        </p:txBody>
      </p:sp>
    </p:spTree>
    <p:extLst>
      <p:ext uri="{BB962C8B-B14F-4D97-AF65-F5344CB8AC3E}">
        <p14:creationId xmlns:p14="http://schemas.microsoft.com/office/powerpoint/2010/main" val="3600559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8AACB-EA3E-4308-B940-7E58BA1D8000}"/>
              </a:ext>
            </a:extLst>
          </p:cNvPr>
          <p:cNvSpPr>
            <a:spLocks noGrp="1"/>
          </p:cNvSpPr>
          <p:nvPr>
            <p:ph type="ctrTitle"/>
          </p:nvPr>
        </p:nvSpPr>
        <p:spPr/>
        <p:txBody>
          <a:bodyPr/>
          <a:lstStyle/>
          <a:p>
            <a:r>
              <a:rPr lang="en-IN" dirty="0"/>
              <a:t>WHAT ?</a:t>
            </a:r>
          </a:p>
        </p:txBody>
      </p:sp>
      <p:sp>
        <p:nvSpPr>
          <p:cNvPr id="3" name="Subtitle 2">
            <a:extLst>
              <a:ext uri="{FF2B5EF4-FFF2-40B4-BE49-F238E27FC236}">
                <a16:creationId xmlns:a16="http://schemas.microsoft.com/office/drawing/2014/main" id="{07A27E30-780A-4C95-BDF8-75524C65C37D}"/>
              </a:ext>
            </a:extLst>
          </p:cNvPr>
          <p:cNvSpPr>
            <a:spLocks noGrp="1"/>
          </p:cNvSpPr>
          <p:nvPr>
            <p:ph type="subTitle" idx="1"/>
          </p:nvPr>
        </p:nvSpPr>
        <p:spPr/>
        <p:txBody>
          <a:bodyPr>
            <a:normAutofit/>
          </a:bodyPr>
          <a:lstStyle/>
          <a:p>
            <a:r>
              <a:rPr lang="en-IN" dirty="0"/>
              <a:t>People want to get awareness on the Elections; since the media is always biased, people are unable to get the aggregate information and make the decision.</a:t>
            </a:r>
          </a:p>
          <a:p>
            <a:endParaRPr lang="en-IN" dirty="0"/>
          </a:p>
        </p:txBody>
      </p:sp>
    </p:spTree>
    <p:extLst>
      <p:ext uri="{BB962C8B-B14F-4D97-AF65-F5344CB8AC3E}">
        <p14:creationId xmlns:p14="http://schemas.microsoft.com/office/powerpoint/2010/main" val="1416026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B007-3F77-4030-91FD-06D3DF974697}"/>
              </a:ext>
            </a:extLst>
          </p:cNvPr>
          <p:cNvSpPr>
            <a:spLocks noGrp="1"/>
          </p:cNvSpPr>
          <p:nvPr>
            <p:ph type="ctrTitle"/>
          </p:nvPr>
        </p:nvSpPr>
        <p:spPr/>
        <p:txBody>
          <a:bodyPr/>
          <a:lstStyle/>
          <a:p>
            <a:r>
              <a:rPr lang="en-IN" dirty="0"/>
              <a:t>WHEN?</a:t>
            </a:r>
          </a:p>
        </p:txBody>
      </p:sp>
      <p:sp>
        <p:nvSpPr>
          <p:cNvPr id="3" name="Subtitle 2">
            <a:extLst>
              <a:ext uri="{FF2B5EF4-FFF2-40B4-BE49-F238E27FC236}">
                <a16:creationId xmlns:a16="http://schemas.microsoft.com/office/drawing/2014/main" id="{50DF16E6-597E-46C8-A233-C750C206137C}"/>
              </a:ext>
            </a:extLst>
          </p:cNvPr>
          <p:cNvSpPr>
            <a:spLocks noGrp="1"/>
          </p:cNvSpPr>
          <p:nvPr>
            <p:ph type="subTitle" idx="1"/>
          </p:nvPr>
        </p:nvSpPr>
        <p:spPr/>
        <p:txBody>
          <a:bodyPr/>
          <a:lstStyle/>
          <a:p>
            <a:r>
              <a:rPr lang="en-IN" dirty="0"/>
              <a:t>When people want to know whether the media and people are on the same stand. </a:t>
            </a:r>
          </a:p>
          <a:p>
            <a:endParaRPr lang="en-IN" dirty="0"/>
          </a:p>
        </p:txBody>
      </p:sp>
    </p:spTree>
    <p:extLst>
      <p:ext uri="{BB962C8B-B14F-4D97-AF65-F5344CB8AC3E}">
        <p14:creationId xmlns:p14="http://schemas.microsoft.com/office/powerpoint/2010/main" val="2657803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93CC-7642-4981-89D1-75C1F92EEB42}"/>
              </a:ext>
            </a:extLst>
          </p:cNvPr>
          <p:cNvSpPr>
            <a:spLocks noGrp="1"/>
          </p:cNvSpPr>
          <p:nvPr>
            <p:ph type="ctrTitle"/>
          </p:nvPr>
        </p:nvSpPr>
        <p:spPr/>
        <p:txBody>
          <a:bodyPr/>
          <a:lstStyle/>
          <a:p>
            <a:r>
              <a:rPr lang="en-IN" dirty="0"/>
              <a:t>WHERE?</a:t>
            </a:r>
          </a:p>
        </p:txBody>
      </p:sp>
      <p:sp>
        <p:nvSpPr>
          <p:cNvPr id="3" name="Subtitle 2">
            <a:extLst>
              <a:ext uri="{FF2B5EF4-FFF2-40B4-BE49-F238E27FC236}">
                <a16:creationId xmlns:a16="http://schemas.microsoft.com/office/drawing/2014/main" id="{E779AFF5-3AFD-4DA1-852B-97CEE8DA6CA0}"/>
              </a:ext>
            </a:extLst>
          </p:cNvPr>
          <p:cNvSpPr>
            <a:spLocks noGrp="1"/>
          </p:cNvSpPr>
          <p:nvPr>
            <p:ph type="subTitle" idx="1"/>
          </p:nvPr>
        </p:nvSpPr>
        <p:spPr/>
        <p:txBody>
          <a:bodyPr/>
          <a:lstStyle/>
          <a:p>
            <a:r>
              <a:rPr lang="en-IN" dirty="0"/>
              <a:t>Across the globe where ever the media is highly influenced. </a:t>
            </a:r>
          </a:p>
          <a:p>
            <a:endParaRPr lang="en-IN" dirty="0"/>
          </a:p>
        </p:txBody>
      </p:sp>
    </p:spTree>
    <p:extLst>
      <p:ext uri="{BB962C8B-B14F-4D97-AF65-F5344CB8AC3E}">
        <p14:creationId xmlns:p14="http://schemas.microsoft.com/office/powerpoint/2010/main" val="2231899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5F852-5D85-4EDD-AF92-A1983B3A6051}"/>
              </a:ext>
            </a:extLst>
          </p:cNvPr>
          <p:cNvSpPr>
            <a:spLocks noGrp="1"/>
          </p:cNvSpPr>
          <p:nvPr>
            <p:ph type="ctrTitle"/>
          </p:nvPr>
        </p:nvSpPr>
        <p:spPr/>
        <p:txBody>
          <a:bodyPr/>
          <a:lstStyle/>
          <a:p>
            <a:r>
              <a:rPr lang="en-IN" dirty="0"/>
              <a:t>WHY?</a:t>
            </a:r>
          </a:p>
        </p:txBody>
      </p:sp>
      <p:sp>
        <p:nvSpPr>
          <p:cNvPr id="3" name="Subtitle 2">
            <a:extLst>
              <a:ext uri="{FF2B5EF4-FFF2-40B4-BE49-F238E27FC236}">
                <a16:creationId xmlns:a16="http://schemas.microsoft.com/office/drawing/2014/main" id="{60D1011D-EA31-408D-B019-5A2176649B25}"/>
              </a:ext>
            </a:extLst>
          </p:cNvPr>
          <p:cNvSpPr>
            <a:spLocks noGrp="1"/>
          </p:cNvSpPr>
          <p:nvPr>
            <p:ph type="subTitle" idx="1"/>
          </p:nvPr>
        </p:nvSpPr>
        <p:spPr/>
        <p:txBody>
          <a:bodyPr/>
          <a:lstStyle/>
          <a:p>
            <a:r>
              <a:rPr lang="en-IN" dirty="0"/>
              <a:t>Since the Media is biased and mainly focusing on their ratings instead of the ground truth being represented to the people.</a:t>
            </a:r>
          </a:p>
          <a:p>
            <a:endParaRPr lang="en-IN" dirty="0"/>
          </a:p>
        </p:txBody>
      </p:sp>
    </p:spTree>
    <p:extLst>
      <p:ext uri="{BB962C8B-B14F-4D97-AF65-F5344CB8AC3E}">
        <p14:creationId xmlns:p14="http://schemas.microsoft.com/office/powerpoint/2010/main" val="411535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C56D9-7429-48FF-847F-EE9822713433}"/>
              </a:ext>
            </a:extLst>
          </p:cNvPr>
          <p:cNvSpPr>
            <a:spLocks noGrp="1"/>
          </p:cNvSpPr>
          <p:nvPr>
            <p:ph type="ctrTitle"/>
          </p:nvPr>
        </p:nvSpPr>
        <p:spPr/>
        <p:txBody>
          <a:bodyPr/>
          <a:lstStyle/>
          <a:p>
            <a:r>
              <a:rPr lang="en-IN" dirty="0"/>
              <a:t>HOW &amp; WHAT DATA?</a:t>
            </a:r>
          </a:p>
        </p:txBody>
      </p:sp>
      <p:sp>
        <p:nvSpPr>
          <p:cNvPr id="3" name="Subtitle 2">
            <a:extLst>
              <a:ext uri="{FF2B5EF4-FFF2-40B4-BE49-F238E27FC236}">
                <a16:creationId xmlns:a16="http://schemas.microsoft.com/office/drawing/2014/main" id="{BB3F3EA3-87C1-4A3D-AA0D-645D6A6C7856}"/>
              </a:ext>
            </a:extLst>
          </p:cNvPr>
          <p:cNvSpPr>
            <a:spLocks noGrp="1"/>
          </p:cNvSpPr>
          <p:nvPr>
            <p:ph type="subTitle" idx="1"/>
          </p:nvPr>
        </p:nvSpPr>
        <p:spPr/>
        <p:txBody>
          <a:bodyPr>
            <a:normAutofit fontScale="77500" lnSpcReduction="20000"/>
          </a:bodyPr>
          <a:lstStyle/>
          <a:p>
            <a:pPr marL="342900" indent="-342900" algn="l">
              <a:buFont typeface="Arial" panose="020B0604020202020204" pitchFamily="34" charset="0"/>
              <a:buChar char="•"/>
            </a:pPr>
            <a:r>
              <a:rPr lang="en-IN" dirty="0"/>
              <a:t>Streaming the Twitter data using tweepy.</a:t>
            </a:r>
          </a:p>
          <a:p>
            <a:pPr marL="342900" indent="-342900" algn="l">
              <a:buFont typeface="Arial" panose="020B0604020202020204" pitchFamily="34" charset="0"/>
              <a:buChar char="•"/>
            </a:pPr>
            <a:r>
              <a:rPr lang="en-IN" dirty="0"/>
              <a:t>Retrieving data using keywords which are related to both.</a:t>
            </a:r>
          </a:p>
          <a:p>
            <a:pPr marL="342900" indent="-342900" algn="l">
              <a:buFont typeface="Arial" panose="020B0604020202020204" pitchFamily="34" charset="0"/>
              <a:buChar char="•"/>
            </a:pPr>
            <a:r>
              <a:rPr lang="en-IN" dirty="0"/>
              <a:t>Filtering the extracted data for vital columns.</a:t>
            </a:r>
          </a:p>
          <a:p>
            <a:pPr marL="342900" indent="-342900" algn="l">
              <a:buFont typeface="Arial" panose="020B0604020202020204" pitchFamily="34" charset="0"/>
              <a:buChar char="•"/>
            </a:pPr>
            <a:r>
              <a:rPr lang="en-IN" dirty="0"/>
              <a:t>Performing Sentimental analysis on filtered data. </a:t>
            </a:r>
          </a:p>
        </p:txBody>
      </p:sp>
    </p:spTree>
    <p:extLst>
      <p:ext uri="{BB962C8B-B14F-4D97-AF65-F5344CB8AC3E}">
        <p14:creationId xmlns:p14="http://schemas.microsoft.com/office/powerpoint/2010/main" val="15943521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93</TotalTime>
  <Words>694</Words>
  <Application>Microsoft Office PowerPoint</Application>
  <PresentationFormat>Widescreen</PresentationFormat>
  <Paragraphs>63</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Garamond</vt:lpstr>
      <vt:lpstr>Organic</vt:lpstr>
      <vt:lpstr>ANALYSIS ON US ELECTION USING SOCIAL MEDIA</vt:lpstr>
      <vt:lpstr>MOTIVATION</vt:lpstr>
      <vt:lpstr>Idea</vt:lpstr>
      <vt:lpstr>WHO? </vt:lpstr>
      <vt:lpstr>WHAT ?</vt:lpstr>
      <vt:lpstr>WHEN?</vt:lpstr>
      <vt:lpstr>WHERE?</vt:lpstr>
      <vt:lpstr>WHY?</vt:lpstr>
      <vt:lpstr>HOW &amp; WHAT DATA?</vt:lpstr>
      <vt:lpstr>TOOLS &amp; TECNOLOGIES</vt:lpstr>
      <vt:lpstr>OBJECTIVES</vt:lpstr>
      <vt:lpstr>SIGNIFICANCE</vt:lpstr>
      <vt:lpstr>FEATURES</vt:lpstr>
      <vt:lpstr>APPLICATIONS</vt:lpstr>
      <vt:lpstr>PROJECT WORKFLOW</vt:lpstr>
      <vt:lpstr>PowerPoint Presentation</vt:lpstr>
      <vt:lpstr>PHASE 1</vt:lpstr>
      <vt:lpstr>Twitter Data Streaming</vt:lpstr>
      <vt:lpstr>DATA ANALYSING &amp; CLEANING</vt:lpstr>
      <vt:lpstr>PHASE 2</vt:lpstr>
      <vt:lpstr>PHASE 3</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US ELECTION USING SOCIAL MEDIA</dc:title>
  <dc:creator>dukkipati nithin chowdary</dc:creator>
  <cp:lastModifiedBy>dukkipati nithin chowdary</cp:lastModifiedBy>
  <cp:revision>10</cp:revision>
  <dcterms:created xsi:type="dcterms:W3CDTF">2020-10-12T01:47:39Z</dcterms:created>
  <dcterms:modified xsi:type="dcterms:W3CDTF">2020-10-12T20:43:52Z</dcterms:modified>
</cp:coreProperties>
</file>