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4" r:id="rId2"/>
    <p:sldId id="266" r:id="rId3"/>
    <p:sldId id="272" r:id="rId4"/>
    <p:sldId id="267" r:id="rId5"/>
    <p:sldId id="273" r:id="rId6"/>
    <p:sldId id="271" r:id="rId7"/>
    <p:sldId id="274" r:id="rId8"/>
    <p:sldId id="283" r:id="rId9"/>
    <p:sldId id="270" r:id="rId10"/>
    <p:sldId id="275" r:id="rId11"/>
    <p:sldId id="284" r:id="rId12"/>
    <p:sldId id="269" r:id="rId13"/>
    <p:sldId id="281" r:id="rId14"/>
    <p:sldId id="282" r:id="rId15"/>
    <p:sldId id="276" r:id="rId16"/>
    <p:sldId id="268" r:id="rId17"/>
    <p:sldId id="278" r:id="rId18"/>
    <p:sldId id="277" r:id="rId19"/>
    <p:sldId id="279" r:id="rId20"/>
    <p:sldId id="280" r:id="rId21"/>
    <p:sldId id="285" r:id="rId22"/>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21AA6-1D45-43C3-83E5-865827015AB7}" v="47" dt="2023-10-12T01:31:12.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autoAdjust="0"/>
    <p:restoredTop sz="50973" autoAdjust="0"/>
  </p:normalViewPr>
  <p:slideViewPr>
    <p:cSldViewPr>
      <p:cViewPr>
        <p:scale>
          <a:sx n="37" d="100"/>
          <a:sy n="37" d="100"/>
        </p:scale>
        <p:origin x="1168" y="44"/>
      </p:cViewPr>
      <p:guideLst>
        <p:guide orient="horz" pos="2160"/>
        <p:guide pos="2880"/>
        <p:guide pos="3831"/>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er, Matthew A" userId="a2c329fd-07fd-4790-bd7f-79a57566e8d1" providerId="ADAL" clId="{6FD21AA6-1D45-43C3-83E5-865827015AB7}"/>
    <pc:docChg chg="undo custSel addSld modSld">
      <pc:chgData name="Harper, Matthew A" userId="a2c329fd-07fd-4790-bd7f-79a57566e8d1" providerId="ADAL" clId="{6FD21AA6-1D45-43C3-83E5-865827015AB7}" dt="2023-10-11T20:46:49.609" v="10138" actId="20577"/>
      <pc:docMkLst>
        <pc:docMk/>
      </pc:docMkLst>
      <pc:sldChg chg="modSp mod">
        <pc:chgData name="Harper, Matthew A" userId="a2c329fd-07fd-4790-bd7f-79a57566e8d1" providerId="ADAL" clId="{6FD21AA6-1D45-43C3-83E5-865827015AB7}" dt="2023-10-11T15:01:02.185" v="2597" actId="20577"/>
        <pc:sldMkLst>
          <pc:docMk/>
          <pc:sldMk cId="3181453262" sldId="264"/>
        </pc:sldMkLst>
        <pc:spChg chg="mod">
          <ac:chgData name="Harper, Matthew A" userId="a2c329fd-07fd-4790-bd7f-79a57566e8d1" providerId="ADAL" clId="{6FD21AA6-1D45-43C3-83E5-865827015AB7}" dt="2023-10-11T15:01:02.185" v="2597" actId="20577"/>
          <ac:spMkLst>
            <pc:docMk/>
            <pc:sldMk cId="3181453262" sldId="264"/>
            <ac:spMk id="6" creationId="{00000000-0000-0000-0000-000000000000}"/>
          </ac:spMkLst>
        </pc:spChg>
      </pc:sldChg>
      <pc:sldChg chg="modSp mod">
        <pc:chgData name="Harper, Matthew A" userId="a2c329fd-07fd-4790-bd7f-79a57566e8d1" providerId="ADAL" clId="{6FD21AA6-1D45-43C3-83E5-865827015AB7}" dt="2023-10-11T19:55:34.784" v="6298" actId="20577"/>
        <pc:sldMkLst>
          <pc:docMk/>
          <pc:sldMk cId="599739192" sldId="266"/>
        </pc:sldMkLst>
        <pc:spChg chg="mod">
          <ac:chgData name="Harper, Matthew A" userId="a2c329fd-07fd-4790-bd7f-79a57566e8d1" providerId="ADAL" clId="{6FD21AA6-1D45-43C3-83E5-865827015AB7}" dt="2023-10-11T19:55:34.784" v="6298" actId="20577"/>
          <ac:spMkLst>
            <pc:docMk/>
            <pc:sldMk cId="599739192" sldId="266"/>
            <ac:spMk id="3" creationId="{056D6A5B-5E9C-29A1-52BF-5A3FC2158B1F}"/>
          </ac:spMkLst>
        </pc:spChg>
      </pc:sldChg>
      <pc:sldChg chg="modSp mod">
        <pc:chgData name="Harper, Matthew A" userId="a2c329fd-07fd-4790-bd7f-79a57566e8d1" providerId="ADAL" clId="{6FD21AA6-1D45-43C3-83E5-865827015AB7}" dt="2023-10-11T19:55:38.409" v="6303" actId="20577"/>
        <pc:sldMkLst>
          <pc:docMk/>
          <pc:sldMk cId="3843515165" sldId="267"/>
        </pc:sldMkLst>
        <pc:spChg chg="mod">
          <ac:chgData name="Harper, Matthew A" userId="a2c329fd-07fd-4790-bd7f-79a57566e8d1" providerId="ADAL" clId="{6FD21AA6-1D45-43C3-83E5-865827015AB7}" dt="2023-10-11T19:55:38.409" v="6303" actId="20577"/>
          <ac:spMkLst>
            <pc:docMk/>
            <pc:sldMk cId="3843515165" sldId="267"/>
            <ac:spMk id="3" creationId="{056D6A5B-5E9C-29A1-52BF-5A3FC2158B1F}"/>
          </ac:spMkLst>
        </pc:spChg>
      </pc:sldChg>
      <pc:sldChg chg="modSp mod">
        <pc:chgData name="Harper, Matthew A" userId="a2c329fd-07fd-4790-bd7f-79a57566e8d1" providerId="ADAL" clId="{6FD21AA6-1D45-43C3-83E5-865827015AB7}" dt="2023-10-11T19:55:24.602" v="6288" actId="20577"/>
        <pc:sldMkLst>
          <pc:docMk/>
          <pc:sldMk cId="2146246593" sldId="270"/>
        </pc:sldMkLst>
        <pc:spChg chg="mod">
          <ac:chgData name="Harper, Matthew A" userId="a2c329fd-07fd-4790-bd7f-79a57566e8d1" providerId="ADAL" clId="{6FD21AA6-1D45-43C3-83E5-865827015AB7}" dt="2023-10-11T19:55:24.602" v="6288" actId="20577"/>
          <ac:spMkLst>
            <pc:docMk/>
            <pc:sldMk cId="2146246593" sldId="270"/>
            <ac:spMk id="3" creationId="{056D6A5B-5E9C-29A1-52BF-5A3FC2158B1F}"/>
          </ac:spMkLst>
        </pc:spChg>
      </pc:sldChg>
      <pc:sldChg chg="modSp mod">
        <pc:chgData name="Harper, Matthew A" userId="a2c329fd-07fd-4790-bd7f-79a57566e8d1" providerId="ADAL" clId="{6FD21AA6-1D45-43C3-83E5-865827015AB7}" dt="2023-10-11T19:55:29.785" v="6293" actId="20577"/>
        <pc:sldMkLst>
          <pc:docMk/>
          <pc:sldMk cId="1307200834" sldId="271"/>
        </pc:sldMkLst>
        <pc:spChg chg="mod">
          <ac:chgData name="Harper, Matthew A" userId="a2c329fd-07fd-4790-bd7f-79a57566e8d1" providerId="ADAL" clId="{6FD21AA6-1D45-43C3-83E5-865827015AB7}" dt="2023-10-11T19:55:29.785" v="6293" actId="20577"/>
          <ac:spMkLst>
            <pc:docMk/>
            <pc:sldMk cId="1307200834" sldId="271"/>
            <ac:spMk id="3" creationId="{056D6A5B-5E9C-29A1-52BF-5A3FC2158B1F}"/>
          </ac:spMkLst>
        </pc:spChg>
      </pc:sldChg>
      <pc:sldChg chg="addSp delSp modSp mod modNotesTx">
        <pc:chgData name="Harper, Matthew A" userId="a2c329fd-07fd-4790-bd7f-79a57566e8d1" providerId="ADAL" clId="{6FD21AA6-1D45-43C3-83E5-865827015AB7}" dt="2023-10-11T19:58:15.553" v="6316" actId="1076"/>
        <pc:sldMkLst>
          <pc:docMk/>
          <pc:sldMk cId="1492652577" sldId="272"/>
        </pc:sldMkLst>
        <pc:spChg chg="mod">
          <ac:chgData name="Harper, Matthew A" userId="a2c329fd-07fd-4790-bd7f-79a57566e8d1" providerId="ADAL" clId="{6FD21AA6-1D45-43C3-83E5-865827015AB7}" dt="2023-10-11T19:57:56.518" v="6309" actId="14100"/>
          <ac:spMkLst>
            <pc:docMk/>
            <pc:sldMk cId="1492652577" sldId="272"/>
            <ac:spMk id="4" creationId="{D50FAC6D-B487-B525-4C4B-62147A39778B}"/>
          </ac:spMkLst>
        </pc:spChg>
        <pc:picChg chg="add mod">
          <ac:chgData name="Harper, Matthew A" userId="a2c329fd-07fd-4790-bd7f-79a57566e8d1" providerId="ADAL" clId="{6FD21AA6-1D45-43C3-83E5-865827015AB7}" dt="2023-10-11T19:58:05.325" v="6314" actId="1076"/>
          <ac:picMkLst>
            <pc:docMk/>
            <pc:sldMk cId="1492652577" sldId="272"/>
            <ac:picMk id="6" creationId="{BD4BE54E-C8AD-B201-14CF-277B8A63D192}"/>
          </ac:picMkLst>
        </pc:picChg>
        <pc:picChg chg="add mod">
          <ac:chgData name="Harper, Matthew A" userId="a2c329fd-07fd-4790-bd7f-79a57566e8d1" providerId="ADAL" clId="{6FD21AA6-1D45-43C3-83E5-865827015AB7}" dt="2023-10-11T19:58:08.483" v="6315" actId="1076"/>
          <ac:picMkLst>
            <pc:docMk/>
            <pc:sldMk cId="1492652577" sldId="272"/>
            <ac:picMk id="2050" creationId="{38458BEC-A063-C69C-E31D-88849C06A066}"/>
          </ac:picMkLst>
        </pc:picChg>
        <pc:picChg chg="add del mod">
          <ac:chgData name="Harper, Matthew A" userId="a2c329fd-07fd-4790-bd7f-79a57566e8d1" providerId="ADAL" clId="{6FD21AA6-1D45-43C3-83E5-865827015AB7}" dt="2023-10-11T19:57:57.436" v="6310"/>
          <ac:picMkLst>
            <pc:docMk/>
            <pc:sldMk cId="1492652577" sldId="272"/>
            <ac:picMk id="4098" creationId="{63DA8587-0DA9-3E2E-9B7A-F0F569C0F3E9}"/>
          </ac:picMkLst>
        </pc:picChg>
        <pc:picChg chg="add mod">
          <ac:chgData name="Harper, Matthew A" userId="a2c329fd-07fd-4790-bd7f-79a57566e8d1" providerId="ADAL" clId="{6FD21AA6-1D45-43C3-83E5-865827015AB7}" dt="2023-10-11T19:58:15.553" v="6316" actId="1076"/>
          <ac:picMkLst>
            <pc:docMk/>
            <pc:sldMk cId="1492652577" sldId="272"/>
            <ac:picMk id="4100" creationId="{3306D836-BEB7-7B4F-4F25-5A2F7F19599F}"/>
          </ac:picMkLst>
        </pc:picChg>
      </pc:sldChg>
      <pc:sldChg chg="addSp delSp modSp modNotesTx">
        <pc:chgData name="Harper, Matthew A" userId="a2c329fd-07fd-4790-bd7f-79a57566e8d1" providerId="ADAL" clId="{6FD21AA6-1D45-43C3-83E5-865827015AB7}" dt="2023-10-11T19:59:08.890" v="6320" actId="1076"/>
        <pc:sldMkLst>
          <pc:docMk/>
          <pc:sldMk cId="2115195234" sldId="273"/>
        </pc:sldMkLst>
        <pc:picChg chg="add del mod">
          <ac:chgData name="Harper, Matthew A" userId="a2c329fd-07fd-4790-bd7f-79a57566e8d1" providerId="ADAL" clId="{6FD21AA6-1D45-43C3-83E5-865827015AB7}" dt="2023-10-11T14:45:04.399" v="2261" actId="21"/>
          <ac:picMkLst>
            <pc:docMk/>
            <pc:sldMk cId="2115195234" sldId="273"/>
            <ac:picMk id="1026" creationId="{B2D3EFBF-9290-95A1-3039-342FBBA9289E}"/>
          </ac:picMkLst>
        </pc:picChg>
        <pc:picChg chg="add mod">
          <ac:chgData name="Harper, Matthew A" userId="a2c329fd-07fd-4790-bd7f-79a57566e8d1" providerId="ADAL" clId="{6FD21AA6-1D45-43C3-83E5-865827015AB7}" dt="2023-10-11T19:59:08.890" v="6320" actId="1076"/>
          <ac:picMkLst>
            <pc:docMk/>
            <pc:sldMk cId="2115195234" sldId="273"/>
            <ac:picMk id="5122" creationId="{ECFEB187-3E8A-CF07-29F9-D378CB9BE06C}"/>
          </ac:picMkLst>
        </pc:picChg>
      </pc:sldChg>
      <pc:sldChg chg="addSp delSp modSp mod modNotesTx">
        <pc:chgData name="Harper, Matthew A" userId="a2c329fd-07fd-4790-bd7f-79a57566e8d1" providerId="ADAL" clId="{6FD21AA6-1D45-43C3-83E5-865827015AB7}" dt="2023-10-11T19:37:06.517" v="4385" actId="14100"/>
        <pc:sldMkLst>
          <pc:docMk/>
          <pc:sldMk cId="2531411149" sldId="275"/>
        </pc:sldMkLst>
        <pc:spChg chg="mod">
          <ac:chgData name="Harper, Matthew A" userId="a2c329fd-07fd-4790-bd7f-79a57566e8d1" providerId="ADAL" clId="{6FD21AA6-1D45-43C3-83E5-865827015AB7}" dt="2023-10-11T19:34:17.368" v="4353" actId="20577"/>
          <ac:spMkLst>
            <pc:docMk/>
            <pc:sldMk cId="2531411149" sldId="275"/>
            <ac:spMk id="4" creationId="{D89FA36D-447A-CA53-5C66-34F17755488E}"/>
          </ac:spMkLst>
        </pc:spChg>
        <pc:picChg chg="add del mod">
          <ac:chgData name="Harper, Matthew A" userId="a2c329fd-07fd-4790-bd7f-79a57566e8d1" providerId="ADAL" clId="{6FD21AA6-1D45-43C3-83E5-865827015AB7}" dt="2023-10-11T19:23:26.530" v="3472" actId="21"/>
          <ac:picMkLst>
            <pc:docMk/>
            <pc:sldMk cId="2531411149" sldId="275"/>
            <ac:picMk id="6" creationId="{18B26815-F8D8-0421-F157-96D8E1374627}"/>
          </ac:picMkLst>
        </pc:picChg>
        <pc:picChg chg="mod">
          <ac:chgData name="Harper, Matthew A" userId="a2c329fd-07fd-4790-bd7f-79a57566e8d1" providerId="ADAL" clId="{6FD21AA6-1D45-43C3-83E5-865827015AB7}" dt="2023-10-11T19:18:01.394" v="2871" actId="1076"/>
          <ac:picMkLst>
            <pc:docMk/>
            <pc:sldMk cId="2531411149" sldId="275"/>
            <ac:picMk id="1026" creationId="{70D681CB-5B4F-0B62-943A-0452111964F9}"/>
          </ac:picMkLst>
        </pc:picChg>
        <pc:picChg chg="add mod">
          <ac:chgData name="Harper, Matthew A" userId="a2c329fd-07fd-4790-bd7f-79a57566e8d1" providerId="ADAL" clId="{6FD21AA6-1D45-43C3-83E5-865827015AB7}" dt="2023-10-11T19:37:06.517" v="4385" actId="14100"/>
          <ac:picMkLst>
            <pc:docMk/>
            <pc:sldMk cId="2531411149" sldId="275"/>
            <ac:picMk id="1028" creationId="{07D326BD-403E-1D1E-4B6C-C6E35AD7D7B7}"/>
          </ac:picMkLst>
        </pc:picChg>
      </pc:sldChg>
      <pc:sldChg chg="addSp modSp mod modNotesTx">
        <pc:chgData name="Harper, Matthew A" userId="a2c329fd-07fd-4790-bd7f-79a57566e8d1" providerId="ADAL" clId="{6FD21AA6-1D45-43C3-83E5-865827015AB7}" dt="2023-10-11T20:18:19.341" v="7813"/>
        <pc:sldMkLst>
          <pc:docMk/>
          <pc:sldMk cId="3030068772" sldId="276"/>
        </pc:sldMkLst>
        <pc:spChg chg="mod">
          <ac:chgData name="Harper, Matthew A" userId="a2c329fd-07fd-4790-bd7f-79a57566e8d1" providerId="ADAL" clId="{6FD21AA6-1D45-43C3-83E5-865827015AB7}" dt="2023-10-11T20:06:58.982" v="6810" actId="20577"/>
          <ac:spMkLst>
            <pc:docMk/>
            <pc:sldMk cId="3030068772" sldId="276"/>
            <ac:spMk id="3" creationId="{5EAED47F-11A9-26DE-E119-B9813791BD18}"/>
          </ac:spMkLst>
        </pc:spChg>
        <pc:picChg chg="add mod">
          <ac:chgData name="Harper, Matthew A" userId="a2c329fd-07fd-4790-bd7f-79a57566e8d1" providerId="ADAL" clId="{6FD21AA6-1D45-43C3-83E5-865827015AB7}" dt="2023-10-11T20:04:20.755" v="6324" actId="1076"/>
          <ac:picMkLst>
            <pc:docMk/>
            <pc:sldMk cId="3030068772" sldId="276"/>
            <ac:picMk id="3074" creationId="{B6C62325-DF6B-40BD-8F4F-74BC52BC45D2}"/>
          </ac:picMkLst>
        </pc:picChg>
      </pc:sldChg>
      <pc:sldChg chg="addSp modSp mod modNotesTx">
        <pc:chgData name="Harper, Matthew A" userId="a2c329fd-07fd-4790-bd7f-79a57566e8d1" providerId="ADAL" clId="{6FD21AA6-1D45-43C3-83E5-865827015AB7}" dt="2023-10-11T20:46:49.609" v="10138" actId="20577"/>
        <pc:sldMkLst>
          <pc:docMk/>
          <pc:sldMk cId="2157649892" sldId="278"/>
        </pc:sldMkLst>
        <pc:spChg chg="mod">
          <ac:chgData name="Harper, Matthew A" userId="a2c329fd-07fd-4790-bd7f-79a57566e8d1" providerId="ADAL" clId="{6FD21AA6-1D45-43C3-83E5-865827015AB7}" dt="2023-10-11T20:20:25.751" v="8282" actId="20577"/>
          <ac:spMkLst>
            <pc:docMk/>
            <pc:sldMk cId="2157649892" sldId="278"/>
            <ac:spMk id="4" creationId="{1BF8A0B5-919A-96E0-4A89-435D3B075E41}"/>
          </ac:spMkLst>
        </pc:spChg>
        <pc:picChg chg="add mod">
          <ac:chgData name="Harper, Matthew A" userId="a2c329fd-07fd-4790-bd7f-79a57566e8d1" providerId="ADAL" clId="{6FD21AA6-1D45-43C3-83E5-865827015AB7}" dt="2023-10-11T20:29:12.495" v="8803" actId="1076"/>
          <ac:picMkLst>
            <pc:docMk/>
            <pc:sldMk cId="2157649892" sldId="278"/>
            <ac:picMk id="7" creationId="{4F4F9882-EF25-4EF0-72C6-69C526AEF860}"/>
          </ac:picMkLst>
        </pc:picChg>
        <pc:picChg chg="add mod">
          <ac:chgData name="Harper, Matthew A" userId="a2c329fd-07fd-4790-bd7f-79a57566e8d1" providerId="ADAL" clId="{6FD21AA6-1D45-43C3-83E5-865827015AB7}" dt="2023-10-11T20:39:12.399" v="9477" actId="1076"/>
          <ac:picMkLst>
            <pc:docMk/>
            <pc:sldMk cId="2157649892" sldId="278"/>
            <ac:picMk id="9" creationId="{C337B0EB-2BAE-0ED1-6A6E-319ADEB4A6AE}"/>
          </ac:picMkLst>
        </pc:picChg>
      </pc:sldChg>
      <pc:sldChg chg="modSp mod">
        <pc:chgData name="Harper, Matthew A" userId="a2c329fd-07fd-4790-bd7f-79a57566e8d1" providerId="ADAL" clId="{6FD21AA6-1D45-43C3-83E5-865827015AB7}" dt="2023-10-11T20:17:38.196" v="7811" actId="20577"/>
        <pc:sldMkLst>
          <pc:docMk/>
          <pc:sldMk cId="2866321771" sldId="279"/>
        </pc:sldMkLst>
        <pc:spChg chg="mod">
          <ac:chgData name="Harper, Matthew A" userId="a2c329fd-07fd-4790-bd7f-79a57566e8d1" providerId="ADAL" clId="{6FD21AA6-1D45-43C3-83E5-865827015AB7}" dt="2023-10-11T20:17:38.196" v="7811" actId="20577"/>
          <ac:spMkLst>
            <pc:docMk/>
            <pc:sldMk cId="2866321771" sldId="279"/>
            <ac:spMk id="4" creationId="{D4AB2E6B-67F1-3A18-4DAB-5944584B0FEF}"/>
          </ac:spMkLst>
        </pc:spChg>
      </pc:sldChg>
      <pc:sldChg chg="modNotesTx">
        <pc:chgData name="Harper, Matthew A" userId="a2c329fd-07fd-4790-bd7f-79a57566e8d1" providerId="ADAL" clId="{6FD21AA6-1D45-43C3-83E5-865827015AB7}" dt="2023-10-11T19:55:14.109" v="6284" actId="20577"/>
        <pc:sldMkLst>
          <pc:docMk/>
          <pc:sldMk cId="2616759327" sldId="281"/>
        </pc:sldMkLst>
      </pc:sldChg>
      <pc:sldChg chg="modSp mod">
        <pc:chgData name="Harper, Matthew A" userId="a2c329fd-07fd-4790-bd7f-79a57566e8d1" providerId="ADAL" clId="{6FD21AA6-1D45-43C3-83E5-865827015AB7}" dt="2023-10-11T19:55:19.740" v="6287" actId="5793"/>
        <pc:sldMkLst>
          <pc:docMk/>
          <pc:sldMk cId="3349710560" sldId="282"/>
        </pc:sldMkLst>
        <pc:spChg chg="mod">
          <ac:chgData name="Harper, Matthew A" userId="a2c329fd-07fd-4790-bd7f-79a57566e8d1" providerId="ADAL" clId="{6FD21AA6-1D45-43C3-83E5-865827015AB7}" dt="2023-10-11T19:55:19.740" v="6287" actId="5793"/>
          <ac:spMkLst>
            <pc:docMk/>
            <pc:sldMk cId="3349710560" sldId="282"/>
            <ac:spMk id="3" creationId="{056D6A5B-5E9C-29A1-52BF-5A3FC2158B1F}"/>
          </ac:spMkLst>
        </pc:spChg>
      </pc:sldChg>
      <pc:sldChg chg="addSp modSp">
        <pc:chgData name="Harper, Matthew A" userId="a2c329fd-07fd-4790-bd7f-79a57566e8d1" providerId="ADAL" clId="{6FD21AA6-1D45-43C3-83E5-865827015AB7}" dt="2023-10-11T20:03:26.122" v="6323" actId="1076"/>
        <pc:sldMkLst>
          <pc:docMk/>
          <pc:sldMk cId="646488712" sldId="283"/>
        </pc:sldMkLst>
        <pc:picChg chg="add mod">
          <ac:chgData name="Harper, Matthew A" userId="a2c329fd-07fd-4790-bd7f-79a57566e8d1" providerId="ADAL" clId="{6FD21AA6-1D45-43C3-83E5-865827015AB7}" dt="2023-10-11T20:03:26.122" v="6323" actId="1076"/>
          <ac:picMkLst>
            <pc:docMk/>
            <pc:sldMk cId="646488712" sldId="283"/>
            <ac:picMk id="6146" creationId="{3F23542E-F1CB-060F-AFF2-A14EB88F4B17}"/>
          </ac:picMkLst>
        </pc:picChg>
      </pc:sldChg>
      <pc:sldChg chg="addSp modSp new mod modNotesTx">
        <pc:chgData name="Harper, Matthew A" userId="a2c329fd-07fd-4790-bd7f-79a57566e8d1" providerId="ADAL" clId="{6FD21AA6-1D45-43C3-83E5-865827015AB7}" dt="2023-10-11T19:25:47.646" v="3531" actId="20577"/>
        <pc:sldMkLst>
          <pc:docMk/>
          <pc:sldMk cId="2868745364" sldId="284"/>
        </pc:sldMkLst>
        <pc:spChg chg="mod">
          <ac:chgData name="Harper, Matthew A" userId="a2c329fd-07fd-4790-bd7f-79a57566e8d1" providerId="ADAL" clId="{6FD21AA6-1D45-43C3-83E5-865827015AB7}" dt="2023-10-11T19:23:33.089" v="3486" actId="20577"/>
          <ac:spMkLst>
            <pc:docMk/>
            <pc:sldMk cId="2868745364" sldId="284"/>
            <ac:spMk id="2" creationId="{EACD5F42-E5AC-312E-89CA-B2047E15CF10}"/>
          </ac:spMkLst>
        </pc:spChg>
        <pc:picChg chg="add mod">
          <ac:chgData name="Harper, Matthew A" userId="a2c329fd-07fd-4790-bd7f-79a57566e8d1" providerId="ADAL" clId="{6FD21AA6-1D45-43C3-83E5-865827015AB7}" dt="2023-10-11T19:23:40.567" v="3490" actId="1076"/>
          <ac:picMkLst>
            <pc:docMk/>
            <pc:sldMk cId="2868745364" sldId="284"/>
            <ac:picMk id="6" creationId="{1BD73A83-0616-C0F5-C98B-22F62A377808}"/>
          </ac:picMkLst>
        </pc:picChg>
      </pc:sldChg>
      <pc:sldChg chg="modSp new mod">
        <pc:chgData name="Harper, Matthew A" userId="a2c329fd-07fd-4790-bd7f-79a57566e8d1" providerId="ADAL" clId="{6FD21AA6-1D45-43C3-83E5-865827015AB7}" dt="2023-10-11T20:20:46.068" v="8304" actId="20577"/>
        <pc:sldMkLst>
          <pc:docMk/>
          <pc:sldMk cId="3811554420" sldId="285"/>
        </pc:sldMkLst>
        <pc:spChg chg="mod">
          <ac:chgData name="Harper, Matthew A" userId="a2c329fd-07fd-4790-bd7f-79a57566e8d1" providerId="ADAL" clId="{6FD21AA6-1D45-43C3-83E5-865827015AB7}" dt="2023-10-11T20:20:46.068" v="8304" actId="20577"/>
          <ac:spMkLst>
            <pc:docMk/>
            <pc:sldMk cId="3811554420" sldId="285"/>
            <ac:spMk id="2" creationId="{45AC5A23-FA74-FD70-C4B9-97ED689E0F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10/11/2023</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10/11/2023</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qualys.com/2022/01/25/cve-2021-4034/pwnkit.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a:t>
            </a:fld>
            <a:endParaRPr lang="en-US"/>
          </a:p>
        </p:txBody>
      </p:sp>
    </p:spTree>
    <p:extLst>
      <p:ext uri="{BB962C8B-B14F-4D97-AF65-F5344CB8AC3E}">
        <p14:creationId xmlns:p14="http://schemas.microsoft.com/office/powerpoint/2010/main" val="125861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time (Before, during and after this presentation) I cut the “Lets watch me fail at showing a buffer overflow” additionally headache.</a:t>
            </a:r>
          </a:p>
          <a:p>
            <a:endParaRPr lang="en-US" dirty="0"/>
          </a:p>
          <a:p>
            <a:pPr marL="171450" indent="-171450">
              <a:buFont typeface="Arial" panose="020B0604020202020204" pitchFamily="34" charset="0"/>
              <a:buChar char="•"/>
            </a:pPr>
            <a:r>
              <a:rPr lang="en-US" dirty="0"/>
              <a:t>The layout of the program in memory, that is all local variables define in a function will be located in the stack frame of a function.</a:t>
            </a:r>
          </a:p>
          <a:p>
            <a:pPr marL="628650" lvl="1" indent="-171450">
              <a:buFont typeface="Arial" panose="020B0604020202020204" pitchFamily="34" charset="0"/>
              <a:buChar char="•"/>
            </a:pPr>
            <a:r>
              <a:rPr lang="en-US" dirty="0"/>
              <a:t>That is we have the </a:t>
            </a:r>
          </a:p>
          <a:p>
            <a:pPr marL="628650" lvl="1" indent="-171450">
              <a:buFont typeface="Arial" panose="020B0604020202020204" pitchFamily="34" charset="0"/>
              <a:buChar char="•"/>
            </a:pPr>
            <a:r>
              <a:rPr lang="en-US" dirty="0"/>
              <a:t>RETURN Address </a:t>
            </a:r>
          </a:p>
          <a:p>
            <a:pPr marL="628650" lvl="1" indent="-171450">
              <a:buFont typeface="Arial" panose="020B0604020202020204" pitchFamily="34" charset="0"/>
              <a:buChar char="•"/>
            </a:pPr>
            <a:r>
              <a:rPr lang="en-US" dirty="0"/>
              <a:t>Old Base (Frame Pointer) – Don’t know why this image I stole from a research paper has SP</a:t>
            </a:r>
          </a:p>
          <a:p>
            <a:pPr marL="171450" lvl="0" indent="-171450">
              <a:buFont typeface="Arial" panose="020B0604020202020204" pitchFamily="34" charset="0"/>
              <a:buChar char="•"/>
            </a:pPr>
            <a:r>
              <a:rPr lang="en-US" dirty="0"/>
              <a:t>Local variables are stored in the segments after the old Base pointer </a:t>
            </a:r>
          </a:p>
          <a:p>
            <a:pPr marL="171450" lvl="0" indent="-171450">
              <a:buFont typeface="Arial" panose="020B0604020202020204" pitchFamily="34" charset="0"/>
              <a:buChar char="•"/>
            </a:pPr>
            <a:r>
              <a:rPr lang="en-US" dirty="0"/>
              <a:t>Buffers store from bottom to top (low to high in most cases)</a:t>
            </a:r>
          </a:p>
          <a:p>
            <a:pPr marL="628650" lvl="1" indent="-171450">
              <a:buFont typeface="Arial" panose="020B0604020202020204" pitchFamily="34" charset="0"/>
              <a:buChar char="•"/>
            </a:pPr>
            <a:r>
              <a:rPr lang="en-US" dirty="0"/>
              <a:t>That is </a:t>
            </a:r>
            <a:r>
              <a:rPr lang="en-US" dirty="0" err="1"/>
              <a:t>arr</a:t>
            </a:r>
            <a:r>
              <a:rPr lang="en-US" dirty="0"/>
              <a:t>[0] is at the bottom of the allocated memory and </a:t>
            </a:r>
            <a:r>
              <a:rPr lang="en-US" dirty="0" err="1"/>
              <a:t>arr</a:t>
            </a:r>
            <a:r>
              <a:rPr lang="en-US" dirty="0"/>
              <a:t>[n-1] is at the top of the allocated memory. So if we overflow the buffer we are corrupting memory upwards toward the OLD BP and Return Address. </a:t>
            </a:r>
          </a:p>
          <a:p>
            <a:pPr marL="171450" lvl="0" indent="-171450">
              <a:buFont typeface="Arial" panose="020B0604020202020204" pitchFamily="34" charset="0"/>
              <a:buChar char="•"/>
            </a:pPr>
            <a:r>
              <a:rPr lang="en-US" dirty="0"/>
              <a:t>If the buffer is large enough, we could put the shell code directly into the buffer, and execute it from there (with some additional assumptions) </a:t>
            </a:r>
          </a:p>
          <a:p>
            <a:pPr marL="171450" lvl="0" indent="-171450">
              <a:buFont typeface="Arial" panose="020B0604020202020204" pitchFamily="34" charset="0"/>
              <a:buChar char="•"/>
            </a:pPr>
            <a:r>
              <a:rPr lang="en-US" dirty="0"/>
              <a:t>Generally, with protections you would modify the return address, and chain useful gadgets together (ROP)</a:t>
            </a:r>
          </a:p>
          <a:p>
            <a:pPr marL="171450" lvl="0" indent="-171450">
              <a:buFont typeface="Arial" panose="020B0604020202020204" pitchFamily="34" charset="0"/>
              <a:buChar char="•"/>
            </a:pPr>
            <a:r>
              <a:rPr lang="en-US" dirty="0"/>
              <a:t>If we want to pass in shell code, we could use </a:t>
            </a:r>
            <a:r>
              <a:rPr lang="en-US" dirty="0" err="1"/>
              <a:t>msfvenom</a:t>
            </a:r>
            <a:r>
              <a:rPr lang="en-US" dirty="0"/>
              <a:t> to generate some!</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Ref: </a:t>
            </a:r>
          </a:p>
          <a:p>
            <a:pPr marL="0" lvl="0" indent="0">
              <a:buFont typeface="Arial" panose="020B0604020202020204" pitchFamily="34" charset="0"/>
              <a:buNone/>
            </a:pPr>
            <a:r>
              <a:rPr lang="en-US" dirty="0"/>
              <a:t>MSF Venom: https://www.offsec.com/metasploit-unleashed/msfvenom/</a:t>
            </a:r>
          </a:p>
          <a:p>
            <a:pPr marL="0" lvl="0" indent="0">
              <a:buFont typeface="Arial" panose="020B0604020202020204" pitchFamily="34" charset="0"/>
              <a:buNone/>
            </a:pPr>
            <a:r>
              <a:rPr lang="en-US" dirty="0"/>
              <a:t>https://www.imperva.com/learn/application-security/buffer-overflow/</a:t>
            </a:r>
          </a:p>
          <a:p>
            <a:pPr marL="0" lvl="0" indent="0">
              <a:buFont typeface="Arial" panose="020B0604020202020204" pitchFamily="34" charset="0"/>
              <a:buNone/>
            </a:pPr>
            <a:r>
              <a:rPr lang="en-US" dirty="0"/>
              <a:t>https://owasp.org/www-community/vulnerabilities/Buffer_Overflow</a:t>
            </a:r>
          </a:p>
          <a:p>
            <a:pPr marL="0" lvl="0" indent="0">
              <a:buFont typeface="Arial" panose="020B0604020202020204" pitchFamily="34" charset="0"/>
              <a:buNone/>
            </a:pPr>
            <a:r>
              <a:rPr lang="en-US" dirty="0"/>
              <a:t>https://www.cloudflare.com/learning/security/threats/buffer-overflow/</a:t>
            </a:r>
          </a:p>
          <a:p>
            <a:pPr marL="0" lvl="0" indent="0">
              <a:buFont typeface="Arial" panose="020B0604020202020204" pitchFamily="34" charset="0"/>
              <a:buNone/>
            </a:pPr>
            <a:r>
              <a:rPr lang="en-US" dirty="0"/>
              <a:t>https://www.malwarebytes.com/blog/threats/buffer-overflow</a:t>
            </a:r>
          </a:p>
        </p:txBody>
      </p:sp>
      <p:sp>
        <p:nvSpPr>
          <p:cNvPr id="4" name="Slide Number Placeholder 3"/>
          <p:cNvSpPr>
            <a:spLocks noGrp="1"/>
          </p:cNvSpPr>
          <p:nvPr>
            <p:ph type="sldNum" sz="quarter" idx="5"/>
          </p:nvPr>
        </p:nvSpPr>
        <p:spPr/>
        <p:txBody>
          <a:bodyPr/>
          <a:lstStyle/>
          <a:p>
            <a:fld id="{7D1D0D58-25A6-4377-805A-97D57715AC84}" type="slidenum">
              <a:rPr lang="en-US" smtClean="0"/>
              <a:t>10</a:t>
            </a:fld>
            <a:endParaRPr lang="en-US"/>
          </a:p>
        </p:txBody>
      </p:sp>
    </p:spTree>
    <p:extLst>
      <p:ext uri="{BB962C8B-B14F-4D97-AF65-F5344CB8AC3E}">
        <p14:creationId xmlns:p14="http://schemas.microsoft.com/office/powerpoint/2010/main" val="11845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Awful Image, too big for other slide </a:t>
            </a:r>
          </a:p>
        </p:txBody>
      </p:sp>
      <p:sp>
        <p:nvSpPr>
          <p:cNvPr id="4" name="Slide Number Placeholder 3"/>
          <p:cNvSpPr>
            <a:spLocks noGrp="1"/>
          </p:cNvSpPr>
          <p:nvPr>
            <p:ph type="sldNum" sz="quarter" idx="5"/>
          </p:nvPr>
        </p:nvSpPr>
        <p:spPr/>
        <p:txBody>
          <a:bodyPr/>
          <a:lstStyle/>
          <a:p>
            <a:fld id="{7D1D0D58-25A6-4377-805A-97D57715AC84}" type="slidenum">
              <a:rPr lang="en-US" smtClean="0"/>
              <a:t>11</a:t>
            </a:fld>
            <a:endParaRPr lang="en-US"/>
          </a:p>
        </p:txBody>
      </p:sp>
    </p:spTree>
    <p:extLst>
      <p:ext uri="{BB962C8B-B14F-4D97-AF65-F5344CB8AC3E}">
        <p14:creationId xmlns:p14="http://schemas.microsoft.com/office/powerpoint/2010/main" val="1655148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12</a:t>
            </a:fld>
            <a:endParaRPr lang="en-US"/>
          </a:p>
        </p:txBody>
      </p:sp>
    </p:spTree>
    <p:extLst>
      <p:ext uri="{BB962C8B-B14F-4D97-AF65-F5344CB8AC3E}">
        <p14:creationId xmlns:p14="http://schemas.microsoft.com/office/powerpoint/2010/main" val="3647445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ASLR</a:t>
            </a:r>
          </a:p>
          <a:p>
            <a:pPr marL="628650" lvl="1" indent="-171450">
              <a:buFont typeface="Arial" panose="020B0604020202020204" pitchFamily="34" charset="0"/>
              <a:buChar char="•"/>
            </a:pPr>
            <a:r>
              <a:rPr lang="en-US" dirty="0"/>
              <a:t>You would be surprised at how much a computer does for you (ASM Address offsets, and loads)</a:t>
            </a:r>
          </a:p>
          <a:p>
            <a:pPr marL="628650" lvl="1" indent="-171450">
              <a:buFont typeface="Arial" panose="020B0604020202020204" pitchFamily="34" charset="0"/>
              <a:buChar char="•"/>
            </a:pPr>
            <a:r>
              <a:rPr lang="en-US" dirty="0"/>
              <a:t>We are in this case primarily concerned with Dynamic (shared) Libraries the system loads at some “globally accessible” address , and dynamically links programs to for you.</a:t>
            </a:r>
          </a:p>
          <a:p>
            <a:pPr marL="1085850" lvl="2" indent="-171450">
              <a:buFont typeface="Arial" panose="020B0604020202020204" pitchFamily="34" charset="0"/>
              <a:buChar char="•"/>
            </a:pPr>
            <a:r>
              <a:rPr lang="en-US" dirty="0"/>
              <a:t>Linux does have Position Independent Executable (PIE) too so this is not only for shared libraries (SO files)</a:t>
            </a:r>
          </a:p>
          <a:p>
            <a:pPr marL="628650" lvl="1" indent="-171450">
              <a:buFont typeface="Arial" panose="020B0604020202020204" pitchFamily="34" charset="0"/>
              <a:buChar char="•"/>
            </a:pPr>
            <a:r>
              <a:rPr lang="en-US" dirty="0"/>
              <a:t>In the past the system would load these in a constant memory location, ASLR will randomize the locations of not only these Dynamic libraries, but also the other segments of a memory, the stack, heap, text, </a:t>
            </a:r>
            <a:r>
              <a:rPr lang="en-US" dirty="0" err="1"/>
              <a:t>ect</a:t>
            </a:r>
            <a:r>
              <a:rPr lang="en-US" dirty="0"/>
              <a:t>. </a:t>
            </a:r>
          </a:p>
          <a:p>
            <a:pPr marL="1085850" lvl="2" indent="-171450">
              <a:buFont typeface="Arial" panose="020B0604020202020204" pitchFamily="34" charset="0"/>
              <a:buChar char="•"/>
            </a:pPr>
            <a:r>
              <a:rPr lang="en-US" dirty="0"/>
              <a:t>This makes it impossible for attackers to make assumptions about the system, and each attack needs to be “semi” tailored to the host system. </a:t>
            </a:r>
          </a:p>
          <a:p>
            <a:pPr marL="628650" lvl="1" indent="-171450">
              <a:buFont typeface="Arial" panose="020B0604020202020204" pitchFamily="34" charset="0"/>
              <a:buChar char="•"/>
            </a:pPr>
            <a:r>
              <a:rPr lang="en-US" dirty="0"/>
              <a:t>The randomization provided in a 32 bit system is limited, and can easily be brute forced. This is due to the layout of the 32 bit memory address. Windows 32 bit machines only randomize 8 bits, as 14 are off limits, so we can easily iterate through each of the 256 options</a:t>
            </a:r>
          </a:p>
          <a:p>
            <a:pPr marL="1085850" lvl="2" indent="-171450">
              <a:buFont typeface="Arial" panose="020B0604020202020204" pitchFamily="34" charset="0"/>
              <a:buChar char="•"/>
            </a:pPr>
            <a:r>
              <a:rPr lang="en-US" dirty="0"/>
              <a:t>64 bit programs are in the hundred thousand range </a:t>
            </a:r>
          </a:p>
          <a:p>
            <a:pPr marL="1085850" lvl="2" indent="-171450">
              <a:buFont typeface="Arial" panose="020B0604020202020204" pitchFamily="34" charset="0"/>
              <a:buChar char="•"/>
            </a:pPr>
            <a:r>
              <a:rPr lang="en-US" dirty="0"/>
              <a:t>64 bit DLLS are in the half a million range</a:t>
            </a:r>
          </a:p>
          <a:p>
            <a:pPr marL="171450" lvl="0" indent="-171450">
              <a:buFont typeface="Arial" panose="020B0604020202020204" pitchFamily="34" charset="0"/>
              <a:buChar char="•"/>
            </a:pPr>
            <a:r>
              <a:rPr lang="en-US" dirty="0"/>
              <a:t>Canaries (Many varieties)</a:t>
            </a:r>
          </a:p>
          <a:p>
            <a:pPr marL="628650" lvl="1" indent="-171450">
              <a:buFont typeface="Arial" panose="020B0604020202020204" pitchFamily="34" charset="0"/>
              <a:buChar char="•"/>
            </a:pPr>
            <a:r>
              <a:rPr lang="en-US" dirty="0"/>
              <a:t>Different Types </a:t>
            </a:r>
          </a:p>
          <a:p>
            <a:pPr marL="1085850" lvl="2" indent="-171450">
              <a:buFont typeface="Arial" panose="020B0604020202020204" pitchFamily="34" charset="0"/>
              <a:buChar char="•"/>
            </a:pPr>
            <a:r>
              <a:rPr lang="en-US" dirty="0"/>
              <a:t>Terminator –null bytes and other terminating characters that would end a string buffer overflow. This may be bypassed </a:t>
            </a:r>
          </a:p>
          <a:p>
            <a:pPr marL="1085850" lvl="2" indent="-171450">
              <a:buFont typeface="Arial" panose="020B0604020202020204" pitchFamily="34" charset="0"/>
              <a:buChar char="•"/>
            </a:pPr>
            <a:r>
              <a:rPr lang="en-US" dirty="0"/>
              <a:t>Random – Null byte followed by random values inserted into the program at initialization, before returning, the </a:t>
            </a:r>
            <a:r>
              <a:rPr lang="en-US" dirty="0" err="1"/>
              <a:t>programchecks</a:t>
            </a:r>
            <a:r>
              <a:rPr lang="en-US" dirty="0"/>
              <a:t> if this has been changed.</a:t>
            </a:r>
          </a:p>
          <a:p>
            <a:pPr marL="1543050" lvl="3" indent="-171450">
              <a:buFont typeface="Arial" panose="020B0604020202020204" pitchFamily="34" charset="0"/>
              <a:buChar char="•"/>
            </a:pPr>
            <a:r>
              <a:rPr lang="en-US" dirty="0"/>
              <a:t>Can be read or in some scenarios guessed on bit at a time (fork no exec)</a:t>
            </a:r>
          </a:p>
          <a:p>
            <a:pPr marL="1085850" lvl="2" indent="-171450">
              <a:buFont typeface="Arial" panose="020B0604020202020204" pitchFamily="34" charset="0"/>
              <a:buChar char="•"/>
            </a:pPr>
            <a:r>
              <a:rPr lang="en-US" dirty="0"/>
              <a:t>Random XOR – Null byte followed by a random value XORed with some control variable  (Such as the Base pointer), if either is modified the overflow is detected. </a:t>
            </a:r>
          </a:p>
          <a:p>
            <a:pPr marL="1085850" lvl="2" indent="-171450">
              <a:buFont typeface="Arial" panose="020B0604020202020204" pitchFamily="34" charset="0"/>
              <a:buChar char="•"/>
            </a:pPr>
            <a:endParaRPr lang="en-US" b="1" dirty="0"/>
          </a:p>
          <a:p>
            <a:pPr marL="1085850" lvl="2" indent="-171450">
              <a:buFont typeface="Arial" panose="020B0604020202020204" pitchFamily="34" charset="0"/>
              <a:buChar char="•"/>
            </a:pPr>
            <a:r>
              <a:rPr lang="en-US" b="1" dirty="0"/>
              <a:t>NX Memory Pages</a:t>
            </a:r>
            <a:r>
              <a:rPr lang="en-US" b="0" dirty="0"/>
              <a:t>: As it says, if the stack is non-executable, it is hard to execute shell code. SO they use ROP</a:t>
            </a:r>
            <a:endParaRPr lang="en-US" b="1" dirty="0"/>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NX Memory </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Ref:</a:t>
            </a:r>
            <a:br>
              <a:rPr lang="en-US" dirty="0"/>
            </a:br>
            <a:r>
              <a:rPr lang="en-US" dirty="0"/>
              <a:t>Neet source on ASLR Facts: https://www.mandiant.com/resources/blog/six-facts-about-address-space-layout-randomization-on-windows#:~:text=ASLR%20mixes%20up%20the%20address,laid%20out%20at%20the%20time.</a:t>
            </a:r>
          </a:p>
          <a:p>
            <a:pPr marL="0" lvl="0" indent="0">
              <a:buFont typeface="Arial" panose="020B0604020202020204" pitchFamily="34" charset="0"/>
              <a:buNone/>
            </a:pPr>
            <a:br>
              <a:rPr lang="en-US" dirty="0"/>
            </a:br>
            <a:r>
              <a:rPr lang="en-US" dirty="0"/>
              <a:t>Canaries: </a:t>
            </a:r>
            <a:br>
              <a:rPr lang="en-US" dirty="0"/>
            </a:br>
            <a:r>
              <a:rPr lang="en-US" dirty="0"/>
              <a:t>https://www.sans.org/blog/stack-canaries-gingerly-sidestepping-the-cage/</a:t>
            </a:r>
            <a:br>
              <a:rPr lang="en-US" dirty="0"/>
            </a:br>
            <a:br>
              <a:rPr lang="en-US" dirty="0"/>
            </a:br>
            <a:r>
              <a:rPr lang="en-US" dirty="0"/>
              <a:t>NX:</a:t>
            </a:r>
          </a:p>
          <a:p>
            <a:pPr marL="0" lvl="0" indent="0">
              <a:buFont typeface="Arial" panose="020B0604020202020204" pitchFamily="34" charset="0"/>
              <a:buNone/>
            </a:pPr>
            <a:r>
              <a:rPr lang="en-US" dirty="0"/>
              <a:t>https://learn.microsoft.com/en-us/windows/win32/memory/data-execution-prevention</a:t>
            </a:r>
          </a:p>
          <a:p>
            <a:pPr marL="0" lvl="0" indent="0">
              <a:buFont typeface="Arial" panose="020B0604020202020204" pitchFamily="34" charset="0"/>
              <a:buNone/>
            </a:pPr>
            <a:r>
              <a:rPr lang="en-US" dirty="0"/>
              <a:t>https://learn.microsoft.com/en-us/windows/win32/win7appqual/dep-nx-protection</a:t>
            </a:r>
          </a:p>
          <a:p>
            <a:pPr marL="0" lvl="0" indent="0">
              <a:buFont typeface="Arial" panose="020B0604020202020204" pitchFamily="34" charset="0"/>
              <a:buNone/>
            </a:pPr>
            <a:r>
              <a:rPr lang="en-US" dirty="0"/>
              <a:t>https://textbook.cs161.org/memory-safety/mitigations.html – Has </a:t>
            </a:r>
            <a:r>
              <a:rPr lang="en-US" dirty="0" err="1"/>
              <a:t>alot</a:t>
            </a:r>
            <a:r>
              <a:rPr lang="en-US" dirty="0"/>
              <a:t> not sure how good all of It is</a:t>
            </a:r>
          </a:p>
        </p:txBody>
      </p:sp>
      <p:sp>
        <p:nvSpPr>
          <p:cNvPr id="4" name="Slide Number Placeholder 3"/>
          <p:cNvSpPr>
            <a:spLocks noGrp="1"/>
          </p:cNvSpPr>
          <p:nvPr>
            <p:ph type="sldNum" sz="quarter" idx="5"/>
          </p:nvPr>
        </p:nvSpPr>
        <p:spPr/>
        <p:txBody>
          <a:bodyPr/>
          <a:lstStyle/>
          <a:p>
            <a:fld id="{7D1D0D58-25A6-4377-805A-97D57715AC84}" type="slidenum">
              <a:rPr lang="en-US" smtClean="0"/>
              <a:t>13</a:t>
            </a:fld>
            <a:endParaRPr lang="en-US"/>
          </a:p>
        </p:txBody>
      </p:sp>
    </p:spTree>
    <p:extLst>
      <p:ext uri="{BB962C8B-B14F-4D97-AF65-F5344CB8AC3E}">
        <p14:creationId xmlns:p14="http://schemas.microsoft.com/office/powerpoint/2010/main" val="254929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14</a:t>
            </a:fld>
            <a:endParaRPr lang="en-US"/>
          </a:p>
        </p:txBody>
      </p:sp>
    </p:spTree>
    <p:extLst>
      <p:ext uri="{BB962C8B-B14F-4D97-AF65-F5344CB8AC3E}">
        <p14:creationId xmlns:p14="http://schemas.microsoft.com/office/powerpoint/2010/main" val="2756368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method when the </a:t>
            </a:r>
            <a:r>
              <a:rPr lang="en-US" b="1" dirty="0"/>
              <a:t>nonexecutable </a:t>
            </a:r>
            <a:r>
              <a:rPr lang="en-US" b="0" dirty="0"/>
              <a:t>memory protections are in place, since we cannot just load the necessary instructions into the stack and execute them to perform arbitrary commands.</a:t>
            </a:r>
          </a:p>
          <a:p>
            <a:pPr marL="171450" indent="-171450">
              <a:buFont typeface="Arial" panose="020B0604020202020204" pitchFamily="34" charset="0"/>
              <a:buChar char="•"/>
            </a:pPr>
            <a:r>
              <a:rPr lang="en-US" b="0" dirty="0"/>
              <a:t>On windows this is </a:t>
            </a:r>
            <a:r>
              <a:rPr lang="en-US" b="0" i="0" dirty="0">
                <a:solidFill>
                  <a:srgbClr val="2B2B2B"/>
                </a:solidFill>
                <a:effectLst/>
                <a:latin typeface="PT Sans" panose="020F0502020204030204" pitchFamily="34" charset="0"/>
              </a:rPr>
              <a:t>Data Execution Prevention (DEP)</a:t>
            </a:r>
          </a:p>
          <a:p>
            <a:pPr marL="0" indent="0">
              <a:buFont typeface="Arial" panose="020B0604020202020204" pitchFamily="34" charset="0"/>
              <a:buNone/>
            </a:pPr>
            <a:br>
              <a:rPr lang="en-US" b="0" dirty="0"/>
            </a:br>
            <a:br>
              <a:rPr lang="en-US" b="0" dirty="0"/>
            </a:br>
            <a:r>
              <a:rPr lang="en-US" b="0" dirty="0"/>
              <a:t>This is done by chaining useful gadgets together, these often consist of instructions that load a value into a register and return. We chain them together by placing their return addresses (and any arguments) onto the stack one after another, so they are chained together by the </a:t>
            </a:r>
            <a:r>
              <a:rPr lang="en-US" b="0" i="1" dirty="0"/>
              <a:t>return</a:t>
            </a:r>
            <a:r>
              <a:rPr lang="en-US" b="0" i="0" dirty="0"/>
              <a:t> calls in the assembly  which Pops off return address, start executing from there!</a:t>
            </a:r>
            <a:br>
              <a:rPr lang="en-US" b="0" i="0" dirty="0"/>
            </a:br>
            <a:br>
              <a:rPr lang="en-US" b="0" i="0" dirty="0"/>
            </a:br>
            <a:r>
              <a:rPr lang="en-US" b="0" i="0" dirty="0"/>
              <a:t>Ref: </a:t>
            </a:r>
          </a:p>
          <a:p>
            <a:r>
              <a:rPr lang="en-US" b="0" i="0" dirty="0"/>
              <a:t>https://www.ired.team/offensive-security/code-injection-process-injection/binary-exploitation/rop-chaining-return-oriented-programming</a:t>
            </a:r>
          </a:p>
          <a:p>
            <a:r>
              <a:rPr lang="en-US" b="0" i="0" dirty="0"/>
              <a:t>https://ctf101.org/binary-exploitation/return-oriented-programming/</a:t>
            </a:r>
          </a:p>
          <a:p>
            <a:r>
              <a:rPr lang="en-US" b="0" i="0" dirty="0"/>
              <a:t>https://research.nccgroup.com/2023/06/12/defeating-windows-dep-with-a-custom-rop-chain/</a:t>
            </a:r>
          </a:p>
        </p:txBody>
      </p:sp>
      <p:sp>
        <p:nvSpPr>
          <p:cNvPr id="4" name="Slide Number Placeholder 3"/>
          <p:cNvSpPr>
            <a:spLocks noGrp="1"/>
          </p:cNvSpPr>
          <p:nvPr>
            <p:ph type="sldNum" sz="quarter" idx="5"/>
          </p:nvPr>
        </p:nvSpPr>
        <p:spPr/>
        <p:txBody>
          <a:bodyPr/>
          <a:lstStyle/>
          <a:p>
            <a:fld id="{7D1D0D58-25A6-4377-805A-97D57715AC84}" type="slidenum">
              <a:rPr lang="en-US" smtClean="0"/>
              <a:t>15</a:t>
            </a:fld>
            <a:endParaRPr lang="en-US"/>
          </a:p>
        </p:txBody>
      </p:sp>
    </p:spTree>
    <p:extLst>
      <p:ext uri="{BB962C8B-B14F-4D97-AF65-F5344CB8AC3E}">
        <p14:creationId xmlns:p14="http://schemas.microsoft.com/office/powerpoint/2010/main" val="288940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16</a:t>
            </a:fld>
            <a:endParaRPr lang="en-US"/>
          </a:p>
        </p:txBody>
      </p:sp>
    </p:spTree>
    <p:extLst>
      <p:ext uri="{BB962C8B-B14F-4D97-AF65-F5344CB8AC3E}">
        <p14:creationId xmlns:p14="http://schemas.microsoft.com/office/powerpoint/2010/main" val="1623056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Blind Return Oriented programming is ROP done on a (often remote) system without possessing the binary </a:t>
            </a:r>
          </a:p>
          <a:p>
            <a:pPr marL="171450" indent="-171450">
              <a:buFont typeface="Arial" panose="020B0604020202020204" pitchFamily="34" charset="0"/>
              <a:buChar char="•"/>
            </a:pPr>
            <a:r>
              <a:rPr lang="en-US" dirty="0"/>
              <a:t>This is implemented in the paper “Hacking Blind”</a:t>
            </a:r>
          </a:p>
          <a:p>
            <a:pPr marL="628650" lvl="1" indent="-171450">
              <a:buFont typeface="Arial" panose="020B0604020202020204" pitchFamily="34" charset="0"/>
              <a:buChar char="•"/>
            </a:pPr>
            <a:r>
              <a:rPr lang="en-US" dirty="0"/>
              <a:t>It </a:t>
            </a:r>
            <a:r>
              <a:rPr lang="en-US" dirty="0" err="1"/>
              <a:t>defetes</a:t>
            </a:r>
            <a:r>
              <a:rPr lang="en-US" dirty="0"/>
              <a:t> ASLR, NX Memory, and Stack Canaries </a:t>
            </a:r>
          </a:p>
          <a:p>
            <a:pPr marL="171450" lvl="0" indent="-171450">
              <a:buFont typeface="Arial" panose="020B0604020202020204" pitchFamily="34" charset="0"/>
              <a:buChar char="•"/>
            </a:pPr>
            <a:r>
              <a:rPr lang="en-US" dirty="0"/>
              <a:t>It requires a special set of circumstances</a:t>
            </a:r>
          </a:p>
          <a:p>
            <a:pPr marL="628650" lvl="1" indent="-171450">
              <a:buFont typeface="Arial" panose="020B0604020202020204" pitchFamily="34" charset="0"/>
              <a:buChar char="•"/>
            </a:pPr>
            <a:r>
              <a:rPr lang="en-US" dirty="0"/>
              <a:t>Remote program restarts on crash</a:t>
            </a:r>
          </a:p>
          <a:p>
            <a:pPr marL="1085850" lvl="2" indent="-171450">
              <a:buFont typeface="Arial" panose="020B0604020202020204" pitchFamily="34" charset="0"/>
              <a:buChar char="•"/>
            </a:pPr>
            <a:r>
              <a:rPr lang="en-US" dirty="0"/>
              <a:t>That is it forks from a parent process (Copies parent process characteristics including canaries), but does not exec (this would overwrite the current process’s memory, randomizing the canary each time).</a:t>
            </a:r>
          </a:p>
          <a:p>
            <a:pPr marL="1085850" lvl="2" indent="-171450">
              <a:buFont typeface="Arial" panose="020B0604020202020204" pitchFamily="34" charset="0"/>
              <a:buChar char="•"/>
            </a:pPr>
            <a:r>
              <a:rPr lang="en-US" dirty="0"/>
              <a:t>This allows us to overflow into the canary with a 1 bit difference each time, slowly rewriting the canary!</a:t>
            </a:r>
          </a:p>
          <a:p>
            <a:pPr marL="171450" lvl="0" indent="-171450">
              <a:buFont typeface="Arial" panose="020B0604020202020204" pitchFamily="34" charset="0"/>
              <a:buChar char="•"/>
            </a:pPr>
            <a:r>
              <a:rPr lang="en-US" dirty="0"/>
              <a:t>The goal of BROP is to find enough </a:t>
            </a:r>
            <a:r>
              <a:rPr lang="en-US" dirty="0" err="1"/>
              <a:t>gadets</a:t>
            </a:r>
            <a:r>
              <a:rPr lang="en-US" dirty="0"/>
              <a:t> (Generally by looking in the </a:t>
            </a:r>
            <a:r>
              <a:rPr lang="en-US" b="0" i="0" dirty="0">
                <a:solidFill>
                  <a:srgbClr val="BDC1C6"/>
                </a:solidFill>
                <a:effectLst/>
                <a:latin typeface="Roboto" panose="020F0502020204030204" pitchFamily="2" charset="0"/>
              </a:rPr>
              <a:t> </a:t>
            </a:r>
            <a:r>
              <a:rPr lang="en-US" b="1" i="0" dirty="0">
                <a:solidFill>
                  <a:srgbClr val="BCC0C3"/>
                </a:solidFill>
                <a:effectLst/>
                <a:latin typeface="Roboto" panose="020F0502020204030204" pitchFamily="2" charset="0"/>
              </a:rPr>
              <a:t>procedure linkage table</a:t>
            </a:r>
            <a:r>
              <a:rPr lang="en-US" b="0" i="0" dirty="0">
                <a:solidFill>
                  <a:srgbClr val="BCC0C3"/>
                </a:solidFill>
                <a:effectLst/>
                <a:latin typeface="Roboto" panose="020F0502020204030204" pitchFamily="2" charset="0"/>
              </a:rPr>
              <a:t>) to perform a </a:t>
            </a:r>
            <a:r>
              <a:rPr lang="en-US" b="1" i="0" dirty="0">
                <a:solidFill>
                  <a:srgbClr val="BCC0C3"/>
                </a:solidFill>
                <a:effectLst/>
                <a:latin typeface="Roboto" panose="020F0502020204030204" pitchFamily="2" charset="0"/>
              </a:rPr>
              <a:t>write </a:t>
            </a:r>
            <a:r>
              <a:rPr lang="en-US" b="0" i="0" dirty="0">
                <a:solidFill>
                  <a:srgbClr val="BCC0C3"/>
                </a:solidFill>
                <a:effectLst/>
                <a:latin typeface="Roboto" panose="020F0502020204030204" pitchFamily="2" charset="0"/>
              </a:rPr>
              <a:t>system call to read out the binary of the program for further analysis </a:t>
            </a:r>
          </a:p>
          <a:p>
            <a:pPr marL="628650" lvl="1" indent="-171450">
              <a:buFont typeface="Arial" panose="020B0604020202020204" pitchFamily="34" charset="0"/>
              <a:buChar char="•"/>
            </a:pPr>
            <a:r>
              <a:rPr lang="en-US" b="0" i="0" dirty="0">
                <a:solidFill>
                  <a:srgbClr val="BCC0C3"/>
                </a:solidFill>
                <a:effectLst/>
                <a:latin typeface="Roboto" panose="020F0502020204030204" pitchFamily="2" charset="0"/>
              </a:rPr>
              <a:t>They jump into the Text segment of the program and have a stop </a:t>
            </a:r>
            <a:r>
              <a:rPr lang="en-US" b="0" i="0" dirty="0" err="1">
                <a:solidFill>
                  <a:srgbClr val="BCC0C3"/>
                </a:solidFill>
                <a:effectLst/>
                <a:latin typeface="Roboto" panose="020F0502020204030204" pitchFamily="2" charset="0"/>
              </a:rPr>
              <a:t>gadet</a:t>
            </a:r>
            <a:r>
              <a:rPr lang="en-US" b="0" i="0" dirty="0">
                <a:solidFill>
                  <a:srgbClr val="BCC0C3"/>
                </a:solidFill>
                <a:effectLst/>
                <a:latin typeface="Roboto" panose="020F0502020204030204" pitchFamily="2" charset="0"/>
              </a:rPr>
              <a:t> on the stack if the connection closes they know they know they jumped to an invalid address, if it hangs they know they are in a valid address (The attacker could use a stop gadget that writes to the network instead – it does not always need to loop forever)</a:t>
            </a:r>
          </a:p>
          <a:p>
            <a:pPr marL="628650" lvl="1" indent="-171450">
              <a:buFont typeface="Arial" panose="020B0604020202020204" pitchFamily="34" charset="0"/>
              <a:buChar char="•"/>
            </a:pPr>
            <a:r>
              <a:rPr lang="en-US" b="0" i="0" dirty="0">
                <a:solidFill>
                  <a:srgbClr val="BCC0C3"/>
                </a:solidFill>
                <a:effectLst/>
                <a:latin typeface="Roboto" panose="020F0502020204030204" pitchFamily="2" charset="0"/>
              </a:rPr>
              <a:t>They vary the layout of the stack to identify gadgets</a:t>
            </a:r>
          </a:p>
          <a:p>
            <a:pPr marL="1085850" lvl="2" indent="-171450">
              <a:buFont typeface="Arial" panose="020B0604020202020204" pitchFamily="34" charset="0"/>
              <a:buChar char="•"/>
            </a:pPr>
            <a:r>
              <a:rPr lang="en-US" dirty="0"/>
              <a:t>probe, stop, traps (trap, trap, . . . ). Will find gadgets that do not pop the stack like ret or </a:t>
            </a:r>
            <a:r>
              <a:rPr lang="en-US" dirty="0" err="1"/>
              <a:t>xor</a:t>
            </a:r>
            <a:r>
              <a:rPr lang="en-US" dirty="0"/>
              <a:t> </a:t>
            </a:r>
            <a:r>
              <a:rPr lang="en-US" dirty="0" err="1"/>
              <a:t>rax</a:t>
            </a:r>
            <a:r>
              <a:rPr lang="en-US" dirty="0"/>
              <a:t>, </a:t>
            </a:r>
            <a:r>
              <a:rPr lang="en-US" dirty="0" err="1"/>
              <a:t>rax</a:t>
            </a:r>
            <a:r>
              <a:rPr lang="en-US" dirty="0"/>
              <a:t>; ret</a:t>
            </a:r>
            <a:endParaRPr lang="en-US" b="0" i="0" dirty="0">
              <a:solidFill>
                <a:srgbClr val="BCC0C3"/>
              </a:solidFill>
              <a:effectLst/>
              <a:latin typeface="Roboto" panose="020F0502020204030204" pitchFamily="2" charset="0"/>
            </a:endParaRPr>
          </a:p>
          <a:p>
            <a:pPr marL="1085850" lvl="2" indent="-171450">
              <a:buFont typeface="Arial" panose="020B0604020202020204" pitchFamily="34" charset="0"/>
              <a:buChar char="•"/>
            </a:pPr>
            <a:r>
              <a:rPr lang="en-US" dirty="0"/>
              <a:t>probe, trap, stop, traps. Will find gadgets that pop exactly one stack word like pop </a:t>
            </a:r>
            <a:r>
              <a:rPr lang="en-US" dirty="0" err="1"/>
              <a:t>rax</a:t>
            </a:r>
            <a:r>
              <a:rPr lang="en-US" dirty="0"/>
              <a:t>; ret or pop </a:t>
            </a:r>
            <a:r>
              <a:rPr lang="en-US" dirty="0" err="1"/>
              <a:t>rdi</a:t>
            </a:r>
            <a:r>
              <a:rPr lang="en-US" dirty="0"/>
              <a:t>; ret. Figure 10 shows an illustration of this.</a:t>
            </a:r>
            <a:endParaRPr lang="en-US" b="0" i="0" dirty="0">
              <a:solidFill>
                <a:srgbClr val="BCC0C3"/>
              </a:solidFill>
              <a:effectLst/>
              <a:latin typeface="Roboto" panose="020F0502020204030204" pitchFamily="2" charset="0"/>
            </a:endParaRPr>
          </a:p>
          <a:p>
            <a:pPr marL="1543050" lvl="3" indent="-171450">
              <a:buFont typeface="Arial" panose="020B0604020202020204" pitchFamily="34" charset="0"/>
              <a:buChar char="•"/>
            </a:pPr>
            <a:r>
              <a:rPr lang="en-US" b="0" i="0" dirty="0">
                <a:solidFill>
                  <a:srgbClr val="BCC0C3"/>
                </a:solidFill>
                <a:effectLst/>
                <a:latin typeface="Roboto" panose="020F0502020204030204" pitchFamily="2" charset="0"/>
              </a:rPr>
              <a:t>Used if we want to just find a large number of pop register gadgets and deduce their actual function by examining the behavior of a system call </a:t>
            </a:r>
          </a:p>
          <a:p>
            <a:pPr marL="1085850" lvl="2" indent="-171450">
              <a:buFont typeface="Arial" panose="020B0604020202020204" pitchFamily="34" charset="0"/>
              <a:buChar char="•"/>
            </a:pPr>
            <a:r>
              <a:rPr lang="en-US" dirty="0"/>
              <a:t>probe, stop, stop, stop, stop, stop, stop, stop, traps. Will find gadgets that pop up to six words (e.g., the BROP gadget).</a:t>
            </a:r>
            <a:endParaRPr lang="en-US" b="0" i="0" dirty="0">
              <a:solidFill>
                <a:srgbClr val="BCC0C3"/>
              </a:solidFill>
              <a:effectLst/>
              <a:latin typeface="Roboto" panose="020F0502020204030204" pitchFamily="2" charset="0"/>
            </a:endParaRPr>
          </a:p>
          <a:p>
            <a:pPr marL="1543050" lvl="3" indent="-171450">
              <a:buFont typeface="Arial" panose="020B0604020202020204" pitchFamily="34" charset="0"/>
              <a:buChar char="•"/>
            </a:pPr>
            <a:r>
              <a:rPr lang="en-US" b="0" i="0" dirty="0">
                <a:solidFill>
                  <a:srgbClr val="BCC0C3"/>
                </a:solidFill>
                <a:effectLst/>
                <a:latin typeface="Roboto" panose="020F0502020204030204" pitchFamily="2" charset="0"/>
              </a:rPr>
              <a:t>Optimized, easiest to think on</a:t>
            </a:r>
          </a:p>
          <a:p>
            <a:pPr marL="628650" lvl="1" indent="-171450">
              <a:buFont typeface="Arial" panose="020B0604020202020204" pitchFamily="34" charset="0"/>
              <a:buChar char="•"/>
            </a:pPr>
            <a:r>
              <a:rPr lang="en-US" b="0" i="0" dirty="0">
                <a:solidFill>
                  <a:srgbClr val="BCC0C3"/>
                </a:solidFill>
                <a:effectLst/>
                <a:latin typeface="Roboto" panose="020F0502020204030204" pitchFamily="2" charset="0"/>
              </a:rPr>
              <a:t>The find the PLT which  can be done in great confidence (If a number of calls 16 bytes  apart do not crash the system – return failure code not exit!)</a:t>
            </a:r>
          </a:p>
          <a:p>
            <a:pPr marL="1085850" lvl="2" indent="-171450">
              <a:buFont typeface="Arial" panose="020B0604020202020204" pitchFamily="34" charset="0"/>
              <a:buChar char="•"/>
            </a:pPr>
            <a:r>
              <a:rPr lang="en-US" b="0" i="0" dirty="0">
                <a:solidFill>
                  <a:srgbClr val="BCC0C3"/>
                </a:solidFill>
                <a:effectLst/>
                <a:latin typeface="Roboto" panose="020F0502020204030204" pitchFamily="2" charset="0"/>
              </a:rPr>
              <a:t>Modify the stack with the BROP </a:t>
            </a:r>
            <a:r>
              <a:rPr lang="en-US" b="0" i="0" dirty="0" err="1">
                <a:solidFill>
                  <a:srgbClr val="BCC0C3"/>
                </a:solidFill>
                <a:effectLst/>
                <a:latin typeface="Roboto" panose="020F0502020204030204" pitchFamily="2" charset="0"/>
              </a:rPr>
              <a:t>gadet</a:t>
            </a:r>
            <a:r>
              <a:rPr lang="en-US" b="0" i="0" dirty="0">
                <a:solidFill>
                  <a:srgbClr val="BCC0C3"/>
                </a:solidFill>
                <a:effectLst/>
                <a:latin typeface="Roboto" panose="020F0502020204030204" pitchFamily="2" charset="0"/>
              </a:rPr>
              <a:t> to locate the signature of </a:t>
            </a:r>
            <a:r>
              <a:rPr lang="en-US" b="0" i="0" dirty="0" err="1">
                <a:solidFill>
                  <a:srgbClr val="BCC0C3"/>
                </a:solidFill>
                <a:effectLst/>
                <a:latin typeface="Roboto" panose="020F0502020204030204" pitchFamily="2" charset="0"/>
              </a:rPr>
              <a:t>Strcmp</a:t>
            </a:r>
            <a:r>
              <a:rPr lang="en-US" b="0" i="0">
                <a:solidFill>
                  <a:srgbClr val="BCC0C3"/>
                </a:solidFill>
                <a:effectLst/>
                <a:latin typeface="Roboto" panose="020F0502020204030204" pitchFamily="2" charset="0"/>
              </a:rPr>
              <a:t>. </a:t>
            </a:r>
            <a:endParaRPr lang="en-US" b="0" i="0" dirty="0">
              <a:solidFill>
                <a:srgbClr val="BCC0C3"/>
              </a:solidFill>
              <a:effectLst/>
              <a:latin typeface="Roboto" panose="020F0502020204030204" pitchFamily="2" charset="0"/>
            </a:endParaRP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REFs</a:t>
            </a:r>
          </a:p>
          <a:p>
            <a:pPr marL="0" lvl="0" indent="0">
              <a:buFont typeface="Arial" panose="020B0604020202020204" pitchFamily="34" charset="0"/>
              <a:buNone/>
            </a:pPr>
            <a:r>
              <a:rPr lang="en-US" dirty="0"/>
              <a:t>https://maskray.me/blog/2021-09-19-all-about-procedure-linkage-table</a:t>
            </a:r>
          </a:p>
        </p:txBody>
      </p:sp>
      <p:sp>
        <p:nvSpPr>
          <p:cNvPr id="4" name="Slide Number Placeholder 3"/>
          <p:cNvSpPr>
            <a:spLocks noGrp="1"/>
          </p:cNvSpPr>
          <p:nvPr>
            <p:ph type="sldNum" sz="quarter" idx="5"/>
          </p:nvPr>
        </p:nvSpPr>
        <p:spPr/>
        <p:txBody>
          <a:bodyPr/>
          <a:lstStyle/>
          <a:p>
            <a:fld id="{7D1D0D58-25A6-4377-805A-97D57715AC84}" type="slidenum">
              <a:rPr lang="en-US" smtClean="0"/>
              <a:t>17</a:t>
            </a:fld>
            <a:endParaRPr lang="en-US"/>
          </a:p>
        </p:txBody>
      </p:sp>
    </p:spTree>
    <p:extLst>
      <p:ext uri="{BB962C8B-B14F-4D97-AF65-F5344CB8AC3E}">
        <p14:creationId xmlns:p14="http://schemas.microsoft.com/office/powerpoint/2010/main" val="236624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18</a:t>
            </a:fld>
            <a:endParaRPr lang="en-US"/>
          </a:p>
        </p:txBody>
      </p:sp>
    </p:spTree>
    <p:extLst>
      <p:ext uri="{BB962C8B-B14F-4D97-AF65-F5344CB8AC3E}">
        <p14:creationId xmlns:p14="http://schemas.microsoft.com/office/powerpoint/2010/main" val="31140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https://dl.acm.org/doi/10.1145/3545948.3545997</a:t>
            </a:r>
          </a:p>
        </p:txBody>
      </p:sp>
      <p:sp>
        <p:nvSpPr>
          <p:cNvPr id="4" name="Slide Number Placeholder 3"/>
          <p:cNvSpPr>
            <a:spLocks noGrp="1"/>
          </p:cNvSpPr>
          <p:nvPr>
            <p:ph type="sldNum" sz="quarter" idx="5"/>
          </p:nvPr>
        </p:nvSpPr>
        <p:spPr/>
        <p:txBody>
          <a:bodyPr/>
          <a:lstStyle/>
          <a:p>
            <a:fld id="{7D1D0D58-25A6-4377-805A-97D57715AC84}" type="slidenum">
              <a:rPr lang="en-US" smtClean="0"/>
              <a:t>19</a:t>
            </a:fld>
            <a:endParaRPr lang="en-US"/>
          </a:p>
        </p:txBody>
      </p:sp>
    </p:spTree>
    <p:extLst>
      <p:ext uri="{BB962C8B-B14F-4D97-AF65-F5344CB8AC3E}">
        <p14:creationId xmlns:p14="http://schemas.microsoft.com/office/powerpoint/2010/main" val="30337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2</a:t>
            </a:fld>
            <a:endParaRPr lang="en-US"/>
          </a:p>
        </p:txBody>
      </p:sp>
    </p:spTree>
    <p:extLst>
      <p:ext uri="{BB962C8B-B14F-4D97-AF65-F5344CB8AC3E}">
        <p14:creationId xmlns:p14="http://schemas.microsoft.com/office/powerpoint/2010/main" val="1251766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20</a:t>
            </a:fld>
            <a:endParaRPr lang="en-US"/>
          </a:p>
        </p:txBody>
      </p:sp>
    </p:spTree>
    <p:extLst>
      <p:ext uri="{BB962C8B-B14F-4D97-AF65-F5344CB8AC3E}">
        <p14:creationId xmlns:p14="http://schemas.microsoft.com/office/powerpoint/2010/main" val="3958058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21</a:t>
            </a:fld>
            <a:endParaRPr lang="en-US"/>
          </a:p>
        </p:txBody>
      </p:sp>
    </p:spTree>
    <p:extLst>
      <p:ext uri="{BB962C8B-B14F-4D97-AF65-F5344CB8AC3E}">
        <p14:creationId xmlns:p14="http://schemas.microsoft.com/office/powerpoint/2010/main" val="393218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answer this question we first need to know what a buffer is! </a:t>
            </a:r>
          </a:p>
          <a:p>
            <a:pPr marL="628650" lvl="1" indent="-171450">
              <a:buFont typeface="Arial" panose="020B0604020202020204" pitchFamily="34" charset="0"/>
              <a:buChar char="•"/>
            </a:pPr>
            <a:r>
              <a:rPr lang="en-US" dirty="0"/>
              <a:t>A buffer in our case is a simple array that stores (buffers) some input.</a:t>
            </a:r>
          </a:p>
          <a:p>
            <a:pPr marL="1085850" lvl="2" indent="-171450">
              <a:buFont typeface="Arial" panose="020B0604020202020204" pitchFamily="34" charset="0"/>
              <a:buChar char="•"/>
            </a:pPr>
            <a:r>
              <a:rPr lang="en-US" dirty="0"/>
              <a:t>That is they are some contiguous, and discreet set of space in memory that is used to store some form of user input.</a:t>
            </a:r>
          </a:p>
          <a:p>
            <a:pPr marL="1085850" lvl="2" indent="-171450">
              <a:buFont typeface="Arial" panose="020B0604020202020204" pitchFamily="34" charset="0"/>
              <a:buChar char="•"/>
            </a:pPr>
            <a:r>
              <a:rPr lang="en-US" dirty="0"/>
              <a:t>There are many kinds of buffers (1D, 2D, dynamic, static </a:t>
            </a:r>
            <a:r>
              <a:rPr lang="en-US" dirty="0" err="1"/>
              <a:t>ect</a:t>
            </a:r>
            <a:r>
              <a:rPr lang="en-US" dirty="0"/>
              <a:t>), but they are all internally represented as a 1D segment of memory.</a:t>
            </a:r>
          </a:p>
          <a:p>
            <a:pPr marL="628650" lvl="1" indent="-171450">
              <a:buFont typeface="Arial" panose="020B0604020202020204" pitchFamily="34" charset="0"/>
              <a:buChar char="•"/>
            </a:pPr>
            <a:r>
              <a:rPr lang="en-US" dirty="0"/>
              <a:t>Buffers are everywhere, in operating systems, webservers, and videogames. You cannot escape the buffer</a:t>
            </a:r>
          </a:p>
          <a:p>
            <a:pPr marL="1085850" lvl="2" indent="-171450">
              <a:buFont typeface="Arial" panose="020B0604020202020204" pitchFamily="34" charset="0"/>
              <a:buChar char="•"/>
            </a:pPr>
            <a:r>
              <a:rPr lang="en-US" dirty="0"/>
              <a:t>This is a general statement, you probably can but we are not concerned with the edge cases too much</a:t>
            </a:r>
          </a:p>
          <a:p>
            <a:pPr marL="171450" lvl="0" indent="-171450">
              <a:buFont typeface="Arial" panose="020B0604020202020204" pitchFamily="34" charset="0"/>
              <a:buChar char="•"/>
            </a:pPr>
            <a:r>
              <a:rPr lang="en-US" dirty="0"/>
              <a:t>Then what is a buffer overflow? this is simply an out of bounds </a:t>
            </a:r>
            <a:r>
              <a:rPr lang="en-US" b="1" dirty="0"/>
              <a:t>write</a:t>
            </a:r>
            <a:r>
              <a:rPr lang="en-US" b="0" dirty="0"/>
              <a:t>. That is we use some unsafe instruction (Or do it intentionally if you are having fun), to write to an address that is not owned by the array</a:t>
            </a:r>
          </a:p>
          <a:p>
            <a:pPr marL="628650" lvl="1" indent="-171450">
              <a:buFont typeface="Arial" panose="020B0604020202020204" pitchFamily="34" charset="0"/>
              <a:buChar char="•"/>
            </a:pPr>
            <a:r>
              <a:rPr lang="en-US" b="0" dirty="0"/>
              <a:t>This can be done by a malicious user (https://blog.qualys.com/vulnerabilities-threat-research/2023/10/03/cve-2023-4911-looney-tunables-local-privilege-escalation-in-the-glibcs-ld-so)</a:t>
            </a:r>
          </a:p>
          <a:p>
            <a:pPr marL="1085850" lvl="2" indent="-171450">
              <a:buFont typeface="Arial" panose="020B0604020202020204" pitchFamily="34" charset="0"/>
              <a:buChar char="•"/>
            </a:pPr>
            <a:r>
              <a:rPr lang="en-US" b="0" dirty="0"/>
              <a:t>Dynamic linkers are on all if not most machines, maybe not the </a:t>
            </a:r>
            <a:r>
              <a:rPr lang="en-US" b="0" dirty="0" err="1"/>
              <a:t>gcc</a:t>
            </a:r>
            <a:r>
              <a:rPr lang="en-US" b="0" dirty="0"/>
              <a:t> dynamic linker, this exploited a buffer overflow with the environment variable (</a:t>
            </a:r>
            <a:r>
              <a:rPr lang="en-US" b="0" i="0" dirty="0">
                <a:solidFill>
                  <a:srgbClr val="6A778B"/>
                </a:solidFill>
                <a:effectLst/>
                <a:latin typeface="Caecilia"/>
              </a:rPr>
              <a:t>GLIBC_TUNABLES)</a:t>
            </a:r>
            <a:r>
              <a:rPr lang="en-US" b="0" dirty="0"/>
              <a:t> used to “tune” and configure the systems dynamic linker (without having to recompile it)</a:t>
            </a:r>
          </a:p>
          <a:p>
            <a:pPr marL="1543050" lvl="3" indent="-171450">
              <a:buFont typeface="Arial" panose="020B0604020202020204" pitchFamily="34" charset="0"/>
              <a:buChar char="•"/>
            </a:pPr>
            <a:r>
              <a:rPr lang="en-US" b="0" dirty="0"/>
              <a:t>This dynamic loader is responsible for resolving calls to shared libraries that a program would use when it is running.</a:t>
            </a:r>
          </a:p>
          <a:p>
            <a:pPr marL="628650" lvl="1" indent="-171450">
              <a:buFont typeface="Arial" panose="020B0604020202020204" pitchFamily="34" charset="0"/>
              <a:buChar char="•"/>
            </a:pPr>
            <a:r>
              <a:rPr lang="en-US" b="0" dirty="0"/>
              <a:t>This can be done by manipulating the environment and startup of a program (</a:t>
            </a:r>
            <a:r>
              <a:rPr lang="en-US" b="0" i="0" dirty="0">
                <a:effectLst/>
                <a:latin typeface="inherit"/>
                <a:hlinkClick r:id="rId3" tooltip="https://www.qualys.com/2022/01/25/cve-2021-4034/pwnkit.txt"/>
              </a:rPr>
              <a:t>https://www.qualys.com/2022/01/25/cve-2021-4034/pwnkit.txt</a:t>
            </a:r>
            <a:r>
              <a:rPr lang="en-US" b="0" i="0" dirty="0">
                <a:effectLst/>
                <a:latin typeface="inherit"/>
              </a:rPr>
              <a:t>)</a:t>
            </a:r>
          </a:p>
          <a:p>
            <a:pPr marL="1085850" lvl="2" indent="-171450">
              <a:buFont typeface="Arial" panose="020B0604020202020204" pitchFamily="34" charset="0"/>
              <a:buChar char="•"/>
            </a:pPr>
            <a:r>
              <a:rPr lang="en-US" b="0" i="0" dirty="0">
                <a:effectLst/>
                <a:latin typeface="inherit"/>
              </a:rPr>
              <a:t>Poll kit is common on many Linux machines, exploits overflow on </a:t>
            </a:r>
            <a:r>
              <a:rPr lang="en-US" b="0" i="0" dirty="0" err="1">
                <a:effectLst/>
                <a:latin typeface="inherit"/>
              </a:rPr>
              <a:t>argv</a:t>
            </a:r>
            <a:r>
              <a:rPr lang="en-US" b="0" i="0" dirty="0">
                <a:effectLst/>
                <a:latin typeface="inherit"/>
              </a:rPr>
              <a:t>  array into </a:t>
            </a:r>
            <a:r>
              <a:rPr lang="en-US" b="0" i="0" dirty="0" err="1">
                <a:effectLst/>
                <a:latin typeface="inherit"/>
              </a:rPr>
              <a:t>envp</a:t>
            </a:r>
            <a:r>
              <a:rPr lang="en-US" b="0" i="0" dirty="0">
                <a:effectLst/>
                <a:latin typeface="inherit"/>
              </a:rPr>
              <a:t> used for discovering an executable file </a:t>
            </a:r>
          </a:p>
          <a:p>
            <a:pPr marL="171450" lvl="0" indent="-171450">
              <a:buFont typeface="Arial" panose="020B0604020202020204" pitchFamily="34" charset="0"/>
              <a:buChar char="•"/>
            </a:pPr>
            <a:r>
              <a:rPr lang="en-US" b="0" i="0" dirty="0">
                <a:effectLst/>
                <a:latin typeface="inherit"/>
              </a:rPr>
              <a:t>We can perform out of bounds reads, and even underflows but we are more focused on the overflows (as they are easier)</a:t>
            </a:r>
          </a:p>
          <a:p>
            <a:pPr marL="628650" lvl="1" indent="-171450">
              <a:buFont typeface="Arial" panose="020B0604020202020204" pitchFamily="34" charset="0"/>
              <a:buChar char="•"/>
            </a:pPr>
            <a:r>
              <a:rPr lang="en-US" b="0" i="0" dirty="0">
                <a:effectLst/>
                <a:latin typeface="inherit"/>
              </a:rPr>
              <a:t>[Underflow](https://learn.microsoft.com/en-us/cpp/sanitizers/error-stack-buffer-underflow?view=msvc-170)</a:t>
            </a:r>
          </a:p>
          <a:p>
            <a:pPr marL="628650" lvl="1" indent="-171450">
              <a:buFont typeface="Arial" panose="020B0604020202020204" pitchFamily="34" charset="0"/>
              <a:buChar char="•"/>
            </a:pPr>
            <a:r>
              <a:rPr lang="en-US" b="0" i="0" dirty="0">
                <a:effectLst/>
                <a:latin typeface="inherit"/>
              </a:rPr>
              <a:t>Since we don’t often choose where the array reads, underflows are harder.</a:t>
            </a:r>
          </a:p>
          <a:p>
            <a:pPr marL="0" lvl="0" indent="0">
              <a:buFont typeface="Arial" panose="020B0604020202020204" pitchFamily="34" charset="0"/>
              <a:buNone/>
            </a:pPr>
            <a:endParaRPr lang="en-US" b="0" i="0" dirty="0">
              <a:effectLst/>
              <a:latin typeface="inherit"/>
            </a:endParaRPr>
          </a:p>
          <a:p>
            <a:pPr marL="0" lvl="0" indent="0">
              <a:buFont typeface="Arial" panose="020B0604020202020204" pitchFamily="34" charset="0"/>
              <a:buNone/>
            </a:pPr>
            <a:endParaRPr lang="en-US" b="0" i="0" dirty="0">
              <a:effectLst/>
              <a:latin typeface="inherit"/>
            </a:endParaRPr>
          </a:p>
          <a:p>
            <a:pPr marL="0" lvl="0" indent="0">
              <a:buFont typeface="Arial" panose="020B0604020202020204" pitchFamily="34" charset="0"/>
              <a:buNone/>
            </a:pPr>
            <a:r>
              <a:rPr lang="en-US" b="0" i="0" dirty="0">
                <a:effectLst/>
                <a:latin typeface="inherit"/>
              </a:rPr>
              <a:t>Ref:</a:t>
            </a:r>
          </a:p>
          <a:p>
            <a:pPr marL="0" lvl="0" indent="0">
              <a:buFont typeface="Arial" panose="020B0604020202020204" pitchFamily="34" charset="0"/>
              <a:buNone/>
            </a:pPr>
            <a:r>
              <a:rPr lang="en-US" b="0" i="0" dirty="0">
                <a:effectLst/>
                <a:latin typeface="inherit"/>
              </a:rPr>
              <a:t>https://owasp.org/www-community/vulnerabilities/Buffer_Overflow</a:t>
            </a:r>
          </a:p>
          <a:p>
            <a:pPr marL="0" lvl="0" indent="0">
              <a:buFont typeface="Arial" panose="020B0604020202020204" pitchFamily="34" charset="0"/>
              <a:buNone/>
            </a:pPr>
            <a:r>
              <a:rPr lang="en-US" b="0" i="0" dirty="0">
                <a:effectLst/>
                <a:latin typeface="inherit"/>
              </a:rPr>
              <a:t>https://cwe.mitre.org/data/definitions/122.html</a:t>
            </a:r>
          </a:p>
          <a:p>
            <a:pPr marL="0" lvl="0" indent="0">
              <a:buFont typeface="Arial" panose="020B0604020202020204" pitchFamily="34" charset="0"/>
              <a:buNone/>
            </a:pPr>
            <a:r>
              <a:rPr lang="en-US" b="0" i="0" dirty="0">
                <a:effectLst/>
                <a:latin typeface="inherit"/>
              </a:rPr>
              <a:t>https://ieeexplore.ieee.org/document/6956567</a:t>
            </a:r>
          </a:p>
          <a:p>
            <a:pPr marL="0" lvl="0" indent="0">
              <a:buFont typeface="Arial" panose="020B0604020202020204" pitchFamily="34" charset="0"/>
              <a:buNone/>
            </a:pPr>
            <a:r>
              <a:rPr lang="en-US" b="0" i="0" dirty="0">
                <a:effectLst/>
                <a:latin typeface="inherit"/>
              </a:rPr>
              <a:t>https://www.cs.swarthmore.edu/~newhall/unixhelp/C_arrays.html</a:t>
            </a:r>
          </a:p>
          <a:p>
            <a:pPr marL="0" lvl="0" indent="0">
              <a:buFont typeface="Arial" panose="020B0604020202020204" pitchFamily="34" charset="0"/>
              <a:buNone/>
            </a:pPr>
            <a:endParaRPr lang="en-US" b="0" i="0" dirty="0">
              <a:effectLst/>
              <a:latin typeface="inherit"/>
            </a:endParaRPr>
          </a:p>
        </p:txBody>
      </p:sp>
      <p:sp>
        <p:nvSpPr>
          <p:cNvPr id="4" name="Slide Number Placeholder 3"/>
          <p:cNvSpPr>
            <a:spLocks noGrp="1"/>
          </p:cNvSpPr>
          <p:nvPr>
            <p:ph type="sldNum" sz="quarter" idx="5"/>
          </p:nvPr>
        </p:nvSpPr>
        <p:spPr/>
        <p:txBody>
          <a:bodyPr/>
          <a:lstStyle/>
          <a:p>
            <a:fld id="{7D1D0D58-25A6-4377-805A-97D57715AC84}" type="slidenum">
              <a:rPr lang="en-US" smtClean="0"/>
              <a:t>3</a:t>
            </a:fld>
            <a:endParaRPr lang="en-US"/>
          </a:p>
        </p:txBody>
      </p:sp>
    </p:spTree>
    <p:extLst>
      <p:ext uri="{BB962C8B-B14F-4D97-AF65-F5344CB8AC3E}">
        <p14:creationId xmlns:p14="http://schemas.microsoft.com/office/powerpoint/2010/main" val="61740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4</a:t>
            </a:fld>
            <a:endParaRPr lang="en-US"/>
          </a:p>
        </p:txBody>
      </p:sp>
    </p:spTree>
    <p:extLst>
      <p:ext uri="{BB962C8B-B14F-4D97-AF65-F5344CB8AC3E}">
        <p14:creationId xmlns:p14="http://schemas.microsoft.com/office/powerpoint/2010/main" val="61692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a number of unsafe instructions that exist in many languages, primarily the older languages, but due to human error they can appear anywhere. </a:t>
            </a:r>
          </a:p>
          <a:p>
            <a:pPr marL="628650" lvl="1" indent="-171450">
              <a:buFont typeface="Arial" panose="020B0604020202020204" pitchFamily="34" charset="0"/>
              <a:buChar char="•"/>
            </a:pPr>
            <a:r>
              <a:rPr lang="en-US" dirty="0"/>
              <a:t>Undefined behaviors are unsafe, but we can for simplicity (and my sanity) not cover unsafe instructions due to undefined behavior</a:t>
            </a:r>
          </a:p>
          <a:p>
            <a:pPr marL="171450" lvl="0" indent="-171450">
              <a:buFont typeface="Arial" panose="020B0604020202020204" pitchFamily="34" charset="0"/>
              <a:buChar char="•"/>
            </a:pPr>
            <a:r>
              <a:rPr lang="en-US" dirty="0"/>
              <a:t>The classic example, that you have likely used before are the </a:t>
            </a:r>
            <a:r>
              <a:rPr lang="en-US" i="1" dirty="0" err="1"/>
              <a:t>scanf</a:t>
            </a:r>
            <a:r>
              <a:rPr lang="en-US" i="0" dirty="0"/>
              <a:t> and </a:t>
            </a:r>
            <a:r>
              <a:rPr lang="en-US" i="1" dirty="0" err="1"/>
              <a:t>strncpy</a:t>
            </a:r>
            <a:r>
              <a:rPr lang="en-US" b="1" i="1" dirty="0"/>
              <a:t> </a:t>
            </a:r>
          </a:p>
          <a:p>
            <a:pPr marL="628650" lvl="1" indent="-171450">
              <a:buFont typeface="Arial" panose="020B0604020202020204" pitchFamily="34" charset="0"/>
              <a:buChar char="•"/>
            </a:pPr>
            <a:r>
              <a:rPr lang="en-US" b="0" i="0" dirty="0"/>
              <a:t>They perform copies of some input string into a destination string until all elements of the input string have been copied.</a:t>
            </a:r>
          </a:p>
          <a:p>
            <a:pPr marL="0" lvl="0" indent="0">
              <a:buFont typeface="Arial" panose="020B0604020202020204" pitchFamily="34" charset="0"/>
              <a:buNone/>
            </a:pPr>
            <a:br>
              <a:rPr lang="en-US" b="0" i="0" dirty="0"/>
            </a:br>
            <a:r>
              <a:rPr lang="en-US" b="0" i="0" dirty="0"/>
              <a:t>Goto - </a:t>
            </a:r>
          </a:p>
          <a:p>
            <a:pPr marL="0" lvl="0" indent="0">
              <a:buFont typeface="Arial" panose="020B0604020202020204" pitchFamily="34" charset="0"/>
              <a:buNone/>
            </a:pPr>
            <a:r>
              <a:rPr lang="en-US" b="0" i="0" dirty="0"/>
              <a:t>https://www.qualys.com/2022/01/25/cve-2021-4034/pwnkit.txt#:~:text=435%20main%20(int%20argc%2C%20char%20*argv%5B%5D)</a:t>
            </a:r>
          </a:p>
          <a:p>
            <a:pPr marL="171450" lvl="0" indent="-171450">
              <a:buFont typeface="Arial" panose="020B0604020202020204" pitchFamily="34" charset="0"/>
              <a:buChar char="•"/>
            </a:pPr>
            <a:r>
              <a:rPr lang="en-US" b="0" i="0" dirty="0" err="1"/>
              <a:t>guint</a:t>
            </a:r>
            <a:r>
              <a:rPr lang="en-US" b="0" i="0" dirty="0"/>
              <a:t> is just a typedef for unsigned int</a:t>
            </a:r>
          </a:p>
          <a:p>
            <a:pPr marL="171450" lvl="0" indent="-171450">
              <a:buFont typeface="Arial" panose="020B0604020202020204" pitchFamily="34" charset="0"/>
              <a:buChar char="•"/>
            </a:pPr>
            <a:r>
              <a:rPr lang="en-US" dirty="0" err="1"/>
              <a:t>g_strdup</a:t>
            </a:r>
            <a:r>
              <a:rPr lang="en-US" dirty="0"/>
              <a:t> </a:t>
            </a:r>
            <a:r>
              <a:rPr lang="en-US" b="0" i="0" dirty="0"/>
              <a:t>duplicates a string!</a:t>
            </a:r>
          </a:p>
          <a:p>
            <a:pPr marL="628650" lvl="1" indent="-171450">
              <a:buFont typeface="Arial" panose="020B0604020202020204" pitchFamily="34" charset="0"/>
              <a:buChar char="•"/>
            </a:pPr>
            <a:r>
              <a:rPr lang="en-US" b="0" i="0" dirty="0"/>
              <a:t>https://docs.gtk.org/glib/func.strdup.html</a:t>
            </a:r>
          </a:p>
          <a:p>
            <a:pPr marL="171450" lvl="0" indent="-171450">
              <a:buFont typeface="Arial" panose="020B0604020202020204" pitchFamily="34" charset="0"/>
              <a:buChar char="•"/>
            </a:pPr>
            <a:r>
              <a:rPr lang="en-US" dirty="0" err="1"/>
              <a:t>g_find_program_in_path</a:t>
            </a:r>
            <a:r>
              <a:rPr lang="en-US" b="0" i="0" dirty="0"/>
              <a:t> finds the absolute path to a file/executable by searching through a users $PATH, just as </a:t>
            </a:r>
            <a:r>
              <a:rPr lang="en-US" b="0" i="0" dirty="0" err="1"/>
              <a:t>execvp</a:t>
            </a:r>
            <a:r>
              <a:rPr lang="en-US" b="0" i="0" dirty="0"/>
              <a:t> would</a:t>
            </a:r>
          </a:p>
          <a:p>
            <a:pPr marL="628650" lvl="1" indent="-171450">
              <a:buFont typeface="Arial" panose="020B0604020202020204" pitchFamily="34" charset="0"/>
              <a:buChar char="•"/>
            </a:pPr>
            <a:r>
              <a:rPr lang="en-US" b="0" i="0" dirty="0"/>
              <a:t>https://docs.gtk.org/glib/func.find_program_in_path.html</a:t>
            </a:r>
          </a:p>
          <a:p>
            <a:pPr marL="0" lvl="0" indent="0">
              <a:buFont typeface="Arial" panose="020B0604020202020204" pitchFamily="34" charset="0"/>
              <a:buNone/>
            </a:pPr>
            <a:endParaRPr lang="en-US" b="0" i="0" dirty="0"/>
          </a:p>
          <a:p>
            <a:pPr marL="0" lvl="0" indent="0">
              <a:buFont typeface="Arial" panose="020B0604020202020204" pitchFamily="34" charset="0"/>
              <a:buNone/>
            </a:pPr>
            <a:br>
              <a:rPr lang="en-US" b="0" i="0" dirty="0"/>
            </a:br>
            <a:br>
              <a:rPr lang="en-US" b="0" i="0" dirty="0"/>
            </a:br>
            <a:r>
              <a:rPr lang="en-US" b="0" i="0" dirty="0"/>
              <a:t>Refs:</a:t>
            </a:r>
            <a:br>
              <a:rPr lang="en-US" b="0" i="0" dirty="0"/>
            </a:br>
            <a:r>
              <a:rPr lang="en-US" b="0" i="0" dirty="0"/>
              <a:t>https://blog.regehr.org/archives/213 -- Interesting</a:t>
            </a:r>
          </a:p>
          <a:p>
            <a:pPr marL="171450" lvl="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7D1D0D58-25A6-4377-805A-97D57715AC84}" type="slidenum">
              <a:rPr lang="en-US" smtClean="0"/>
              <a:t>5</a:t>
            </a:fld>
            <a:endParaRPr lang="en-US"/>
          </a:p>
        </p:txBody>
      </p:sp>
    </p:spTree>
    <p:extLst>
      <p:ext uri="{BB962C8B-B14F-4D97-AF65-F5344CB8AC3E}">
        <p14:creationId xmlns:p14="http://schemas.microsoft.com/office/powerpoint/2010/main" val="101082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6</a:t>
            </a:fld>
            <a:endParaRPr lang="en-US"/>
          </a:p>
        </p:txBody>
      </p:sp>
    </p:spTree>
    <p:extLst>
      <p:ext uri="{BB962C8B-B14F-4D97-AF65-F5344CB8AC3E}">
        <p14:creationId xmlns:p14="http://schemas.microsoft.com/office/powerpoint/2010/main" val="154167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Depending on the platform you use, the exact memory layout of a given program, and what you can access when running said program may vary </a:t>
            </a:r>
          </a:p>
          <a:p>
            <a:pPr marL="628650" lvl="1" indent="-171450">
              <a:buFont typeface="Arial" panose="020B0604020202020204" pitchFamily="34" charset="0"/>
              <a:buChar char="•"/>
            </a:pPr>
            <a:r>
              <a:rPr lang="en-US" dirty="0"/>
              <a:t>This is not only limited to a Windows (PE – Portable Executable) and Linux (ELF –Executable and Linkable Format) files </a:t>
            </a:r>
          </a:p>
          <a:p>
            <a:pPr marL="1085850" lvl="2" indent="-171450">
              <a:buFont typeface="Arial" panose="020B0604020202020204" pitchFamily="34" charset="0"/>
              <a:buChar char="•"/>
            </a:pPr>
            <a:r>
              <a:rPr lang="en-US" dirty="0"/>
              <a:t>Different systems (Microcontrollers and whatnot) may use their own… unique layout.</a:t>
            </a:r>
          </a:p>
          <a:p>
            <a:pPr marL="628650" lvl="1" indent="-171450">
              <a:buFont typeface="Arial" panose="020B0604020202020204" pitchFamily="34" charset="0"/>
              <a:buChar char="•"/>
            </a:pPr>
            <a:r>
              <a:rPr lang="en-US" dirty="0"/>
              <a:t>We commonly use a form of Von Neumann architectures – that is the data of a program is located in the same memory (region) space as the instruction (code) for a given program</a:t>
            </a:r>
          </a:p>
          <a:p>
            <a:pPr marL="628650" lvl="1" indent="-171450">
              <a:buFont typeface="Arial" panose="020B0604020202020204" pitchFamily="34" charset="0"/>
              <a:buChar char="•"/>
            </a:pPr>
            <a:r>
              <a:rPr lang="en-US" dirty="0"/>
              <a:t>Some computers, primarily smaller chips such as microcontrollers and FPGAs use the Harvard Architecture. This separates the program data, and instructions (code). They also commonly make the data segments non-executable. </a:t>
            </a:r>
          </a:p>
          <a:p>
            <a:pPr marL="1085850" lvl="2" indent="-171450">
              <a:buFont typeface="Arial" panose="020B0604020202020204" pitchFamily="34" charset="0"/>
              <a:buChar char="•"/>
            </a:pPr>
            <a:r>
              <a:rPr lang="en-US" dirty="0"/>
              <a:t>This architecture provides unique challenges when it comes to preforming buffer overflows </a:t>
            </a:r>
          </a:p>
          <a:p>
            <a:pPr marL="0" lvl="0" indent="0">
              <a:buFont typeface="Arial" panose="020B0604020202020204" pitchFamily="34" charset="0"/>
              <a:buNone/>
            </a:pPr>
            <a:r>
              <a:rPr lang="en-US" b="0" dirty="0"/>
              <a:t>    </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Refs:</a:t>
            </a:r>
            <a:br>
              <a:rPr lang="en-US" b="0" dirty="0"/>
            </a:br>
            <a:r>
              <a:rPr lang="en-US" b="0" dirty="0"/>
              <a:t>https://web.stanford.edu/class/archive/cs/cs107/cs107.1174/guide_x86-64.html</a:t>
            </a:r>
          </a:p>
          <a:p>
            <a:pPr marL="0" lvl="0" indent="0">
              <a:buFont typeface="Arial" panose="020B0604020202020204" pitchFamily="34" charset="0"/>
              <a:buNone/>
            </a:pPr>
            <a:r>
              <a:rPr lang="en-US" b="0" dirty="0"/>
              <a:t>https://isaaccomputerscience.org/concepts/sys_arch_architecture</a:t>
            </a:r>
          </a:p>
          <a:p>
            <a:pPr marL="0" lvl="0" indent="0">
              <a:buFont typeface="Arial" panose="020B0604020202020204" pitchFamily="34" charset="0"/>
              <a:buNone/>
            </a:pPr>
            <a:br>
              <a:rPr lang="en-US" b="0" dirty="0"/>
            </a:br>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7</a:t>
            </a:fld>
            <a:endParaRPr lang="en-US"/>
          </a:p>
        </p:txBody>
      </p:sp>
    </p:spTree>
    <p:extLst>
      <p:ext uri="{BB962C8B-B14F-4D97-AF65-F5344CB8AC3E}">
        <p14:creationId xmlns:p14="http://schemas.microsoft.com/office/powerpoint/2010/main" val="127075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Generally, the principles of the overflow, and the way a program is loaded into memory is a constant </a:t>
            </a:r>
          </a:p>
          <a:p>
            <a:pPr marL="628650" lvl="1" indent="-171450">
              <a:buFont typeface="Arial" panose="020B0604020202020204" pitchFamily="34" charset="0"/>
              <a:buChar char="•"/>
            </a:pPr>
            <a:r>
              <a:rPr lang="en-US" dirty="0"/>
              <a:t>Look at this slide here, </a:t>
            </a:r>
            <a:r>
              <a:rPr lang="en-US" b="1" dirty="0"/>
              <a:t>all</a:t>
            </a:r>
            <a:r>
              <a:rPr lang="en-US" b="0" dirty="0"/>
              <a:t> processes (that is any running thing on the computer, be that something in user or kernel space) has at least a stack, data, and code segments. We of course we have the heap, and assorted headers or other segments too, but all we are concerned with in this case is the Stack and Heap segments. </a:t>
            </a:r>
          </a:p>
          <a:p>
            <a:pPr marL="1085850" lvl="2" indent="-171450">
              <a:buFont typeface="Arial" panose="020B0604020202020204" pitchFamily="34" charset="0"/>
              <a:buChar char="•"/>
            </a:pPr>
            <a:r>
              <a:rPr lang="en-US" b="0" dirty="0"/>
              <a:t>The stack is where all local data declared (among other things) in the function is stored. So if we write to a buffer, locally declared this is where it will be stored. If we overflow said buffer, we will write to the stack.</a:t>
            </a:r>
          </a:p>
          <a:p>
            <a:pPr marL="1085850" lvl="2" indent="-171450">
              <a:buFont typeface="Arial" panose="020B0604020202020204" pitchFamily="34" charset="0"/>
              <a:buChar char="•"/>
            </a:pPr>
            <a:r>
              <a:rPr lang="en-US" b="0" dirty="0"/>
              <a:t>This means a overflow allows us to arbitrarily write to the stack</a:t>
            </a:r>
          </a:p>
          <a:p>
            <a:pPr marL="171450" lvl="0" indent="-171450">
              <a:buFont typeface="Arial" panose="020B0604020202020204" pitchFamily="34" charset="0"/>
              <a:buChar char="•"/>
            </a:pPr>
            <a:r>
              <a:rPr lang="en-US" b="0" dirty="0"/>
              <a:t>The stack store some important information </a:t>
            </a:r>
          </a:p>
          <a:p>
            <a:pPr marL="628650" lvl="1" indent="-171450">
              <a:buFont typeface="Arial" panose="020B0604020202020204" pitchFamily="34" charset="0"/>
              <a:buChar char="•"/>
            </a:pPr>
            <a:r>
              <a:rPr lang="en-US" b="0" dirty="0"/>
              <a:t>Each stack frame, that is something created during a function call contains the base pointer of the previous call, and a return address. We aim to overwrite the return address of a function, so when it returns from the current function we can modify the control flow so it does what we want it to do.</a:t>
            </a:r>
          </a:p>
          <a:p>
            <a:pPr marL="1085850" lvl="2" indent="-171450">
              <a:buFont typeface="Arial" panose="020B0604020202020204" pitchFamily="34" charset="0"/>
              <a:buChar char="•"/>
            </a:pPr>
            <a:r>
              <a:rPr lang="en-US" b="0" dirty="0"/>
              <a:t>This can be through directly writing to the stack with executable code and jumping to it, or by chaining useful gadget together to perform some other purpose</a:t>
            </a:r>
          </a:p>
          <a:p>
            <a:pPr marL="171450" lvl="0" indent="-171450">
              <a:buFont typeface="Arial" panose="020B0604020202020204" pitchFamily="34" charset="0"/>
              <a:buChar char="•"/>
            </a:pPr>
            <a:r>
              <a:rPr lang="en-US" b="0" dirty="0"/>
              <a:t>There are also heap overflows, but I will not be focusing on those are I did not prep them.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Refs:</a:t>
            </a:r>
          </a:p>
          <a:p>
            <a:pPr marL="0" lvl="0" indent="0">
              <a:buFont typeface="Arial" panose="020B0604020202020204" pitchFamily="34" charset="0"/>
              <a:buNone/>
            </a:pPr>
            <a:r>
              <a:rPr lang="en-US" b="0" dirty="0"/>
              <a:t>https://people.cs.rutgers.edu/~pxk/419/notes/frames.html</a:t>
            </a:r>
          </a:p>
          <a:p>
            <a:pPr marL="0" lvl="0" indent="0">
              <a:buFont typeface="Arial" panose="020B0604020202020204" pitchFamily="34" charset="0"/>
              <a:buNone/>
            </a:pPr>
            <a:r>
              <a:rPr lang="en-US" b="0" dirty="0"/>
              <a:t>https://isaaccomputerscience.org/concepts/prog_sub_stack?examBoard=all&amp;stage=all</a:t>
            </a:r>
          </a:p>
          <a:p>
            <a:pPr marL="0" lvl="0" indent="0">
              <a:buFont typeface="Arial" panose="020B0604020202020204" pitchFamily="34" charset="0"/>
              <a:buNone/>
            </a:pPr>
            <a:r>
              <a:rPr lang="en-US" b="0" dirty="0"/>
              <a:t>https://manybutfinite.com/post/journey-to-the-stack/</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8</a:t>
            </a:fld>
            <a:endParaRPr lang="en-US"/>
          </a:p>
        </p:txBody>
      </p:sp>
    </p:spTree>
    <p:extLst>
      <p:ext uri="{BB962C8B-B14F-4D97-AF65-F5344CB8AC3E}">
        <p14:creationId xmlns:p14="http://schemas.microsoft.com/office/powerpoint/2010/main" val="69280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1D0D58-25A6-4377-805A-97D57715AC84}" type="slidenum">
              <a:rPr lang="en-US" smtClean="0"/>
              <a:t>9</a:t>
            </a:fld>
            <a:endParaRPr lang="en-US"/>
          </a:p>
        </p:txBody>
      </p:sp>
    </p:spTree>
    <p:extLst>
      <p:ext uri="{BB962C8B-B14F-4D97-AF65-F5344CB8AC3E}">
        <p14:creationId xmlns:p14="http://schemas.microsoft.com/office/powerpoint/2010/main" val="1361960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3" name="Slide Number Placeholder 2"/>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
        <p:nvSpPr>
          <p:cNvPr id="12" name="Text Placeholder 4">
            <a:extLst>
              <a:ext uri="{FF2B5EF4-FFF2-40B4-BE49-F238E27FC236}">
                <a16:creationId xmlns:a16="http://schemas.microsoft.com/office/drawing/2014/main" id="{9F60988D-929E-44D9-88A2-7F58190E4E4E}"/>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a:extLst>
              <a:ext uri="{FF2B5EF4-FFF2-40B4-BE49-F238E27FC236}">
                <a16:creationId xmlns:a16="http://schemas.microsoft.com/office/drawing/2014/main" id="{5096204F-6257-414C-A0D9-252F5529F50E}"/>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5" name="Text Placeholder 4">
            <a:extLst>
              <a:ext uri="{FF2B5EF4-FFF2-40B4-BE49-F238E27FC236}">
                <a16:creationId xmlns:a16="http://schemas.microsoft.com/office/drawing/2014/main" id="{B9861574-1295-4C59-9A15-38FC1455C34D}"/>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22458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1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
        <p:nvSpPr>
          <p:cNvPr id="10" name="Text Placeholder 15">
            <a:extLst>
              <a:ext uri="{FF2B5EF4-FFF2-40B4-BE49-F238E27FC236}">
                <a16:creationId xmlns:a16="http://schemas.microsoft.com/office/drawing/2014/main" id="{D875B717-1786-403F-8150-BFA5166F63DB}"/>
              </a:ext>
            </a:extLst>
          </p:cNvPr>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itle 1">
            <a:extLst>
              <a:ext uri="{FF2B5EF4-FFF2-40B4-BE49-F238E27FC236}">
                <a16:creationId xmlns:a16="http://schemas.microsoft.com/office/drawing/2014/main" id="{9301F18E-099C-4551-B21E-64440635CBF1}"/>
              </a:ext>
            </a:extLst>
          </p:cNvPr>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12" name="Text Placeholder 4">
            <a:extLst>
              <a:ext uri="{FF2B5EF4-FFF2-40B4-BE49-F238E27FC236}">
                <a16:creationId xmlns:a16="http://schemas.microsoft.com/office/drawing/2014/main" id="{B2107A9E-A4E5-4DB0-A83A-DC48D8A86DA0}"/>
              </a:ext>
            </a:extLst>
          </p:cNvPr>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68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3" name="Slide Number Placeholder 2"/>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15081"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2" name="Slide Number Placeholder 1"/>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
        <p:nvSpPr>
          <p:cNvPr id="4" name="Slide Number Placeholder 3"/>
          <p:cNvSpPr>
            <a:spLocks noGrp="1"/>
          </p:cNvSpPr>
          <p:nvPr>
            <p:ph type="sldNum" sz="quarter" idx="4"/>
          </p:nvPr>
        </p:nvSpPr>
        <p:spPr>
          <a:xfrm>
            <a:off x="5880894" y="6356350"/>
            <a:ext cx="400050" cy="365125"/>
          </a:xfrm>
          <a:prstGeom prst="rect">
            <a:avLst/>
          </a:prstGeom>
        </p:spPr>
        <p:txBody>
          <a:bodyPr vert="horz" lIns="91440" tIns="45720" rIns="91440" bIns="45720" rtlCol="0" anchor="t"/>
          <a:lstStyle>
            <a:lvl1pPr algn="ctr">
              <a:defRPr sz="1200">
                <a:solidFill>
                  <a:srgbClr val="00C0F3"/>
                </a:solidFill>
              </a:defRPr>
            </a:lvl1p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2" r:id="rId3"/>
    <p:sldLayoutId id="2147483677" r:id="rId4"/>
    <p:sldLayoutId id="2147483683" r:id="rId5"/>
    <p:sldLayoutId id="2147483680" r:id="rId6"/>
    <p:sldLayoutId id="2147483661" r:id="rId7"/>
    <p:sldLayoutId id="2147483666" r:id="rId8"/>
    <p:sldLayoutId id="2147483681" r:id="rId9"/>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Boring Buffer Overflows</a:t>
            </a:r>
          </a:p>
        </p:txBody>
      </p:sp>
      <p:sp>
        <p:nvSpPr>
          <p:cNvPr id="6" name="Subtitle 5"/>
          <p:cNvSpPr>
            <a:spLocks noGrp="1"/>
          </p:cNvSpPr>
          <p:nvPr>
            <p:ph type="subTitle" idx="1"/>
          </p:nvPr>
        </p:nvSpPr>
        <p:spPr/>
        <p:txBody>
          <a:bodyPr>
            <a:normAutofit/>
          </a:bodyPr>
          <a:lstStyle/>
          <a:p>
            <a:r>
              <a:rPr lang="en-US" sz="2200" dirty="0"/>
              <a:t>Cyber Security!</a:t>
            </a:r>
          </a:p>
        </p:txBody>
      </p:sp>
      <p:sp>
        <p:nvSpPr>
          <p:cNvPr id="2" name="Slide Number Placeholder 1"/>
          <p:cNvSpPr>
            <a:spLocks noGrp="1"/>
          </p:cNvSpPr>
          <p:nvPr>
            <p:ph type="sldNum" sz="quarter" idx="10"/>
          </p:nvPr>
        </p:nvSpPr>
        <p:spPr/>
        <p:txBody>
          <a:bodyPr/>
          <a:lstStyle/>
          <a:p>
            <a:fld id="{0FA920F7-7227-4D6E-B7C6-AC05743CC8F3}" type="slidenum">
              <a:rPr lang="en-US" smtClean="0"/>
              <a:pPr/>
              <a:t>1</a:t>
            </a:fld>
            <a:endParaRPr lang="en-US" dirty="0"/>
          </a:p>
        </p:txBody>
      </p:sp>
    </p:spTree>
    <p:extLst>
      <p:ext uri="{BB962C8B-B14F-4D97-AF65-F5344CB8AC3E}">
        <p14:creationId xmlns:p14="http://schemas.microsoft.com/office/powerpoint/2010/main" val="318145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9E9EC8-73D8-99ED-0623-771D6F5B038B}"/>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1D99660-837D-A490-603F-229E330BBDA2}"/>
              </a:ext>
            </a:extLst>
          </p:cNvPr>
          <p:cNvSpPr>
            <a:spLocks noGrp="1"/>
          </p:cNvSpPr>
          <p:nvPr>
            <p:ph type="title"/>
          </p:nvPr>
        </p:nvSpPr>
        <p:spPr/>
        <p:txBody>
          <a:bodyPr/>
          <a:lstStyle/>
          <a:p>
            <a:r>
              <a:rPr lang="en-US" dirty="0"/>
              <a:t>Basic exploitation</a:t>
            </a:r>
          </a:p>
        </p:txBody>
      </p:sp>
      <p:sp>
        <p:nvSpPr>
          <p:cNvPr id="4" name="Text Placeholder 3">
            <a:extLst>
              <a:ext uri="{FF2B5EF4-FFF2-40B4-BE49-F238E27FC236}">
                <a16:creationId xmlns:a16="http://schemas.microsoft.com/office/drawing/2014/main" id="{D89FA36D-447A-CA53-5C66-34F17755488E}"/>
              </a:ext>
            </a:extLst>
          </p:cNvPr>
          <p:cNvSpPr>
            <a:spLocks noGrp="1"/>
          </p:cNvSpPr>
          <p:nvPr>
            <p:ph type="body" sz="quarter" idx="11"/>
          </p:nvPr>
        </p:nvSpPr>
        <p:spPr/>
        <p:txBody>
          <a:bodyPr/>
          <a:lstStyle/>
          <a:p>
            <a:r>
              <a:rPr lang="en-US" dirty="0"/>
              <a:t>Sadly I will just talk about this </a:t>
            </a:r>
            <a:r>
              <a:rPr lang="en-US" dirty="0">
                <a:sym typeface="Wingdings" panose="05000000000000000000" pitchFamily="2" charset="2"/>
              </a:rPr>
              <a:t></a:t>
            </a:r>
          </a:p>
          <a:p>
            <a:r>
              <a:rPr lang="en-US" dirty="0"/>
              <a:t>How can the Layout of memory help us? </a:t>
            </a:r>
          </a:p>
          <a:p>
            <a:r>
              <a:rPr lang="en-US" dirty="0"/>
              <a:t>Where are local variables stored?</a:t>
            </a:r>
          </a:p>
          <a:p>
            <a:r>
              <a:rPr lang="en-US" dirty="0"/>
              <a:t>What is the orientation of a Buffer?</a:t>
            </a:r>
          </a:p>
          <a:p>
            <a:r>
              <a:rPr lang="en-US" dirty="0"/>
              <a:t>What do you put in the buffer?</a:t>
            </a:r>
          </a:p>
          <a:p>
            <a:pPr lvl="1"/>
            <a:r>
              <a:rPr lang="en-US" dirty="0" err="1"/>
              <a:t>Msfvenom</a:t>
            </a:r>
            <a:endParaRPr lang="en-US" dirty="0"/>
          </a:p>
          <a:p>
            <a:pPr lvl="1"/>
            <a:r>
              <a:rPr lang="en-US" dirty="0"/>
              <a:t>ROP </a:t>
            </a:r>
          </a:p>
        </p:txBody>
      </p:sp>
      <p:sp>
        <p:nvSpPr>
          <p:cNvPr id="5" name="Slide Number Placeholder 4">
            <a:extLst>
              <a:ext uri="{FF2B5EF4-FFF2-40B4-BE49-F238E27FC236}">
                <a16:creationId xmlns:a16="http://schemas.microsoft.com/office/drawing/2014/main" id="{56EB1A12-767E-2AD8-2A45-A9CEBC1D67C1}"/>
              </a:ext>
            </a:extLst>
          </p:cNvPr>
          <p:cNvSpPr>
            <a:spLocks noGrp="1"/>
          </p:cNvSpPr>
          <p:nvPr>
            <p:ph type="sldNum" sz="quarter" idx="12"/>
          </p:nvPr>
        </p:nvSpPr>
        <p:spPr/>
        <p:txBody>
          <a:bodyPr/>
          <a:lstStyle/>
          <a:p>
            <a:fld id="{0FA920F7-7227-4D6E-B7C6-AC05743CC8F3}" type="slidenum">
              <a:rPr lang="en-US" smtClean="0"/>
              <a:pPr/>
              <a:t>10</a:t>
            </a:fld>
            <a:endParaRPr lang="en-US" dirty="0"/>
          </a:p>
        </p:txBody>
      </p:sp>
      <p:pic>
        <p:nvPicPr>
          <p:cNvPr id="1026" name="Picture 2" descr="Stack-based buffer overflow: On the left, a snippet of the stack before...  | Download Scientific Diagram">
            <a:extLst>
              <a:ext uri="{FF2B5EF4-FFF2-40B4-BE49-F238E27FC236}">
                <a16:creationId xmlns:a16="http://schemas.microsoft.com/office/drawing/2014/main" id="{70D681CB-5B4F-0B62-943A-045211196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319" y="1676400"/>
            <a:ext cx="4814505" cy="3183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dress space layout">
            <a:extLst>
              <a:ext uri="{FF2B5EF4-FFF2-40B4-BE49-F238E27FC236}">
                <a16:creationId xmlns:a16="http://schemas.microsoft.com/office/drawing/2014/main" id="{07D326BD-403E-1D1E-4B6C-C6E35AD7D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879" y="4911359"/>
            <a:ext cx="3816440" cy="194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1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CD5F42-E5AC-312E-89CA-B2047E15CF10}"/>
              </a:ext>
            </a:extLst>
          </p:cNvPr>
          <p:cNvSpPr>
            <a:spLocks noGrp="1"/>
          </p:cNvSpPr>
          <p:nvPr>
            <p:ph type="body" sz="quarter" idx="10"/>
          </p:nvPr>
        </p:nvSpPr>
        <p:spPr/>
        <p:txBody>
          <a:bodyPr/>
          <a:lstStyle/>
          <a:p>
            <a:r>
              <a:rPr lang="en-US" dirty="0"/>
              <a:t>Another Image</a:t>
            </a:r>
          </a:p>
        </p:txBody>
      </p:sp>
      <p:sp>
        <p:nvSpPr>
          <p:cNvPr id="3" name="Title 2">
            <a:extLst>
              <a:ext uri="{FF2B5EF4-FFF2-40B4-BE49-F238E27FC236}">
                <a16:creationId xmlns:a16="http://schemas.microsoft.com/office/drawing/2014/main" id="{D1A98966-AFFC-E0DF-4A40-0CA3DD066103}"/>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FEFFDC35-B37E-C6A9-7CDC-DE30CAD5C97D}"/>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D3E50345-F642-7B84-239A-7021BAE35D1C}"/>
              </a:ext>
            </a:extLst>
          </p:cNvPr>
          <p:cNvSpPr>
            <a:spLocks noGrp="1"/>
          </p:cNvSpPr>
          <p:nvPr>
            <p:ph type="sldNum" sz="quarter" idx="12"/>
          </p:nvPr>
        </p:nvSpPr>
        <p:spPr/>
        <p:txBody>
          <a:bodyPr/>
          <a:lstStyle/>
          <a:p>
            <a:fld id="{0FA920F7-7227-4D6E-B7C6-AC05743CC8F3}" type="slidenum">
              <a:rPr lang="en-US" smtClean="0"/>
              <a:pPr/>
              <a:t>11</a:t>
            </a:fld>
            <a:endParaRPr lang="en-US" dirty="0"/>
          </a:p>
        </p:txBody>
      </p:sp>
      <p:pic>
        <p:nvPicPr>
          <p:cNvPr id="6" name="Picture 2" descr="Stack Frames &amp; Pointers | Cameron Wickes">
            <a:extLst>
              <a:ext uri="{FF2B5EF4-FFF2-40B4-BE49-F238E27FC236}">
                <a16:creationId xmlns:a16="http://schemas.microsoft.com/office/drawing/2014/main" id="{1BD73A83-0616-C0F5-C98B-22F62A37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94" y="1725976"/>
            <a:ext cx="9448800" cy="478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4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solidFill>
                  <a:schemeClr val="tx1"/>
                </a:solidFill>
              </a:rPr>
              <a:t>Unsafe Instructions</a:t>
            </a:r>
          </a:p>
          <a:p>
            <a:r>
              <a:rPr lang="en-US" dirty="0">
                <a:solidFill>
                  <a:schemeClr val="tx1"/>
                </a:solidFill>
              </a:rPr>
              <a:t>A Program in Memory</a:t>
            </a:r>
          </a:p>
          <a:p>
            <a:r>
              <a:rPr lang="en-US" dirty="0">
                <a:solidFill>
                  <a:schemeClr val="tx1"/>
                </a:solidFill>
              </a:rPr>
              <a:t>Basic Exploitation</a:t>
            </a:r>
          </a:p>
          <a:p>
            <a:pPr lvl="1"/>
            <a:r>
              <a:rPr lang="en-US" dirty="0">
                <a:solidFill>
                  <a:schemeClr val="tx1"/>
                </a:solidFill>
              </a:rPr>
              <a:t>Shell Code Generation </a:t>
            </a:r>
          </a:p>
          <a:p>
            <a:r>
              <a:rPr lang="en-US" dirty="0">
                <a:solidFill>
                  <a:srgbClr val="FF0000"/>
                </a:solidFill>
              </a:rPr>
              <a:t>Defenses</a:t>
            </a:r>
          </a:p>
          <a:p>
            <a:r>
              <a:rPr lang="en-US" dirty="0">
                <a:solidFill>
                  <a:schemeClr val="tx1"/>
                </a:solidFill>
              </a:rPr>
              <a:t>Return Oriented Programming (ROP)</a:t>
            </a:r>
          </a:p>
          <a:p>
            <a:r>
              <a:rPr lang="en-US" dirty="0">
                <a:solidFill>
                  <a:schemeClr val="tx1"/>
                </a:solidFill>
              </a:rPr>
              <a:t>BROP</a:t>
            </a:r>
          </a:p>
          <a:p>
            <a:r>
              <a:rPr lang="en-US" dirty="0" err="1">
                <a:solidFill>
                  <a:schemeClr val="tx1"/>
                </a:solidFill>
              </a:rPr>
              <a:t>Riscy</a:t>
            </a:r>
            <a:r>
              <a:rPr lang="en-US" dirty="0">
                <a:solidFill>
                  <a:schemeClr val="tx1"/>
                </a:solidFill>
              </a:rPr>
              <a:t> ROP</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12</a:t>
            </a:fld>
            <a:endParaRPr lang="en-US" dirty="0"/>
          </a:p>
        </p:txBody>
      </p:sp>
    </p:spTree>
    <p:extLst>
      <p:ext uri="{BB962C8B-B14F-4D97-AF65-F5344CB8AC3E}">
        <p14:creationId xmlns:p14="http://schemas.microsoft.com/office/powerpoint/2010/main" val="213935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C2AD-38E9-93DD-1A73-EF2CD7335885}"/>
              </a:ext>
            </a:extLst>
          </p:cNvPr>
          <p:cNvSpPr>
            <a:spLocks noGrp="1"/>
          </p:cNvSpPr>
          <p:nvPr>
            <p:ph type="title"/>
          </p:nvPr>
        </p:nvSpPr>
        <p:spPr/>
        <p:txBody>
          <a:bodyPr/>
          <a:lstStyle/>
          <a:p>
            <a:r>
              <a:rPr lang="en-US" dirty="0"/>
              <a:t>Defenses</a:t>
            </a:r>
          </a:p>
        </p:txBody>
      </p:sp>
      <p:sp>
        <p:nvSpPr>
          <p:cNvPr id="3" name="Text Placeholder 2">
            <a:extLst>
              <a:ext uri="{FF2B5EF4-FFF2-40B4-BE49-F238E27FC236}">
                <a16:creationId xmlns:a16="http://schemas.microsoft.com/office/drawing/2014/main" id="{7A9300CC-D5FF-849F-9B34-AC3A993684DE}"/>
              </a:ext>
            </a:extLst>
          </p:cNvPr>
          <p:cNvSpPr>
            <a:spLocks noGrp="1"/>
          </p:cNvSpPr>
          <p:nvPr>
            <p:ph type="body" sz="quarter" idx="11"/>
          </p:nvPr>
        </p:nvSpPr>
        <p:spPr/>
        <p:txBody>
          <a:bodyPr/>
          <a:lstStyle/>
          <a:p>
            <a:r>
              <a:rPr lang="en-US" dirty="0"/>
              <a:t>ASLR</a:t>
            </a:r>
          </a:p>
          <a:p>
            <a:pPr lvl="1"/>
            <a:r>
              <a:rPr lang="en-US" dirty="0"/>
              <a:t>Address space layout randomization </a:t>
            </a:r>
          </a:p>
          <a:p>
            <a:pPr lvl="1"/>
            <a:r>
              <a:rPr lang="en-US" dirty="0"/>
              <a:t>Mainly affects the use of library functions </a:t>
            </a:r>
          </a:p>
          <a:p>
            <a:pPr lvl="2"/>
            <a:r>
              <a:rPr lang="en-US" dirty="0"/>
              <a:t>Stack based attacks can use NOP slides to negate some of the challenge </a:t>
            </a:r>
          </a:p>
          <a:p>
            <a:pPr lvl="2"/>
            <a:r>
              <a:rPr lang="en-US" dirty="0"/>
              <a:t>Libraries need exact addresses to call</a:t>
            </a:r>
          </a:p>
          <a:p>
            <a:r>
              <a:rPr lang="en-US" dirty="0"/>
              <a:t>Canaries </a:t>
            </a:r>
          </a:p>
          <a:p>
            <a:pPr lvl="1"/>
            <a:r>
              <a:rPr lang="en-US" dirty="0"/>
              <a:t>Terminator</a:t>
            </a:r>
          </a:p>
          <a:p>
            <a:pPr lvl="1"/>
            <a:r>
              <a:rPr lang="en-US" dirty="0"/>
              <a:t>Random</a:t>
            </a:r>
          </a:p>
          <a:p>
            <a:pPr lvl="1"/>
            <a:r>
              <a:rPr lang="en-US" dirty="0"/>
              <a:t>Random XOR</a:t>
            </a:r>
          </a:p>
          <a:p>
            <a:r>
              <a:rPr lang="en-US" dirty="0"/>
              <a:t>NX Memory Pages</a:t>
            </a:r>
          </a:p>
          <a:p>
            <a:pPr lvl="1"/>
            <a:r>
              <a:rPr lang="en-US" dirty="0"/>
              <a:t>If you can't Execute Shell Code, What can you do?</a:t>
            </a:r>
          </a:p>
        </p:txBody>
      </p:sp>
      <p:sp>
        <p:nvSpPr>
          <p:cNvPr id="4" name="Slide Number Placeholder 3">
            <a:extLst>
              <a:ext uri="{FF2B5EF4-FFF2-40B4-BE49-F238E27FC236}">
                <a16:creationId xmlns:a16="http://schemas.microsoft.com/office/drawing/2014/main" id="{C5F39844-BB93-E8F1-D1DF-E4D42253A899}"/>
              </a:ext>
            </a:extLst>
          </p:cNvPr>
          <p:cNvSpPr>
            <a:spLocks noGrp="1"/>
          </p:cNvSpPr>
          <p:nvPr>
            <p:ph type="sldNum" sz="quarter" idx="12"/>
          </p:nvPr>
        </p:nvSpPr>
        <p:spPr/>
        <p:txBody>
          <a:bodyPr/>
          <a:lstStyle/>
          <a:p>
            <a:fld id="{0FA920F7-7227-4D6E-B7C6-AC05743CC8F3}" type="slidenum">
              <a:rPr lang="en-US" smtClean="0"/>
              <a:pPr/>
              <a:t>13</a:t>
            </a:fld>
            <a:endParaRPr lang="en-US" dirty="0"/>
          </a:p>
        </p:txBody>
      </p:sp>
    </p:spTree>
    <p:extLst>
      <p:ext uri="{BB962C8B-B14F-4D97-AF65-F5344CB8AC3E}">
        <p14:creationId xmlns:p14="http://schemas.microsoft.com/office/powerpoint/2010/main" val="261675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t>Unsafe Instructions</a:t>
            </a:r>
          </a:p>
          <a:p>
            <a:r>
              <a:rPr lang="en-US" dirty="0"/>
              <a:t>A Program in Memory</a:t>
            </a:r>
          </a:p>
          <a:p>
            <a:r>
              <a:rPr lang="en-US" dirty="0"/>
              <a:t>Basic Exploitation</a:t>
            </a:r>
          </a:p>
          <a:p>
            <a:r>
              <a:rPr lang="en-US" dirty="0"/>
              <a:t>Defenses</a:t>
            </a:r>
          </a:p>
          <a:p>
            <a:r>
              <a:rPr lang="en-US" dirty="0">
                <a:solidFill>
                  <a:srgbClr val="FF0000"/>
                </a:solidFill>
              </a:rPr>
              <a:t>Return Oriented Programming (ROP)</a:t>
            </a:r>
          </a:p>
          <a:p>
            <a:r>
              <a:rPr lang="en-US" dirty="0"/>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14</a:t>
            </a:fld>
            <a:endParaRPr lang="en-US" dirty="0"/>
          </a:p>
        </p:txBody>
      </p:sp>
    </p:spTree>
    <p:extLst>
      <p:ext uri="{BB962C8B-B14F-4D97-AF65-F5344CB8AC3E}">
        <p14:creationId xmlns:p14="http://schemas.microsoft.com/office/powerpoint/2010/main" val="334971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29CE-E11F-D458-1300-FC0B7A130D61}"/>
              </a:ext>
            </a:extLst>
          </p:cNvPr>
          <p:cNvSpPr>
            <a:spLocks noGrp="1"/>
          </p:cNvSpPr>
          <p:nvPr>
            <p:ph type="title"/>
          </p:nvPr>
        </p:nvSpPr>
        <p:spPr/>
        <p:txBody>
          <a:bodyPr/>
          <a:lstStyle/>
          <a:p>
            <a:r>
              <a:rPr lang="en-US" dirty="0"/>
              <a:t>ROP</a:t>
            </a:r>
          </a:p>
        </p:txBody>
      </p:sp>
      <p:sp>
        <p:nvSpPr>
          <p:cNvPr id="3" name="Text Placeholder 2">
            <a:extLst>
              <a:ext uri="{FF2B5EF4-FFF2-40B4-BE49-F238E27FC236}">
                <a16:creationId xmlns:a16="http://schemas.microsoft.com/office/drawing/2014/main" id="{5EAED47F-11A9-26DE-E119-B9813791BD18}"/>
              </a:ext>
            </a:extLst>
          </p:cNvPr>
          <p:cNvSpPr>
            <a:spLocks noGrp="1"/>
          </p:cNvSpPr>
          <p:nvPr>
            <p:ph type="body" sz="quarter" idx="11"/>
          </p:nvPr>
        </p:nvSpPr>
        <p:spPr/>
        <p:txBody>
          <a:bodyPr/>
          <a:lstStyle/>
          <a:p>
            <a:r>
              <a:rPr lang="en-US" dirty="0"/>
              <a:t>This is what we can do when NX Memory is used</a:t>
            </a:r>
          </a:p>
          <a:p>
            <a:pPr lvl="1"/>
            <a:r>
              <a:rPr lang="en-US" dirty="0"/>
              <a:t>That is we find </a:t>
            </a:r>
            <a:r>
              <a:rPr lang="en-US" i="1" dirty="0"/>
              <a:t>gadgets</a:t>
            </a:r>
            <a:r>
              <a:rPr lang="en-US" dirty="0"/>
              <a:t> in the existing code</a:t>
            </a:r>
          </a:p>
          <a:p>
            <a:r>
              <a:rPr lang="en-US" dirty="0"/>
              <a:t>We use those gadgets to force a program to preform the actions </a:t>
            </a:r>
            <a:br>
              <a:rPr lang="en-US" dirty="0"/>
            </a:br>
            <a:r>
              <a:rPr lang="en-US" dirty="0"/>
              <a:t>we want!</a:t>
            </a:r>
          </a:p>
          <a:p>
            <a:pPr lvl="1"/>
            <a:r>
              <a:rPr lang="en-US" dirty="0"/>
              <a:t>Usually this is a system or library call to make the program do some action.</a:t>
            </a:r>
          </a:p>
          <a:p>
            <a:r>
              <a:rPr lang="en-US" dirty="0"/>
              <a:t>This often requires access to the source binary/code for analysis </a:t>
            </a:r>
          </a:p>
          <a:p>
            <a:pPr lvl="1"/>
            <a:r>
              <a:rPr lang="en-US" dirty="0"/>
              <a:t>There are some methods to bypass this. </a:t>
            </a:r>
          </a:p>
          <a:p>
            <a:pPr lvl="2"/>
            <a:endParaRPr lang="en-US" dirty="0"/>
          </a:p>
        </p:txBody>
      </p:sp>
      <p:sp>
        <p:nvSpPr>
          <p:cNvPr id="4" name="Slide Number Placeholder 3">
            <a:extLst>
              <a:ext uri="{FF2B5EF4-FFF2-40B4-BE49-F238E27FC236}">
                <a16:creationId xmlns:a16="http://schemas.microsoft.com/office/drawing/2014/main" id="{E518B39D-7E8B-8921-1AAC-C40730640197}"/>
              </a:ext>
            </a:extLst>
          </p:cNvPr>
          <p:cNvSpPr>
            <a:spLocks noGrp="1"/>
          </p:cNvSpPr>
          <p:nvPr>
            <p:ph type="sldNum" sz="quarter" idx="12"/>
          </p:nvPr>
        </p:nvSpPr>
        <p:spPr/>
        <p:txBody>
          <a:bodyPr/>
          <a:lstStyle/>
          <a:p>
            <a:fld id="{0FA920F7-7227-4D6E-B7C6-AC05743CC8F3}" type="slidenum">
              <a:rPr lang="en-US" smtClean="0"/>
              <a:pPr/>
              <a:t>15</a:t>
            </a:fld>
            <a:endParaRPr lang="en-US" dirty="0"/>
          </a:p>
        </p:txBody>
      </p:sp>
      <p:pic>
        <p:nvPicPr>
          <p:cNvPr id="3074" name="Picture 2" descr="Object oriented? Data oriented? Don't bother! – ProgrammerHumor.io">
            <a:extLst>
              <a:ext uri="{FF2B5EF4-FFF2-40B4-BE49-F238E27FC236}">
                <a16:creationId xmlns:a16="http://schemas.microsoft.com/office/drawing/2014/main" id="{B6C62325-DF6B-40BD-8F4F-74BC52BC4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986" y="0"/>
            <a:ext cx="244739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6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t>Unsafe Instructions</a:t>
            </a:r>
          </a:p>
          <a:p>
            <a:r>
              <a:rPr lang="en-US" dirty="0"/>
              <a:t>A Program in Memory</a:t>
            </a:r>
          </a:p>
          <a:p>
            <a:r>
              <a:rPr lang="en-US" dirty="0"/>
              <a:t>Basic Exploitation</a:t>
            </a:r>
          </a:p>
          <a:p>
            <a:pPr lvl="1"/>
            <a:r>
              <a:rPr lang="en-US" dirty="0"/>
              <a:t>Shell Code Generation </a:t>
            </a:r>
          </a:p>
          <a:p>
            <a:r>
              <a:rPr lang="en-US" dirty="0"/>
              <a:t>Defenses</a:t>
            </a:r>
          </a:p>
          <a:p>
            <a:r>
              <a:rPr lang="en-US" dirty="0"/>
              <a:t>Return Oriented Programming (ROP)</a:t>
            </a:r>
          </a:p>
          <a:p>
            <a:r>
              <a:rPr lang="en-US" dirty="0">
                <a:solidFill>
                  <a:srgbClr val="FF0000"/>
                </a:solidFill>
              </a:rPr>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16</a:t>
            </a:fld>
            <a:endParaRPr lang="en-US" dirty="0"/>
          </a:p>
        </p:txBody>
      </p:sp>
    </p:spTree>
    <p:extLst>
      <p:ext uri="{BB962C8B-B14F-4D97-AF65-F5344CB8AC3E}">
        <p14:creationId xmlns:p14="http://schemas.microsoft.com/office/powerpoint/2010/main" val="378441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D1ED41-0605-7F57-81E9-0915B2A495E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5F7D987A-B1A6-CF87-1576-93391703251C}"/>
              </a:ext>
            </a:extLst>
          </p:cNvPr>
          <p:cNvSpPr>
            <a:spLocks noGrp="1"/>
          </p:cNvSpPr>
          <p:nvPr>
            <p:ph type="title"/>
          </p:nvPr>
        </p:nvSpPr>
        <p:spPr/>
        <p:txBody>
          <a:bodyPr/>
          <a:lstStyle/>
          <a:p>
            <a:r>
              <a:rPr lang="en-US" dirty="0"/>
              <a:t>BROP</a:t>
            </a:r>
          </a:p>
        </p:txBody>
      </p:sp>
      <p:sp>
        <p:nvSpPr>
          <p:cNvPr id="4" name="Text Placeholder 3">
            <a:extLst>
              <a:ext uri="{FF2B5EF4-FFF2-40B4-BE49-F238E27FC236}">
                <a16:creationId xmlns:a16="http://schemas.microsoft.com/office/drawing/2014/main" id="{1BF8A0B5-919A-96E0-4A89-435D3B075E41}"/>
              </a:ext>
            </a:extLst>
          </p:cNvPr>
          <p:cNvSpPr>
            <a:spLocks noGrp="1"/>
          </p:cNvSpPr>
          <p:nvPr>
            <p:ph type="body" sz="quarter" idx="11"/>
          </p:nvPr>
        </p:nvSpPr>
        <p:spPr/>
        <p:txBody>
          <a:bodyPr/>
          <a:lstStyle/>
          <a:p>
            <a:r>
              <a:rPr lang="en-US" dirty="0"/>
              <a:t>Blind!</a:t>
            </a:r>
          </a:p>
          <a:p>
            <a:pPr lvl="1"/>
            <a:r>
              <a:rPr lang="en-US" dirty="0"/>
              <a:t>No info about target system</a:t>
            </a:r>
          </a:p>
          <a:p>
            <a:r>
              <a:rPr lang="en-US" dirty="0"/>
              <a:t>Requires special circumstances</a:t>
            </a:r>
          </a:p>
          <a:p>
            <a:endParaRPr lang="en-US" dirty="0"/>
          </a:p>
        </p:txBody>
      </p:sp>
      <p:sp>
        <p:nvSpPr>
          <p:cNvPr id="5" name="Slide Number Placeholder 4">
            <a:extLst>
              <a:ext uri="{FF2B5EF4-FFF2-40B4-BE49-F238E27FC236}">
                <a16:creationId xmlns:a16="http://schemas.microsoft.com/office/drawing/2014/main" id="{8D0100F4-B741-B9A5-B002-8495C1571574}"/>
              </a:ext>
            </a:extLst>
          </p:cNvPr>
          <p:cNvSpPr>
            <a:spLocks noGrp="1"/>
          </p:cNvSpPr>
          <p:nvPr>
            <p:ph type="sldNum" sz="quarter" idx="12"/>
          </p:nvPr>
        </p:nvSpPr>
        <p:spPr/>
        <p:txBody>
          <a:bodyPr/>
          <a:lstStyle/>
          <a:p>
            <a:fld id="{0FA920F7-7227-4D6E-B7C6-AC05743CC8F3}" type="slidenum">
              <a:rPr lang="en-US" smtClean="0"/>
              <a:pPr/>
              <a:t>17</a:t>
            </a:fld>
            <a:endParaRPr lang="en-US" dirty="0"/>
          </a:p>
        </p:txBody>
      </p:sp>
      <p:pic>
        <p:nvPicPr>
          <p:cNvPr id="7" name="Picture 6">
            <a:extLst>
              <a:ext uri="{FF2B5EF4-FFF2-40B4-BE49-F238E27FC236}">
                <a16:creationId xmlns:a16="http://schemas.microsoft.com/office/drawing/2014/main" id="{4F4F9882-EF25-4EF0-72C6-69C526AEF860}"/>
              </a:ext>
            </a:extLst>
          </p:cNvPr>
          <p:cNvPicPr>
            <a:picLocks noChangeAspect="1"/>
          </p:cNvPicPr>
          <p:nvPr/>
        </p:nvPicPr>
        <p:blipFill>
          <a:blip r:embed="rId3"/>
          <a:stretch>
            <a:fillRect/>
          </a:stretch>
        </p:blipFill>
        <p:spPr>
          <a:xfrm>
            <a:off x="61119" y="3084726"/>
            <a:ext cx="4175919" cy="2935074"/>
          </a:xfrm>
          <a:prstGeom prst="rect">
            <a:avLst/>
          </a:prstGeom>
        </p:spPr>
      </p:pic>
      <p:pic>
        <p:nvPicPr>
          <p:cNvPr id="9" name="Picture 8">
            <a:extLst>
              <a:ext uri="{FF2B5EF4-FFF2-40B4-BE49-F238E27FC236}">
                <a16:creationId xmlns:a16="http://schemas.microsoft.com/office/drawing/2014/main" id="{C337B0EB-2BAE-0ED1-6A6E-319ADEB4A6AE}"/>
              </a:ext>
            </a:extLst>
          </p:cNvPr>
          <p:cNvPicPr>
            <a:picLocks noChangeAspect="1"/>
          </p:cNvPicPr>
          <p:nvPr/>
        </p:nvPicPr>
        <p:blipFill>
          <a:blip r:embed="rId4"/>
          <a:stretch>
            <a:fillRect/>
          </a:stretch>
        </p:blipFill>
        <p:spPr>
          <a:xfrm>
            <a:off x="6517482" y="2035384"/>
            <a:ext cx="5638800" cy="4002092"/>
          </a:xfrm>
          <a:prstGeom prst="rect">
            <a:avLst/>
          </a:prstGeom>
        </p:spPr>
      </p:pic>
    </p:spTree>
    <p:extLst>
      <p:ext uri="{BB962C8B-B14F-4D97-AF65-F5344CB8AC3E}">
        <p14:creationId xmlns:p14="http://schemas.microsoft.com/office/powerpoint/2010/main" val="215764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t>Unsafe Instructions</a:t>
            </a:r>
          </a:p>
          <a:p>
            <a:r>
              <a:rPr lang="en-US" dirty="0"/>
              <a:t>A Program in Memory</a:t>
            </a:r>
          </a:p>
          <a:p>
            <a:r>
              <a:rPr lang="en-US" dirty="0"/>
              <a:t>Basic Exploitation</a:t>
            </a:r>
          </a:p>
          <a:p>
            <a:pPr lvl="1"/>
            <a:r>
              <a:rPr lang="en-US" dirty="0"/>
              <a:t>Shell Code Generation </a:t>
            </a:r>
          </a:p>
          <a:p>
            <a:r>
              <a:rPr lang="en-US" dirty="0"/>
              <a:t>Defenses</a:t>
            </a:r>
          </a:p>
          <a:p>
            <a:r>
              <a:rPr lang="en-US" dirty="0"/>
              <a:t>Return Oriented Programming (ROP)</a:t>
            </a:r>
          </a:p>
          <a:p>
            <a:r>
              <a:rPr lang="en-US" dirty="0"/>
              <a:t>BROP</a:t>
            </a:r>
          </a:p>
          <a:p>
            <a:r>
              <a:rPr lang="en-US" dirty="0" err="1">
                <a:solidFill>
                  <a:srgbClr val="FF0000"/>
                </a:solidFill>
              </a:rPr>
              <a:t>Riscy</a:t>
            </a:r>
            <a:r>
              <a:rPr lang="en-US" dirty="0">
                <a:solidFill>
                  <a:srgbClr val="FF0000"/>
                </a:solidFill>
              </a:rPr>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18</a:t>
            </a:fld>
            <a:endParaRPr lang="en-US" dirty="0"/>
          </a:p>
        </p:txBody>
      </p:sp>
    </p:spTree>
    <p:extLst>
      <p:ext uri="{BB962C8B-B14F-4D97-AF65-F5344CB8AC3E}">
        <p14:creationId xmlns:p14="http://schemas.microsoft.com/office/powerpoint/2010/main" val="226893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9E519-DA6D-B5EB-EFF3-5046215F1E0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500A9311-486D-5715-2195-F2FEFAF55B69}"/>
              </a:ext>
            </a:extLst>
          </p:cNvPr>
          <p:cNvSpPr>
            <a:spLocks noGrp="1"/>
          </p:cNvSpPr>
          <p:nvPr>
            <p:ph type="title"/>
          </p:nvPr>
        </p:nvSpPr>
        <p:spPr/>
        <p:txBody>
          <a:bodyPr/>
          <a:lstStyle/>
          <a:p>
            <a:r>
              <a:rPr lang="en-US" dirty="0" err="1"/>
              <a:t>Riscy</a:t>
            </a:r>
            <a:r>
              <a:rPr lang="en-US" dirty="0"/>
              <a:t> ROP</a:t>
            </a:r>
          </a:p>
        </p:txBody>
      </p:sp>
      <p:sp>
        <p:nvSpPr>
          <p:cNvPr id="4" name="Text Placeholder 3">
            <a:extLst>
              <a:ext uri="{FF2B5EF4-FFF2-40B4-BE49-F238E27FC236}">
                <a16:creationId xmlns:a16="http://schemas.microsoft.com/office/drawing/2014/main" id="{D4AB2E6B-67F1-3A18-4DAB-5944584B0FEF}"/>
              </a:ext>
            </a:extLst>
          </p:cNvPr>
          <p:cNvSpPr>
            <a:spLocks noGrp="1"/>
          </p:cNvSpPr>
          <p:nvPr>
            <p:ph type="body" sz="quarter" idx="11"/>
          </p:nvPr>
        </p:nvSpPr>
        <p:spPr/>
        <p:txBody>
          <a:bodyPr/>
          <a:lstStyle/>
          <a:p>
            <a:r>
              <a:rPr lang="en-US" dirty="0"/>
              <a:t>Interesting paper, we are out of time…</a:t>
            </a:r>
          </a:p>
          <a:p>
            <a:pPr lvl="1"/>
            <a:r>
              <a:rPr lang="en-US" dirty="0"/>
              <a:t>Uses symbolic execution on a known binary to determine ROP chains in a RISC-V architecture</a:t>
            </a:r>
          </a:p>
        </p:txBody>
      </p:sp>
      <p:sp>
        <p:nvSpPr>
          <p:cNvPr id="5" name="Slide Number Placeholder 4">
            <a:extLst>
              <a:ext uri="{FF2B5EF4-FFF2-40B4-BE49-F238E27FC236}">
                <a16:creationId xmlns:a16="http://schemas.microsoft.com/office/drawing/2014/main" id="{37BA1861-B337-9D97-0193-AF7B90B77DA2}"/>
              </a:ext>
            </a:extLst>
          </p:cNvPr>
          <p:cNvSpPr>
            <a:spLocks noGrp="1"/>
          </p:cNvSpPr>
          <p:nvPr>
            <p:ph type="sldNum" sz="quarter" idx="12"/>
          </p:nvPr>
        </p:nvSpPr>
        <p:spPr/>
        <p:txBody>
          <a:bodyPr/>
          <a:lstStyle/>
          <a:p>
            <a:fld id="{0FA920F7-7227-4D6E-B7C6-AC05743CC8F3}" type="slidenum">
              <a:rPr lang="en-US" smtClean="0"/>
              <a:pPr/>
              <a:t>19</a:t>
            </a:fld>
            <a:endParaRPr lang="en-US" dirty="0"/>
          </a:p>
        </p:txBody>
      </p:sp>
    </p:spTree>
    <p:extLst>
      <p:ext uri="{BB962C8B-B14F-4D97-AF65-F5344CB8AC3E}">
        <p14:creationId xmlns:p14="http://schemas.microsoft.com/office/powerpoint/2010/main" val="286632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rgbClr val="FF0000"/>
                </a:solidFill>
              </a:rPr>
              <a:t>What is an Overflow</a:t>
            </a:r>
          </a:p>
          <a:p>
            <a:r>
              <a:rPr lang="en-US" dirty="0"/>
              <a:t>Unsafe Instructions</a:t>
            </a:r>
          </a:p>
          <a:p>
            <a:r>
              <a:rPr lang="en-US" dirty="0"/>
              <a:t>A Program in Memory</a:t>
            </a:r>
          </a:p>
          <a:p>
            <a:r>
              <a:rPr lang="en-US" dirty="0"/>
              <a:t>Basic Exploitation</a:t>
            </a:r>
          </a:p>
          <a:p>
            <a:r>
              <a:rPr lang="en-US" dirty="0"/>
              <a:t>Defenses</a:t>
            </a:r>
          </a:p>
          <a:p>
            <a:r>
              <a:rPr lang="en-US" dirty="0"/>
              <a:t>Return Oriented Programming (ROP)</a:t>
            </a:r>
          </a:p>
          <a:p>
            <a:r>
              <a:rPr lang="en-US" dirty="0"/>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2</a:t>
            </a:fld>
            <a:endParaRPr lang="en-US" dirty="0"/>
          </a:p>
        </p:txBody>
      </p:sp>
    </p:spTree>
    <p:extLst>
      <p:ext uri="{BB962C8B-B14F-4D97-AF65-F5344CB8AC3E}">
        <p14:creationId xmlns:p14="http://schemas.microsoft.com/office/powerpoint/2010/main" val="59973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4CF5-7133-D05A-1EAC-BEB51801ABA8}"/>
              </a:ext>
            </a:extLst>
          </p:cNvPr>
          <p:cNvSpPr>
            <a:spLocks noGrp="1"/>
          </p:cNvSpPr>
          <p:nvPr>
            <p:ph type="ctrTitle"/>
          </p:nvPr>
        </p:nvSpPr>
        <p:spPr/>
        <p:txBody>
          <a:bodyPr/>
          <a:lstStyle/>
          <a:p>
            <a:r>
              <a:rPr lang="en-US" dirty="0"/>
              <a:t>Conclusion </a:t>
            </a:r>
          </a:p>
        </p:txBody>
      </p:sp>
      <p:sp>
        <p:nvSpPr>
          <p:cNvPr id="3" name="Slide Number Placeholder 2">
            <a:extLst>
              <a:ext uri="{FF2B5EF4-FFF2-40B4-BE49-F238E27FC236}">
                <a16:creationId xmlns:a16="http://schemas.microsoft.com/office/drawing/2014/main" id="{7FA319D1-B873-CA97-E1EE-1B0AF650FA2F}"/>
              </a:ext>
            </a:extLst>
          </p:cNvPr>
          <p:cNvSpPr>
            <a:spLocks noGrp="1"/>
          </p:cNvSpPr>
          <p:nvPr>
            <p:ph type="sldNum" sz="quarter" idx="10"/>
          </p:nvPr>
        </p:nvSpPr>
        <p:spPr/>
        <p:txBody>
          <a:bodyPr/>
          <a:lstStyle/>
          <a:p>
            <a:fld id="{0FA920F7-7227-4D6E-B7C6-AC05743CC8F3}" type="slidenum">
              <a:rPr lang="en-US" smtClean="0"/>
              <a:pPr/>
              <a:t>20</a:t>
            </a:fld>
            <a:endParaRPr lang="en-US" dirty="0"/>
          </a:p>
        </p:txBody>
      </p:sp>
    </p:spTree>
    <p:extLst>
      <p:ext uri="{BB962C8B-B14F-4D97-AF65-F5344CB8AC3E}">
        <p14:creationId xmlns:p14="http://schemas.microsoft.com/office/powerpoint/2010/main" val="359567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5A23-FA74-FD70-C4B9-97ED689E0F7F}"/>
              </a:ext>
            </a:extLst>
          </p:cNvPr>
          <p:cNvSpPr>
            <a:spLocks noGrp="1"/>
          </p:cNvSpPr>
          <p:nvPr>
            <p:ph type="ctrTitle"/>
          </p:nvPr>
        </p:nvSpPr>
        <p:spPr/>
        <p:txBody>
          <a:bodyPr/>
          <a:lstStyle/>
          <a:p>
            <a:r>
              <a:rPr lang="en-US" dirty="0"/>
              <a:t>Done, there is none</a:t>
            </a:r>
          </a:p>
        </p:txBody>
      </p:sp>
      <p:sp>
        <p:nvSpPr>
          <p:cNvPr id="3" name="Subtitle 2">
            <a:extLst>
              <a:ext uri="{FF2B5EF4-FFF2-40B4-BE49-F238E27FC236}">
                <a16:creationId xmlns:a16="http://schemas.microsoft.com/office/drawing/2014/main" id="{41B8CA30-4A11-6CB8-1703-2BC732855CC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8F34791-ECFF-D987-53DB-BF3BBB4DA85E}"/>
              </a:ext>
            </a:extLst>
          </p:cNvPr>
          <p:cNvSpPr>
            <a:spLocks noGrp="1"/>
          </p:cNvSpPr>
          <p:nvPr>
            <p:ph type="sldNum" sz="quarter" idx="10"/>
          </p:nvPr>
        </p:nvSpPr>
        <p:spPr/>
        <p:txBody>
          <a:bodyPr/>
          <a:lstStyle/>
          <a:p>
            <a:fld id="{0FA920F7-7227-4D6E-B7C6-AC05743CC8F3}" type="slidenum">
              <a:rPr lang="en-US" smtClean="0"/>
              <a:pPr/>
              <a:t>21</a:t>
            </a:fld>
            <a:endParaRPr lang="en-US" dirty="0"/>
          </a:p>
        </p:txBody>
      </p:sp>
    </p:spTree>
    <p:extLst>
      <p:ext uri="{BB962C8B-B14F-4D97-AF65-F5344CB8AC3E}">
        <p14:creationId xmlns:p14="http://schemas.microsoft.com/office/powerpoint/2010/main" val="381155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91F2D-D875-E36D-2B2A-FF271AB93D55}"/>
              </a:ext>
            </a:extLst>
          </p:cNvPr>
          <p:cNvSpPr>
            <a:spLocks noGrp="1"/>
          </p:cNvSpPr>
          <p:nvPr>
            <p:ph type="body" sz="quarter" idx="10"/>
          </p:nvPr>
        </p:nvSpPr>
        <p:spPr/>
        <p:txBody>
          <a:bodyPr/>
          <a:lstStyle/>
          <a:p>
            <a:r>
              <a:rPr lang="en-US" dirty="0"/>
              <a:t>Basics</a:t>
            </a:r>
          </a:p>
        </p:txBody>
      </p:sp>
      <p:sp>
        <p:nvSpPr>
          <p:cNvPr id="3" name="Title 2">
            <a:extLst>
              <a:ext uri="{FF2B5EF4-FFF2-40B4-BE49-F238E27FC236}">
                <a16:creationId xmlns:a16="http://schemas.microsoft.com/office/drawing/2014/main" id="{FBCC1F0C-8BBD-7D35-6B9C-0BA8A804CE65}"/>
              </a:ext>
            </a:extLst>
          </p:cNvPr>
          <p:cNvSpPr>
            <a:spLocks noGrp="1"/>
          </p:cNvSpPr>
          <p:nvPr>
            <p:ph type="title"/>
          </p:nvPr>
        </p:nvSpPr>
        <p:spPr/>
        <p:txBody>
          <a:bodyPr/>
          <a:lstStyle/>
          <a:p>
            <a:r>
              <a:rPr lang="en-US" dirty="0"/>
              <a:t>What is an overflow</a:t>
            </a:r>
          </a:p>
        </p:txBody>
      </p:sp>
      <p:sp>
        <p:nvSpPr>
          <p:cNvPr id="4" name="Text Placeholder 3">
            <a:extLst>
              <a:ext uri="{FF2B5EF4-FFF2-40B4-BE49-F238E27FC236}">
                <a16:creationId xmlns:a16="http://schemas.microsoft.com/office/drawing/2014/main" id="{D50FAC6D-B487-B525-4C4B-62147A39778B}"/>
              </a:ext>
            </a:extLst>
          </p:cNvPr>
          <p:cNvSpPr>
            <a:spLocks noGrp="1"/>
          </p:cNvSpPr>
          <p:nvPr>
            <p:ph type="body" sz="quarter" idx="11"/>
          </p:nvPr>
        </p:nvSpPr>
        <p:spPr/>
        <p:txBody>
          <a:bodyPr/>
          <a:lstStyle/>
          <a:p>
            <a:r>
              <a:rPr lang="en-US" dirty="0"/>
              <a:t>Buffers tend to be some form of </a:t>
            </a:r>
            <a:r>
              <a:rPr lang="en-US" b="1" dirty="0"/>
              <a:t>Array</a:t>
            </a:r>
            <a:endParaRPr lang="en-US" dirty="0"/>
          </a:p>
          <a:p>
            <a:pPr lvl="1"/>
            <a:r>
              <a:rPr lang="en-US" dirty="0"/>
              <a:t>The structure, and storage location of an array is</a:t>
            </a:r>
            <a:br>
              <a:rPr lang="en-US" dirty="0"/>
            </a:br>
            <a:r>
              <a:rPr lang="en-US" dirty="0"/>
              <a:t>important in this case!</a:t>
            </a:r>
          </a:p>
          <a:p>
            <a:r>
              <a:rPr lang="en-US" dirty="0"/>
              <a:t>This is not referring to an Integer Overflow!</a:t>
            </a:r>
          </a:p>
          <a:p>
            <a:pPr lvl="1"/>
            <a:r>
              <a:rPr lang="en-US" dirty="0"/>
              <a:t>Or an Integer Underflow</a:t>
            </a:r>
          </a:p>
          <a:p>
            <a:r>
              <a:rPr lang="en-US" dirty="0"/>
              <a:t>What is an Overflow in the case of a Buffer?</a:t>
            </a:r>
          </a:p>
          <a:p>
            <a:pPr lvl="1"/>
            <a:r>
              <a:rPr lang="en-US" dirty="0"/>
              <a:t>This is often a </a:t>
            </a:r>
            <a:r>
              <a:rPr lang="en-US" b="1" dirty="0"/>
              <a:t>out of bounds </a:t>
            </a:r>
            <a:r>
              <a:rPr lang="en-US" dirty="0"/>
              <a:t>write</a:t>
            </a:r>
          </a:p>
          <a:p>
            <a:pPr lvl="2"/>
            <a:r>
              <a:rPr lang="en-US" dirty="0"/>
              <a:t>There are out of bounds reads too…</a:t>
            </a:r>
          </a:p>
          <a:p>
            <a:pPr lvl="1"/>
            <a:r>
              <a:rPr lang="en-US" dirty="0"/>
              <a:t>So where does this memory access occur?</a:t>
            </a:r>
          </a:p>
        </p:txBody>
      </p:sp>
      <p:sp>
        <p:nvSpPr>
          <p:cNvPr id="5" name="Slide Number Placeholder 4">
            <a:extLst>
              <a:ext uri="{FF2B5EF4-FFF2-40B4-BE49-F238E27FC236}">
                <a16:creationId xmlns:a16="http://schemas.microsoft.com/office/drawing/2014/main" id="{243F3FCF-DAA3-821B-0FD4-6D34A2E18CF9}"/>
              </a:ext>
            </a:extLst>
          </p:cNvPr>
          <p:cNvSpPr>
            <a:spLocks noGrp="1"/>
          </p:cNvSpPr>
          <p:nvPr>
            <p:ph type="sldNum" sz="quarter" idx="12"/>
          </p:nvPr>
        </p:nvSpPr>
        <p:spPr/>
        <p:txBody>
          <a:bodyPr/>
          <a:lstStyle/>
          <a:p>
            <a:fld id="{0FA920F7-7227-4D6E-B7C6-AC05743CC8F3}" type="slidenum">
              <a:rPr lang="en-US" smtClean="0"/>
              <a:pPr/>
              <a:t>3</a:t>
            </a:fld>
            <a:endParaRPr lang="en-US" dirty="0"/>
          </a:p>
        </p:txBody>
      </p:sp>
      <p:pic>
        <p:nvPicPr>
          <p:cNvPr id="6" name="Picture 2" descr="FORCEDENTRY and Integer Overflows – SD Solutions, LLC">
            <a:extLst>
              <a:ext uri="{FF2B5EF4-FFF2-40B4-BE49-F238E27FC236}">
                <a16:creationId xmlns:a16="http://schemas.microsoft.com/office/drawing/2014/main" id="{BD4BE54E-C8AD-B201-14CF-277B8A63D1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7743" y="4238625"/>
            <a:ext cx="2812143"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w does C allocate memory of data items in a multidimensional array? -  GeeksforGeeks">
            <a:extLst>
              <a:ext uri="{FF2B5EF4-FFF2-40B4-BE49-F238E27FC236}">
                <a16:creationId xmlns:a16="http://schemas.microsoft.com/office/drawing/2014/main" id="{38458BEC-A063-C69C-E31D-88849C06A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087" y="2247900"/>
            <a:ext cx="3673217" cy="1914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a Buffer Overflow? - Annoyed Picard | Make a Meme">
            <a:extLst>
              <a:ext uri="{FF2B5EF4-FFF2-40B4-BE49-F238E27FC236}">
                <a16:creationId xmlns:a16="http://schemas.microsoft.com/office/drawing/2014/main" id="{3306D836-BEB7-7B4F-4F25-5A2F7F19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4719" y="-50800"/>
            <a:ext cx="206237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65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solidFill>
                  <a:srgbClr val="FF0000"/>
                </a:solidFill>
              </a:rPr>
              <a:t>Unsafe Instructions</a:t>
            </a:r>
          </a:p>
          <a:p>
            <a:r>
              <a:rPr lang="en-US" dirty="0"/>
              <a:t>A Program in Memory</a:t>
            </a:r>
          </a:p>
          <a:p>
            <a:r>
              <a:rPr lang="en-US" dirty="0"/>
              <a:t>Basic Exploitation</a:t>
            </a:r>
          </a:p>
          <a:p>
            <a:r>
              <a:rPr lang="en-US" dirty="0"/>
              <a:t>Defenses</a:t>
            </a:r>
          </a:p>
          <a:p>
            <a:r>
              <a:rPr lang="en-US" dirty="0"/>
              <a:t>Return Oriented Programming (ROP)</a:t>
            </a:r>
          </a:p>
          <a:p>
            <a:r>
              <a:rPr lang="en-US" dirty="0"/>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4</a:t>
            </a:fld>
            <a:endParaRPr lang="en-US" dirty="0"/>
          </a:p>
        </p:txBody>
      </p:sp>
    </p:spTree>
    <p:extLst>
      <p:ext uri="{BB962C8B-B14F-4D97-AF65-F5344CB8AC3E}">
        <p14:creationId xmlns:p14="http://schemas.microsoft.com/office/powerpoint/2010/main" val="38435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7BE956-E894-516C-844A-59269ABB723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BF341AA7-A1CE-D92B-1CD5-061BD8E2E950}"/>
              </a:ext>
            </a:extLst>
          </p:cNvPr>
          <p:cNvSpPr>
            <a:spLocks noGrp="1"/>
          </p:cNvSpPr>
          <p:nvPr>
            <p:ph type="title"/>
          </p:nvPr>
        </p:nvSpPr>
        <p:spPr/>
        <p:txBody>
          <a:bodyPr/>
          <a:lstStyle/>
          <a:p>
            <a:r>
              <a:rPr lang="en-US" dirty="0"/>
              <a:t>Unsafe Instructions</a:t>
            </a:r>
          </a:p>
        </p:txBody>
      </p:sp>
      <p:sp>
        <p:nvSpPr>
          <p:cNvPr id="4" name="Text Placeholder 3">
            <a:extLst>
              <a:ext uri="{FF2B5EF4-FFF2-40B4-BE49-F238E27FC236}">
                <a16:creationId xmlns:a16="http://schemas.microsoft.com/office/drawing/2014/main" id="{87D021AC-CE54-8117-76DA-17E1C9300CC8}"/>
              </a:ext>
            </a:extLst>
          </p:cNvPr>
          <p:cNvSpPr>
            <a:spLocks noGrp="1"/>
          </p:cNvSpPr>
          <p:nvPr>
            <p:ph type="body" sz="quarter" idx="11"/>
          </p:nvPr>
        </p:nvSpPr>
        <p:spPr/>
        <p:txBody>
          <a:bodyPr/>
          <a:lstStyle/>
          <a:p>
            <a:r>
              <a:rPr lang="en-US" dirty="0"/>
              <a:t>There are more unsafe instructions then I would know</a:t>
            </a:r>
          </a:p>
          <a:p>
            <a:r>
              <a:rPr lang="en-US" dirty="0"/>
              <a:t>We can also use common conventions in an unsafe manner</a:t>
            </a:r>
          </a:p>
          <a:p>
            <a:pPr lvl="1"/>
            <a:r>
              <a:rPr lang="en-US" dirty="0"/>
              <a:t>That is accessing memory out of bounds manually</a:t>
            </a:r>
          </a:p>
        </p:txBody>
      </p:sp>
      <p:sp>
        <p:nvSpPr>
          <p:cNvPr id="5" name="Slide Number Placeholder 4">
            <a:extLst>
              <a:ext uri="{FF2B5EF4-FFF2-40B4-BE49-F238E27FC236}">
                <a16:creationId xmlns:a16="http://schemas.microsoft.com/office/drawing/2014/main" id="{6550AED9-D56D-0A4E-843C-88BCEC74F977}"/>
              </a:ext>
            </a:extLst>
          </p:cNvPr>
          <p:cNvSpPr>
            <a:spLocks noGrp="1"/>
          </p:cNvSpPr>
          <p:nvPr>
            <p:ph type="sldNum" sz="quarter" idx="12"/>
          </p:nvPr>
        </p:nvSpPr>
        <p:spPr/>
        <p:txBody>
          <a:bodyPr/>
          <a:lstStyle/>
          <a:p>
            <a:fld id="{0FA920F7-7227-4D6E-B7C6-AC05743CC8F3}" type="slidenum">
              <a:rPr lang="en-US" smtClean="0"/>
              <a:pPr/>
              <a:t>5</a:t>
            </a:fld>
            <a:endParaRPr lang="en-US" dirty="0"/>
          </a:p>
        </p:txBody>
      </p:sp>
      <p:pic>
        <p:nvPicPr>
          <p:cNvPr id="7" name="Picture 6">
            <a:extLst>
              <a:ext uri="{FF2B5EF4-FFF2-40B4-BE49-F238E27FC236}">
                <a16:creationId xmlns:a16="http://schemas.microsoft.com/office/drawing/2014/main" id="{5D2C20AA-1828-1B76-4268-9C0B41089D27}"/>
              </a:ext>
            </a:extLst>
          </p:cNvPr>
          <p:cNvPicPr>
            <a:picLocks noChangeAspect="1"/>
          </p:cNvPicPr>
          <p:nvPr/>
        </p:nvPicPr>
        <p:blipFill>
          <a:blip r:embed="rId3"/>
          <a:stretch>
            <a:fillRect/>
          </a:stretch>
        </p:blipFill>
        <p:spPr>
          <a:xfrm>
            <a:off x="1806916" y="3340898"/>
            <a:ext cx="9687441" cy="380761"/>
          </a:xfrm>
          <a:prstGeom prst="rect">
            <a:avLst/>
          </a:prstGeom>
        </p:spPr>
      </p:pic>
      <p:pic>
        <p:nvPicPr>
          <p:cNvPr id="10" name="Picture 9">
            <a:extLst>
              <a:ext uri="{FF2B5EF4-FFF2-40B4-BE49-F238E27FC236}">
                <a16:creationId xmlns:a16="http://schemas.microsoft.com/office/drawing/2014/main" id="{5634E001-6BC5-A1CC-6361-4FFBE314533A}"/>
              </a:ext>
            </a:extLst>
          </p:cNvPr>
          <p:cNvPicPr>
            <a:picLocks noChangeAspect="1"/>
          </p:cNvPicPr>
          <p:nvPr/>
        </p:nvPicPr>
        <p:blipFill>
          <a:blip r:embed="rId4"/>
          <a:stretch>
            <a:fillRect/>
          </a:stretch>
        </p:blipFill>
        <p:spPr>
          <a:xfrm>
            <a:off x="1806916" y="3823519"/>
            <a:ext cx="9687441" cy="367481"/>
          </a:xfrm>
          <a:prstGeom prst="rect">
            <a:avLst/>
          </a:prstGeom>
        </p:spPr>
      </p:pic>
      <p:pic>
        <p:nvPicPr>
          <p:cNvPr id="5122" name="Picture 2" descr="OSHA approved : r/memes">
            <a:extLst>
              <a:ext uri="{FF2B5EF4-FFF2-40B4-BE49-F238E27FC236}">
                <a16:creationId xmlns:a16="http://schemas.microsoft.com/office/drawing/2014/main" id="{ECFEB187-3E8A-CF07-29F9-D378CB9BE0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8519" y="-6241"/>
            <a:ext cx="2277269" cy="200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19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t>Unsafe Instructions</a:t>
            </a:r>
          </a:p>
          <a:p>
            <a:r>
              <a:rPr lang="en-US" dirty="0">
                <a:solidFill>
                  <a:srgbClr val="FF0000"/>
                </a:solidFill>
              </a:rPr>
              <a:t>A Program in Memory</a:t>
            </a:r>
          </a:p>
          <a:p>
            <a:r>
              <a:rPr lang="en-US" dirty="0"/>
              <a:t>Basic Exploitation</a:t>
            </a:r>
          </a:p>
          <a:p>
            <a:r>
              <a:rPr lang="en-US" dirty="0"/>
              <a:t>Defenses</a:t>
            </a:r>
          </a:p>
          <a:p>
            <a:r>
              <a:rPr lang="en-US" dirty="0"/>
              <a:t>Return Oriented Programming (ROP)</a:t>
            </a:r>
          </a:p>
          <a:p>
            <a:r>
              <a:rPr lang="en-US" dirty="0"/>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6</a:t>
            </a:fld>
            <a:endParaRPr lang="en-US" dirty="0"/>
          </a:p>
        </p:txBody>
      </p:sp>
    </p:spTree>
    <p:extLst>
      <p:ext uri="{BB962C8B-B14F-4D97-AF65-F5344CB8AC3E}">
        <p14:creationId xmlns:p14="http://schemas.microsoft.com/office/powerpoint/2010/main" val="130720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93618D-2C13-1BAD-DE91-DD3E3491C749}"/>
              </a:ext>
            </a:extLst>
          </p:cNvPr>
          <p:cNvSpPr>
            <a:spLocks noGrp="1"/>
          </p:cNvSpPr>
          <p:nvPr>
            <p:ph type="body" sz="quarter" idx="10"/>
          </p:nvPr>
        </p:nvSpPr>
        <p:spPr/>
        <p:txBody>
          <a:bodyPr/>
          <a:lstStyle/>
          <a:p>
            <a:r>
              <a:rPr lang="en-US" dirty="0"/>
              <a:t>Hardware</a:t>
            </a:r>
          </a:p>
        </p:txBody>
      </p:sp>
      <p:sp>
        <p:nvSpPr>
          <p:cNvPr id="3" name="Title 2">
            <a:extLst>
              <a:ext uri="{FF2B5EF4-FFF2-40B4-BE49-F238E27FC236}">
                <a16:creationId xmlns:a16="http://schemas.microsoft.com/office/drawing/2014/main" id="{103C3313-A6E4-1E81-E2F4-994C69D1890C}"/>
              </a:ext>
            </a:extLst>
          </p:cNvPr>
          <p:cNvSpPr>
            <a:spLocks noGrp="1"/>
          </p:cNvSpPr>
          <p:nvPr>
            <p:ph type="title"/>
          </p:nvPr>
        </p:nvSpPr>
        <p:spPr/>
        <p:txBody>
          <a:bodyPr/>
          <a:lstStyle/>
          <a:p>
            <a:r>
              <a:rPr lang="en-US" dirty="0"/>
              <a:t>A Program in memory</a:t>
            </a:r>
          </a:p>
        </p:txBody>
      </p:sp>
      <p:sp>
        <p:nvSpPr>
          <p:cNvPr id="4" name="Text Placeholder 3">
            <a:extLst>
              <a:ext uri="{FF2B5EF4-FFF2-40B4-BE49-F238E27FC236}">
                <a16:creationId xmlns:a16="http://schemas.microsoft.com/office/drawing/2014/main" id="{FC258DE7-2802-E78D-6EA2-18E0E6D1E07B}"/>
              </a:ext>
            </a:extLst>
          </p:cNvPr>
          <p:cNvSpPr>
            <a:spLocks noGrp="1"/>
          </p:cNvSpPr>
          <p:nvPr>
            <p:ph type="body"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FF2E27-2A42-51AD-2D1C-CD1219B0F882}"/>
              </a:ext>
            </a:extLst>
          </p:cNvPr>
          <p:cNvSpPr>
            <a:spLocks noGrp="1"/>
          </p:cNvSpPr>
          <p:nvPr>
            <p:ph type="sldNum" sz="quarter" idx="12"/>
          </p:nvPr>
        </p:nvSpPr>
        <p:spPr/>
        <p:txBody>
          <a:bodyPr/>
          <a:lstStyle/>
          <a:p>
            <a:fld id="{0FA920F7-7227-4D6E-B7C6-AC05743CC8F3}" type="slidenum">
              <a:rPr lang="en-US" smtClean="0"/>
              <a:pPr/>
              <a:t>7</a:t>
            </a:fld>
            <a:endParaRPr lang="en-US" dirty="0"/>
          </a:p>
        </p:txBody>
      </p:sp>
      <p:pic>
        <p:nvPicPr>
          <p:cNvPr id="2062" name="Picture 14" descr="Von Neumann Architecture - Computer Science GCSE GURU">
            <a:extLst>
              <a:ext uri="{FF2B5EF4-FFF2-40B4-BE49-F238E27FC236}">
                <a16:creationId xmlns:a16="http://schemas.microsoft.com/office/drawing/2014/main" id="{E892334E-1BDA-96DF-4800-AA9695999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19" y="2169385"/>
            <a:ext cx="4619625" cy="323373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4AC004B5-A531-E4CA-3137-1C66FAC9D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4319" y="2418640"/>
            <a:ext cx="4619624" cy="293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33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57BA16-CD7F-0FE5-5532-C396B0FE7ECC}"/>
              </a:ext>
            </a:extLst>
          </p:cNvPr>
          <p:cNvSpPr>
            <a:spLocks noGrp="1"/>
          </p:cNvSpPr>
          <p:nvPr>
            <p:ph type="body" sz="quarter" idx="10"/>
          </p:nvPr>
        </p:nvSpPr>
        <p:spPr/>
        <p:txBody>
          <a:bodyPr/>
          <a:lstStyle/>
          <a:p>
            <a:r>
              <a:rPr lang="en-US" dirty="0"/>
              <a:t>Loaded In Memory</a:t>
            </a:r>
          </a:p>
        </p:txBody>
      </p:sp>
      <p:sp>
        <p:nvSpPr>
          <p:cNvPr id="3" name="Title 2">
            <a:extLst>
              <a:ext uri="{FF2B5EF4-FFF2-40B4-BE49-F238E27FC236}">
                <a16:creationId xmlns:a16="http://schemas.microsoft.com/office/drawing/2014/main" id="{139BD3F7-6EEF-CD62-6206-051AB1ABF7B2}"/>
              </a:ext>
            </a:extLst>
          </p:cNvPr>
          <p:cNvSpPr>
            <a:spLocks noGrp="1"/>
          </p:cNvSpPr>
          <p:nvPr>
            <p:ph type="title"/>
          </p:nvPr>
        </p:nvSpPr>
        <p:spPr/>
        <p:txBody>
          <a:bodyPr/>
          <a:lstStyle/>
          <a:p>
            <a:r>
              <a:rPr lang="en-US" dirty="0"/>
              <a:t>A Program in memory</a:t>
            </a:r>
          </a:p>
        </p:txBody>
      </p:sp>
      <p:sp>
        <p:nvSpPr>
          <p:cNvPr id="4" name="Text Placeholder 3">
            <a:extLst>
              <a:ext uri="{FF2B5EF4-FFF2-40B4-BE49-F238E27FC236}">
                <a16:creationId xmlns:a16="http://schemas.microsoft.com/office/drawing/2014/main" id="{80692F9B-F9EA-96E5-802E-5A6A50687BCA}"/>
              </a:ext>
            </a:extLst>
          </p:cNvPr>
          <p:cNvSpPr>
            <a:spLocks noGrp="1"/>
          </p:cNvSpPr>
          <p:nvPr>
            <p:ph type="body"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FC0B16-CFAE-119D-E8F8-780F1C67D4F2}"/>
              </a:ext>
            </a:extLst>
          </p:cNvPr>
          <p:cNvSpPr>
            <a:spLocks noGrp="1"/>
          </p:cNvSpPr>
          <p:nvPr>
            <p:ph type="sldNum" sz="quarter" idx="12"/>
          </p:nvPr>
        </p:nvSpPr>
        <p:spPr/>
        <p:txBody>
          <a:bodyPr/>
          <a:lstStyle/>
          <a:p>
            <a:fld id="{0FA920F7-7227-4D6E-B7C6-AC05743CC8F3}" type="slidenum">
              <a:rPr lang="en-US" smtClean="0"/>
              <a:pPr/>
              <a:t>8</a:t>
            </a:fld>
            <a:endParaRPr lang="en-US" dirty="0"/>
          </a:p>
        </p:txBody>
      </p:sp>
      <p:pic>
        <p:nvPicPr>
          <p:cNvPr id="6" name="Picture 4" descr="Stack frame - Citizendium">
            <a:extLst>
              <a:ext uri="{FF2B5EF4-FFF2-40B4-BE49-F238E27FC236}">
                <a16:creationId xmlns:a16="http://schemas.microsoft.com/office/drawing/2014/main" id="{E51BAA16-2958-1A65-B187-E05C40D30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319" y="2333625"/>
            <a:ext cx="35242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emory Layout of C Program | HackerEarth">
            <a:extLst>
              <a:ext uri="{FF2B5EF4-FFF2-40B4-BE49-F238E27FC236}">
                <a16:creationId xmlns:a16="http://schemas.microsoft.com/office/drawing/2014/main" id="{8DDC67C3-7F7F-86E7-9505-40C8B94C4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829" y="1905000"/>
            <a:ext cx="46196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3F23542E-F1CB-060F-AFF2-A14EB88F4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6119" y="-38100"/>
            <a:ext cx="2378266" cy="204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48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B7F-29BA-11FA-3483-AA1158BFB84C}"/>
              </a:ext>
            </a:extLst>
          </p:cNvPr>
          <p:cNvSpPr>
            <a:spLocks noGrp="1"/>
          </p:cNvSpPr>
          <p:nvPr>
            <p:ph type="title"/>
          </p:nvPr>
        </p:nvSpPr>
        <p:spPr/>
        <p:txBody>
          <a:bodyPr/>
          <a:lstStyle/>
          <a:p>
            <a:r>
              <a:rPr lang="en-US" dirty="0" err="1"/>
              <a:t>outLINE</a:t>
            </a:r>
            <a:endParaRPr lang="en-US" dirty="0"/>
          </a:p>
        </p:txBody>
      </p:sp>
      <p:sp>
        <p:nvSpPr>
          <p:cNvPr id="3" name="Text Placeholder 2">
            <a:extLst>
              <a:ext uri="{FF2B5EF4-FFF2-40B4-BE49-F238E27FC236}">
                <a16:creationId xmlns:a16="http://schemas.microsoft.com/office/drawing/2014/main" id="{056D6A5B-5E9C-29A1-52BF-5A3FC2158B1F}"/>
              </a:ext>
            </a:extLst>
          </p:cNvPr>
          <p:cNvSpPr>
            <a:spLocks noGrp="1"/>
          </p:cNvSpPr>
          <p:nvPr>
            <p:ph type="body" sz="quarter" idx="11"/>
          </p:nvPr>
        </p:nvSpPr>
        <p:spPr/>
        <p:txBody>
          <a:bodyPr/>
          <a:lstStyle/>
          <a:p>
            <a:r>
              <a:rPr lang="en-US" dirty="0">
                <a:solidFill>
                  <a:schemeClr val="tx1"/>
                </a:solidFill>
              </a:rPr>
              <a:t>What is an Overflow</a:t>
            </a:r>
          </a:p>
          <a:p>
            <a:r>
              <a:rPr lang="en-US" dirty="0"/>
              <a:t>Unsafe Instructions</a:t>
            </a:r>
          </a:p>
          <a:p>
            <a:r>
              <a:rPr lang="en-US" dirty="0"/>
              <a:t>A Program in Memory</a:t>
            </a:r>
          </a:p>
          <a:p>
            <a:r>
              <a:rPr lang="en-US" dirty="0">
                <a:solidFill>
                  <a:srgbClr val="FF0000"/>
                </a:solidFill>
              </a:rPr>
              <a:t>Basic Exploitation</a:t>
            </a:r>
          </a:p>
          <a:p>
            <a:r>
              <a:rPr lang="en-US" dirty="0"/>
              <a:t>Defenses</a:t>
            </a:r>
          </a:p>
          <a:p>
            <a:r>
              <a:rPr lang="en-US" dirty="0"/>
              <a:t>Return Oriented Programming (ROP)</a:t>
            </a:r>
          </a:p>
          <a:p>
            <a:r>
              <a:rPr lang="en-US" dirty="0"/>
              <a:t>BROP</a:t>
            </a:r>
          </a:p>
          <a:p>
            <a:r>
              <a:rPr lang="en-US" dirty="0" err="1"/>
              <a:t>Riscy</a:t>
            </a:r>
            <a:r>
              <a:rPr lang="en-US" dirty="0"/>
              <a:t> ROP</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389EF71-AC4D-1C51-9B8D-DBAC27BC2632}"/>
              </a:ext>
            </a:extLst>
          </p:cNvPr>
          <p:cNvSpPr>
            <a:spLocks noGrp="1"/>
          </p:cNvSpPr>
          <p:nvPr>
            <p:ph type="sldNum" sz="quarter" idx="12"/>
          </p:nvPr>
        </p:nvSpPr>
        <p:spPr/>
        <p:txBody>
          <a:bodyPr/>
          <a:lstStyle/>
          <a:p>
            <a:fld id="{0FA920F7-7227-4D6E-B7C6-AC05743CC8F3}" type="slidenum">
              <a:rPr lang="en-US" smtClean="0"/>
              <a:pPr/>
              <a:t>9</a:t>
            </a:fld>
            <a:endParaRPr lang="en-US" dirty="0"/>
          </a:p>
        </p:txBody>
      </p:sp>
    </p:spTree>
    <p:extLst>
      <p:ext uri="{BB962C8B-B14F-4D97-AF65-F5344CB8AC3E}">
        <p14:creationId xmlns:p14="http://schemas.microsoft.com/office/powerpoint/2010/main" val="2146246593"/>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_tcm18-288169" id="{FF67D50F-9090-0A46-818E-D76C83B3ABF4}" vid="{5278B33C-BF26-B04B-B309-705A9022AC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ppt-academic-template-no-tagline_tcm18-375049</Template>
  <TotalTime>343</TotalTime>
  <Words>3105</Words>
  <Application>Microsoft Office PowerPoint</Application>
  <PresentationFormat>Custom</PresentationFormat>
  <Paragraphs>323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Caecilia</vt:lpstr>
      <vt:lpstr>Calibri</vt:lpstr>
      <vt:lpstr>Century Gothic</vt:lpstr>
      <vt:lpstr>inherit</vt:lpstr>
      <vt:lpstr>PT Sans</vt:lpstr>
      <vt:lpstr>Roboto</vt:lpstr>
      <vt:lpstr>Times New Roman</vt:lpstr>
      <vt:lpstr>Blank</vt:lpstr>
      <vt:lpstr>Boring Buffer Overflows</vt:lpstr>
      <vt:lpstr>outLINE</vt:lpstr>
      <vt:lpstr>What is an overflow</vt:lpstr>
      <vt:lpstr>outline</vt:lpstr>
      <vt:lpstr>Unsafe Instructions</vt:lpstr>
      <vt:lpstr>outline</vt:lpstr>
      <vt:lpstr>A Program in memory</vt:lpstr>
      <vt:lpstr>A Program in memory</vt:lpstr>
      <vt:lpstr>outLINE</vt:lpstr>
      <vt:lpstr>Basic exploitation</vt:lpstr>
      <vt:lpstr>PowerPoint Presentation</vt:lpstr>
      <vt:lpstr>outLINE</vt:lpstr>
      <vt:lpstr>Defenses</vt:lpstr>
      <vt:lpstr>outLINE</vt:lpstr>
      <vt:lpstr>ROP</vt:lpstr>
      <vt:lpstr>outLINE</vt:lpstr>
      <vt:lpstr>BROP</vt:lpstr>
      <vt:lpstr>outLINE</vt:lpstr>
      <vt:lpstr>Riscy ROP</vt:lpstr>
      <vt:lpstr>Conclusion </vt:lpstr>
      <vt:lpstr>Done, there is none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Boring Buffer Overflows</dc:title>
  <dc:creator>Harper, Matthew A</dc:creator>
  <cp:lastModifiedBy>Harper, Matthew A</cp:lastModifiedBy>
  <cp:revision>3</cp:revision>
  <cp:lastPrinted>2015-05-01T18:07:17Z</cp:lastPrinted>
  <dcterms:created xsi:type="dcterms:W3CDTF">2023-10-01T20:03:40Z</dcterms:created>
  <dcterms:modified xsi:type="dcterms:W3CDTF">2023-10-12T01:45:08Z</dcterms:modified>
</cp:coreProperties>
</file>