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5" r:id="rId8"/>
    <p:sldId id="264" r:id="rId9"/>
    <p:sldId id="263" r:id="rId10"/>
    <p:sldId id="262"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93AF-916E-4F8F-A349-80CF2FDD6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DFEADC-AA3B-4DCC-A1CD-59D6372EA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3B2A47-5F7D-4E55-8BBD-E7F6EC40041B}"/>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5" name="Footer Placeholder 4">
            <a:extLst>
              <a:ext uri="{FF2B5EF4-FFF2-40B4-BE49-F238E27FC236}">
                <a16:creationId xmlns:a16="http://schemas.microsoft.com/office/drawing/2014/main" id="{1F9AAF90-2073-49CB-9B7C-C5942A958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4F965-9229-4B5F-B0DF-FFC671C11D64}"/>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58206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A543-F983-4F81-9084-29A9C251F2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EB7D58-EA77-4F3D-A5D7-BD1F31535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B1329-6262-44EF-A959-0C19C028EF20}"/>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5" name="Footer Placeholder 4">
            <a:extLst>
              <a:ext uri="{FF2B5EF4-FFF2-40B4-BE49-F238E27FC236}">
                <a16:creationId xmlns:a16="http://schemas.microsoft.com/office/drawing/2014/main" id="{E0C58FDD-9642-4DDC-ABB2-ED8D5DB2D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36F56-AC55-4D55-B688-FF42414E8B97}"/>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71490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E9FEA-8299-4A9A-8A25-8430A56F68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3BF680-CE8F-4E64-882B-45DD25B99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E35AA-E54D-459A-90C7-933A94A8758E}"/>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5" name="Footer Placeholder 4">
            <a:extLst>
              <a:ext uri="{FF2B5EF4-FFF2-40B4-BE49-F238E27FC236}">
                <a16:creationId xmlns:a16="http://schemas.microsoft.com/office/drawing/2014/main" id="{EB5EF7F2-E2CB-4217-8579-DDD788102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82876-F340-486E-9045-96E1D2849811}"/>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38203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36C-862A-4FB4-846E-D2D63B9A4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D34A5-5680-40D9-9312-054D33234E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F5BE3-2377-42CD-A268-67EF0AA921A2}"/>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5" name="Footer Placeholder 4">
            <a:extLst>
              <a:ext uri="{FF2B5EF4-FFF2-40B4-BE49-F238E27FC236}">
                <a16:creationId xmlns:a16="http://schemas.microsoft.com/office/drawing/2014/main" id="{76F86C5C-9E5B-45AA-91BF-466EACA05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885EF-B473-4AEE-B3FA-9B4CEE345408}"/>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54650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4C1D-668C-42DA-A173-C5B4EAA85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ACF62-1052-4654-B557-497C20A99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73688B-6DE0-4B84-A1FB-885D1A073FD4}"/>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5" name="Footer Placeholder 4">
            <a:extLst>
              <a:ext uri="{FF2B5EF4-FFF2-40B4-BE49-F238E27FC236}">
                <a16:creationId xmlns:a16="http://schemas.microsoft.com/office/drawing/2014/main" id="{297C181D-343D-41EA-B9A4-7129E6E4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2AF70-7D27-4023-B758-483CE78750A9}"/>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03044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D5C1-EC54-44CB-9531-E247A8C4A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6A703-7857-4D5B-9EAA-0A73EDB861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9BF416-40CF-43E4-BD53-3B6611F93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20B850-12AE-425F-92E6-5A569EC27394}"/>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6" name="Footer Placeholder 5">
            <a:extLst>
              <a:ext uri="{FF2B5EF4-FFF2-40B4-BE49-F238E27FC236}">
                <a16:creationId xmlns:a16="http://schemas.microsoft.com/office/drawing/2014/main" id="{FA2E242D-390C-4E5E-9CE0-39FDD09BC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C4EDA-BCBD-425D-AF3F-0CFAFBF428CE}"/>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1742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2E37-4669-4EF6-9D83-5BA0943ED6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0B2C09-6778-4AD4-9F85-159506664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50525-02C6-4023-8372-DAFA59004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A2E75-C395-404E-ABF1-5B0189969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5C541-C7D6-4C90-9131-BE743BE46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6C381-73D4-4CBA-8D6E-FC5D0E4FFC56}"/>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8" name="Footer Placeholder 7">
            <a:extLst>
              <a:ext uri="{FF2B5EF4-FFF2-40B4-BE49-F238E27FC236}">
                <a16:creationId xmlns:a16="http://schemas.microsoft.com/office/drawing/2014/main" id="{6E8CCC53-7384-43F9-8CBA-1EF7A6C84D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EE9BD3-DC33-4BC1-BCBC-D0E038172BA0}"/>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69585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C9B4-7D3F-4179-9344-CF2F52555A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76A4C-386F-4C2F-A68E-44A384EE004A}"/>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4" name="Footer Placeholder 3">
            <a:extLst>
              <a:ext uri="{FF2B5EF4-FFF2-40B4-BE49-F238E27FC236}">
                <a16:creationId xmlns:a16="http://schemas.microsoft.com/office/drawing/2014/main" id="{5F72A488-0112-41E7-A59C-208EFFFD3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8D527-C2BE-4186-8F40-E547DD3A9924}"/>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51094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0F41D-6136-4C14-814B-ACDB4DB2157B}"/>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3" name="Footer Placeholder 2">
            <a:extLst>
              <a:ext uri="{FF2B5EF4-FFF2-40B4-BE49-F238E27FC236}">
                <a16:creationId xmlns:a16="http://schemas.microsoft.com/office/drawing/2014/main" id="{D2DDD6C1-5195-42FC-9AC6-679E0B47E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5AFCD2-58B8-4099-920A-C2052ECE7AF8}"/>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61784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690E-C9F1-416D-B9E3-84A89BC25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AE1EC-478B-4E04-809E-B918D9C628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F0E73C-1D85-46AB-AB1A-DDB79A7AE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30B07-9D6E-404E-AEC8-7B79AC54FE97}"/>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6" name="Footer Placeholder 5">
            <a:extLst>
              <a:ext uri="{FF2B5EF4-FFF2-40B4-BE49-F238E27FC236}">
                <a16:creationId xmlns:a16="http://schemas.microsoft.com/office/drawing/2014/main" id="{B58E85F7-D2A2-4F50-93BB-B9FD0ACF1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9FF9E-1A87-433A-B9E0-8DBBD317311B}"/>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85186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6424-BE2B-4C57-99ED-CD20AB108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5B6962-9D12-455A-97B8-410CB5D4E1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B1B8EE-0F97-4303-B6FF-A6EB109C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51202-DF1F-4DDA-A8B2-3E7FF920619D}"/>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6" name="Footer Placeholder 5">
            <a:extLst>
              <a:ext uri="{FF2B5EF4-FFF2-40B4-BE49-F238E27FC236}">
                <a16:creationId xmlns:a16="http://schemas.microsoft.com/office/drawing/2014/main" id="{0F83DB15-7E13-4946-8705-4638E68B3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D42F5-C8A3-42EE-98DA-20DC4E8063C1}"/>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80940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BE188A-934B-4AFC-8209-CF94C21AC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8F696F-A250-4BF3-9391-EB679F0B7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6D2DC-317C-4464-B8C0-6D99C2A60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0F94C-B597-4892-9917-ECEBF088F387}" type="datetimeFigureOut">
              <a:rPr lang="en-US" smtClean="0"/>
              <a:t>3/3/2020</a:t>
            </a:fld>
            <a:endParaRPr lang="en-US"/>
          </a:p>
        </p:txBody>
      </p:sp>
      <p:sp>
        <p:nvSpPr>
          <p:cNvPr id="5" name="Footer Placeholder 4">
            <a:extLst>
              <a:ext uri="{FF2B5EF4-FFF2-40B4-BE49-F238E27FC236}">
                <a16:creationId xmlns:a16="http://schemas.microsoft.com/office/drawing/2014/main" id="{7DD0900B-7225-48A5-AACA-C8B5CDCD3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7F9EAE-4FA7-4958-8A84-83ECE7CFE5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163A5-4EB9-4C80-B558-81FB82DD4FA1}" type="slidenum">
              <a:rPr lang="en-US" smtClean="0"/>
              <a:t>‹#›</a:t>
            </a:fld>
            <a:endParaRPr lang="en-US"/>
          </a:p>
        </p:txBody>
      </p:sp>
    </p:spTree>
    <p:extLst>
      <p:ext uri="{BB962C8B-B14F-4D97-AF65-F5344CB8AC3E}">
        <p14:creationId xmlns:p14="http://schemas.microsoft.com/office/powerpoint/2010/main" val="379947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tes.uml.edu/andriy-danylov/teaching/physics-i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970C-128F-4864-8E38-EA461DA3E880}"/>
              </a:ext>
            </a:extLst>
          </p:cNvPr>
          <p:cNvSpPr>
            <a:spLocks noGrp="1"/>
          </p:cNvSpPr>
          <p:nvPr>
            <p:ph type="ctrTitle"/>
          </p:nvPr>
        </p:nvSpPr>
        <p:spPr/>
        <p:txBody>
          <a:bodyPr/>
          <a:lstStyle/>
          <a:p>
            <a:r>
              <a:rPr lang="en-US" altLang="zh-CN" dirty="0"/>
              <a:t>TA 2020</a:t>
            </a:r>
            <a:endParaRPr lang="en-US" dirty="0"/>
          </a:p>
        </p:txBody>
      </p:sp>
      <p:sp>
        <p:nvSpPr>
          <p:cNvPr id="3" name="Subtitle 2">
            <a:extLst>
              <a:ext uri="{FF2B5EF4-FFF2-40B4-BE49-F238E27FC236}">
                <a16:creationId xmlns:a16="http://schemas.microsoft.com/office/drawing/2014/main" id="{F31B62FE-DDAC-4C1F-8BF4-1B57CE0B00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583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A4B9-2C4D-4AC2-A2AF-D0C4D5F6E4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511041-E7C9-4DF7-A0A6-079A65FF9EFC}"/>
              </a:ext>
            </a:extLst>
          </p:cNvPr>
          <p:cNvSpPr>
            <a:spLocks noGrp="1"/>
          </p:cNvSpPr>
          <p:nvPr>
            <p:ph idx="1"/>
          </p:nvPr>
        </p:nvSpPr>
        <p:spPr/>
        <p:txBody>
          <a:bodyPr/>
          <a:lstStyle/>
          <a:p>
            <a:r>
              <a:rPr lang="en-US" dirty="0"/>
              <a:t>Discussion: explain the related results with the theory, 1. same potential inside a conductor, 2. perpendicular relation due to definition of the potential dV=</a:t>
            </a:r>
            <a:r>
              <a:rPr lang="en-US" dirty="0" err="1"/>
              <a:t>E.ds.</a:t>
            </a:r>
            <a:r>
              <a:rPr lang="en-US" dirty="0"/>
              <a:t> And </a:t>
            </a:r>
            <a:r>
              <a:rPr lang="en-US"/>
              <a:t>error analysis.</a:t>
            </a:r>
            <a:endParaRPr lang="en-US" dirty="0"/>
          </a:p>
          <a:p>
            <a:r>
              <a:rPr lang="en-US" dirty="0"/>
              <a:t>Conclusion: an independent part. The work you have done in the lab and the conclusion you got from the results. Any conclusions should be expressed directly instead of using like successfully proved/ we have gotten the influence of conductors on fields. Select the most important sentences and put them together and form a short paragraph.</a:t>
            </a:r>
          </a:p>
        </p:txBody>
      </p:sp>
    </p:spTree>
    <p:extLst>
      <p:ext uri="{BB962C8B-B14F-4D97-AF65-F5344CB8AC3E}">
        <p14:creationId xmlns:p14="http://schemas.microsoft.com/office/powerpoint/2010/main" val="300038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EDF2-654F-45BF-B0A5-F4DDB64E8B25}"/>
              </a:ext>
            </a:extLst>
          </p:cNvPr>
          <p:cNvSpPr>
            <a:spLocks noGrp="1"/>
          </p:cNvSpPr>
          <p:nvPr>
            <p:ph type="title"/>
          </p:nvPr>
        </p:nvSpPr>
        <p:spPr/>
        <p:txBody>
          <a:bodyPr/>
          <a:lstStyle/>
          <a:p>
            <a:r>
              <a:rPr lang="en-US" dirty="0"/>
              <a:t>Next lab reports grading</a:t>
            </a:r>
          </a:p>
        </p:txBody>
      </p:sp>
      <p:sp>
        <p:nvSpPr>
          <p:cNvPr id="3" name="Content Placeholder 2">
            <a:extLst>
              <a:ext uri="{FF2B5EF4-FFF2-40B4-BE49-F238E27FC236}">
                <a16:creationId xmlns:a16="http://schemas.microsoft.com/office/drawing/2014/main" id="{1CD8D8BB-0773-4EE4-9E9B-FBE8937C0311}"/>
              </a:ext>
            </a:extLst>
          </p:cNvPr>
          <p:cNvSpPr>
            <a:spLocks noGrp="1"/>
          </p:cNvSpPr>
          <p:nvPr>
            <p:ph idx="1"/>
          </p:nvPr>
        </p:nvSpPr>
        <p:spPr/>
        <p:txBody>
          <a:bodyPr/>
          <a:lstStyle/>
          <a:p>
            <a:r>
              <a:rPr lang="en-US" dirty="0"/>
              <a:t>Next time I will make criterion and grade the reports strictly according to that.</a:t>
            </a:r>
          </a:p>
          <a:p>
            <a:r>
              <a:rPr lang="en-US" dirty="0"/>
              <a:t>Use scientific language, try to avoid using uncertain words when writing reports: looks like/ seems/ about unless you are not sure but you have to mention it.</a:t>
            </a:r>
          </a:p>
          <a:p>
            <a:r>
              <a:rPr lang="en-US" dirty="0"/>
              <a:t>Keep learning and practicing, I’ll try my best to help you. I hope all of you could write formal reports when we finish this class. If you still know little on writing lab reports at that time, it must be my fault.</a:t>
            </a:r>
          </a:p>
        </p:txBody>
      </p:sp>
    </p:spTree>
    <p:extLst>
      <p:ext uri="{BB962C8B-B14F-4D97-AF65-F5344CB8AC3E}">
        <p14:creationId xmlns:p14="http://schemas.microsoft.com/office/powerpoint/2010/main" val="373747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79D8-9266-43E5-AF08-F94C604186F0}"/>
              </a:ext>
            </a:extLst>
          </p:cNvPr>
          <p:cNvSpPr>
            <a:spLocks noGrp="1"/>
          </p:cNvSpPr>
          <p:nvPr>
            <p:ph type="title"/>
          </p:nvPr>
        </p:nvSpPr>
        <p:spPr/>
        <p:txBody>
          <a:bodyPr/>
          <a:lstStyle/>
          <a:p>
            <a:r>
              <a:rPr lang="en-US" dirty="0"/>
              <a:t>Lab 2 criterion </a:t>
            </a:r>
          </a:p>
        </p:txBody>
      </p:sp>
      <p:sp>
        <p:nvSpPr>
          <p:cNvPr id="3" name="Content Placeholder 2">
            <a:extLst>
              <a:ext uri="{FF2B5EF4-FFF2-40B4-BE49-F238E27FC236}">
                <a16:creationId xmlns:a16="http://schemas.microsoft.com/office/drawing/2014/main" id="{BA3DB771-3CD8-4482-8058-4D8A3EDE0545}"/>
              </a:ext>
            </a:extLst>
          </p:cNvPr>
          <p:cNvSpPr>
            <a:spLocks noGrp="1"/>
          </p:cNvSpPr>
          <p:nvPr>
            <p:ph idx="1"/>
          </p:nvPr>
        </p:nvSpPr>
        <p:spPr/>
        <p:txBody>
          <a:bodyPr/>
          <a:lstStyle/>
          <a:p>
            <a:r>
              <a:rPr lang="en-US" dirty="0"/>
              <a:t>Cover page with objective(3’)</a:t>
            </a:r>
          </a:p>
          <a:p>
            <a:r>
              <a:rPr lang="en-US" dirty="0"/>
              <a:t>Introduction: 7’</a:t>
            </a:r>
          </a:p>
          <a:p>
            <a:r>
              <a:rPr lang="en-US" dirty="0"/>
              <a:t>Procedures: equipment(2’); block diagram(3’); procedure(5’)</a:t>
            </a:r>
          </a:p>
          <a:p>
            <a:r>
              <a:rPr lang="en-US" dirty="0"/>
              <a:t>Results and analysis</a:t>
            </a:r>
            <a:r>
              <a:rPr lang="en-US"/>
              <a:t>: Calculation/</a:t>
            </a:r>
            <a:r>
              <a:rPr lang="en-US" dirty="0"/>
              <a:t>answers to questions (2’) with necessary description (2’) for each parts</a:t>
            </a:r>
          </a:p>
          <a:p>
            <a:r>
              <a:rPr lang="en-US" dirty="0"/>
              <a:t>Discussion: explanation(3’), uncertainties(4’), others(3’)</a:t>
            </a:r>
          </a:p>
          <a:p>
            <a:r>
              <a:rPr lang="en-US" dirty="0"/>
              <a:t>Conclusions: restatement of the objective(1’), brief summary (3 levels for 4’, 2’, 0’ each: clear and completed; not so; not at all)</a:t>
            </a:r>
          </a:p>
          <a:p>
            <a:r>
              <a:rPr lang="en-US" dirty="0"/>
              <a:t>Questions: 5’</a:t>
            </a:r>
          </a:p>
        </p:txBody>
      </p:sp>
    </p:spTree>
    <p:extLst>
      <p:ext uri="{BB962C8B-B14F-4D97-AF65-F5344CB8AC3E}">
        <p14:creationId xmlns:p14="http://schemas.microsoft.com/office/powerpoint/2010/main" val="2165396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0AF2-C092-4891-9E15-8FDBB9ADE693}"/>
              </a:ext>
            </a:extLst>
          </p:cNvPr>
          <p:cNvSpPr>
            <a:spLocks noGrp="1"/>
          </p:cNvSpPr>
          <p:nvPr>
            <p:ph type="title"/>
          </p:nvPr>
        </p:nvSpPr>
        <p:spPr/>
        <p:txBody>
          <a:bodyPr/>
          <a:lstStyle/>
          <a:p>
            <a:r>
              <a:rPr lang="en-US" dirty="0"/>
              <a:t>Lab 2 reports</a:t>
            </a:r>
          </a:p>
        </p:txBody>
      </p:sp>
      <p:sp>
        <p:nvSpPr>
          <p:cNvPr id="3" name="Content Placeholder 2">
            <a:extLst>
              <a:ext uri="{FF2B5EF4-FFF2-40B4-BE49-F238E27FC236}">
                <a16:creationId xmlns:a16="http://schemas.microsoft.com/office/drawing/2014/main" id="{AFC69DF2-A6C4-48A9-819B-F3E1AB028473}"/>
              </a:ext>
            </a:extLst>
          </p:cNvPr>
          <p:cNvSpPr>
            <a:spLocks noGrp="1"/>
          </p:cNvSpPr>
          <p:nvPr>
            <p:ph idx="1"/>
          </p:nvPr>
        </p:nvSpPr>
        <p:spPr/>
        <p:txBody>
          <a:bodyPr/>
          <a:lstStyle/>
          <a:p>
            <a:r>
              <a:rPr lang="en-US" dirty="0"/>
              <a:t>Necessary description for each plot</a:t>
            </a:r>
          </a:p>
          <a:p>
            <a:r>
              <a:rPr lang="en-US" dirty="0"/>
              <a:t>Calculate error % when comparing experimental results with theoretical results</a:t>
            </a:r>
          </a:p>
          <a:p>
            <a:r>
              <a:rPr lang="en-US" dirty="0"/>
              <a:t>Exponential change means f(x) = </a:t>
            </a:r>
            <a:r>
              <a:rPr lang="en-US" dirty="0" err="1"/>
              <a:t>e^x</a:t>
            </a:r>
            <a:r>
              <a:rPr lang="en-US" dirty="0"/>
              <a:t>, I (current) is inversely proportional to R (resistance)</a:t>
            </a:r>
          </a:p>
          <a:p>
            <a:r>
              <a:rPr lang="en-US" dirty="0"/>
              <a:t>Light bulb: bulb is significantly bright when the behavior of the plot is deviate markedly from linearity</a:t>
            </a:r>
          </a:p>
          <a:p>
            <a:r>
              <a:rPr lang="en-US" dirty="0"/>
              <a:t>All devices all obey ohm’s law but some of them do not have constant resistance</a:t>
            </a:r>
          </a:p>
        </p:txBody>
      </p:sp>
    </p:spTree>
    <p:extLst>
      <p:ext uri="{BB962C8B-B14F-4D97-AF65-F5344CB8AC3E}">
        <p14:creationId xmlns:p14="http://schemas.microsoft.com/office/powerpoint/2010/main" val="163288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7E00-2AE9-4964-9F9C-71BC178C2AAB}"/>
              </a:ext>
            </a:extLst>
          </p:cNvPr>
          <p:cNvSpPr>
            <a:spLocks noGrp="1"/>
          </p:cNvSpPr>
          <p:nvPr>
            <p:ph type="title"/>
          </p:nvPr>
        </p:nvSpPr>
        <p:spPr/>
        <p:txBody>
          <a:bodyPr/>
          <a:lstStyle/>
          <a:p>
            <a:r>
              <a:rPr lang="en-US" dirty="0"/>
              <a:t>Lab3 Capacitors and RC decay</a:t>
            </a:r>
          </a:p>
        </p:txBody>
      </p:sp>
      <p:sp>
        <p:nvSpPr>
          <p:cNvPr id="3" name="Content Placeholder 2">
            <a:extLst>
              <a:ext uri="{FF2B5EF4-FFF2-40B4-BE49-F238E27FC236}">
                <a16:creationId xmlns:a16="http://schemas.microsoft.com/office/drawing/2014/main" id="{5CB0F0CA-17A6-4EA3-8AA5-7F1DF143F2E9}"/>
              </a:ext>
            </a:extLst>
          </p:cNvPr>
          <p:cNvSpPr>
            <a:spLocks noGrp="1"/>
          </p:cNvSpPr>
          <p:nvPr>
            <p:ph idx="1"/>
          </p:nvPr>
        </p:nvSpPr>
        <p:spPr/>
        <p:txBody>
          <a:bodyPr/>
          <a:lstStyle/>
          <a:p>
            <a:r>
              <a:rPr lang="en-US" dirty="0"/>
              <a:t>Capacitor ( tire pressure 30 psi)</a:t>
            </a:r>
          </a:p>
          <a:p>
            <a:r>
              <a:rPr lang="en-US" dirty="0"/>
              <a:t>Parallel and series capacitors ( calculate equivalent capacitance)</a:t>
            </a:r>
          </a:p>
          <a:p>
            <a:r>
              <a:rPr lang="en-US" dirty="0"/>
              <a:t>RC circuit: charging and discharging. The voltage across the capacitor is calculated from Kirchhoff Circuit Laws (KCL). It’s an ordinary differential equation.</a:t>
            </a:r>
          </a:p>
          <a:p>
            <a:r>
              <a:rPr lang="en-US" dirty="0"/>
              <a:t>Time constant (t1=RC) and t</a:t>
            </a:r>
            <a:r>
              <a:rPr lang="en-US" sz="1200" dirty="0"/>
              <a:t>1/2</a:t>
            </a:r>
            <a:r>
              <a:rPr lang="en-US" dirty="0"/>
              <a:t>. </a:t>
            </a:r>
            <a:r>
              <a:rPr lang="en-US"/>
              <a:t>t1 </a:t>
            </a:r>
            <a:r>
              <a:rPr lang="en-US" dirty="0"/>
              <a:t>is the time necessary for the voltage across the capacitor to decay to 1/e ( or half for t</a:t>
            </a:r>
            <a:r>
              <a:rPr lang="en-US" sz="1200" dirty="0"/>
              <a:t>1/2</a:t>
            </a:r>
            <a:r>
              <a:rPr lang="en-US" dirty="0"/>
              <a:t>) of the original value. </a:t>
            </a:r>
          </a:p>
          <a:p>
            <a:endParaRPr lang="en-US" dirty="0"/>
          </a:p>
          <a:p>
            <a:endParaRPr lang="en-US" dirty="0"/>
          </a:p>
        </p:txBody>
      </p:sp>
    </p:spTree>
    <p:extLst>
      <p:ext uri="{BB962C8B-B14F-4D97-AF65-F5344CB8AC3E}">
        <p14:creationId xmlns:p14="http://schemas.microsoft.com/office/powerpoint/2010/main" val="521371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C8B5-E471-42AB-8572-91D76780ACDB}"/>
              </a:ext>
            </a:extLst>
          </p:cNvPr>
          <p:cNvSpPr>
            <a:spLocks noGrp="1"/>
          </p:cNvSpPr>
          <p:nvPr>
            <p:ph type="title"/>
          </p:nvPr>
        </p:nvSpPr>
        <p:spPr>
          <a:xfrm>
            <a:off x="838200" y="2766218"/>
            <a:ext cx="10515600" cy="1325563"/>
          </a:xfrm>
        </p:spPr>
        <p:txBody>
          <a:bodyPr>
            <a:normAutofit fontScale="90000"/>
          </a:bodyPr>
          <a:lstStyle/>
          <a:p>
            <a:r>
              <a:rPr lang="en-US" dirty="0"/>
              <a:t>Physics II labs can be found on the course webpage:</a:t>
            </a:r>
            <a:br>
              <a:rPr lang="en-US" dirty="0"/>
            </a:br>
            <a:r>
              <a:rPr lang="en-US" u="sng" dirty="0">
                <a:hlinkClick r:id="rId2"/>
              </a:rPr>
              <a:t>http://sites.uml.edu/andriy-danylov/teaching/physics-ii/</a:t>
            </a:r>
            <a:br>
              <a:rPr lang="en-US" dirty="0"/>
            </a:br>
            <a:r>
              <a:rPr lang="en-US" u="sng" dirty="0"/>
              <a:t>Lab course policy are found there.</a:t>
            </a:r>
            <a:br>
              <a:rPr lang="en-US" u="sng" dirty="0"/>
            </a:br>
            <a:r>
              <a:rPr lang="en-US" u="sng" dirty="0"/>
              <a:t>Introduction on how to write a lab report</a:t>
            </a:r>
            <a:br>
              <a:rPr lang="en-US" u="sng" dirty="0"/>
            </a:br>
            <a:br>
              <a:rPr lang="en-US" dirty="0"/>
            </a:br>
            <a:endParaRPr lang="en-US" dirty="0"/>
          </a:p>
        </p:txBody>
      </p:sp>
      <p:sp>
        <p:nvSpPr>
          <p:cNvPr id="3" name="Content Placeholder 2">
            <a:extLst>
              <a:ext uri="{FF2B5EF4-FFF2-40B4-BE49-F238E27FC236}">
                <a16:creationId xmlns:a16="http://schemas.microsoft.com/office/drawing/2014/main" id="{3215E04E-9662-4C13-9046-010CF494F36E}"/>
              </a:ext>
            </a:extLst>
          </p:cNvPr>
          <p:cNvSpPr>
            <a:spLocks noGrp="1"/>
          </p:cNvSpPr>
          <p:nvPr>
            <p:ph idx="1"/>
          </p:nvPr>
        </p:nvSpPr>
        <p:spPr>
          <a:xfrm>
            <a:off x="838200" y="4851399"/>
            <a:ext cx="10515600" cy="1325563"/>
          </a:xfrm>
        </p:spPr>
        <p:txBody>
          <a:bodyPr/>
          <a:lstStyle/>
          <a:p>
            <a:endParaRPr lang="en-US" dirty="0"/>
          </a:p>
        </p:txBody>
      </p:sp>
    </p:spTree>
    <p:extLst>
      <p:ext uri="{BB962C8B-B14F-4D97-AF65-F5344CB8AC3E}">
        <p14:creationId xmlns:p14="http://schemas.microsoft.com/office/powerpoint/2010/main" val="203239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8825-EA75-4C5A-82BD-7B53683704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907B02-64C1-4105-9199-75639C39F740}"/>
              </a:ext>
            </a:extLst>
          </p:cNvPr>
          <p:cNvSpPr>
            <a:spLocks noGrp="1"/>
          </p:cNvSpPr>
          <p:nvPr>
            <p:ph idx="1"/>
          </p:nvPr>
        </p:nvSpPr>
        <p:spPr/>
        <p:txBody>
          <a:bodyPr/>
          <a:lstStyle/>
          <a:p>
            <a:r>
              <a:rPr lang="en-US" dirty="0"/>
              <a:t>No pre quizzes</a:t>
            </a:r>
          </a:p>
          <a:p>
            <a:r>
              <a:rPr lang="en-US" dirty="0"/>
              <a:t>Athletes must do all labs. Need to find another section to do a lab if they travel for games, and this is suitable for all if anyone need to be absent for any lab because of any issue. Make me know that we can discuss how to hand in the reports.</a:t>
            </a:r>
          </a:p>
          <a:p>
            <a:r>
              <a:rPr lang="en-US" dirty="0"/>
              <a:t>No make up</a:t>
            </a:r>
          </a:p>
        </p:txBody>
      </p:sp>
    </p:spTree>
    <p:extLst>
      <p:ext uri="{BB962C8B-B14F-4D97-AF65-F5344CB8AC3E}">
        <p14:creationId xmlns:p14="http://schemas.microsoft.com/office/powerpoint/2010/main" val="378839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D0D1-6CEA-4CBC-B052-DE461694C9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19F166-9974-453D-9004-5A4B127F8453}"/>
              </a:ext>
            </a:extLst>
          </p:cNvPr>
          <p:cNvSpPr>
            <a:spLocks noGrp="1"/>
          </p:cNvSpPr>
          <p:nvPr>
            <p:ph idx="1"/>
          </p:nvPr>
        </p:nvSpPr>
        <p:spPr/>
        <p:txBody>
          <a:bodyPr/>
          <a:lstStyle/>
          <a:p>
            <a:r>
              <a:rPr lang="en-US" dirty="0"/>
              <a:t>Report collected in one week, drop them in my mailbox. If your reports are late, drop them in the late mailbox in front of the storage room. I’ll directly help to pass late reports to the late mailbox after deadline. </a:t>
            </a:r>
          </a:p>
          <a:p>
            <a:r>
              <a:rPr lang="en-US" dirty="0"/>
              <a:t>Attendance. Sign lab roster every class. They have credits</a:t>
            </a:r>
          </a:p>
        </p:txBody>
      </p:sp>
    </p:spTree>
    <p:extLst>
      <p:ext uri="{BB962C8B-B14F-4D97-AF65-F5344CB8AC3E}">
        <p14:creationId xmlns:p14="http://schemas.microsoft.com/office/powerpoint/2010/main" val="278062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45D8-46E2-479A-964D-DF60D022C5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06B943-F7A2-4AD8-936B-D64E0F4616DE}"/>
              </a:ext>
            </a:extLst>
          </p:cNvPr>
          <p:cNvSpPr>
            <a:spLocks noGrp="1"/>
          </p:cNvSpPr>
          <p:nvPr>
            <p:ph idx="1"/>
          </p:nvPr>
        </p:nvSpPr>
        <p:spPr/>
        <p:txBody>
          <a:bodyPr>
            <a:normAutofit fontScale="85000" lnSpcReduction="20000"/>
          </a:bodyPr>
          <a:lstStyle/>
          <a:p>
            <a:r>
              <a:rPr lang="en-US" dirty="0"/>
              <a:t>In this course, you will be introduced to a wide range of physical phenomena, measurement techniques and methods of analysis. You will be required to keep a careful record of your observations and measurements in a laboratory notebook and to write a formal report on each of your experiments. </a:t>
            </a:r>
          </a:p>
          <a:p>
            <a:r>
              <a:rPr lang="en-US" dirty="0"/>
              <a:t>Working with a partner will enable you to share the data taking, but each of you should participate in all observations and measurements. You are </a:t>
            </a:r>
            <a:r>
              <a:rPr lang="en-US" b="1" dirty="0"/>
              <a:t>separately responsible </a:t>
            </a:r>
            <a:r>
              <a:rPr lang="en-US" dirty="0"/>
              <a:t>for all measurements taken and should keep independent records in your laboratory notebook – do not simply copy from your partner’s notebook. </a:t>
            </a:r>
          </a:p>
          <a:p>
            <a:r>
              <a:rPr lang="en-US" dirty="0"/>
              <a:t>The </a:t>
            </a:r>
            <a:r>
              <a:rPr lang="en-US" b="1" dirty="0"/>
              <a:t>Lab Manual Pages </a:t>
            </a:r>
            <a:r>
              <a:rPr lang="en-US" dirty="0"/>
              <a:t>with data tables pertaining to the experiment are </a:t>
            </a:r>
            <a:r>
              <a:rPr lang="en-US" b="1" dirty="0"/>
              <a:t>not </a:t>
            </a:r>
            <a:r>
              <a:rPr lang="en-US" dirty="0"/>
              <a:t>part of the lab report – they should stay in the manual or be stapled/ taped to your lab notebook. The data tables will be checked and initialed by the instructor at the end of the lab, and they will serve as proof of your attendance and participation. </a:t>
            </a:r>
          </a:p>
          <a:p>
            <a:r>
              <a:rPr lang="en-US" dirty="0"/>
              <a:t>The information from the data tables should be copied to and presented in the lab report</a:t>
            </a:r>
          </a:p>
          <a:p>
            <a:endParaRPr lang="en-US" dirty="0"/>
          </a:p>
        </p:txBody>
      </p:sp>
    </p:spTree>
    <p:extLst>
      <p:ext uri="{BB962C8B-B14F-4D97-AF65-F5344CB8AC3E}">
        <p14:creationId xmlns:p14="http://schemas.microsoft.com/office/powerpoint/2010/main" val="153757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588B-71DC-4328-A045-E562B371D00A}"/>
              </a:ext>
            </a:extLst>
          </p:cNvPr>
          <p:cNvSpPr>
            <a:spLocks noGrp="1"/>
          </p:cNvSpPr>
          <p:nvPr>
            <p:ph type="title"/>
          </p:nvPr>
        </p:nvSpPr>
        <p:spPr/>
        <p:txBody>
          <a:bodyPr/>
          <a:lstStyle/>
          <a:p>
            <a:r>
              <a:rPr lang="en-US" dirty="0"/>
              <a:t>Lab 1: mapping electric field and potential field</a:t>
            </a:r>
          </a:p>
        </p:txBody>
      </p:sp>
      <p:sp>
        <p:nvSpPr>
          <p:cNvPr id="3" name="Content Placeholder 2">
            <a:extLst>
              <a:ext uri="{FF2B5EF4-FFF2-40B4-BE49-F238E27FC236}">
                <a16:creationId xmlns:a16="http://schemas.microsoft.com/office/drawing/2014/main" id="{EA0893A9-CE51-415F-8BC2-0A4AFBD2B34C}"/>
              </a:ext>
            </a:extLst>
          </p:cNvPr>
          <p:cNvSpPr>
            <a:spLocks noGrp="1"/>
          </p:cNvSpPr>
          <p:nvPr>
            <p:ph idx="1"/>
          </p:nvPr>
        </p:nvSpPr>
        <p:spPr/>
        <p:txBody>
          <a:bodyPr>
            <a:normAutofit/>
          </a:bodyPr>
          <a:lstStyle/>
          <a:p>
            <a:pPr marL="0" indent="0">
              <a:buNone/>
            </a:pPr>
            <a:r>
              <a:rPr lang="en-US" dirty="0"/>
              <a:t>Summary: I suffer pain when grading the reports because many students know little about writing a lab report. Some of them may because they are in a hurry, they just give me two or three pages including the cover page, it contains only a little information. Some of them just have a simple design of a report, but I feel these students spent some time reading the course policy and trying to write a good report. I really appreciate it and encourage them keep doing like that. Some students showed they have good writing skills, but they still have much space to improve.</a:t>
            </a:r>
          </a:p>
        </p:txBody>
      </p:sp>
    </p:spTree>
    <p:extLst>
      <p:ext uri="{BB962C8B-B14F-4D97-AF65-F5344CB8AC3E}">
        <p14:creationId xmlns:p14="http://schemas.microsoft.com/office/powerpoint/2010/main" val="121682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1538-782E-4EB7-BA9E-0BF7B95E0796}"/>
              </a:ext>
            </a:extLst>
          </p:cNvPr>
          <p:cNvSpPr>
            <a:spLocks noGrp="1"/>
          </p:cNvSpPr>
          <p:nvPr>
            <p:ph type="title"/>
          </p:nvPr>
        </p:nvSpPr>
        <p:spPr/>
        <p:txBody>
          <a:bodyPr/>
          <a:lstStyle/>
          <a:p>
            <a:r>
              <a:rPr lang="en-US" dirty="0"/>
              <a:t>About my grading policy</a:t>
            </a:r>
          </a:p>
        </p:txBody>
      </p:sp>
      <p:sp>
        <p:nvSpPr>
          <p:cNvPr id="3" name="Content Placeholder 2">
            <a:extLst>
              <a:ext uri="{FF2B5EF4-FFF2-40B4-BE49-F238E27FC236}">
                <a16:creationId xmlns:a16="http://schemas.microsoft.com/office/drawing/2014/main" id="{6E777017-26CB-4EF0-943C-41A73CBE16DA}"/>
              </a:ext>
            </a:extLst>
          </p:cNvPr>
          <p:cNvSpPr>
            <a:spLocks noGrp="1"/>
          </p:cNvSpPr>
          <p:nvPr>
            <p:ph idx="1"/>
          </p:nvPr>
        </p:nvSpPr>
        <p:spPr/>
        <p:txBody>
          <a:bodyPr>
            <a:normAutofit fontScale="92500" lnSpcReduction="10000"/>
          </a:bodyPr>
          <a:lstStyle/>
          <a:p>
            <a:r>
              <a:rPr lang="en-US" dirty="0"/>
              <a:t>Usually I make criterion before I grade reports. At this time, as I  mentioned most people are not prepared to write a formal report, the grades do not honestly reflect how your report really is. I saved many reports by not letting them look so </a:t>
            </a:r>
            <a:r>
              <a:rPr lang="en-US" altLang="zh-CN" dirty="0"/>
              <a:t>poor. To be fair, I increased the grades for other reports that some students paid time on even they still have space to improve.</a:t>
            </a:r>
          </a:p>
          <a:p>
            <a:r>
              <a:rPr lang="en-US" dirty="0"/>
              <a:t>I don’t know whether it is right or wrong but I’m pretty sure I will do something right to help you improve skills of writing reports. With a course policy I believe you know how to arrange a report, but why the report looks not good. I guess that may because you do not know why a report should be written </a:t>
            </a:r>
            <a:r>
              <a:rPr lang="en-US"/>
              <a:t>in that </a:t>
            </a:r>
            <a:r>
              <a:rPr lang="en-US" dirty="0"/>
              <a:t>order. With my understanding on writing reports and papers, let’s make the Lab1 report as an example to go though and may explain the course policy.</a:t>
            </a:r>
          </a:p>
        </p:txBody>
      </p:sp>
    </p:spTree>
    <p:extLst>
      <p:ext uri="{BB962C8B-B14F-4D97-AF65-F5344CB8AC3E}">
        <p14:creationId xmlns:p14="http://schemas.microsoft.com/office/powerpoint/2010/main" val="76691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E1B0C-7255-448A-8440-F4D43E847C9F}"/>
              </a:ext>
            </a:extLst>
          </p:cNvPr>
          <p:cNvSpPr>
            <a:spLocks noGrp="1"/>
          </p:cNvSpPr>
          <p:nvPr>
            <p:ph idx="1"/>
          </p:nvPr>
        </p:nvSpPr>
        <p:spPr>
          <a:xfrm>
            <a:off x="838200" y="266700"/>
            <a:ext cx="10515600" cy="5910263"/>
          </a:xfrm>
        </p:spPr>
        <p:txBody>
          <a:bodyPr/>
          <a:lstStyle/>
          <a:p>
            <a:r>
              <a:rPr lang="en-US" dirty="0"/>
              <a:t>Objective: put on cover page ( why do you do this work?/purpose/(indicate the importance in paper </a:t>
            </a:r>
            <a:r>
              <a:rPr lang="en-US" dirty="0" err="1"/>
              <a:t>writing&amp;abstract</a:t>
            </a:r>
            <a:r>
              <a:rPr lang="en-US" dirty="0"/>
              <a:t>))</a:t>
            </a:r>
          </a:p>
          <a:p>
            <a:r>
              <a:rPr lang="en-US" dirty="0"/>
              <a:t>Introduction: use equations ( the audience may not know the background physics, briefly introduce them)</a:t>
            </a:r>
          </a:p>
          <a:p>
            <a:r>
              <a:rPr lang="en-US" dirty="0"/>
              <a:t>Procedure: instrument lists; Block diagram in points 2 is a pic showing how to set up the instrument. Because in points 3 we need to express the details of procedures. And to complete the reports we have to let other people how to set up the system. ( introduce the instrument, setting up, and </a:t>
            </a:r>
            <a:r>
              <a:rPr lang="en-US" dirty="0" err="1"/>
              <a:t>proceduce</a:t>
            </a:r>
            <a:r>
              <a:rPr lang="en-US" dirty="0"/>
              <a:t>)</a:t>
            </a:r>
          </a:p>
          <a:p>
            <a:endParaRPr lang="en-US" dirty="0"/>
          </a:p>
        </p:txBody>
      </p:sp>
    </p:spTree>
    <p:extLst>
      <p:ext uri="{BB962C8B-B14F-4D97-AF65-F5344CB8AC3E}">
        <p14:creationId xmlns:p14="http://schemas.microsoft.com/office/powerpoint/2010/main" val="158762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75EB-DAD7-400B-BCD4-E577584EA4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FC440C-0015-44BB-A872-509213D6CEFB}"/>
              </a:ext>
            </a:extLst>
          </p:cNvPr>
          <p:cNvSpPr>
            <a:spLocks noGrp="1"/>
          </p:cNvSpPr>
          <p:nvPr>
            <p:ph idx="1"/>
          </p:nvPr>
        </p:nvSpPr>
        <p:spPr/>
        <p:txBody>
          <a:bodyPr/>
          <a:lstStyle/>
          <a:p>
            <a:r>
              <a:rPr lang="en-US" dirty="0"/>
              <a:t>Results and analysis: Results are your data collected in the lab and the answers to the related questions in procedures of manual.  Analysis is to describe the fields pattern, how do fields look like in general, around the small conductor/ long conductor and the floating conductor. What are the relationship between two fields.</a:t>
            </a:r>
          </a:p>
          <a:p>
            <a:endParaRPr lang="en-US" dirty="0"/>
          </a:p>
        </p:txBody>
      </p:sp>
    </p:spTree>
    <p:extLst>
      <p:ext uri="{BB962C8B-B14F-4D97-AF65-F5344CB8AC3E}">
        <p14:creationId xmlns:p14="http://schemas.microsoft.com/office/powerpoint/2010/main" val="3428985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TotalTime>
  <Words>1273</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TA 2020</vt:lpstr>
      <vt:lpstr>Physics II labs can be found on the course webpage: http://sites.uml.edu/andriy-danylov/teaching/physics-ii/ Lab course policy are found there. Introduction on how to write a lab report  </vt:lpstr>
      <vt:lpstr>PowerPoint Presentation</vt:lpstr>
      <vt:lpstr>PowerPoint Presentation</vt:lpstr>
      <vt:lpstr>PowerPoint Presentation</vt:lpstr>
      <vt:lpstr>Lab 1: mapping electric field and potential field</vt:lpstr>
      <vt:lpstr>About my grading policy</vt:lpstr>
      <vt:lpstr>PowerPoint Presentation</vt:lpstr>
      <vt:lpstr>PowerPoint Presentation</vt:lpstr>
      <vt:lpstr>PowerPoint Presentation</vt:lpstr>
      <vt:lpstr>Next lab reports grading</vt:lpstr>
      <vt:lpstr>Lab 2 criterion </vt:lpstr>
      <vt:lpstr>Lab 2 reports</vt:lpstr>
      <vt:lpstr>Lab3 Capacitors and RC decay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 2020</dc:title>
  <dc:creator>Yifan Huang</dc:creator>
  <cp:lastModifiedBy>Yifan Huang</cp:lastModifiedBy>
  <cp:revision>60</cp:revision>
  <dcterms:created xsi:type="dcterms:W3CDTF">2020-01-28T14:22:31Z</dcterms:created>
  <dcterms:modified xsi:type="dcterms:W3CDTF">2020-03-03T16:06:25Z</dcterms:modified>
</cp:coreProperties>
</file>