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64" r:id="rId2"/>
    <p:sldId id="266" r:id="rId3"/>
    <p:sldId id="265" r:id="rId4"/>
    <p:sldId id="267" r:id="rId5"/>
    <p:sldId id="269" r:id="rId6"/>
    <p:sldId id="275" r:id="rId7"/>
    <p:sldId id="274" r:id="rId8"/>
    <p:sldId id="276" r:id="rId9"/>
    <p:sldId id="272" r:id="rId10"/>
    <p:sldId id="270" r:id="rId11"/>
    <p:sldId id="273" r:id="rId12"/>
    <p:sldId id="277" r:id="rId13"/>
    <p:sldId id="278" r:id="rId14"/>
    <p:sldId id="279" r:id="rId15"/>
  </p:sldIdLst>
  <p:sldSz cx="12161838"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0F3"/>
    <a:srgbClr val="0068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9" autoAdjust="0"/>
    <p:restoredTop sz="68281" autoAdjust="0"/>
  </p:normalViewPr>
  <p:slideViewPr>
    <p:cSldViewPr>
      <p:cViewPr varScale="1">
        <p:scale>
          <a:sx n="50" d="100"/>
          <a:sy n="50" d="100"/>
        </p:scale>
        <p:origin x="1320" y="24"/>
      </p:cViewPr>
      <p:guideLst>
        <p:guide orient="horz" pos="2160"/>
        <p:guide pos="2880"/>
        <p:guide pos="3831"/>
      </p:guideLst>
    </p:cSldViewPr>
  </p:slideViewPr>
  <p:outlineViewPr>
    <p:cViewPr>
      <p:scale>
        <a:sx n="33" d="100"/>
        <a:sy n="33" d="100"/>
      </p:scale>
      <p:origin x="48"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0" d="100"/>
          <a:sy n="100" d="100"/>
        </p:scale>
        <p:origin x="-3468"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43979" cy="465773"/>
          </a:xfrm>
          <a:prstGeom prst="rect">
            <a:avLst/>
          </a:prstGeom>
        </p:spPr>
        <p:txBody>
          <a:bodyPr vert="horz" lIns="91567" tIns="45785" rIns="91567" bIns="45785" rtlCol="0"/>
          <a:lstStyle>
            <a:lvl1pPr algn="l">
              <a:defRPr sz="1200"/>
            </a:lvl1pPr>
          </a:lstStyle>
          <a:p>
            <a:endParaRPr lang="en-US"/>
          </a:p>
        </p:txBody>
      </p:sp>
      <p:sp>
        <p:nvSpPr>
          <p:cNvPr id="3" name="Date Placeholder 2"/>
          <p:cNvSpPr>
            <a:spLocks noGrp="1"/>
          </p:cNvSpPr>
          <p:nvPr>
            <p:ph type="dt" sz="quarter" idx="1"/>
          </p:nvPr>
        </p:nvSpPr>
        <p:spPr>
          <a:xfrm>
            <a:off x="3977532" y="0"/>
            <a:ext cx="3043979" cy="465773"/>
          </a:xfrm>
          <a:prstGeom prst="rect">
            <a:avLst/>
          </a:prstGeom>
        </p:spPr>
        <p:txBody>
          <a:bodyPr vert="horz" lIns="91567" tIns="45785" rIns="91567" bIns="45785" rtlCol="0"/>
          <a:lstStyle>
            <a:lvl1pPr algn="r">
              <a:defRPr sz="1200"/>
            </a:lvl1pPr>
          </a:lstStyle>
          <a:p>
            <a:fld id="{C94BF1D3-5036-4D1A-A3B2-025E6980F662}" type="datetimeFigureOut">
              <a:rPr lang="en-US" smtClean="0"/>
              <a:t>2/7/2024</a:t>
            </a:fld>
            <a:endParaRPr lang="en-US"/>
          </a:p>
        </p:txBody>
      </p:sp>
      <p:sp>
        <p:nvSpPr>
          <p:cNvPr id="4" name="Footer Placeholder 3"/>
          <p:cNvSpPr>
            <a:spLocks noGrp="1"/>
          </p:cNvSpPr>
          <p:nvPr>
            <p:ph type="ftr" sz="quarter" idx="2"/>
          </p:nvPr>
        </p:nvSpPr>
        <p:spPr>
          <a:xfrm>
            <a:off x="2" y="8841739"/>
            <a:ext cx="3043979" cy="465773"/>
          </a:xfrm>
          <a:prstGeom prst="rect">
            <a:avLst/>
          </a:prstGeom>
        </p:spPr>
        <p:txBody>
          <a:bodyPr vert="horz" lIns="91567" tIns="45785" rIns="91567" bIns="45785" rtlCol="0" anchor="b"/>
          <a:lstStyle>
            <a:lvl1pPr algn="l">
              <a:defRPr sz="1200"/>
            </a:lvl1pPr>
          </a:lstStyle>
          <a:p>
            <a:endParaRPr lang="en-US"/>
          </a:p>
        </p:txBody>
      </p:sp>
      <p:sp>
        <p:nvSpPr>
          <p:cNvPr id="5" name="Slide Number Placeholder 4"/>
          <p:cNvSpPr>
            <a:spLocks noGrp="1"/>
          </p:cNvSpPr>
          <p:nvPr>
            <p:ph type="sldNum" sz="quarter" idx="3"/>
          </p:nvPr>
        </p:nvSpPr>
        <p:spPr>
          <a:xfrm>
            <a:off x="3977532" y="8841739"/>
            <a:ext cx="3043979" cy="465773"/>
          </a:xfrm>
          <a:prstGeom prst="rect">
            <a:avLst/>
          </a:prstGeom>
        </p:spPr>
        <p:txBody>
          <a:bodyPr vert="horz" lIns="91567" tIns="45785" rIns="91567" bIns="45785" rtlCol="0" anchor="b"/>
          <a:lstStyle>
            <a:lvl1pPr algn="r">
              <a:defRPr sz="1200"/>
            </a:lvl1pPr>
          </a:lstStyle>
          <a:p>
            <a:fld id="{8ADFC4BF-3D8E-45B9-B82B-E6BFDBB8BEE2}" type="slidenum">
              <a:rPr lang="en-US" smtClean="0"/>
              <a:t>‹#›</a:t>
            </a:fld>
            <a:endParaRPr lang="en-US"/>
          </a:p>
        </p:txBody>
      </p:sp>
    </p:spTree>
    <p:extLst>
      <p:ext uri="{BB962C8B-B14F-4D97-AF65-F5344CB8AC3E}">
        <p14:creationId xmlns:p14="http://schemas.microsoft.com/office/powerpoint/2010/main" val="382919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08" tIns="46654" rIns="93308" bIns="46654" rtlCol="0"/>
          <a:lstStyle>
            <a:lvl1pPr algn="l">
              <a:defRPr sz="1200"/>
            </a:lvl1pPr>
          </a:lstStyle>
          <a:p>
            <a:endParaRPr lang="en-US"/>
          </a:p>
        </p:txBody>
      </p:sp>
      <p:sp>
        <p:nvSpPr>
          <p:cNvPr id="3" name="Date Placeholder 2"/>
          <p:cNvSpPr>
            <a:spLocks noGrp="1"/>
          </p:cNvSpPr>
          <p:nvPr>
            <p:ph type="dt" idx="1"/>
          </p:nvPr>
        </p:nvSpPr>
        <p:spPr>
          <a:xfrm>
            <a:off x="3978133" y="0"/>
            <a:ext cx="3043343" cy="465455"/>
          </a:xfrm>
          <a:prstGeom prst="rect">
            <a:avLst/>
          </a:prstGeom>
        </p:spPr>
        <p:txBody>
          <a:bodyPr vert="horz" lIns="93308" tIns="46654" rIns="93308" bIns="46654" rtlCol="0"/>
          <a:lstStyle>
            <a:lvl1pPr algn="r">
              <a:defRPr sz="1200"/>
            </a:lvl1pPr>
          </a:lstStyle>
          <a:p>
            <a:fld id="{FD852303-BCF1-4F7F-83D3-C9EE5BF074C9}" type="datetimeFigureOut">
              <a:rPr lang="en-US" smtClean="0"/>
              <a:t>2/7/2024</a:t>
            </a:fld>
            <a:endParaRPr lang="en-US"/>
          </a:p>
        </p:txBody>
      </p:sp>
      <p:sp>
        <p:nvSpPr>
          <p:cNvPr id="4" name="Slide Image Placeholder 3"/>
          <p:cNvSpPr>
            <a:spLocks noGrp="1" noRot="1" noChangeAspect="1"/>
          </p:cNvSpPr>
          <p:nvPr>
            <p:ph type="sldImg" idx="2"/>
          </p:nvPr>
        </p:nvSpPr>
        <p:spPr>
          <a:xfrm>
            <a:off x="417513" y="698500"/>
            <a:ext cx="6188075" cy="3490913"/>
          </a:xfrm>
          <a:prstGeom prst="rect">
            <a:avLst/>
          </a:prstGeom>
          <a:noFill/>
          <a:ln w="12700">
            <a:solidFill>
              <a:prstClr val="black"/>
            </a:solidFill>
          </a:ln>
        </p:spPr>
        <p:txBody>
          <a:bodyPr vert="horz" lIns="93308" tIns="46654" rIns="93308" bIns="46654"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08" tIns="46654" rIns="93308" bIns="466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308" tIns="46654" rIns="93308" bIns="46654"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3308" tIns="46654" rIns="93308" bIns="46654" rtlCol="0" anchor="b"/>
          <a:lstStyle>
            <a:lvl1pPr algn="r">
              <a:defRPr sz="1200"/>
            </a:lvl1pPr>
          </a:lstStyle>
          <a:p>
            <a:fld id="{7D1D0D58-25A6-4377-805A-97D57715AC84}" type="slidenum">
              <a:rPr lang="en-US" smtClean="0"/>
              <a:t>‹#›</a:t>
            </a:fld>
            <a:endParaRPr lang="en-US"/>
          </a:p>
        </p:txBody>
      </p:sp>
    </p:spTree>
    <p:extLst>
      <p:ext uri="{BB962C8B-B14F-4D97-AF65-F5344CB8AC3E}">
        <p14:creationId xmlns:p14="http://schemas.microsoft.com/office/powerpoint/2010/main" val="145802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kdev.me/posts/the-tool-that-really-runs-your-containers-deep-dive-into-runc-and-oci-specification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cri-o.io/"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kubernetes.io/docs/reference/networking/ports-and-protocol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cloudflare.com/learning/network-layer/what-is-a-computer-por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redhat.com/sysadmin/7-linux-namespac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not going to go over the installation of Docker, there will be a slide and I will point you to the website; however the hope is you are all capable of following the guides provided online for your chosen container runtime. </a:t>
            </a:r>
          </a:p>
          <a:p>
            <a:endParaRPr lang="en-US" dirty="0"/>
          </a:p>
          <a:p>
            <a:r>
              <a:rPr lang="en-US" dirty="0"/>
              <a:t>I will go over the basic terminology required to understand and work with containers, at least from my point of view. This includes what a container is by comparing it to alternatives, what a runtime is (Including a discussion of different runtimes), and a short overview of how containers actually work. </a:t>
            </a:r>
          </a:p>
          <a:p>
            <a:endParaRPr lang="en-US" dirty="0"/>
          </a:p>
          <a:p>
            <a:r>
              <a:rPr lang="en-US" dirty="0"/>
              <a:t>I will then go over the basics of a docker file, creating an image from **scratch** and more commonly using pre-made base image that is *often* hosted on Docker Hub or some other registry. You can also create your own base images!</a:t>
            </a:r>
          </a:p>
          <a:p>
            <a:endParaRPr lang="en-US" dirty="0"/>
          </a:p>
          <a:p>
            <a:r>
              <a:rPr lang="en-US" dirty="0"/>
              <a:t>Finally I will go over the basic CLI commands in order to build and run some containers… This should be easy… right?</a:t>
            </a:r>
          </a:p>
          <a:p>
            <a:endParaRPr lang="en-US" dirty="0"/>
          </a:p>
          <a:p>
            <a:r>
              <a:rPr lang="en-US" dirty="0"/>
              <a:t>If there is time I will *try* to cover an interesting technology I was introduced to known as LXC containers (Linux Containers!)</a:t>
            </a:r>
          </a:p>
        </p:txBody>
      </p:sp>
      <p:sp>
        <p:nvSpPr>
          <p:cNvPr id="4" name="Slide Number Placeholder 3"/>
          <p:cNvSpPr>
            <a:spLocks noGrp="1"/>
          </p:cNvSpPr>
          <p:nvPr>
            <p:ph type="sldNum" sz="quarter" idx="5"/>
          </p:nvPr>
        </p:nvSpPr>
        <p:spPr/>
        <p:txBody>
          <a:bodyPr/>
          <a:lstStyle/>
          <a:p>
            <a:fld id="{7D1D0D58-25A6-4377-805A-97D57715AC84}" type="slidenum">
              <a:rPr lang="en-US" smtClean="0"/>
              <a:t>3</a:t>
            </a:fld>
            <a:endParaRPr lang="en-US"/>
          </a:p>
        </p:txBody>
      </p:sp>
    </p:spTree>
    <p:extLst>
      <p:ext uri="{BB962C8B-B14F-4D97-AF65-F5344CB8AC3E}">
        <p14:creationId xmlns:p14="http://schemas.microsoft.com/office/powerpoint/2010/main" val="3460327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files are more like the </a:t>
            </a:r>
            <a:r>
              <a:rPr lang="en-US" i="1" dirty="0"/>
              <a:t>assembly</a:t>
            </a:r>
            <a:r>
              <a:rPr lang="en-US" i="0" dirty="0"/>
              <a:t> of container images.</a:t>
            </a:r>
            <a:br>
              <a:rPr lang="en-US" i="0" dirty="0"/>
            </a:br>
            <a:br>
              <a:rPr lang="en-US" i="0" dirty="0"/>
            </a:br>
            <a:r>
              <a:rPr lang="en-US" i="0" dirty="0"/>
              <a:t>They provide the commands to build a container layer by layer, for simplicity each line in the Docker file can be considered its own layer. </a:t>
            </a:r>
          </a:p>
          <a:p>
            <a:endParaRPr lang="en-US" i="0" dirty="0"/>
          </a:p>
          <a:p>
            <a:r>
              <a:rPr lang="en-US" dirty="0"/>
              <a:t>You can build a container from </a:t>
            </a:r>
            <a:r>
              <a:rPr lang="en-US" i="1" dirty="0"/>
              <a:t>scratch</a:t>
            </a:r>
            <a:r>
              <a:rPr lang="en-US" i="0" dirty="0"/>
              <a:t> (Not recommended) and more commonly from a base image. </a:t>
            </a:r>
          </a:p>
          <a:p>
            <a:endParaRPr lang="en-US" i="0" dirty="0"/>
          </a:p>
          <a:p>
            <a:endParaRPr lang="en-US" i="0" dirty="0"/>
          </a:p>
          <a:p>
            <a:r>
              <a:rPr lang="en-US" dirty="0" err="1">
                <a:hlinkClick r:id="rId3"/>
              </a:rPr>
              <a:t>Dockerfile</a:t>
            </a:r>
            <a:r>
              <a:rPr lang="en-US" dirty="0">
                <a:hlinkClick r:id="rId3"/>
              </a:rPr>
              <a:t> reference | Docker Docs</a:t>
            </a:r>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12</a:t>
            </a:fld>
            <a:endParaRPr lang="en-US"/>
          </a:p>
        </p:txBody>
      </p:sp>
    </p:spTree>
    <p:extLst>
      <p:ext uri="{BB962C8B-B14F-4D97-AF65-F5344CB8AC3E}">
        <p14:creationId xmlns:p14="http://schemas.microsoft.com/office/powerpoint/2010/main" val="236508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be an attempt at doing a demo for the Docker CLI</a:t>
            </a:r>
          </a:p>
        </p:txBody>
      </p:sp>
      <p:sp>
        <p:nvSpPr>
          <p:cNvPr id="4" name="Slide Number Placeholder 3"/>
          <p:cNvSpPr>
            <a:spLocks noGrp="1"/>
          </p:cNvSpPr>
          <p:nvPr>
            <p:ph type="sldNum" sz="quarter" idx="5"/>
          </p:nvPr>
        </p:nvSpPr>
        <p:spPr/>
        <p:txBody>
          <a:bodyPr/>
          <a:lstStyle/>
          <a:p>
            <a:fld id="{7D1D0D58-25A6-4377-805A-97D57715AC84}" type="slidenum">
              <a:rPr lang="en-US" smtClean="0"/>
              <a:t>13</a:t>
            </a:fld>
            <a:endParaRPr lang="en-US"/>
          </a:p>
        </p:txBody>
      </p:sp>
    </p:spTree>
    <p:extLst>
      <p:ext uri="{BB962C8B-B14F-4D97-AF65-F5344CB8AC3E}">
        <p14:creationId xmlns:p14="http://schemas.microsoft.com/office/powerpoint/2010/main" val="136400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14</a:t>
            </a:fld>
            <a:endParaRPr lang="en-US"/>
          </a:p>
        </p:txBody>
      </p:sp>
    </p:spTree>
    <p:extLst>
      <p:ext uri="{BB962C8B-B14F-4D97-AF65-F5344CB8AC3E}">
        <p14:creationId xmlns:p14="http://schemas.microsoft.com/office/powerpoint/2010/main" val="1816153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 will not cover this in detail.</a:t>
            </a:r>
            <a:br>
              <a:rPr lang="en-US" dirty="0"/>
            </a:br>
            <a:endParaRPr lang="en-US" dirty="0"/>
          </a:p>
          <a:p>
            <a:r>
              <a:rPr lang="en-US" dirty="0"/>
              <a:t>Will explain the </a:t>
            </a:r>
            <a:r>
              <a:rPr lang="en-US" dirty="0" err="1"/>
              <a:t>Sudo</a:t>
            </a:r>
            <a:r>
              <a:rPr lang="en-US" dirty="0"/>
              <a:t> File</a:t>
            </a:r>
            <a:br>
              <a:rPr lang="en-US" dirty="0"/>
            </a:br>
            <a:r>
              <a:rPr lang="en-US" dirty="0" err="1"/>
              <a:t>Sudo</a:t>
            </a:r>
            <a:r>
              <a:rPr lang="en-US" dirty="0"/>
              <a:t> </a:t>
            </a:r>
            <a:r>
              <a:rPr lang="en-US" dirty="0" err="1"/>
              <a:t>visudo</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ALL=(ALL) /</a:t>
            </a:r>
            <a:r>
              <a:rPr lang="en-US" dirty="0" err="1"/>
              <a:t>usr</a:t>
            </a:r>
            <a:r>
              <a:rPr lang="en-US" dirty="0"/>
              <a:t>/bin/docker</a:t>
            </a:r>
          </a:p>
          <a:p>
            <a:pPr marL="171450" indent="-171450">
              <a:buFont typeface="Arial" panose="020B0604020202020204" pitchFamily="34" charset="0"/>
              <a:buChar char="•"/>
            </a:pPr>
            <a:r>
              <a:rPr lang="en-US" dirty="0"/>
              <a:t>Anyone in the DOCKER GROUP</a:t>
            </a:r>
          </a:p>
          <a:p>
            <a:pPr marL="171450" indent="-171450">
              <a:buFont typeface="Arial" panose="020B0604020202020204" pitchFamily="34" charset="0"/>
              <a:buChar char="•"/>
            </a:pPr>
            <a:r>
              <a:rPr lang="en-US" dirty="0"/>
              <a:t>Any Hostname </a:t>
            </a:r>
          </a:p>
          <a:p>
            <a:pPr marL="171450" indent="-171450">
              <a:buFont typeface="Arial" panose="020B0604020202020204" pitchFamily="34" charset="0"/>
              <a:buChar char="•"/>
            </a:pPr>
            <a:r>
              <a:rPr lang="en-US" dirty="0"/>
              <a:t>They can be ran as Any user</a:t>
            </a:r>
          </a:p>
          <a:p>
            <a:pPr marL="171450" indent="-171450">
              <a:buFont typeface="Arial" panose="020B0604020202020204" pitchFamily="34" charset="0"/>
              <a:buChar char="•"/>
            </a:pPr>
            <a:r>
              <a:rPr lang="en-US" dirty="0"/>
              <a:t>They can run **Only the Docker command**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Installation Guide</a:t>
            </a:r>
          </a:p>
          <a:p>
            <a:r>
              <a:rPr lang="en-US" dirty="0"/>
              <a:t>https://docs.docker.com/engine/install/ </a:t>
            </a:r>
          </a:p>
        </p:txBody>
      </p:sp>
      <p:sp>
        <p:nvSpPr>
          <p:cNvPr id="4" name="Slide Number Placeholder 3"/>
          <p:cNvSpPr>
            <a:spLocks noGrp="1"/>
          </p:cNvSpPr>
          <p:nvPr>
            <p:ph type="sldNum" sz="quarter" idx="5"/>
          </p:nvPr>
        </p:nvSpPr>
        <p:spPr/>
        <p:txBody>
          <a:bodyPr/>
          <a:lstStyle/>
          <a:p>
            <a:fld id="{7D1D0D58-25A6-4377-805A-97D57715AC84}" type="slidenum">
              <a:rPr lang="en-US" smtClean="0"/>
              <a:t>4</a:t>
            </a:fld>
            <a:endParaRPr lang="en-US"/>
          </a:p>
        </p:txBody>
      </p:sp>
    </p:spTree>
    <p:extLst>
      <p:ext uri="{BB962C8B-B14F-4D97-AF65-F5344CB8AC3E}">
        <p14:creationId xmlns:p14="http://schemas.microsoft.com/office/powerpoint/2010/main" val="19902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Hypervisor: There are two primary types of hypervisors</a:t>
            </a:r>
          </a:p>
          <a:p>
            <a:pPr marL="171450" indent="-171450">
              <a:buFont typeface="Arial" panose="020B0604020202020204" pitchFamily="34" charset="0"/>
              <a:buChar char="•"/>
            </a:pPr>
            <a:r>
              <a:rPr lang="en-US" dirty="0"/>
              <a:t>Type 0: More of a theoretical thing </a:t>
            </a:r>
            <a:r>
              <a:rPr lang="en-US" dirty="0" err="1"/>
              <a:t>orif</a:t>
            </a:r>
            <a:r>
              <a:rPr lang="en-US" dirty="0"/>
              <a:t> they are used they are not too common; they are a hardware based hypervisor</a:t>
            </a:r>
          </a:p>
          <a:p>
            <a:pPr marL="171450" indent="-171450">
              <a:buFont typeface="Arial" panose="020B0604020202020204" pitchFamily="34" charset="0"/>
              <a:buChar char="•"/>
            </a:pPr>
            <a:r>
              <a:rPr lang="en-US" dirty="0"/>
              <a:t>Type 1: As shown on the screen here the *Host* operating system is the Hypervisor, and it hosts the guest systems</a:t>
            </a:r>
          </a:p>
          <a:p>
            <a:pPr marL="171450" indent="-171450">
              <a:buFont typeface="Arial" panose="020B0604020202020204" pitchFamily="34" charset="0"/>
              <a:buChar char="•"/>
            </a:pPr>
            <a:r>
              <a:rPr lang="en-US" dirty="0"/>
              <a:t>Type 2: This is likely what you would run on your desktops or laptops, the hypervisor </a:t>
            </a:r>
          </a:p>
          <a:p>
            <a:endParaRPr lang="en-US" dirty="0"/>
          </a:p>
          <a:p>
            <a:r>
              <a:rPr lang="en-US" dirty="0"/>
              <a:t>Container Runtime:</a:t>
            </a:r>
          </a:p>
          <a:p>
            <a:endParaRPr lang="en-US" dirty="0"/>
          </a:p>
          <a:p>
            <a:endParaRPr lang="en-US" dirty="0"/>
          </a:p>
          <a:p>
            <a:r>
              <a:rPr lang="en-US" dirty="0"/>
              <a:t>https://blog.purestorage.com/purely-informational/containerd-vs-docker-whats-the-difference/</a:t>
            </a:r>
          </a:p>
        </p:txBody>
      </p:sp>
      <p:sp>
        <p:nvSpPr>
          <p:cNvPr id="4" name="Slide Number Placeholder 3"/>
          <p:cNvSpPr>
            <a:spLocks noGrp="1"/>
          </p:cNvSpPr>
          <p:nvPr>
            <p:ph type="sldNum" sz="quarter" idx="5"/>
          </p:nvPr>
        </p:nvSpPr>
        <p:spPr/>
        <p:txBody>
          <a:bodyPr/>
          <a:lstStyle/>
          <a:p>
            <a:fld id="{7D1D0D58-25A6-4377-805A-97D57715AC84}" type="slidenum">
              <a:rPr lang="en-US" smtClean="0"/>
              <a:t>5</a:t>
            </a:fld>
            <a:endParaRPr lang="en-US"/>
          </a:p>
        </p:txBody>
      </p:sp>
    </p:spTree>
    <p:extLst>
      <p:ext uri="{BB962C8B-B14F-4D97-AF65-F5344CB8AC3E}">
        <p14:creationId xmlns:p14="http://schemas.microsoft.com/office/powerpoint/2010/main" val="278332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container engine</a:t>
            </a:r>
          </a:p>
        </p:txBody>
      </p:sp>
      <p:sp>
        <p:nvSpPr>
          <p:cNvPr id="4" name="Slide Number Placeholder 3"/>
          <p:cNvSpPr>
            <a:spLocks noGrp="1"/>
          </p:cNvSpPr>
          <p:nvPr>
            <p:ph type="sldNum" sz="quarter" idx="5"/>
          </p:nvPr>
        </p:nvSpPr>
        <p:spPr/>
        <p:txBody>
          <a:bodyPr/>
          <a:lstStyle/>
          <a:p>
            <a:fld id="{7D1D0D58-25A6-4377-805A-97D57715AC84}" type="slidenum">
              <a:rPr lang="en-US" smtClean="0"/>
              <a:t>6</a:t>
            </a:fld>
            <a:endParaRPr lang="en-US"/>
          </a:p>
        </p:txBody>
      </p:sp>
    </p:spTree>
    <p:extLst>
      <p:ext uri="{BB962C8B-B14F-4D97-AF65-F5344CB8AC3E}">
        <p14:creationId xmlns:p14="http://schemas.microsoft.com/office/powerpoint/2010/main" val="1643346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“base” layer of a containerization platform. That is if you ignore the host operating system and the kernel primitives it provides. </a:t>
            </a:r>
            <a:br>
              <a:rPr lang="en-US" dirty="0"/>
            </a:br>
            <a:br>
              <a:rPr lang="en-US" dirty="0"/>
            </a:br>
            <a:r>
              <a:rPr lang="en-US" dirty="0"/>
              <a:t>We opaquely (That is we often do not directly use) these programs such as </a:t>
            </a:r>
            <a:r>
              <a:rPr lang="en-US" dirty="0" err="1"/>
              <a:t>ContainerD</a:t>
            </a:r>
            <a:r>
              <a:rPr lang="en-US" dirty="0"/>
              <a:t> in the case of Docker and </a:t>
            </a:r>
            <a:r>
              <a:rPr lang="en-US" dirty="0" err="1"/>
              <a:t>podman</a:t>
            </a:r>
            <a:r>
              <a:rPr lang="en-US" dirty="0"/>
              <a:t> or something like `</a:t>
            </a:r>
            <a:r>
              <a:rPr lang="en-US" b="0" i="0" dirty="0">
                <a:solidFill>
                  <a:srgbClr val="111111"/>
                </a:solidFill>
                <a:effectLst/>
                <a:latin typeface="Roboto" panose="020F0502020204030204" pitchFamily="2" charset="0"/>
              </a:rPr>
              <a:t>CRI-O` a runtime that may be used with K8s, these runtimes manage the </a:t>
            </a:r>
            <a:r>
              <a:rPr lang="en-US" b="0" i="1" dirty="0">
                <a:solidFill>
                  <a:srgbClr val="111111"/>
                </a:solidFill>
                <a:effectLst/>
                <a:latin typeface="Roboto" panose="020F0502020204030204" pitchFamily="2" charset="0"/>
              </a:rPr>
              <a:t>lifecycle </a:t>
            </a:r>
            <a:r>
              <a:rPr lang="en-US" b="0" i="0" dirty="0">
                <a:solidFill>
                  <a:srgbClr val="111111"/>
                </a:solidFill>
                <a:effectLst/>
                <a:latin typeface="Roboto" panose="020F0502020204030204" pitchFamily="2" charset="0"/>
              </a:rPr>
              <a:t>of the container.</a:t>
            </a:r>
          </a:p>
          <a:p>
            <a:r>
              <a:rPr lang="en-US" b="0" i="0" dirty="0">
                <a:solidFill>
                  <a:srgbClr val="111111"/>
                </a:solidFill>
                <a:effectLst/>
                <a:latin typeface="Roboto" panose="020F0502020204030204" pitchFamily="2" charset="0"/>
              </a:rPr>
              <a:t>They set the </a:t>
            </a:r>
            <a:r>
              <a:rPr lang="en-US" b="0" i="1" dirty="0">
                <a:solidFill>
                  <a:srgbClr val="111111"/>
                </a:solidFill>
                <a:effectLst/>
                <a:latin typeface="Roboto" panose="020F0502020204030204" pitchFamily="2" charset="0"/>
              </a:rPr>
              <a:t>Resource Limitations on the container</a:t>
            </a:r>
            <a:r>
              <a:rPr lang="en-US" b="0" i="0" dirty="0">
                <a:solidFill>
                  <a:srgbClr val="111111"/>
                </a:solidFill>
                <a:effectLst/>
                <a:latin typeface="Roboto" panose="020F0502020204030204" pitchFamily="2" charset="0"/>
              </a:rPr>
              <a:t>, this is often done to prevent the process from using up more resources than it should.</a:t>
            </a:r>
          </a:p>
          <a:p>
            <a:r>
              <a:rPr lang="en-US" b="0" i="0" dirty="0">
                <a:solidFill>
                  <a:srgbClr val="111111"/>
                </a:solidFill>
                <a:effectLst/>
                <a:latin typeface="Roboto" panose="020F0502020204030204" pitchFamily="2" charset="0"/>
              </a:rPr>
              <a:t>They configure the </a:t>
            </a:r>
            <a:r>
              <a:rPr lang="en-US" b="0" i="1" dirty="0">
                <a:solidFill>
                  <a:srgbClr val="111111"/>
                </a:solidFill>
                <a:effectLst/>
                <a:latin typeface="Roboto" panose="020F0502020204030204" pitchFamily="2" charset="0"/>
              </a:rPr>
              <a:t>execution environment</a:t>
            </a:r>
            <a:r>
              <a:rPr lang="en-US" b="0" i="0" dirty="0">
                <a:solidFill>
                  <a:srgbClr val="111111"/>
                </a:solidFill>
                <a:effectLst/>
                <a:latin typeface="Roboto" panose="020F0502020204030204" pitchFamily="2" charset="0"/>
              </a:rPr>
              <a:t> of the container, this is the read-only filesystem and the writable scratch space of the container; this also includes the process and system isolation. </a:t>
            </a:r>
            <a:br>
              <a:rPr lang="en-US" b="0" i="0" dirty="0">
                <a:solidFill>
                  <a:srgbClr val="111111"/>
                </a:solidFill>
                <a:effectLst/>
                <a:latin typeface="Roboto" panose="020F0502020204030204" pitchFamily="2" charset="0"/>
              </a:rPr>
            </a:br>
            <a:br>
              <a:rPr lang="en-US" b="0" i="0" dirty="0">
                <a:solidFill>
                  <a:srgbClr val="111111"/>
                </a:solidFill>
                <a:effectLst/>
                <a:latin typeface="Roboto" panose="020F0502020204030204" pitchFamily="2" charset="0"/>
              </a:rPr>
            </a:br>
            <a:r>
              <a:rPr lang="en-US" b="0" i="0" dirty="0">
                <a:solidFill>
                  <a:srgbClr val="111111"/>
                </a:solidFill>
                <a:effectLst/>
                <a:latin typeface="Roboto" panose="020F0502020204030204" pitchFamily="2" charset="0"/>
              </a:rPr>
              <a:t>The lowest level (That I will not talk about) in this chain is the </a:t>
            </a:r>
            <a:r>
              <a:rPr lang="en-US" b="0" i="1" dirty="0" err="1">
                <a:solidFill>
                  <a:srgbClr val="111111"/>
                </a:solidFill>
                <a:effectLst/>
                <a:latin typeface="Roboto" panose="020F0502020204030204" pitchFamily="2" charset="0"/>
              </a:rPr>
              <a:t>runc</a:t>
            </a:r>
            <a:r>
              <a:rPr lang="en-US" b="0" i="0" dirty="0">
                <a:solidFill>
                  <a:srgbClr val="111111"/>
                </a:solidFill>
                <a:effectLst/>
                <a:latin typeface="Roboto" panose="020F0502020204030204" pitchFamily="2" charset="0"/>
              </a:rPr>
              <a:t> process. This is what directly manages the container. Depending on the Container engine (If you chose to use it) there may be a series of steps between your command and the </a:t>
            </a:r>
            <a:r>
              <a:rPr lang="en-US" b="0" i="0" dirty="0" err="1">
                <a:solidFill>
                  <a:srgbClr val="111111"/>
                </a:solidFill>
                <a:effectLst/>
                <a:latin typeface="Roboto" panose="020F0502020204030204" pitchFamily="2" charset="0"/>
              </a:rPr>
              <a:t>runc</a:t>
            </a:r>
            <a:r>
              <a:rPr lang="en-US" b="0" i="0" dirty="0">
                <a:solidFill>
                  <a:srgbClr val="111111"/>
                </a:solidFill>
                <a:effectLst/>
                <a:latin typeface="Roboto" panose="020F0502020204030204" pitchFamily="2" charset="0"/>
              </a:rPr>
              <a:t> process that actually creates and interfaces with the running (or soon to be) container </a:t>
            </a:r>
          </a:p>
          <a:p>
            <a:endParaRPr lang="en-US" b="0" i="0" dirty="0">
              <a:solidFill>
                <a:srgbClr val="111111"/>
              </a:solidFill>
              <a:effectLst/>
              <a:latin typeface="Roboto" panose="020F0502020204030204" pitchFamily="2" charset="0"/>
            </a:endParaRPr>
          </a:p>
          <a:p>
            <a:r>
              <a:rPr lang="en-US" b="0" i="0" dirty="0">
                <a:solidFill>
                  <a:srgbClr val="111111"/>
                </a:solidFill>
                <a:effectLst/>
                <a:latin typeface="Roboto" panose="020F0502020204030204" pitchFamily="2" charset="0"/>
              </a:rPr>
              <a:t>For example we:</a:t>
            </a:r>
            <a:br>
              <a:rPr lang="en-US" b="0" i="0" dirty="0">
                <a:solidFill>
                  <a:srgbClr val="111111"/>
                </a:solidFill>
                <a:effectLst/>
                <a:latin typeface="Roboto" panose="020F0502020204030204" pitchFamily="2" charset="0"/>
              </a:rPr>
            </a:br>
            <a:r>
              <a:rPr lang="en-US" b="0" i="0" dirty="0">
                <a:solidFill>
                  <a:srgbClr val="111111"/>
                </a:solidFill>
                <a:effectLst/>
                <a:latin typeface="Roboto" panose="020F0502020204030204" pitchFamily="2" charset="0"/>
              </a:rPr>
              <a:t>Docker CLI -&gt; Docker Socket -&gt; Docker Daemon -&gt; </a:t>
            </a:r>
            <a:r>
              <a:rPr lang="en-US" b="0" i="0" dirty="0" err="1">
                <a:solidFill>
                  <a:srgbClr val="111111"/>
                </a:solidFill>
                <a:effectLst/>
                <a:latin typeface="Roboto" panose="020F0502020204030204" pitchFamily="2" charset="0"/>
              </a:rPr>
              <a:t>ContainerD</a:t>
            </a:r>
            <a:r>
              <a:rPr lang="en-US" b="0" i="0" dirty="0">
                <a:solidFill>
                  <a:srgbClr val="111111"/>
                </a:solidFill>
                <a:effectLst/>
                <a:latin typeface="Roboto" panose="020F0502020204030204" pitchFamily="2" charset="0"/>
              </a:rPr>
              <a:t> -&gt; </a:t>
            </a:r>
            <a:r>
              <a:rPr lang="en-US" b="0" i="0" dirty="0" err="1">
                <a:solidFill>
                  <a:srgbClr val="111111"/>
                </a:solidFill>
                <a:effectLst/>
                <a:latin typeface="Roboto" panose="020F0502020204030204" pitchFamily="2" charset="0"/>
              </a:rPr>
              <a:t>RunC</a:t>
            </a:r>
            <a:endParaRPr lang="en-US" b="0" i="0" dirty="0">
              <a:solidFill>
                <a:srgbClr val="111111"/>
              </a:solidFill>
              <a:effectLst/>
              <a:latin typeface="Roboto" panose="020F0502020204030204" pitchFamily="2" charset="0"/>
            </a:endParaRPr>
          </a:p>
          <a:p>
            <a:endParaRPr lang="en-US" b="0" i="0" dirty="0">
              <a:solidFill>
                <a:srgbClr val="111111"/>
              </a:solidFill>
              <a:effectLst/>
              <a:latin typeface="Roboto" panose="020F0502020204030204" pitchFamily="2" charset="0"/>
            </a:endParaRPr>
          </a:p>
          <a:p>
            <a:r>
              <a:rPr lang="en-US" b="0" i="0" dirty="0" err="1">
                <a:solidFill>
                  <a:srgbClr val="111111"/>
                </a:solidFill>
                <a:effectLst/>
                <a:latin typeface="Roboto" panose="020F0502020204030204" pitchFamily="2" charset="0"/>
              </a:rPr>
              <a:t>Podman</a:t>
            </a:r>
            <a:r>
              <a:rPr lang="en-US" b="0" i="0" dirty="0">
                <a:solidFill>
                  <a:srgbClr val="111111"/>
                </a:solidFill>
                <a:effectLst/>
                <a:latin typeface="Roboto" panose="020F0502020204030204" pitchFamily="2" charset="0"/>
              </a:rPr>
              <a:t> -&gt; </a:t>
            </a:r>
            <a:r>
              <a:rPr lang="en-US" b="0" i="0" dirty="0" err="1">
                <a:solidFill>
                  <a:srgbClr val="111111"/>
                </a:solidFill>
                <a:effectLst/>
                <a:latin typeface="Roboto" panose="020F0502020204030204" pitchFamily="2" charset="0"/>
              </a:rPr>
              <a:t>RunC</a:t>
            </a:r>
            <a:endParaRPr lang="en-US" b="0" i="0" dirty="0">
              <a:solidFill>
                <a:srgbClr val="111111"/>
              </a:solidFill>
              <a:effectLst/>
              <a:latin typeface="Roboto" panose="020F0502020204030204" pitchFamily="2" charset="0"/>
            </a:endParaRPr>
          </a:p>
          <a:p>
            <a:br>
              <a:rPr lang="en-US" b="0" i="0" dirty="0">
                <a:solidFill>
                  <a:srgbClr val="111111"/>
                </a:solidFill>
                <a:effectLst/>
                <a:latin typeface="Roboto" panose="020F0502020204030204" pitchFamily="2" charset="0"/>
              </a:rPr>
            </a:br>
            <a:r>
              <a:rPr lang="en-US" b="0" i="0" dirty="0" err="1">
                <a:solidFill>
                  <a:srgbClr val="111111"/>
                </a:solidFill>
                <a:effectLst/>
                <a:latin typeface="Roboto" panose="020F0502020204030204" pitchFamily="2" charset="0"/>
              </a:rPr>
              <a:t>ContainerD</a:t>
            </a:r>
            <a:endParaRPr lang="en-US" b="0" i="0" dirty="0">
              <a:solidFill>
                <a:srgbClr val="111111"/>
              </a:solidFill>
              <a:effectLst/>
              <a:latin typeface="Roboto" panose="020F0502020204030204" pitchFamily="2" charset="0"/>
            </a:endParaRPr>
          </a:p>
          <a:p>
            <a:endParaRPr lang="en-US" b="0" i="0" dirty="0">
              <a:solidFill>
                <a:srgbClr val="111111"/>
              </a:solidFill>
              <a:effectLst/>
              <a:latin typeface="Roboto" panose="020F0502020204030204" pitchFamily="2" charset="0"/>
            </a:endParaRPr>
          </a:p>
          <a:p>
            <a:endParaRPr lang="en-US" b="0" i="0" dirty="0">
              <a:solidFill>
                <a:srgbClr val="111111"/>
              </a:solidFill>
              <a:effectLst/>
              <a:latin typeface="Roboto" panose="020F0502020204030204" pitchFamily="2" charset="0"/>
            </a:endParaRPr>
          </a:p>
          <a:p>
            <a:endParaRPr lang="en-US" b="0" i="0" dirty="0">
              <a:solidFill>
                <a:srgbClr val="111111"/>
              </a:solidFill>
              <a:effectLst/>
              <a:latin typeface="Roboto" panose="020F0502020204030204" pitchFamily="2" charset="0"/>
            </a:endParaRPr>
          </a:p>
          <a:p>
            <a:r>
              <a:rPr lang="en-US" dirty="0">
                <a:hlinkClick r:id="rId3"/>
              </a:rPr>
              <a:t>The tool that really runs your containers: deep dive into </a:t>
            </a:r>
            <a:r>
              <a:rPr lang="en-US" dirty="0" err="1">
                <a:hlinkClick r:id="rId3"/>
              </a:rPr>
              <a:t>runc</a:t>
            </a:r>
            <a:r>
              <a:rPr lang="en-US" dirty="0">
                <a:hlinkClick r:id="rId3"/>
              </a:rPr>
              <a:t> and OCI specifications (mkdev.me)</a:t>
            </a:r>
            <a:endParaRPr lang="en-US" b="0" i="0" dirty="0">
              <a:solidFill>
                <a:srgbClr val="111111"/>
              </a:solidFill>
              <a:effectLst/>
              <a:latin typeface="Roboto" panose="020F0502020204030204" pitchFamily="2" charset="0"/>
            </a:endParaRPr>
          </a:p>
          <a:p>
            <a:endParaRPr lang="en-US" dirty="0"/>
          </a:p>
          <a:p>
            <a:r>
              <a:rPr lang="en-US" dirty="0">
                <a:hlinkClick r:id="rId4"/>
              </a:rPr>
              <a:t>cri-o</a:t>
            </a:r>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7</a:t>
            </a:fld>
            <a:endParaRPr lang="en-US"/>
          </a:p>
        </p:txBody>
      </p:sp>
    </p:spTree>
    <p:extLst>
      <p:ext uri="{BB962C8B-B14F-4D97-AF65-F5344CB8AC3E}">
        <p14:creationId xmlns:p14="http://schemas.microsoft.com/office/powerpoint/2010/main" val="409607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Ports are a construct we use in socket based networking. We assign a Port, and IP tuple to a process, we can run something like `ss –</a:t>
            </a:r>
            <a:r>
              <a:rPr lang="en-US" dirty="0" err="1"/>
              <a:t>tulpns</a:t>
            </a:r>
            <a:r>
              <a:rPr lang="en-US" dirty="0"/>
              <a:t>`. They are what allows s to differentiate between the processes running on a system. The </a:t>
            </a:r>
            <a:r>
              <a:rPr lang="en-US" b="0" i="0" dirty="0">
                <a:solidFill>
                  <a:srgbClr val="222222"/>
                </a:solidFill>
                <a:effectLst/>
                <a:latin typeface="-apple-system"/>
              </a:rPr>
              <a:t>Internet Assigned Numbers Authority (IANA) is the authority which assigns uses to ports, the first 1023 so ports are considered “well known” and are reserved, above this you can bind to any port that is unused, however you should be aware that processes may use specific ports within the free ranges (Look at K8s!) </a:t>
            </a:r>
            <a:r>
              <a:rPr lang="en-US" dirty="0">
                <a:hlinkClick r:id="rId3"/>
              </a:rPr>
              <a:t>Ports and Protocols | Kubernetes</a:t>
            </a:r>
            <a:endParaRPr lang="en-US" dirty="0"/>
          </a:p>
          <a:p>
            <a:endParaRPr lang="en-US" dirty="0"/>
          </a:p>
          <a:p>
            <a:r>
              <a:rPr lang="en-US" dirty="0"/>
              <a:t>Answers to Ports: </a:t>
            </a:r>
          </a:p>
          <a:p>
            <a:r>
              <a:rPr lang="en-US" dirty="0"/>
              <a:t>ICMP </a:t>
            </a:r>
          </a:p>
          <a:p>
            <a:r>
              <a:rPr lang="en-US" dirty="0"/>
              <a:t>FTP (20 = command 21 = data)</a:t>
            </a:r>
          </a:p>
          <a:p>
            <a:r>
              <a:rPr lang="en-US" dirty="0"/>
              <a:t>SSH</a:t>
            </a:r>
          </a:p>
          <a:p>
            <a:r>
              <a:rPr lang="en-US" dirty="0"/>
              <a:t>TELLNET</a:t>
            </a:r>
          </a:p>
          <a:p>
            <a:r>
              <a:rPr lang="en-US" dirty="0"/>
              <a:t>DNS </a:t>
            </a:r>
          </a:p>
          <a:p>
            <a:r>
              <a:rPr lang="en-US" dirty="0"/>
              <a:t>HTTP </a:t>
            </a:r>
          </a:p>
          <a:p>
            <a:r>
              <a:rPr lang="en-US" dirty="0"/>
              <a:t>HTTPS</a:t>
            </a:r>
          </a:p>
          <a:p>
            <a:endParaRPr lang="en-US" dirty="0"/>
          </a:p>
          <a:p>
            <a:endParaRPr lang="en-US" dirty="0"/>
          </a:p>
          <a:p>
            <a:endParaRPr lang="en-US" dirty="0"/>
          </a:p>
          <a:p>
            <a:r>
              <a:rPr lang="en-US" dirty="0"/>
              <a:t>Next is Dynamic and Static Linking, I mention this because it comes into play during the creation of container images. If you have a program and you run `</a:t>
            </a:r>
            <a:r>
              <a:rPr lang="en-US" dirty="0" err="1"/>
              <a:t>gcc</a:t>
            </a:r>
            <a:r>
              <a:rPr lang="en-US" dirty="0"/>
              <a:t> –std=c11 …` Then you are using </a:t>
            </a:r>
            <a:r>
              <a:rPr lang="en-US" i="1" dirty="0"/>
              <a:t>dynamic linking</a:t>
            </a:r>
            <a:r>
              <a:rPr lang="en-US" i="0" dirty="0"/>
              <a:t> when you compiled the executable. That is the </a:t>
            </a:r>
            <a:r>
              <a:rPr lang="en-US" i="0" dirty="0" err="1"/>
              <a:t>dlls</a:t>
            </a:r>
            <a:r>
              <a:rPr lang="en-US" i="0" dirty="0"/>
              <a:t> in Windows (Aside Windows) or in the case of Linux the shared libraries will be located and linked against the executable at runtime, this allows us to save space by sharing common functions located in read-only segments of memory between multiple processes. As for static linking, this is the opposite, you take all the libraries we would use and link them into the final executable. The single executable will contain all it needs to function, it will make no calls to the shared libraries loaded elsewhere in memory. </a:t>
            </a:r>
            <a:br>
              <a:rPr lang="en-US" i="0" dirty="0"/>
            </a:br>
            <a:br>
              <a:rPr lang="en-US" i="0" dirty="0"/>
            </a:br>
            <a:r>
              <a:rPr lang="en-US" i="0" dirty="0"/>
              <a:t>Show this:</a:t>
            </a:r>
            <a:br>
              <a:rPr lang="en-US" i="0" dirty="0"/>
            </a:br>
            <a:r>
              <a:rPr lang="en-US" i="0" dirty="0" err="1"/>
              <a:t>gcc</a:t>
            </a:r>
            <a:r>
              <a:rPr lang="en-US" i="0" dirty="0"/>
              <a:t> -static </a:t>
            </a:r>
            <a:r>
              <a:rPr lang="en-US" i="0" dirty="0" err="1"/>
              <a:t>main.c</a:t>
            </a:r>
            <a:r>
              <a:rPr lang="en-US" i="0" dirty="0"/>
              <a:t> -o program # Static</a:t>
            </a:r>
          </a:p>
          <a:p>
            <a:r>
              <a:rPr lang="pt-BR" dirty="0"/>
              <a:t>gcc main.c -o program</a:t>
            </a:r>
            <a:r>
              <a:rPr lang="en-US" i="0" dirty="0"/>
              <a:t>            # Non-Static</a:t>
            </a:r>
          </a:p>
          <a:p>
            <a:endParaRPr lang="en-US" i="0" dirty="0"/>
          </a:p>
          <a:p>
            <a:r>
              <a:rPr lang="en-US" i="0" dirty="0"/>
              <a:t>We can compare the size with a basic </a:t>
            </a:r>
          </a:p>
          <a:p>
            <a:r>
              <a:rPr lang="en-US" i="0" dirty="0"/>
              <a:t>ls –l </a:t>
            </a:r>
            <a:endParaRPr lang="en-US" dirty="0"/>
          </a:p>
          <a:p>
            <a:endParaRPr lang="en-US" dirty="0"/>
          </a:p>
          <a:p>
            <a:r>
              <a:rPr lang="en-US" dirty="0"/>
              <a:t>We can see that one has a dynamic linker with the following </a:t>
            </a:r>
          </a:p>
          <a:p>
            <a:r>
              <a:rPr lang="en-US" dirty="0"/>
              <a:t>file program</a:t>
            </a:r>
            <a:br>
              <a:rPr lang="en-US" dirty="0"/>
            </a:br>
            <a:endParaRPr lang="en-US" dirty="0"/>
          </a:p>
          <a:p>
            <a:r>
              <a:rPr lang="en-US" dirty="0">
                <a:hlinkClick r:id="rId4"/>
              </a:rPr>
              <a:t>What is a computer port? | Ports in networking | Cloudflare</a:t>
            </a:r>
            <a:endParaRPr lang="en-US" dirty="0"/>
          </a:p>
          <a:p>
            <a:endParaRPr lang="en-US" dirty="0"/>
          </a:p>
          <a:p>
            <a:r>
              <a:rPr lang="en-US" dirty="0">
                <a:hlinkClick r:id="rId3"/>
              </a:rPr>
              <a:t>Ports and Protocols | Kubernetes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8</a:t>
            </a:fld>
            <a:endParaRPr lang="en-US"/>
          </a:p>
        </p:txBody>
      </p:sp>
    </p:spTree>
    <p:extLst>
      <p:ext uri="{BB962C8B-B14F-4D97-AF65-F5344CB8AC3E}">
        <p14:creationId xmlns:p14="http://schemas.microsoft.com/office/powerpoint/2010/main" val="2109571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Namespaces – Kernel objects/feature used  to isolate different resources on the machine (partition them to give an appearance and effective isolation) this is the object/feature that allows for the creation of containers due to the isolation features they provide. A good definition that is provided (On Wikipedia) is “</a:t>
            </a:r>
            <a:r>
              <a:rPr lang="en-US" b="0" i="0" dirty="0">
                <a:solidFill>
                  <a:srgbClr val="141414"/>
                </a:solidFill>
                <a:effectLst/>
                <a:latin typeface="Red Hat Text"/>
              </a:rPr>
              <a:t>Namespaces are a feature of the Linux kernel that partitions kernel resources such that one set of processes sees one set of resources and another set of processes sees a different set of resources. The feature works by having the same namespace for a group of resources and processes, but those namespaces refer to distinct resources.”</a:t>
            </a:r>
            <a:endParaRPr lang="en-US" dirty="0"/>
          </a:p>
          <a:p>
            <a:endParaRPr lang="en-US" dirty="0"/>
          </a:p>
          <a:p>
            <a:pPr lvl="1"/>
            <a:r>
              <a:rPr lang="en-US" dirty="0"/>
              <a:t>PID – Process Namespaces</a:t>
            </a:r>
          </a:p>
          <a:p>
            <a:pPr lvl="1"/>
            <a:r>
              <a:rPr lang="en-US" dirty="0"/>
              <a:t>IPC – Inter Process Communication Namespaces </a:t>
            </a:r>
          </a:p>
          <a:p>
            <a:pPr lvl="1"/>
            <a:r>
              <a:rPr lang="en-US" dirty="0"/>
              <a:t>Network – Networks!</a:t>
            </a:r>
          </a:p>
          <a:p>
            <a:pPr lvl="1"/>
            <a:r>
              <a:rPr lang="en-US" dirty="0"/>
              <a:t>MNT – Mounted filesystems </a:t>
            </a:r>
          </a:p>
          <a:p>
            <a:pPr lvl="1"/>
            <a:r>
              <a:rPr lang="en-US" i="1" dirty="0"/>
              <a:t>There are others</a:t>
            </a:r>
            <a:r>
              <a:rPr lang="en-US" dirty="0"/>
              <a:t> </a:t>
            </a:r>
            <a:endParaRPr lang="en-US" i="1" dirty="0"/>
          </a:p>
          <a:p>
            <a:br>
              <a:rPr lang="en-US" dirty="0"/>
            </a:br>
            <a:br>
              <a:rPr lang="en-US" dirty="0"/>
            </a:br>
            <a:r>
              <a:rPr lang="en-US" dirty="0">
                <a:hlinkClick r:id="rId3"/>
              </a:rPr>
              <a:t>The 7 most used Linux namespaces | Enable Sysadmin (redhat.com)</a:t>
            </a:r>
            <a:br>
              <a:rPr lang="en-US" dirty="0"/>
            </a:br>
            <a:endParaRPr lang="en-US" dirty="0"/>
          </a:p>
          <a:p>
            <a:r>
              <a:rPr lang="en-US" dirty="0"/>
              <a:t>We can run `</a:t>
            </a:r>
            <a:r>
              <a:rPr lang="en-US" dirty="0" err="1"/>
              <a:t>sudo</a:t>
            </a:r>
            <a:r>
              <a:rPr lang="en-US" dirty="0"/>
              <a:t> </a:t>
            </a:r>
            <a:r>
              <a:rPr lang="en-US" dirty="0" err="1"/>
              <a:t>unshare</a:t>
            </a:r>
            <a:r>
              <a:rPr lang="en-US" dirty="0"/>
              <a:t> –</a:t>
            </a:r>
            <a:r>
              <a:rPr lang="en-US" dirty="0" err="1"/>
              <a:t>fp</a:t>
            </a:r>
            <a:r>
              <a:rPr lang="en-US" dirty="0"/>
              <a:t> --mount-proc /bin/bash` and observe the results </a:t>
            </a:r>
          </a:p>
          <a:p>
            <a:br>
              <a:rPr lang="en-US" dirty="0"/>
            </a:br>
            <a:r>
              <a:rPr lang="en-US" dirty="0" err="1"/>
              <a:t>Cgroups</a:t>
            </a:r>
            <a:r>
              <a:rPr lang="en-US" dirty="0"/>
              <a:t> are used to limit the resources available to a process, in this case all those used in the container from the RAM a container or process can utilize, CPU utilization, IO/Block reads and writes… It gets quite granular. We have a </a:t>
            </a:r>
            <a:r>
              <a:rPr lang="en-US" dirty="0" err="1"/>
              <a:t>Cgroup</a:t>
            </a:r>
            <a:r>
              <a:rPr lang="en-US" dirty="0"/>
              <a:t> namespace as well which is mainly used to provide additional security, as we would otherwise be able to see all </a:t>
            </a:r>
            <a:r>
              <a:rPr lang="en-US" dirty="0" err="1"/>
              <a:t>Cgroups</a:t>
            </a:r>
            <a:r>
              <a:rPr lang="en-US" dirty="0"/>
              <a:t> allocated on the system (Including our own) from within a container, giving attackers potentially useful information, and it is apparently possible for attackers in certain scenarios to gain access to the parent </a:t>
            </a:r>
            <a:r>
              <a:rPr lang="en-US" dirty="0" err="1"/>
              <a:t>cgroup</a:t>
            </a:r>
            <a:r>
              <a:rPr lang="en-US" dirty="0"/>
              <a:t> class.</a:t>
            </a:r>
          </a:p>
          <a:p>
            <a:endParaRPr lang="en-US" dirty="0"/>
          </a:p>
          <a:p>
            <a:r>
              <a:rPr lang="en-US" dirty="0"/>
              <a:t>Capabilities are used to </a:t>
            </a:r>
            <a:r>
              <a:rPr lang="en-US" i="1" dirty="0"/>
              <a:t>precisely</a:t>
            </a:r>
            <a:r>
              <a:rPr lang="en-US" i="0" dirty="0"/>
              <a:t> control the </a:t>
            </a:r>
            <a:endParaRPr lang="en-US" dirty="0"/>
          </a:p>
          <a:p>
            <a:endParaRPr lang="en-US" dirty="0"/>
          </a:p>
          <a:p>
            <a:br>
              <a:rPr lang="en-US" dirty="0"/>
            </a:br>
            <a:br>
              <a:rPr lang="en-US" dirty="0"/>
            </a:br>
            <a:br>
              <a:rPr lang="en-US" dirty="0"/>
            </a:br>
            <a:br>
              <a:rPr lang="en-US" dirty="0"/>
            </a:br>
            <a:endParaRPr lang="en-US" dirty="0"/>
          </a:p>
          <a:p>
            <a:r>
              <a:rPr lang="en-US" dirty="0"/>
              <a:t>Capabilities define what the container can an cannot do (It uses the host kernel and in docker will run as the root user unless rootless mode is enabled)</a:t>
            </a:r>
          </a:p>
          <a:p>
            <a:endParaRPr lang="en-US" dirty="0"/>
          </a:p>
        </p:txBody>
      </p:sp>
      <p:sp>
        <p:nvSpPr>
          <p:cNvPr id="4" name="Slide Number Placeholder 3"/>
          <p:cNvSpPr>
            <a:spLocks noGrp="1"/>
          </p:cNvSpPr>
          <p:nvPr>
            <p:ph type="sldNum" sz="quarter" idx="5"/>
          </p:nvPr>
        </p:nvSpPr>
        <p:spPr/>
        <p:txBody>
          <a:bodyPr/>
          <a:lstStyle/>
          <a:p>
            <a:fld id="{7D1D0D58-25A6-4377-805A-97D57715AC84}" type="slidenum">
              <a:rPr lang="en-US" smtClean="0"/>
              <a:t>9</a:t>
            </a:fld>
            <a:endParaRPr lang="en-US"/>
          </a:p>
        </p:txBody>
      </p:sp>
    </p:spTree>
    <p:extLst>
      <p:ext uri="{BB962C8B-B14F-4D97-AF65-F5344CB8AC3E}">
        <p14:creationId xmlns:p14="http://schemas.microsoft.com/office/powerpoint/2010/main" val="53255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Images</a:t>
            </a:r>
            <a:r>
              <a:rPr lang="en-US" i="0" dirty="0"/>
              <a:t>, these are static read-only templates, these provide the base </a:t>
            </a:r>
            <a:r>
              <a:rPr lang="en-US" i="1" dirty="0"/>
              <a:t>image</a:t>
            </a:r>
            <a:r>
              <a:rPr lang="en-US" i="0" dirty="0"/>
              <a:t> or configuration for a container. An interesting note is that if you have 40 containers, they will all refer to the same base image, with a relatively small scratch space where the modification actually occur. An image is like a statically linked binary, it contains </a:t>
            </a:r>
            <a:r>
              <a:rPr lang="en-US" i="1" dirty="0"/>
              <a:t>everything</a:t>
            </a:r>
            <a:r>
              <a:rPr lang="en-US" i="0" dirty="0"/>
              <a:t> the process it will be running needs in order to function. This does not mean a container for running something like nginx will contain a database too in the event a webserver we end up running on the container would need one, just that the container has all the libraries, and programs needed to run Nginx. </a:t>
            </a:r>
            <a:br>
              <a:rPr lang="en-US" dirty="0"/>
            </a:br>
            <a:r>
              <a:rPr lang="en-US" dirty="0"/>
              <a:t>* Tend to be based off of the Open Container Initiative Standard (Based on docker)</a:t>
            </a:r>
          </a:p>
          <a:p>
            <a:r>
              <a:rPr lang="en-US" dirty="0"/>
              <a:t>* There are online registries with pre-built images.</a:t>
            </a:r>
          </a:p>
          <a:p>
            <a:br>
              <a:rPr lang="en-US" dirty="0"/>
            </a:br>
            <a:r>
              <a:rPr lang="en-US" i="1" dirty="0"/>
              <a:t>Containers, </a:t>
            </a:r>
            <a:r>
              <a:rPr lang="en-US" i="0" dirty="0"/>
              <a:t>these are the running instance of the images, they have a writable scratch space. Changes made in them are not necessarily persistent, and will not be reflected across other running instances of the container, as they have distinct scratch spaces. These are meant to be temporary, being created and destroyed as needed (Often referred to as ephemeral)</a:t>
            </a:r>
            <a:br>
              <a:rPr lang="en-US" dirty="0"/>
            </a:br>
            <a:endParaRPr lang="en-US" dirty="0"/>
          </a:p>
          <a:p>
            <a:r>
              <a:rPr lang="en-US" i="1" dirty="0"/>
              <a:t>Volumes </a:t>
            </a:r>
            <a:r>
              <a:rPr lang="en-US" i="0" dirty="0"/>
              <a:t>are used to provide persistence to a container, as we </a:t>
            </a:r>
            <a:r>
              <a:rPr lang="en-US" i="1" dirty="0"/>
              <a:t>mount</a:t>
            </a:r>
            <a:r>
              <a:rPr lang="en-US" i="0" dirty="0"/>
              <a:t> or </a:t>
            </a:r>
            <a:r>
              <a:rPr lang="en-US" i="1" dirty="0"/>
              <a:t>attach</a:t>
            </a:r>
            <a:r>
              <a:rPr lang="en-US" i="0" dirty="0"/>
              <a:t> a portion of the host’s filesystem to the container, this means the modifications we make to files within a volume mounted to the container will be persisted between instances of the container.</a:t>
            </a:r>
            <a:endParaRPr lang="en-US" i="1" dirty="0"/>
          </a:p>
          <a:p>
            <a:br>
              <a:rPr lang="en-US" dirty="0"/>
            </a:br>
            <a:r>
              <a:rPr lang="en-US" dirty="0"/>
              <a:t>Docker containers have their own networks, (namespaces) you can create internal networks and those bridged through the host’s interface. If you want to see something interesting we can look at the </a:t>
            </a:r>
            <a:r>
              <a:rPr lang="en-US" i="1" dirty="0"/>
              <a:t>iptables</a:t>
            </a:r>
            <a:r>
              <a:rPr lang="en-US" i="0" dirty="0"/>
              <a:t> rules `iptables -</a:t>
            </a:r>
            <a:r>
              <a:rPr lang="en-US" i="0" dirty="0" err="1"/>
              <a:t>Lnv</a:t>
            </a:r>
            <a:br>
              <a:rPr lang="en-US" dirty="0"/>
            </a:br>
            <a:r>
              <a:rPr lang="en-US" dirty="0"/>
              <a:t>https://opencontainers.org/about/overview/</a:t>
            </a:r>
          </a:p>
        </p:txBody>
      </p:sp>
      <p:sp>
        <p:nvSpPr>
          <p:cNvPr id="4" name="Slide Number Placeholder 3"/>
          <p:cNvSpPr>
            <a:spLocks noGrp="1"/>
          </p:cNvSpPr>
          <p:nvPr>
            <p:ph type="sldNum" sz="quarter" idx="5"/>
          </p:nvPr>
        </p:nvSpPr>
        <p:spPr/>
        <p:txBody>
          <a:bodyPr/>
          <a:lstStyle/>
          <a:p>
            <a:fld id="{7D1D0D58-25A6-4377-805A-97D57715AC84}" type="slidenum">
              <a:rPr lang="en-US" smtClean="0"/>
              <a:t>10</a:t>
            </a:fld>
            <a:endParaRPr lang="en-US"/>
          </a:p>
        </p:txBody>
      </p:sp>
    </p:spTree>
    <p:extLst>
      <p:ext uri="{BB962C8B-B14F-4D97-AF65-F5344CB8AC3E}">
        <p14:creationId xmlns:p14="http://schemas.microsoft.com/office/powerpoint/2010/main" val="3719615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socket the docker daemon listens on and is what the docker command (And other interfaces) will communicate with</a:t>
            </a:r>
          </a:p>
          <a:p>
            <a:r>
              <a:rPr lang="en-US" dirty="0"/>
              <a:t>Should this be exposed to the public?</a:t>
            </a:r>
          </a:p>
          <a:p>
            <a:r>
              <a:rPr lang="en-US" dirty="0"/>
              <a:t>Why or why not?</a:t>
            </a:r>
          </a:p>
          <a:p>
            <a:br>
              <a:rPr lang="en-US" dirty="0"/>
            </a:br>
            <a:r>
              <a:rPr lang="en-US" dirty="0"/>
              <a:t>Docker containers by default run as a root process, is this a bad thing? Is it a good thing? Rootless docker allows you to configure it such that the containers will run with a non-root </a:t>
            </a:r>
            <a:r>
              <a:rPr lang="en-US" dirty="0" err="1"/>
              <a:t>uid</a:t>
            </a:r>
            <a:r>
              <a:rPr lang="en-US" dirty="0"/>
              <a:t>. </a:t>
            </a:r>
            <a:br>
              <a:rPr lang="en-US" dirty="0"/>
            </a:br>
            <a:endParaRPr lang="en-US" dirty="0"/>
          </a:p>
          <a:p>
            <a:r>
              <a:rPr lang="en-US" dirty="0"/>
              <a:t>Daemons will run in the background often on system startup to </a:t>
            </a:r>
          </a:p>
        </p:txBody>
      </p:sp>
      <p:sp>
        <p:nvSpPr>
          <p:cNvPr id="4" name="Slide Number Placeholder 3"/>
          <p:cNvSpPr>
            <a:spLocks noGrp="1"/>
          </p:cNvSpPr>
          <p:nvPr>
            <p:ph type="sldNum" sz="quarter" idx="5"/>
          </p:nvPr>
        </p:nvSpPr>
        <p:spPr/>
        <p:txBody>
          <a:bodyPr/>
          <a:lstStyle/>
          <a:p>
            <a:fld id="{7D1D0D58-25A6-4377-805A-97D57715AC84}" type="slidenum">
              <a:rPr lang="en-US" smtClean="0"/>
              <a:t>11</a:t>
            </a:fld>
            <a:endParaRPr lang="en-US"/>
          </a:p>
        </p:txBody>
      </p:sp>
    </p:spTree>
    <p:extLst>
      <p:ext uri="{BB962C8B-B14F-4D97-AF65-F5344CB8AC3E}">
        <p14:creationId xmlns:p14="http://schemas.microsoft.com/office/powerpoint/2010/main" val="4223243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2286000"/>
            <a:ext cx="7162800" cy="1447799"/>
          </a:xfrm>
          <a:prstGeom prst="rect">
            <a:avLst/>
          </a:prstGeom>
        </p:spPr>
        <p:txBody>
          <a:bodyPr anchor="b">
            <a:normAutofit/>
          </a:bodyPr>
          <a:lstStyle>
            <a:lvl1pPr algn="l">
              <a:defRPr sz="36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6" name="TextBox 5"/>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3" name="Slide Number Placeholder 2"/>
          <p:cNvSpPr>
            <a:spLocks noGrp="1"/>
          </p:cNvSpPr>
          <p:nvPr>
            <p:ph type="sldNum" sz="quarter" idx="10"/>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8179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Title + Sub Title on Le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1981200"/>
            <a:ext cx="7162800" cy="1447799"/>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sp>
        <p:nvSpPr>
          <p:cNvPr id="3" name="Subtitle 2"/>
          <p:cNvSpPr>
            <a:spLocks noGrp="1"/>
          </p:cNvSpPr>
          <p:nvPr>
            <p:ph type="subTitle" idx="1" hasCustomPrompt="1"/>
          </p:nvPr>
        </p:nvSpPr>
        <p:spPr>
          <a:xfrm>
            <a:off x="442119" y="3581400"/>
            <a:ext cx="7162800" cy="14478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4" name="Rectangle 13"/>
          <p:cNvSpPr/>
          <p:nvPr userDrawn="1"/>
        </p:nvSpPr>
        <p:spPr>
          <a:xfrm>
            <a:off x="518319" y="34869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0"/>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94618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Header + Sub Header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0"/>
          </p:nvPr>
        </p:nvSpPr>
        <p:spPr/>
        <p:txBody>
          <a:bodyPr/>
          <a:lstStyle/>
          <a:p>
            <a:fld id="{0FA920F7-7227-4D6E-B7C6-AC05743CC8F3}" type="slidenum">
              <a:rPr lang="en-US" smtClean="0"/>
              <a:pPr/>
              <a:t>‹#›</a:t>
            </a:fld>
            <a:endParaRPr lang="en-US" dirty="0"/>
          </a:p>
        </p:txBody>
      </p:sp>
      <p:sp>
        <p:nvSpPr>
          <p:cNvPr id="12" name="Text Placeholder 4">
            <a:extLst>
              <a:ext uri="{FF2B5EF4-FFF2-40B4-BE49-F238E27FC236}">
                <a16:creationId xmlns:a16="http://schemas.microsoft.com/office/drawing/2014/main" id="{9F60988D-929E-44D9-88A2-7F58190E4E4E}"/>
              </a:ext>
            </a:extLst>
          </p:cNvPr>
          <p:cNvSpPr>
            <a:spLocks noGrp="1"/>
          </p:cNvSpPr>
          <p:nvPr>
            <p:ph type="body" sz="quarter" idx="12"/>
          </p:nvPr>
        </p:nvSpPr>
        <p:spPr>
          <a:xfrm>
            <a:off x="746919" y="1752600"/>
            <a:ext cx="62484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5">
            <a:extLst>
              <a:ext uri="{FF2B5EF4-FFF2-40B4-BE49-F238E27FC236}">
                <a16:creationId xmlns:a16="http://schemas.microsoft.com/office/drawing/2014/main" id="{5096204F-6257-414C-A0D9-252F5529F50E}"/>
              </a:ext>
            </a:extLst>
          </p:cNvPr>
          <p:cNvSpPr>
            <a:spLocks noGrp="1"/>
          </p:cNvSpPr>
          <p:nvPr>
            <p:ph type="body" sz="quarter" idx="11"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5" name="Text Placeholder 4">
            <a:extLst>
              <a:ext uri="{FF2B5EF4-FFF2-40B4-BE49-F238E27FC236}">
                <a16:creationId xmlns:a16="http://schemas.microsoft.com/office/drawing/2014/main" id="{B9861574-1295-4C59-9A15-38FC1455C34D}"/>
              </a:ext>
            </a:extLst>
          </p:cNvPr>
          <p:cNvSpPr>
            <a:spLocks noGrp="1"/>
          </p:cNvSpPr>
          <p:nvPr>
            <p:ph type="body" sz="quarter" idx="13" hasCustomPrompt="1"/>
          </p:nvPr>
        </p:nvSpPr>
        <p:spPr>
          <a:xfrm>
            <a:off x="8214519" y="152400"/>
            <a:ext cx="3201194" cy="914400"/>
          </a:xfrm>
          <a:prstGeom prst="rect">
            <a:avLst/>
          </a:prstGeom>
        </p:spPr>
        <p:txBody>
          <a:bodyPr anchor="b" anchorCtr="0"/>
          <a:lstStyle>
            <a:lvl1pPr marL="0" indent="0" algn="r">
              <a:buNone/>
              <a:defRPr sz="2800" b="1">
                <a:solidFill>
                  <a:schemeClr val="bg1"/>
                </a:solidFill>
                <a:latin typeface="Century Gothic" panose="020B0502020202020204" pitchFamily="34" charset="0"/>
              </a:defRPr>
            </a:lvl1pPr>
          </a:lstStyle>
          <a:p>
            <a:pPr lvl="0"/>
            <a:r>
              <a:rPr lang="en-US" dirty="0"/>
              <a:t>MAIN HEADER</a:t>
            </a:r>
          </a:p>
        </p:txBody>
      </p:sp>
    </p:spTree>
    <p:extLst>
      <p:ext uri="{BB962C8B-B14F-4D97-AF65-F5344CB8AC3E}">
        <p14:creationId xmlns:p14="http://schemas.microsoft.com/office/powerpoint/2010/main" val="224586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w/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746919" y="1143000"/>
            <a:ext cx="10668000" cy="533400"/>
          </a:xfrm>
          <a:prstGeom prst="rect">
            <a:avLst/>
          </a:prstGeom>
        </p:spPr>
        <p:txBody>
          <a:bodyPr anchor="ctr"/>
          <a:lstStyle>
            <a:lvl1pPr marL="0" indent="0" algn="ctr">
              <a:buNone/>
              <a:defRPr kumimoji="0" lang="en-US" sz="21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10874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ide Template w/ Header + Sub Header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Slide Number Placeholder 3"/>
          <p:cNvSpPr>
            <a:spLocks noGrp="1"/>
          </p:cNvSpPr>
          <p:nvPr>
            <p:ph type="sldNum" sz="quarter" idx="12"/>
          </p:nvPr>
        </p:nvSpPr>
        <p:spPr/>
        <p:txBody>
          <a:bodyPr/>
          <a:lstStyle/>
          <a:p>
            <a:fld id="{0FA920F7-7227-4D6E-B7C6-AC05743CC8F3}" type="slidenum">
              <a:rPr lang="en-US" smtClean="0"/>
              <a:pPr/>
              <a:t>‹#›</a:t>
            </a:fld>
            <a:endParaRPr lang="en-US" dirty="0"/>
          </a:p>
        </p:txBody>
      </p:sp>
      <p:sp>
        <p:nvSpPr>
          <p:cNvPr id="10" name="Text Placeholder 15">
            <a:extLst>
              <a:ext uri="{FF2B5EF4-FFF2-40B4-BE49-F238E27FC236}">
                <a16:creationId xmlns:a16="http://schemas.microsoft.com/office/drawing/2014/main" id="{D875B717-1786-403F-8150-BFA5166F63DB}"/>
              </a:ext>
            </a:extLst>
          </p:cNvPr>
          <p:cNvSpPr>
            <a:spLocks noGrp="1"/>
          </p:cNvSpPr>
          <p:nvPr>
            <p:ph type="body" sz="quarter" idx="10"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1" name="Title 1">
            <a:extLst>
              <a:ext uri="{FF2B5EF4-FFF2-40B4-BE49-F238E27FC236}">
                <a16:creationId xmlns:a16="http://schemas.microsoft.com/office/drawing/2014/main" id="{9301F18E-099C-4551-B21E-64440635CBF1}"/>
              </a:ext>
            </a:extLst>
          </p:cNvPr>
          <p:cNvSpPr>
            <a:spLocks noGrp="1"/>
          </p:cNvSpPr>
          <p:nvPr>
            <p:ph type="title" hasCustomPrompt="1"/>
          </p:nvPr>
        </p:nvSpPr>
        <p:spPr>
          <a:xfrm>
            <a:off x="8214519" y="228600"/>
            <a:ext cx="3200400" cy="838200"/>
          </a:xfrm>
          <a:prstGeom prst="rect">
            <a:avLst/>
          </a:prstGeom>
        </p:spPr>
        <p:txBody>
          <a:bodyPr anchor="b"/>
          <a:lstStyle>
            <a:lvl1pPr algn="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12" name="Text Placeholder 4">
            <a:extLst>
              <a:ext uri="{FF2B5EF4-FFF2-40B4-BE49-F238E27FC236}">
                <a16:creationId xmlns:a16="http://schemas.microsoft.com/office/drawing/2014/main" id="{B2107A9E-A4E5-4DB0-A83A-DC48D8A86DA0}"/>
              </a:ext>
            </a:extLst>
          </p:cNvPr>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268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side template w/ Header and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2954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3" name="Slide Number Placeholder 2"/>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157378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Picture and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566319" y="1828800"/>
            <a:ext cx="3505201" cy="6096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1" name="Picture Placeholder 10"/>
          <p:cNvSpPr>
            <a:spLocks noGrp="1"/>
          </p:cNvSpPr>
          <p:nvPr>
            <p:ph type="pic" sz="quarter" idx="10"/>
          </p:nvPr>
        </p:nvSpPr>
        <p:spPr>
          <a:xfrm>
            <a:off x="-15081" y="1752600"/>
            <a:ext cx="3399632" cy="3429000"/>
          </a:xfrm>
          <a:prstGeom prst="rect">
            <a:avLst/>
          </a:prstGeom>
        </p:spPr>
        <p:txBody>
          <a:bodyPr/>
          <a:lstStyle>
            <a:lvl1pPr marL="0" indent="0">
              <a:buFontTx/>
              <a:buNone/>
              <a:defRPr sz="1600">
                <a:latin typeface="Century Gothic" panose="020B0502020202020204" pitchFamily="34" charset="0"/>
              </a:defRPr>
            </a:lvl1pPr>
          </a:lstStyle>
          <a:p>
            <a:r>
              <a:rPr lang="en-US"/>
              <a:t>Click icon to add picture</a:t>
            </a:r>
            <a:endParaRPr lang="en-US" dirty="0"/>
          </a:p>
        </p:txBody>
      </p:sp>
      <p:sp>
        <p:nvSpPr>
          <p:cNvPr id="12" name="Title 1"/>
          <p:cNvSpPr>
            <a:spLocks noGrp="1"/>
          </p:cNvSpPr>
          <p:nvPr>
            <p:ph type="ctrTitle" hasCustomPrompt="1"/>
          </p:nvPr>
        </p:nvSpPr>
        <p:spPr>
          <a:xfrm>
            <a:off x="365919" y="304800"/>
            <a:ext cx="5257800" cy="1295400"/>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sp>
        <p:nvSpPr>
          <p:cNvPr id="6" name="Text Placeholder 5"/>
          <p:cNvSpPr>
            <a:spLocks noGrp="1"/>
          </p:cNvSpPr>
          <p:nvPr>
            <p:ph type="body" sz="quarter" idx="11" hasCustomPrompt="1"/>
          </p:nvPr>
        </p:nvSpPr>
        <p:spPr>
          <a:xfrm>
            <a:off x="3566319" y="2438400"/>
            <a:ext cx="3505200" cy="2667000"/>
          </a:xfrm>
          <a:prstGeom prst="rect">
            <a:avLst/>
          </a:prstGeom>
        </p:spPr>
        <p:txBody>
          <a:bodyPr/>
          <a:lstStyle>
            <a:lvl1pPr marL="0" indent="0">
              <a:buFontTx/>
              <a:buNone/>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marL="457146" indent="0">
              <a:buFontTx/>
              <a:buNone/>
              <a:defRPr sz="2100">
                <a:latin typeface="Times New Roman" panose="02020603050405020304" pitchFamily="18" charset="0"/>
                <a:cs typeface="Times New Roman" panose="02020603050405020304" pitchFamily="18" charset="0"/>
              </a:defRPr>
            </a:lvl2pPr>
            <a:lvl3pPr marL="914294" indent="0">
              <a:buFontTx/>
              <a:buNone/>
              <a:defRPr sz="2100">
                <a:latin typeface="Times New Roman" panose="02020603050405020304" pitchFamily="18" charset="0"/>
                <a:cs typeface="Times New Roman" panose="02020603050405020304" pitchFamily="18" charset="0"/>
              </a:defRPr>
            </a:lvl3pPr>
            <a:lvl4pPr marL="1371440" indent="0">
              <a:buFontTx/>
              <a:buNone/>
              <a:defRPr sz="2100">
                <a:latin typeface="Times New Roman" panose="02020603050405020304" pitchFamily="18" charset="0"/>
                <a:cs typeface="Times New Roman" panose="02020603050405020304" pitchFamily="18" charset="0"/>
              </a:defRPr>
            </a:lvl4pPr>
            <a:lvl5pPr marL="1828586" indent="0">
              <a:buFontTx/>
              <a:buNone/>
              <a:defRPr sz="2100">
                <a:latin typeface="Times New Roman" panose="02020603050405020304" pitchFamily="18" charset="0"/>
                <a:cs typeface="Times New Roman" panose="02020603050405020304" pitchFamily="18" charset="0"/>
              </a:defRPr>
            </a:lvl5pPr>
          </a:lstStyle>
          <a:p>
            <a:pPr lvl="0"/>
            <a:r>
              <a:rPr lang="en-US" dirty="0"/>
              <a:t>Click to edit text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6319" y="5943600"/>
            <a:ext cx="490031" cy="590550"/>
          </a:xfrm>
          <a:prstGeom prst="rect">
            <a:avLst/>
          </a:prstGeom>
        </p:spPr>
      </p:pic>
      <p:sp>
        <p:nvSpPr>
          <p:cNvPr id="14" name="TextBox 13"/>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2" name="Slide Number Placeholder 1"/>
          <p:cNvSpPr>
            <a:spLocks noGrp="1"/>
          </p:cNvSpPr>
          <p:nvPr>
            <p:ph type="sldNum" sz="quarter" idx="12"/>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207865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15"/>
          <p:cNvSpPr>
            <a:spLocks noGrp="1"/>
          </p:cNvSpPr>
          <p:nvPr>
            <p:ph type="body" sz="quarter" idx="10" hasCustomPrompt="1"/>
          </p:nvPr>
        </p:nvSpPr>
        <p:spPr>
          <a:xfrm>
            <a:off x="608092" y="990600"/>
            <a:ext cx="10945654"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Verdana" pitchFamily="34" charset="0"/>
              </a:defRPr>
            </a:lvl1pPr>
          </a:lstStyle>
          <a:p>
            <a:pPr lvl="0"/>
            <a:r>
              <a:rPr lang="en-US" dirty="0"/>
              <a:t>SUB Header</a:t>
            </a:r>
          </a:p>
        </p:txBody>
      </p:sp>
      <p:sp>
        <p:nvSpPr>
          <p:cNvPr id="8" name="Rectangle 7"/>
          <p:cNvSpPr/>
          <p:nvPr userDrawn="1"/>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752600"/>
            <a:ext cx="5410200" cy="45720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752600"/>
            <a:ext cx="5410200" cy="45720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12" name="TextBox 11"/>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2" name="Slide Number Placeholder 1"/>
          <p:cNvSpPr>
            <a:spLocks noGrp="1"/>
          </p:cNvSpPr>
          <p:nvPr>
            <p:ph type="sldNum" sz="quarter" idx="14"/>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168075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side template -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143000"/>
            <a:ext cx="5410200" cy="51816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143000"/>
            <a:ext cx="5410200" cy="51816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2" name="Slide Number Placeholder 1"/>
          <p:cNvSpPr>
            <a:spLocks noGrp="1"/>
          </p:cNvSpPr>
          <p:nvPr>
            <p:ph type="sldNum" sz="quarter" idx="14"/>
          </p:nvPr>
        </p:nvSpPr>
        <p:spPr/>
        <p:txBody>
          <a:body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296302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1047003" y="5901071"/>
            <a:ext cx="911300" cy="820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prstClr val="white"/>
              </a:solidFill>
            </a:endParaRPr>
          </a:p>
        </p:txBody>
      </p:sp>
      <p:sp>
        <p:nvSpPr>
          <p:cNvPr id="4" name="Slide Number Placeholder 3"/>
          <p:cNvSpPr>
            <a:spLocks noGrp="1"/>
          </p:cNvSpPr>
          <p:nvPr>
            <p:ph type="sldNum" sz="quarter" idx="4"/>
          </p:nvPr>
        </p:nvSpPr>
        <p:spPr>
          <a:xfrm>
            <a:off x="5880894" y="6356350"/>
            <a:ext cx="400050" cy="365125"/>
          </a:xfrm>
          <a:prstGeom prst="rect">
            <a:avLst/>
          </a:prstGeom>
        </p:spPr>
        <p:txBody>
          <a:bodyPr vert="horz" lIns="91440" tIns="45720" rIns="91440" bIns="45720" rtlCol="0" anchor="t"/>
          <a:lstStyle>
            <a:lvl1pPr algn="ctr">
              <a:defRPr sz="1200">
                <a:solidFill>
                  <a:srgbClr val="00C0F3"/>
                </a:solidFill>
              </a:defRPr>
            </a:lvl1pPr>
          </a:lstStyle>
          <a:p>
            <a:fld id="{0FA920F7-7227-4D6E-B7C6-AC05743CC8F3}" type="slidenum">
              <a:rPr lang="en-US" smtClean="0"/>
              <a:pPr/>
              <a:t>‹#›</a:t>
            </a:fld>
            <a:endParaRPr lang="en-US" dirty="0"/>
          </a:p>
        </p:txBody>
      </p:sp>
    </p:spTree>
    <p:extLst>
      <p:ext uri="{BB962C8B-B14F-4D97-AF65-F5344CB8AC3E}">
        <p14:creationId xmlns:p14="http://schemas.microsoft.com/office/powerpoint/2010/main" val="300010740"/>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82" r:id="rId3"/>
    <p:sldLayoutId id="2147483677" r:id="rId4"/>
    <p:sldLayoutId id="2147483683" r:id="rId5"/>
    <p:sldLayoutId id="2147483680" r:id="rId6"/>
    <p:sldLayoutId id="2147483661" r:id="rId7"/>
    <p:sldLayoutId id="2147483666" r:id="rId8"/>
    <p:sldLayoutId id="2147483681" r:id="rId9"/>
  </p:sldLayoutIdLst>
  <p:hf hdr="0" ftr="0" dt="0"/>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Introduction to docker</a:t>
            </a:r>
          </a:p>
        </p:txBody>
      </p:sp>
      <p:sp>
        <p:nvSpPr>
          <p:cNvPr id="6" name="Subtitle 5"/>
          <p:cNvSpPr>
            <a:spLocks noGrp="1"/>
          </p:cNvSpPr>
          <p:nvPr>
            <p:ph type="subTitle" idx="1"/>
          </p:nvPr>
        </p:nvSpPr>
        <p:spPr/>
        <p:txBody>
          <a:bodyPr>
            <a:normAutofit/>
          </a:bodyPr>
          <a:lstStyle/>
          <a:p>
            <a:r>
              <a:rPr lang="en-US" sz="2200" dirty="0"/>
              <a:t>Matthew Harper</a:t>
            </a:r>
          </a:p>
        </p:txBody>
      </p:sp>
      <p:sp>
        <p:nvSpPr>
          <p:cNvPr id="2" name="Slide Number Placeholder 1"/>
          <p:cNvSpPr>
            <a:spLocks noGrp="1"/>
          </p:cNvSpPr>
          <p:nvPr>
            <p:ph type="sldNum" sz="quarter" idx="10"/>
          </p:nvPr>
        </p:nvSpPr>
        <p:spPr/>
        <p:txBody>
          <a:bodyPr/>
          <a:lstStyle/>
          <a:p>
            <a:fld id="{0FA920F7-7227-4D6E-B7C6-AC05743CC8F3}" type="slidenum">
              <a:rPr lang="en-US" smtClean="0"/>
              <a:pPr/>
              <a:t>1</a:t>
            </a:fld>
            <a:endParaRPr lang="en-US" dirty="0"/>
          </a:p>
        </p:txBody>
      </p:sp>
    </p:spTree>
    <p:extLst>
      <p:ext uri="{BB962C8B-B14F-4D97-AF65-F5344CB8AC3E}">
        <p14:creationId xmlns:p14="http://schemas.microsoft.com/office/powerpoint/2010/main" val="318145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EDC4FF-CEC6-8C3F-9B6C-D95BFF869905}"/>
              </a:ext>
            </a:extLst>
          </p:cNvPr>
          <p:cNvSpPr>
            <a:spLocks noGrp="1"/>
          </p:cNvSpPr>
          <p:nvPr>
            <p:ph type="body" sz="quarter" idx="10"/>
          </p:nvPr>
        </p:nvSpPr>
        <p:spPr/>
        <p:txBody>
          <a:bodyPr/>
          <a:lstStyle/>
          <a:p>
            <a:r>
              <a:rPr lang="en-US" dirty="0"/>
              <a:t>Container Constructs</a:t>
            </a:r>
          </a:p>
        </p:txBody>
      </p:sp>
      <p:sp>
        <p:nvSpPr>
          <p:cNvPr id="3" name="Title 2">
            <a:extLst>
              <a:ext uri="{FF2B5EF4-FFF2-40B4-BE49-F238E27FC236}">
                <a16:creationId xmlns:a16="http://schemas.microsoft.com/office/drawing/2014/main" id="{9CA4E4A6-E6B3-7124-67FF-7E1F40531C70}"/>
              </a:ext>
            </a:extLst>
          </p:cNvPr>
          <p:cNvSpPr>
            <a:spLocks noGrp="1"/>
          </p:cNvSpPr>
          <p:nvPr>
            <p:ph type="title"/>
          </p:nvPr>
        </p:nvSpPr>
        <p:spPr/>
        <p:txBody>
          <a:bodyPr/>
          <a:lstStyle/>
          <a:p>
            <a:r>
              <a:rPr lang="en-US" dirty="0"/>
              <a:t>Terminology </a:t>
            </a:r>
          </a:p>
        </p:txBody>
      </p:sp>
      <p:sp>
        <p:nvSpPr>
          <p:cNvPr id="4" name="Text Placeholder 3">
            <a:extLst>
              <a:ext uri="{FF2B5EF4-FFF2-40B4-BE49-F238E27FC236}">
                <a16:creationId xmlns:a16="http://schemas.microsoft.com/office/drawing/2014/main" id="{A1CFB22C-D881-C996-6AA3-4D9DE6F0D356}"/>
              </a:ext>
            </a:extLst>
          </p:cNvPr>
          <p:cNvSpPr>
            <a:spLocks noGrp="1"/>
          </p:cNvSpPr>
          <p:nvPr>
            <p:ph type="body" sz="quarter" idx="11"/>
          </p:nvPr>
        </p:nvSpPr>
        <p:spPr/>
        <p:txBody>
          <a:bodyPr/>
          <a:lstStyle/>
          <a:p>
            <a:r>
              <a:rPr lang="en-US" dirty="0"/>
              <a:t>Images</a:t>
            </a:r>
          </a:p>
          <a:p>
            <a:pPr lvl="1"/>
            <a:r>
              <a:rPr lang="en-US" dirty="0"/>
              <a:t>Static and (relatively) unchanging </a:t>
            </a:r>
          </a:p>
          <a:p>
            <a:pPr lvl="1"/>
            <a:r>
              <a:rPr lang="en-US" dirty="0"/>
              <a:t>Built based off of a </a:t>
            </a:r>
            <a:r>
              <a:rPr lang="en-US" dirty="0" err="1"/>
              <a:t>Dockerfile</a:t>
            </a:r>
            <a:r>
              <a:rPr lang="en-US" dirty="0"/>
              <a:t> (or some equivalent)</a:t>
            </a:r>
          </a:p>
          <a:p>
            <a:r>
              <a:rPr lang="en-US" dirty="0"/>
              <a:t>Containers </a:t>
            </a:r>
          </a:p>
          <a:p>
            <a:pPr lvl="1"/>
            <a:r>
              <a:rPr lang="en-US" dirty="0"/>
              <a:t>Running instances of images</a:t>
            </a:r>
          </a:p>
          <a:p>
            <a:pPr lvl="1"/>
            <a:r>
              <a:rPr lang="en-US" dirty="0"/>
              <a:t>Changes are not (necessarily) persistent</a:t>
            </a:r>
          </a:p>
          <a:p>
            <a:r>
              <a:rPr lang="en-US" dirty="0"/>
              <a:t>Volumes</a:t>
            </a:r>
          </a:p>
          <a:p>
            <a:pPr lvl="1"/>
            <a:r>
              <a:rPr lang="en-US" dirty="0"/>
              <a:t>Named or Bind Mounts to a location host filesystem</a:t>
            </a:r>
          </a:p>
          <a:p>
            <a:r>
              <a:rPr lang="en-US" dirty="0"/>
              <a:t>Networks</a:t>
            </a:r>
          </a:p>
          <a:p>
            <a:pPr lvl="1"/>
            <a:r>
              <a:rPr lang="en-US" dirty="0"/>
              <a:t>Defined by docker – separate from the host but routed through the host</a:t>
            </a:r>
          </a:p>
          <a:p>
            <a:endParaRPr lang="en-US" dirty="0"/>
          </a:p>
        </p:txBody>
      </p:sp>
      <p:sp>
        <p:nvSpPr>
          <p:cNvPr id="5" name="Slide Number Placeholder 4">
            <a:extLst>
              <a:ext uri="{FF2B5EF4-FFF2-40B4-BE49-F238E27FC236}">
                <a16:creationId xmlns:a16="http://schemas.microsoft.com/office/drawing/2014/main" id="{74B74FDD-7E58-C0FD-5FEF-12435DF59820}"/>
              </a:ext>
            </a:extLst>
          </p:cNvPr>
          <p:cNvSpPr>
            <a:spLocks noGrp="1"/>
          </p:cNvSpPr>
          <p:nvPr>
            <p:ph type="sldNum" sz="quarter" idx="12"/>
          </p:nvPr>
        </p:nvSpPr>
        <p:spPr/>
        <p:txBody>
          <a:bodyPr/>
          <a:lstStyle/>
          <a:p>
            <a:fld id="{0FA920F7-7227-4D6E-B7C6-AC05743CC8F3}" type="slidenum">
              <a:rPr lang="en-US" smtClean="0"/>
              <a:pPr/>
              <a:t>10</a:t>
            </a:fld>
            <a:endParaRPr lang="en-US" dirty="0"/>
          </a:p>
        </p:txBody>
      </p:sp>
      <p:pic>
        <p:nvPicPr>
          <p:cNvPr id="1026" name="Picture 2" descr="shows the framework diagram of Docker. Docker_Host contains containers ...">
            <a:extLst>
              <a:ext uri="{FF2B5EF4-FFF2-40B4-BE49-F238E27FC236}">
                <a16:creationId xmlns:a16="http://schemas.microsoft.com/office/drawing/2014/main" id="{BC55BE32-1535-F9EA-EC36-018B8AD37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719" y="1676400"/>
            <a:ext cx="4554141"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1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D65508-B375-0669-E3E6-DD9568CDC43B}"/>
              </a:ext>
            </a:extLst>
          </p:cNvPr>
          <p:cNvSpPr>
            <a:spLocks noGrp="1"/>
          </p:cNvSpPr>
          <p:nvPr>
            <p:ph type="body" sz="quarter" idx="10"/>
          </p:nvPr>
        </p:nvSpPr>
        <p:spPr/>
        <p:txBody>
          <a:bodyPr/>
          <a:lstStyle/>
          <a:p>
            <a:r>
              <a:rPr lang="en-US" dirty="0"/>
              <a:t>Other </a:t>
            </a:r>
          </a:p>
        </p:txBody>
      </p:sp>
      <p:sp>
        <p:nvSpPr>
          <p:cNvPr id="3" name="Title 2">
            <a:extLst>
              <a:ext uri="{FF2B5EF4-FFF2-40B4-BE49-F238E27FC236}">
                <a16:creationId xmlns:a16="http://schemas.microsoft.com/office/drawing/2014/main" id="{8ED32655-02F5-C811-E1AE-03B9EF977D6E}"/>
              </a:ext>
            </a:extLst>
          </p:cNvPr>
          <p:cNvSpPr>
            <a:spLocks noGrp="1"/>
          </p:cNvSpPr>
          <p:nvPr>
            <p:ph type="title"/>
          </p:nvPr>
        </p:nvSpPr>
        <p:spPr/>
        <p:txBody>
          <a:bodyPr/>
          <a:lstStyle/>
          <a:p>
            <a:r>
              <a:rPr lang="en-US" dirty="0"/>
              <a:t>Terminology</a:t>
            </a:r>
          </a:p>
        </p:txBody>
      </p:sp>
      <p:sp>
        <p:nvSpPr>
          <p:cNvPr id="4" name="Text Placeholder 3">
            <a:extLst>
              <a:ext uri="{FF2B5EF4-FFF2-40B4-BE49-F238E27FC236}">
                <a16:creationId xmlns:a16="http://schemas.microsoft.com/office/drawing/2014/main" id="{7C1E7D47-FBC5-79A0-5A4D-AE1FF78269AA}"/>
              </a:ext>
            </a:extLst>
          </p:cNvPr>
          <p:cNvSpPr>
            <a:spLocks noGrp="1"/>
          </p:cNvSpPr>
          <p:nvPr>
            <p:ph type="body" sz="quarter" idx="11"/>
          </p:nvPr>
        </p:nvSpPr>
        <p:spPr/>
        <p:txBody>
          <a:bodyPr/>
          <a:lstStyle/>
          <a:p>
            <a:r>
              <a:rPr lang="en-US" dirty="0"/>
              <a:t>Docker Socket</a:t>
            </a:r>
          </a:p>
          <a:p>
            <a:pPr lvl="1"/>
            <a:r>
              <a:rPr lang="en-US" dirty="0"/>
              <a:t>Management interface</a:t>
            </a:r>
          </a:p>
          <a:p>
            <a:r>
              <a:rPr lang="en-US" dirty="0"/>
              <a:t>Rootless docker</a:t>
            </a:r>
          </a:p>
          <a:p>
            <a:pPr lvl="1"/>
            <a:r>
              <a:rPr lang="en-US" dirty="0"/>
              <a:t>Docker running processes with a </a:t>
            </a:r>
            <a:r>
              <a:rPr lang="en-US" dirty="0" err="1"/>
              <a:t>uid</a:t>
            </a:r>
            <a:r>
              <a:rPr lang="en-US" dirty="0"/>
              <a:t> &gt; 0</a:t>
            </a:r>
          </a:p>
          <a:p>
            <a:r>
              <a:rPr lang="en-US" dirty="0"/>
              <a:t>Daemon </a:t>
            </a:r>
          </a:p>
          <a:p>
            <a:pPr lvl="1"/>
            <a:r>
              <a:rPr lang="en-US" dirty="0"/>
              <a:t>Generally, some background management process </a:t>
            </a:r>
          </a:p>
        </p:txBody>
      </p:sp>
      <p:sp>
        <p:nvSpPr>
          <p:cNvPr id="5" name="Slide Number Placeholder 4">
            <a:extLst>
              <a:ext uri="{FF2B5EF4-FFF2-40B4-BE49-F238E27FC236}">
                <a16:creationId xmlns:a16="http://schemas.microsoft.com/office/drawing/2014/main" id="{EE3DE26A-7ACF-07A8-1541-EE73F331BCFB}"/>
              </a:ext>
            </a:extLst>
          </p:cNvPr>
          <p:cNvSpPr>
            <a:spLocks noGrp="1"/>
          </p:cNvSpPr>
          <p:nvPr>
            <p:ph type="sldNum" sz="quarter" idx="12"/>
          </p:nvPr>
        </p:nvSpPr>
        <p:spPr/>
        <p:txBody>
          <a:bodyPr/>
          <a:lstStyle/>
          <a:p>
            <a:fld id="{0FA920F7-7227-4D6E-B7C6-AC05743CC8F3}" type="slidenum">
              <a:rPr lang="en-US" smtClean="0"/>
              <a:pPr/>
              <a:t>11</a:t>
            </a:fld>
            <a:endParaRPr lang="en-US" dirty="0"/>
          </a:p>
        </p:txBody>
      </p:sp>
    </p:spTree>
    <p:extLst>
      <p:ext uri="{BB962C8B-B14F-4D97-AF65-F5344CB8AC3E}">
        <p14:creationId xmlns:p14="http://schemas.microsoft.com/office/powerpoint/2010/main" val="3724266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5C750A-2A08-8C0F-83DE-63B5D7593EED}"/>
              </a:ext>
            </a:extLst>
          </p:cNvPr>
          <p:cNvSpPr>
            <a:spLocks noGrp="1"/>
          </p:cNvSpPr>
          <p:nvPr>
            <p:ph type="body" sz="quarter" idx="10"/>
          </p:nvPr>
        </p:nvSpPr>
        <p:spPr/>
        <p:txBody>
          <a:bodyPr/>
          <a:lstStyle/>
          <a:p>
            <a:r>
              <a:rPr lang="en-US" dirty="0"/>
              <a:t>Basics – More online!</a:t>
            </a:r>
          </a:p>
        </p:txBody>
      </p:sp>
      <p:sp>
        <p:nvSpPr>
          <p:cNvPr id="3" name="Title 2">
            <a:extLst>
              <a:ext uri="{FF2B5EF4-FFF2-40B4-BE49-F238E27FC236}">
                <a16:creationId xmlns:a16="http://schemas.microsoft.com/office/drawing/2014/main" id="{587DAD95-604E-6687-D162-DADE18EC19CC}"/>
              </a:ext>
            </a:extLst>
          </p:cNvPr>
          <p:cNvSpPr>
            <a:spLocks noGrp="1"/>
          </p:cNvSpPr>
          <p:nvPr>
            <p:ph type="title"/>
          </p:nvPr>
        </p:nvSpPr>
        <p:spPr/>
        <p:txBody>
          <a:bodyPr/>
          <a:lstStyle/>
          <a:p>
            <a:r>
              <a:rPr lang="en-US" dirty="0"/>
              <a:t>Docker Files</a:t>
            </a:r>
          </a:p>
        </p:txBody>
      </p:sp>
      <p:sp>
        <p:nvSpPr>
          <p:cNvPr id="4" name="Text Placeholder 3">
            <a:extLst>
              <a:ext uri="{FF2B5EF4-FFF2-40B4-BE49-F238E27FC236}">
                <a16:creationId xmlns:a16="http://schemas.microsoft.com/office/drawing/2014/main" id="{09525CB3-447C-B7EA-40FA-F931ADCABF40}"/>
              </a:ext>
            </a:extLst>
          </p:cNvPr>
          <p:cNvSpPr>
            <a:spLocks noGrp="1"/>
          </p:cNvSpPr>
          <p:nvPr>
            <p:ph type="body" sz="quarter" idx="11"/>
          </p:nvPr>
        </p:nvSpPr>
        <p:spPr/>
        <p:txBody>
          <a:bodyPr/>
          <a:lstStyle/>
          <a:p>
            <a:r>
              <a:rPr lang="en-US" dirty="0"/>
              <a:t>Named </a:t>
            </a:r>
            <a:r>
              <a:rPr lang="en-US" i="1" dirty="0" err="1"/>
              <a:t>Dockerfile</a:t>
            </a:r>
            <a:endParaRPr lang="en-US" dirty="0"/>
          </a:p>
          <a:p>
            <a:r>
              <a:rPr lang="en-US" dirty="0"/>
              <a:t>Contain the </a:t>
            </a:r>
            <a:r>
              <a:rPr lang="en-US" i="1" dirty="0"/>
              <a:t>basic</a:t>
            </a:r>
            <a:r>
              <a:rPr lang="en-US" dirty="0"/>
              <a:t> instructions used to construct an </a:t>
            </a:r>
            <a:r>
              <a:rPr lang="en-US" i="1" dirty="0"/>
              <a:t>image</a:t>
            </a:r>
            <a:r>
              <a:rPr lang="en-US" dirty="0"/>
              <a:t> </a:t>
            </a:r>
          </a:p>
          <a:p>
            <a:r>
              <a:rPr lang="en-US" dirty="0"/>
              <a:t>Built </a:t>
            </a:r>
            <a:r>
              <a:rPr lang="en-US" i="1" dirty="0"/>
              <a:t>layer </a:t>
            </a:r>
            <a:r>
              <a:rPr lang="en-US" dirty="0"/>
              <a:t>by layer</a:t>
            </a:r>
            <a:endParaRPr lang="en-US" i="1" dirty="0"/>
          </a:p>
          <a:p>
            <a:endParaRPr lang="en-US" dirty="0"/>
          </a:p>
        </p:txBody>
      </p:sp>
      <p:sp>
        <p:nvSpPr>
          <p:cNvPr id="5" name="Slide Number Placeholder 4">
            <a:extLst>
              <a:ext uri="{FF2B5EF4-FFF2-40B4-BE49-F238E27FC236}">
                <a16:creationId xmlns:a16="http://schemas.microsoft.com/office/drawing/2014/main" id="{E9FF1500-1360-DBA2-2ED5-E4AA10003A6B}"/>
              </a:ext>
            </a:extLst>
          </p:cNvPr>
          <p:cNvSpPr>
            <a:spLocks noGrp="1"/>
          </p:cNvSpPr>
          <p:nvPr>
            <p:ph type="sldNum" sz="quarter" idx="12"/>
          </p:nvPr>
        </p:nvSpPr>
        <p:spPr/>
        <p:txBody>
          <a:bodyPr/>
          <a:lstStyle/>
          <a:p>
            <a:fld id="{0FA920F7-7227-4D6E-B7C6-AC05743CC8F3}" type="slidenum">
              <a:rPr lang="en-US" smtClean="0"/>
              <a:pPr/>
              <a:t>12</a:t>
            </a:fld>
            <a:endParaRPr lang="en-US" dirty="0"/>
          </a:p>
        </p:txBody>
      </p:sp>
    </p:spTree>
    <p:extLst>
      <p:ext uri="{BB962C8B-B14F-4D97-AF65-F5344CB8AC3E}">
        <p14:creationId xmlns:p14="http://schemas.microsoft.com/office/powerpoint/2010/main" val="24819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8E5CE8-BD17-2404-DC43-BD658EC0A563}"/>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3CEB3DD3-6BBC-8247-7E74-A6B4CE910D8F}"/>
              </a:ext>
            </a:extLst>
          </p:cNvPr>
          <p:cNvSpPr>
            <a:spLocks noGrp="1"/>
          </p:cNvSpPr>
          <p:nvPr>
            <p:ph type="title"/>
          </p:nvPr>
        </p:nvSpPr>
        <p:spPr/>
        <p:txBody>
          <a:bodyPr/>
          <a:lstStyle/>
          <a:p>
            <a:r>
              <a:rPr lang="en-US" dirty="0"/>
              <a:t>Docker CLI</a:t>
            </a:r>
          </a:p>
        </p:txBody>
      </p:sp>
      <p:sp>
        <p:nvSpPr>
          <p:cNvPr id="4" name="Text Placeholder 3">
            <a:extLst>
              <a:ext uri="{FF2B5EF4-FFF2-40B4-BE49-F238E27FC236}">
                <a16:creationId xmlns:a16="http://schemas.microsoft.com/office/drawing/2014/main" id="{8992D330-A548-1D55-957F-D3E4EEA6F80C}"/>
              </a:ext>
            </a:extLst>
          </p:cNvPr>
          <p:cNvSpPr>
            <a:spLocks noGrp="1"/>
          </p:cNvSpPr>
          <p:nvPr>
            <p:ph type="body" sz="quarter" idx="11"/>
          </p:nvPr>
        </p:nvSpPr>
        <p:spPr>
          <a:xfrm>
            <a:off x="5471319" y="3162300"/>
            <a:ext cx="1219200" cy="533400"/>
          </a:xfrm>
        </p:spPr>
        <p:txBody>
          <a:bodyPr/>
          <a:lstStyle/>
          <a:p>
            <a:pPr marL="0" indent="0">
              <a:buNone/>
            </a:pPr>
            <a:r>
              <a:rPr lang="en-US" dirty="0"/>
              <a:t>DEMO</a:t>
            </a:r>
          </a:p>
          <a:p>
            <a:pPr marL="0" indent="0">
              <a:buNone/>
            </a:pPr>
            <a:r>
              <a:rPr lang="en-US" dirty="0">
                <a:sym typeface="Wingdings" panose="05000000000000000000" pitchFamily="2" charset="2"/>
              </a:rPr>
              <a:t>      </a:t>
            </a:r>
            <a:endParaRPr lang="en-US" dirty="0"/>
          </a:p>
        </p:txBody>
      </p:sp>
      <p:sp>
        <p:nvSpPr>
          <p:cNvPr id="5" name="Slide Number Placeholder 4">
            <a:extLst>
              <a:ext uri="{FF2B5EF4-FFF2-40B4-BE49-F238E27FC236}">
                <a16:creationId xmlns:a16="http://schemas.microsoft.com/office/drawing/2014/main" id="{B1963ED9-4342-46DF-90DE-8675A8F64163}"/>
              </a:ext>
            </a:extLst>
          </p:cNvPr>
          <p:cNvSpPr>
            <a:spLocks noGrp="1"/>
          </p:cNvSpPr>
          <p:nvPr>
            <p:ph type="sldNum" sz="quarter" idx="12"/>
          </p:nvPr>
        </p:nvSpPr>
        <p:spPr/>
        <p:txBody>
          <a:bodyPr/>
          <a:lstStyle/>
          <a:p>
            <a:fld id="{0FA920F7-7227-4D6E-B7C6-AC05743CC8F3}" type="slidenum">
              <a:rPr lang="en-US" smtClean="0"/>
              <a:pPr/>
              <a:t>13</a:t>
            </a:fld>
            <a:endParaRPr lang="en-US" dirty="0"/>
          </a:p>
        </p:txBody>
      </p:sp>
    </p:spTree>
    <p:extLst>
      <p:ext uri="{BB962C8B-B14F-4D97-AF65-F5344CB8AC3E}">
        <p14:creationId xmlns:p14="http://schemas.microsoft.com/office/powerpoint/2010/main" val="101950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08F874-B810-84FF-3D21-7BAD6DB95902}"/>
              </a:ext>
            </a:extLst>
          </p:cNvPr>
          <p:cNvSpPr>
            <a:spLocks noGrp="1"/>
          </p:cNvSpPr>
          <p:nvPr>
            <p:ph type="body" sz="quarter" idx="10"/>
          </p:nvPr>
        </p:nvSpPr>
        <p:spPr/>
        <p:txBody>
          <a:bodyPr/>
          <a:lstStyle/>
          <a:p>
            <a:r>
              <a:rPr lang="en-US" dirty="0"/>
              <a:t>LXC</a:t>
            </a:r>
          </a:p>
        </p:txBody>
      </p:sp>
      <p:sp>
        <p:nvSpPr>
          <p:cNvPr id="3" name="Title 2">
            <a:extLst>
              <a:ext uri="{FF2B5EF4-FFF2-40B4-BE49-F238E27FC236}">
                <a16:creationId xmlns:a16="http://schemas.microsoft.com/office/drawing/2014/main" id="{B79A1C5A-F3C0-0C14-4482-9D9045732B03}"/>
              </a:ext>
            </a:extLst>
          </p:cNvPr>
          <p:cNvSpPr>
            <a:spLocks noGrp="1"/>
          </p:cNvSpPr>
          <p:nvPr>
            <p:ph type="title"/>
          </p:nvPr>
        </p:nvSpPr>
        <p:spPr/>
        <p:txBody>
          <a:bodyPr/>
          <a:lstStyle/>
          <a:p>
            <a:r>
              <a:rPr lang="en-US" dirty="0"/>
              <a:t>Docker Alternatives</a:t>
            </a:r>
          </a:p>
        </p:txBody>
      </p:sp>
      <p:sp>
        <p:nvSpPr>
          <p:cNvPr id="4" name="Text Placeholder 3">
            <a:extLst>
              <a:ext uri="{FF2B5EF4-FFF2-40B4-BE49-F238E27FC236}">
                <a16:creationId xmlns:a16="http://schemas.microsoft.com/office/drawing/2014/main" id="{27A00268-0597-3460-A2F1-C2449801E2A1}"/>
              </a:ext>
            </a:extLst>
          </p:cNvPr>
          <p:cNvSpPr>
            <a:spLocks noGrp="1"/>
          </p:cNvSpPr>
          <p:nvPr>
            <p:ph type="body" sz="quarter" idx="11"/>
          </p:nvPr>
        </p:nvSpPr>
        <p:spPr/>
        <p:txBody>
          <a:bodyPr/>
          <a:lstStyle/>
          <a:p>
            <a:r>
              <a:rPr lang="en-US" dirty="0"/>
              <a:t>Look at the documentation for how to install it</a:t>
            </a:r>
          </a:p>
          <a:p>
            <a:r>
              <a:rPr lang="en-US" dirty="0"/>
              <a:t>This will create a container or VM just as Docker does but with some differences</a:t>
            </a:r>
          </a:p>
          <a:p>
            <a:pPr lvl="1"/>
            <a:r>
              <a:rPr lang="en-US" dirty="0"/>
              <a:t>Images are </a:t>
            </a:r>
            <a:r>
              <a:rPr lang="en-US" i="1" dirty="0"/>
              <a:t>different</a:t>
            </a:r>
            <a:endParaRPr lang="en-US" dirty="0"/>
          </a:p>
          <a:p>
            <a:pPr lvl="1"/>
            <a:r>
              <a:rPr lang="en-US" dirty="0"/>
              <a:t>You can use </a:t>
            </a:r>
            <a:r>
              <a:rPr lang="en-US" i="1" dirty="0" err="1"/>
              <a:t>systemctl</a:t>
            </a:r>
            <a:endParaRPr lang="en-US" dirty="0"/>
          </a:p>
          <a:p>
            <a:pPr lvl="1"/>
            <a:r>
              <a:rPr lang="en-US" dirty="0"/>
              <a:t>There is additional </a:t>
            </a:r>
            <a:r>
              <a:rPr lang="en-US" i="1" dirty="0"/>
              <a:t>isolation</a:t>
            </a:r>
            <a:endParaRPr lang="en-US" dirty="0"/>
          </a:p>
        </p:txBody>
      </p:sp>
      <p:sp>
        <p:nvSpPr>
          <p:cNvPr id="5" name="Slide Number Placeholder 4">
            <a:extLst>
              <a:ext uri="{FF2B5EF4-FFF2-40B4-BE49-F238E27FC236}">
                <a16:creationId xmlns:a16="http://schemas.microsoft.com/office/drawing/2014/main" id="{1BDC0D60-535B-0D94-357A-65241DE16AC5}"/>
              </a:ext>
            </a:extLst>
          </p:cNvPr>
          <p:cNvSpPr>
            <a:spLocks noGrp="1"/>
          </p:cNvSpPr>
          <p:nvPr>
            <p:ph type="sldNum" sz="quarter" idx="12"/>
          </p:nvPr>
        </p:nvSpPr>
        <p:spPr/>
        <p:txBody>
          <a:bodyPr/>
          <a:lstStyle/>
          <a:p>
            <a:fld id="{0FA920F7-7227-4D6E-B7C6-AC05743CC8F3}" type="slidenum">
              <a:rPr lang="en-US" smtClean="0"/>
              <a:pPr/>
              <a:t>14</a:t>
            </a:fld>
            <a:endParaRPr lang="en-US" dirty="0"/>
          </a:p>
        </p:txBody>
      </p:sp>
      <p:pic>
        <p:nvPicPr>
          <p:cNvPr id="2050" name="Picture 2" descr="Setting up CUDA GPU Passthrough in Linux Containers (LXC)">
            <a:extLst>
              <a:ext uri="{FF2B5EF4-FFF2-40B4-BE49-F238E27FC236}">
                <a16:creationId xmlns:a16="http://schemas.microsoft.com/office/drawing/2014/main" id="{BD211B45-EE36-EBB6-1A0A-DCD9A8D1D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5319" y="3886200"/>
            <a:ext cx="6191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81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5393-861A-B362-429B-48B1B05D894B}"/>
              </a:ext>
            </a:extLst>
          </p:cNvPr>
          <p:cNvSpPr>
            <a:spLocks noGrp="1"/>
          </p:cNvSpPr>
          <p:nvPr>
            <p:ph type="title"/>
          </p:nvPr>
        </p:nvSpPr>
        <p:spPr/>
        <p:txBody>
          <a:bodyPr/>
          <a:lstStyle/>
          <a:p>
            <a:r>
              <a:rPr lang="en-US" dirty="0"/>
              <a:t>Disclaimer</a:t>
            </a:r>
          </a:p>
        </p:txBody>
      </p:sp>
      <p:sp>
        <p:nvSpPr>
          <p:cNvPr id="3" name="Text Placeholder 2">
            <a:extLst>
              <a:ext uri="{FF2B5EF4-FFF2-40B4-BE49-F238E27FC236}">
                <a16:creationId xmlns:a16="http://schemas.microsoft.com/office/drawing/2014/main" id="{69B4798A-7CEF-E1A0-66FC-302EE7FB563D}"/>
              </a:ext>
            </a:extLst>
          </p:cNvPr>
          <p:cNvSpPr>
            <a:spLocks noGrp="1"/>
          </p:cNvSpPr>
          <p:nvPr>
            <p:ph type="body" sz="quarter" idx="11"/>
          </p:nvPr>
        </p:nvSpPr>
        <p:spPr/>
        <p:txBody>
          <a:bodyPr/>
          <a:lstStyle/>
          <a:p>
            <a:pPr marL="514350" indent="-514350">
              <a:buFont typeface="+mj-lt"/>
              <a:buAutoNum type="arabicPeriod"/>
            </a:pPr>
            <a:r>
              <a:rPr lang="en-US" dirty="0"/>
              <a:t>I am not an expert</a:t>
            </a:r>
          </a:p>
          <a:p>
            <a:pPr marL="514350" indent="-514350">
              <a:buFont typeface="+mj-lt"/>
              <a:buAutoNum type="arabicPeriod"/>
            </a:pPr>
            <a:r>
              <a:rPr lang="en-US" dirty="0"/>
              <a:t>Generalization of Terms and Systems</a:t>
            </a:r>
          </a:p>
          <a:p>
            <a:pPr marL="514350" indent="-514350">
              <a:buFont typeface="+mj-lt"/>
              <a:buAutoNum type="arabicPeriod"/>
            </a:pPr>
            <a:r>
              <a:rPr lang="en-US" dirty="0"/>
              <a:t>Simplifications!</a:t>
            </a:r>
          </a:p>
          <a:p>
            <a:pPr marL="514350" indent="-514350">
              <a:buFont typeface="+mj-lt"/>
              <a:buAutoNum type="arabicPeriod"/>
            </a:pPr>
            <a:r>
              <a:rPr lang="en-US" b="1" dirty="0"/>
              <a:t>I cannot spell</a:t>
            </a:r>
          </a:p>
          <a:p>
            <a:pPr marL="514350" indent="-514350">
              <a:buFont typeface="+mj-lt"/>
              <a:buAutoNum type="arabicPeriod"/>
            </a:pPr>
            <a:r>
              <a:rPr lang="en-US" dirty="0"/>
              <a:t>Presentation will not consist only of slides.</a:t>
            </a:r>
          </a:p>
        </p:txBody>
      </p:sp>
      <p:sp>
        <p:nvSpPr>
          <p:cNvPr id="4" name="Slide Number Placeholder 3">
            <a:extLst>
              <a:ext uri="{FF2B5EF4-FFF2-40B4-BE49-F238E27FC236}">
                <a16:creationId xmlns:a16="http://schemas.microsoft.com/office/drawing/2014/main" id="{B354678E-B8C9-3A86-81F8-424A3FDC4ACC}"/>
              </a:ext>
            </a:extLst>
          </p:cNvPr>
          <p:cNvSpPr>
            <a:spLocks noGrp="1"/>
          </p:cNvSpPr>
          <p:nvPr>
            <p:ph type="sldNum" sz="quarter" idx="12"/>
          </p:nvPr>
        </p:nvSpPr>
        <p:spPr/>
        <p:txBody>
          <a:bodyPr/>
          <a:lstStyle/>
          <a:p>
            <a:fld id="{0FA920F7-7227-4D6E-B7C6-AC05743CC8F3}" type="slidenum">
              <a:rPr lang="en-US" smtClean="0"/>
              <a:pPr/>
              <a:t>2</a:t>
            </a:fld>
            <a:endParaRPr lang="en-US" dirty="0"/>
          </a:p>
        </p:txBody>
      </p:sp>
    </p:spTree>
    <p:extLst>
      <p:ext uri="{BB962C8B-B14F-4D97-AF65-F5344CB8AC3E}">
        <p14:creationId xmlns:p14="http://schemas.microsoft.com/office/powerpoint/2010/main" val="267924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721252-89EC-2F41-F8A7-F47CBCD93750}"/>
              </a:ext>
            </a:extLst>
          </p:cNvPr>
          <p:cNvSpPr>
            <a:spLocks noGrp="1"/>
          </p:cNvSpPr>
          <p:nvPr>
            <p:ph type="body" sz="quarter" idx="10"/>
          </p:nvPr>
        </p:nvSpPr>
        <p:spPr/>
        <p:txBody>
          <a:bodyPr/>
          <a:lstStyle/>
          <a:p>
            <a:r>
              <a:rPr lang="en-US" dirty="0"/>
              <a:t>Planning Who Needs it?</a:t>
            </a:r>
          </a:p>
        </p:txBody>
      </p:sp>
      <p:sp>
        <p:nvSpPr>
          <p:cNvPr id="3" name="Title 2">
            <a:extLst>
              <a:ext uri="{FF2B5EF4-FFF2-40B4-BE49-F238E27FC236}">
                <a16:creationId xmlns:a16="http://schemas.microsoft.com/office/drawing/2014/main" id="{B4A5E63D-6ABE-38B5-06E1-909FF207F311}"/>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8E1289A9-6DC7-0D3A-2666-FC2E301F78FE}"/>
              </a:ext>
            </a:extLst>
          </p:cNvPr>
          <p:cNvSpPr>
            <a:spLocks noGrp="1"/>
          </p:cNvSpPr>
          <p:nvPr>
            <p:ph type="body" sz="quarter" idx="11"/>
          </p:nvPr>
        </p:nvSpPr>
        <p:spPr/>
        <p:txBody>
          <a:bodyPr/>
          <a:lstStyle/>
          <a:p>
            <a:r>
              <a:rPr lang="en-US" dirty="0"/>
              <a:t>Containerization - The Basics</a:t>
            </a:r>
          </a:p>
          <a:p>
            <a:pPr lvl="1"/>
            <a:r>
              <a:rPr lang="en-US" dirty="0"/>
              <a:t>What are containers and images</a:t>
            </a:r>
          </a:p>
          <a:p>
            <a:pPr lvl="1"/>
            <a:r>
              <a:rPr lang="en-US" dirty="0"/>
              <a:t>What is a container Runtime</a:t>
            </a:r>
          </a:p>
          <a:p>
            <a:pPr lvl="1"/>
            <a:r>
              <a:rPr lang="en-US" dirty="0"/>
              <a:t>How Do Containers Work</a:t>
            </a:r>
          </a:p>
          <a:p>
            <a:r>
              <a:rPr lang="en-US" dirty="0" err="1"/>
              <a:t>Dockerfiles</a:t>
            </a:r>
            <a:endParaRPr lang="en-US" dirty="0"/>
          </a:p>
          <a:p>
            <a:pPr lvl="1"/>
            <a:r>
              <a:rPr lang="en-US" dirty="0"/>
              <a:t>Create your own Images and containers</a:t>
            </a:r>
          </a:p>
          <a:p>
            <a:r>
              <a:rPr lang="en-US" dirty="0"/>
              <a:t> CLI commands - The Basics</a:t>
            </a:r>
          </a:p>
          <a:p>
            <a:pPr lvl="1"/>
            <a:r>
              <a:rPr lang="en-US" dirty="0"/>
              <a:t>Short demo!</a:t>
            </a:r>
          </a:p>
          <a:p>
            <a:r>
              <a:rPr lang="en-US" dirty="0"/>
              <a:t>LXC Containers</a:t>
            </a:r>
          </a:p>
        </p:txBody>
      </p:sp>
      <p:sp>
        <p:nvSpPr>
          <p:cNvPr id="5" name="Slide Number Placeholder 4">
            <a:extLst>
              <a:ext uri="{FF2B5EF4-FFF2-40B4-BE49-F238E27FC236}">
                <a16:creationId xmlns:a16="http://schemas.microsoft.com/office/drawing/2014/main" id="{0585DB3B-9857-EC26-D4AE-778DAC0EEF5C}"/>
              </a:ext>
            </a:extLst>
          </p:cNvPr>
          <p:cNvSpPr>
            <a:spLocks noGrp="1"/>
          </p:cNvSpPr>
          <p:nvPr>
            <p:ph type="sldNum" sz="quarter" idx="12"/>
          </p:nvPr>
        </p:nvSpPr>
        <p:spPr/>
        <p:txBody>
          <a:bodyPr/>
          <a:lstStyle/>
          <a:p>
            <a:fld id="{0FA920F7-7227-4D6E-B7C6-AC05743CC8F3}" type="slidenum">
              <a:rPr lang="en-US" smtClean="0"/>
              <a:pPr/>
              <a:t>3</a:t>
            </a:fld>
            <a:endParaRPr lang="en-US" dirty="0"/>
          </a:p>
        </p:txBody>
      </p:sp>
    </p:spTree>
    <p:extLst>
      <p:ext uri="{BB962C8B-B14F-4D97-AF65-F5344CB8AC3E}">
        <p14:creationId xmlns:p14="http://schemas.microsoft.com/office/powerpoint/2010/main" val="380488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758FBB-6F84-5645-B062-C98EA44AA689}"/>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46AEC008-6422-5E5C-A749-DCA371834D57}"/>
              </a:ext>
            </a:extLst>
          </p:cNvPr>
          <p:cNvSpPr>
            <a:spLocks noGrp="1"/>
          </p:cNvSpPr>
          <p:nvPr>
            <p:ph type="title"/>
          </p:nvPr>
        </p:nvSpPr>
        <p:spPr/>
        <p:txBody>
          <a:bodyPr/>
          <a:lstStyle/>
          <a:p>
            <a:r>
              <a:rPr lang="en-US" dirty="0"/>
              <a:t>Installation </a:t>
            </a:r>
          </a:p>
        </p:txBody>
      </p:sp>
      <p:sp>
        <p:nvSpPr>
          <p:cNvPr id="4" name="Text Placeholder 3">
            <a:extLst>
              <a:ext uri="{FF2B5EF4-FFF2-40B4-BE49-F238E27FC236}">
                <a16:creationId xmlns:a16="http://schemas.microsoft.com/office/drawing/2014/main" id="{A6550980-A7EE-939B-9B3A-691F6F2C93B7}"/>
              </a:ext>
            </a:extLst>
          </p:cNvPr>
          <p:cNvSpPr>
            <a:spLocks noGrp="1"/>
          </p:cNvSpPr>
          <p:nvPr>
            <p:ph type="body" sz="quarter" idx="11"/>
          </p:nvPr>
        </p:nvSpPr>
        <p:spPr/>
        <p:txBody>
          <a:bodyPr/>
          <a:lstStyle/>
          <a:p>
            <a:r>
              <a:rPr lang="en-US" dirty="0"/>
              <a:t>Windows/Mac</a:t>
            </a:r>
          </a:p>
          <a:p>
            <a:pPr lvl="1"/>
            <a:r>
              <a:rPr lang="en-US" dirty="0"/>
              <a:t>Look at the docker reference for docker engine</a:t>
            </a:r>
          </a:p>
          <a:p>
            <a:pPr lvl="1"/>
            <a:r>
              <a:rPr lang="en-US" dirty="0"/>
              <a:t>Spin up an ec2 instance and use the Linux guide</a:t>
            </a:r>
          </a:p>
          <a:p>
            <a:pPr lvl="2"/>
            <a:r>
              <a:rPr lang="en-US" dirty="0"/>
              <a:t>Be sure to set up the security groups correctly</a:t>
            </a:r>
          </a:p>
          <a:p>
            <a:r>
              <a:rPr lang="en-US" dirty="0"/>
              <a:t>Linux </a:t>
            </a:r>
          </a:p>
          <a:p>
            <a:pPr lvl="1"/>
            <a:r>
              <a:rPr lang="en-US" dirty="0"/>
              <a:t>Follow Install Guide</a:t>
            </a:r>
          </a:p>
          <a:p>
            <a:pPr lvl="1"/>
            <a:r>
              <a:rPr lang="en-US" dirty="0"/>
              <a:t>Use the Docker install script (</a:t>
            </a:r>
            <a:r>
              <a:rPr lang="en-US" dirty="0" err="1"/>
              <a:t>Github</a:t>
            </a:r>
            <a:r>
              <a:rPr lang="en-US" dirty="0"/>
              <a:t> Repo)</a:t>
            </a:r>
          </a:p>
          <a:p>
            <a:pPr lvl="2"/>
            <a:r>
              <a:rPr lang="en-US" dirty="0"/>
              <a:t>It is bad – and thus written by me</a:t>
            </a:r>
          </a:p>
          <a:p>
            <a:r>
              <a:rPr lang="en-US" dirty="0"/>
              <a:t>Docker group</a:t>
            </a:r>
          </a:p>
          <a:p>
            <a:pPr lvl="1"/>
            <a:r>
              <a:rPr lang="en-US" dirty="0" err="1"/>
              <a:t>sudo</a:t>
            </a:r>
            <a:r>
              <a:rPr lang="en-US" dirty="0"/>
              <a:t> </a:t>
            </a:r>
            <a:r>
              <a:rPr lang="en-US" dirty="0" err="1"/>
              <a:t>usermod</a:t>
            </a:r>
            <a:r>
              <a:rPr lang="en-US" dirty="0"/>
              <a:t> -</a:t>
            </a:r>
            <a:r>
              <a:rPr lang="en-US" dirty="0" err="1"/>
              <a:t>aG</a:t>
            </a:r>
            <a:r>
              <a:rPr lang="en-US" dirty="0"/>
              <a:t> docker &lt;user&gt;</a:t>
            </a:r>
          </a:p>
          <a:p>
            <a:pPr lvl="1"/>
            <a:r>
              <a:rPr lang="en-US" dirty="0" err="1"/>
              <a:t>sudo</a:t>
            </a:r>
            <a:r>
              <a:rPr lang="en-US" dirty="0"/>
              <a:t> -u $(</a:t>
            </a:r>
            <a:r>
              <a:rPr lang="en-US" dirty="0" err="1"/>
              <a:t>logname</a:t>
            </a:r>
            <a:r>
              <a:rPr lang="en-US" dirty="0"/>
              <a:t>) </a:t>
            </a:r>
            <a:r>
              <a:rPr lang="en-US" dirty="0" err="1"/>
              <a:t>newgrp</a:t>
            </a:r>
            <a:r>
              <a:rPr lang="en-US" dirty="0"/>
              <a:t> docker</a:t>
            </a:r>
          </a:p>
          <a:p>
            <a:pPr lvl="1"/>
            <a:endParaRPr lang="en-US" dirty="0"/>
          </a:p>
        </p:txBody>
      </p:sp>
      <p:sp>
        <p:nvSpPr>
          <p:cNvPr id="5" name="Slide Number Placeholder 4">
            <a:extLst>
              <a:ext uri="{FF2B5EF4-FFF2-40B4-BE49-F238E27FC236}">
                <a16:creationId xmlns:a16="http://schemas.microsoft.com/office/drawing/2014/main" id="{0A97168B-7CCD-5CDF-0EE4-8431A9FF50F6}"/>
              </a:ext>
            </a:extLst>
          </p:cNvPr>
          <p:cNvSpPr>
            <a:spLocks noGrp="1"/>
          </p:cNvSpPr>
          <p:nvPr>
            <p:ph type="sldNum" sz="quarter" idx="12"/>
          </p:nvPr>
        </p:nvSpPr>
        <p:spPr/>
        <p:txBody>
          <a:bodyPr/>
          <a:lstStyle/>
          <a:p>
            <a:fld id="{0FA920F7-7227-4D6E-B7C6-AC05743CC8F3}" type="slidenum">
              <a:rPr lang="en-US" smtClean="0"/>
              <a:pPr/>
              <a:t>4</a:t>
            </a:fld>
            <a:endParaRPr lang="en-US" dirty="0"/>
          </a:p>
        </p:txBody>
      </p:sp>
    </p:spTree>
    <p:extLst>
      <p:ext uri="{BB962C8B-B14F-4D97-AF65-F5344CB8AC3E}">
        <p14:creationId xmlns:p14="http://schemas.microsoft.com/office/powerpoint/2010/main" val="247426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EDC4FF-CEC6-8C3F-9B6C-D95BFF869905}"/>
              </a:ext>
            </a:extLst>
          </p:cNvPr>
          <p:cNvSpPr>
            <a:spLocks noGrp="1"/>
          </p:cNvSpPr>
          <p:nvPr>
            <p:ph type="body" sz="quarter" idx="10"/>
          </p:nvPr>
        </p:nvSpPr>
        <p:spPr/>
        <p:txBody>
          <a:bodyPr/>
          <a:lstStyle/>
          <a:p>
            <a:r>
              <a:rPr lang="en-US" dirty="0"/>
              <a:t>Container Architecture</a:t>
            </a:r>
          </a:p>
        </p:txBody>
      </p:sp>
      <p:sp>
        <p:nvSpPr>
          <p:cNvPr id="3" name="Title 2">
            <a:extLst>
              <a:ext uri="{FF2B5EF4-FFF2-40B4-BE49-F238E27FC236}">
                <a16:creationId xmlns:a16="http://schemas.microsoft.com/office/drawing/2014/main" id="{9CA4E4A6-E6B3-7124-67FF-7E1F40531C70}"/>
              </a:ext>
            </a:extLst>
          </p:cNvPr>
          <p:cNvSpPr>
            <a:spLocks noGrp="1"/>
          </p:cNvSpPr>
          <p:nvPr>
            <p:ph type="title"/>
          </p:nvPr>
        </p:nvSpPr>
        <p:spPr/>
        <p:txBody>
          <a:bodyPr/>
          <a:lstStyle/>
          <a:p>
            <a:r>
              <a:rPr lang="en-US" dirty="0"/>
              <a:t>Containerization - The Basics </a:t>
            </a:r>
          </a:p>
        </p:txBody>
      </p:sp>
      <p:sp>
        <p:nvSpPr>
          <p:cNvPr id="4" name="Text Placeholder 3">
            <a:extLst>
              <a:ext uri="{FF2B5EF4-FFF2-40B4-BE49-F238E27FC236}">
                <a16:creationId xmlns:a16="http://schemas.microsoft.com/office/drawing/2014/main" id="{A1CFB22C-D881-C996-6AA3-4D9DE6F0D356}"/>
              </a:ext>
            </a:extLst>
          </p:cNvPr>
          <p:cNvSpPr>
            <a:spLocks noGrp="1"/>
          </p:cNvSpPr>
          <p:nvPr>
            <p:ph type="body" sz="quarter" idx="11"/>
          </p:nvPr>
        </p:nvSpPr>
        <p:spPr>
          <a:xfrm>
            <a:off x="2071687" y="4408079"/>
            <a:ext cx="7514132" cy="1528735"/>
          </a:xfrm>
        </p:spPr>
        <p:txBody>
          <a:bodyPr/>
          <a:lstStyle/>
          <a:p>
            <a:r>
              <a:rPr lang="en-US" dirty="0"/>
              <a:t>Containers </a:t>
            </a:r>
          </a:p>
        </p:txBody>
      </p:sp>
      <p:sp>
        <p:nvSpPr>
          <p:cNvPr id="5" name="Slide Number Placeholder 4">
            <a:extLst>
              <a:ext uri="{FF2B5EF4-FFF2-40B4-BE49-F238E27FC236}">
                <a16:creationId xmlns:a16="http://schemas.microsoft.com/office/drawing/2014/main" id="{74B74FDD-7E58-C0FD-5FEF-12435DF59820}"/>
              </a:ext>
            </a:extLst>
          </p:cNvPr>
          <p:cNvSpPr>
            <a:spLocks noGrp="1"/>
          </p:cNvSpPr>
          <p:nvPr>
            <p:ph type="sldNum" sz="quarter" idx="12"/>
          </p:nvPr>
        </p:nvSpPr>
        <p:spPr/>
        <p:txBody>
          <a:bodyPr/>
          <a:lstStyle/>
          <a:p>
            <a:fld id="{0FA920F7-7227-4D6E-B7C6-AC05743CC8F3}" type="slidenum">
              <a:rPr lang="en-US" smtClean="0"/>
              <a:pPr/>
              <a:t>5</a:t>
            </a:fld>
            <a:endParaRPr lang="en-US" dirty="0"/>
          </a:p>
        </p:txBody>
      </p:sp>
      <p:pic>
        <p:nvPicPr>
          <p:cNvPr id="1026" name="Picture 2" descr="Containers vs. Virtual Machines (VMs): What's the Difference? | NetApp Blog">
            <a:extLst>
              <a:ext uri="{FF2B5EF4-FFF2-40B4-BE49-F238E27FC236}">
                <a16:creationId xmlns:a16="http://schemas.microsoft.com/office/drawing/2014/main" id="{67C9C2AB-AFC5-D628-8B16-B6DF800E0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919" y="2057400"/>
            <a:ext cx="8305800" cy="444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9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CE5DFB-EAFA-061C-3653-942DE94F0B3A}"/>
              </a:ext>
            </a:extLst>
          </p:cNvPr>
          <p:cNvSpPr>
            <a:spLocks noGrp="1"/>
          </p:cNvSpPr>
          <p:nvPr>
            <p:ph type="body" sz="quarter" idx="10"/>
          </p:nvPr>
        </p:nvSpPr>
        <p:spPr/>
        <p:txBody>
          <a:bodyPr/>
          <a:lstStyle/>
          <a:p>
            <a:r>
              <a:rPr lang="en-US" dirty="0"/>
              <a:t>Container Engines</a:t>
            </a:r>
          </a:p>
        </p:txBody>
      </p:sp>
      <p:sp>
        <p:nvSpPr>
          <p:cNvPr id="3" name="Title 2">
            <a:extLst>
              <a:ext uri="{FF2B5EF4-FFF2-40B4-BE49-F238E27FC236}">
                <a16:creationId xmlns:a16="http://schemas.microsoft.com/office/drawing/2014/main" id="{2F13B756-B337-037A-04CE-9E1A2C974769}"/>
              </a:ext>
            </a:extLst>
          </p:cNvPr>
          <p:cNvSpPr>
            <a:spLocks noGrp="1"/>
          </p:cNvSpPr>
          <p:nvPr>
            <p:ph type="title"/>
          </p:nvPr>
        </p:nvSpPr>
        <p:spPr/>
        <p:txBody>
          <a:bodyPr/>
          <a:lstStyle/>
          <a:p>
            <a:r>
              <a:rPr lang="en-US" dirty="0"/>
              <a:t>Containerization - The Basics </a:t>
            </a:r>
          </a:p>
        </p:txBody>
      </p:sp>
      <p:sp>
        <p:nvSpPr>
          <p:cNvPr id="4" name="Text Placeholder 3">
            <a:extLst>
              <a:ext uri="{FF2B5EF4-FFF2-40B4-BE49-F238E27FC236}">
                <a16:creationId xmlns:a16="http://schemas.microsoft.com/office/drawing/2014/main" id="{F7BA517D-C0AD-D6C1-8CE3-E9C64FF68893}"/>
              </a:ext>
            </a:extLst>
          </p:cNvPr>
          <p:cNvSpPr>
            <a:spLocks noGrp="1"/>
          </p:cNvSpPr>
          <p:nvPr>
            <p:ph type="body" sz="quarter" idx="11"/>
          </p:nvPr>
        </p:nvSpPr>
        <p:spPr/>
        <p:txBody>
          <a:bodyPr/>
          <a:lstStyle/>
          <a:p>
            <a:r>
              <a:rPr lang="en-US" dirty="0"/>
              <a:t>These are the </a:t>
            </a:r>
            <a:r>
              <a:rPr lang="en-US" i="1" dirty="0"/>
              <a:t>programs</a:t>
            </a:r>
            <a:r>
              <a:rPr lang="en-US" dirty="0"/>
              <a:t> that users often (prefer) to interface with</a:t>
            </a:r>
          </a:p>
          <a:p>
            <a:r>
              <a:rPr lang="en-US" dirty="0"/>
              <a:t>What do they do for us?</a:t>
            </a:r>
          </a:p>
          <a:p>
            <a:pPr lvl="1"/>
            <a:r>
              <a:rPr lang="en-US" dirty="0"/>
              <a:t>They </a:t>
            </a:r>
            <a:r>
              <a:rPr lang="en-US" dirty="0" err="1"/>
              <a:t>interprate</a:t>
            </a:r>
            <a:r>
              <a:rPr lang="en-US" dirty="0"/>
              <a:t> GUI, CLI, or API calls to the lower levels </a:t>
            </a:r>
          </a:p>
          <a:p>
            <a:pPr lvl="1"/>
            <a:r>
              <a:rPr lang="en-US" dirty="0"/>
              <a:t>They pull and manage Container Images </a:t>
            </a:r>
          </a:p>
          <a:p>
            <a:pPr lvl="1"/>
            <a:r>
              <a:rPr lang="en-US" dirty="0"/>
              <a:t>They interface with lower level programs</a:t>
            </a:r>
          </a:p>
          <a:p>
            <a:pPr lvl="1"/>
            <a:r>
              <a:rPr lang="en-US" dirty="0"/>
              <a:t>They mange the copy-on-write memory of a container</a:t>
            </a:r>
          </a:p>
        </p:txBody>
      </p:sp>
      <p:sp>
        <p:nvSpPr>
          <p:cNvPr id="5" name="Slide Number Placeholder 4">
            <a:extLst>
              <a:ext uri="{FF2B5EF4-FFF2-40B4-BE49-F238E27FC236}">
                <a16:creationId xmlns:a16="http://schemas.microsoft.com/office/drawing/2014/main" id="{93AD2E45-931D-6C14-5521-6608C12D483D}"/>
              </a:ext>
            </a:extLst>
          </p:cNvPr>
          <p:cNvSpPr>
            <a:spLocks noGrp="1"/>
          </p:cNvSpPr>
          <p:nvPr>
            <p:ph type="sldNum" sz="quarter" idx="12"/>
          </p:nvPr>
        </p:nvSpPr>
        <p:spPr/>
        <p:txBody>
          <a:bodyPr/>
          <a:lstStyle/>
          <a:p>
            <a:fld id="{0FA920F7-7227-4D6E-B7C6-AC05743CC8F3}" type="slidenum">
              <a:rPr lang="en-US" smtClean="0"/>
              <a:pPr/>
              <a:t>6</a:t>
            </a:fld>
            <a:endParaRPr lang="en-US" dirty="0"/>
          </a:p>
        </p:txBody>
      </p:sp>
      <p:pic>
        <p:nvPicPr>
          <p:cNvPr id="1028" name="Picture 4" descr="What is Podman? — Podman documentation">
            <a:extLst>
              <a:ext uri="{FF2B5EF4-FFF2-40B4-BE49-F238E27FC236}">
                <a16:creationId xmlns:a16="http://schemas.microsoft.com/office/drawing/2014/main" id="{9F42B12F-DFA1-3520-7458-7FA95B6DD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15042"/>
            <a:ext cx="5074104" cy="10238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ocker Logo, symbol, meaning, history, PNG, brand">
            <a:extLst>
              <a:ext uri="{FF2B5EF4-FFF2-40B4-BE49-F238E27FC236}">
                <a16:creationId xmlns:a16="http://schemas.microsoft.com/office/drawing/2014/main" id="{5980BC0E-BF10-877B-E7D1-C1133E4262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9319" y="4950415"/>
            <a:ext cx="3352800" cy="188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6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0878AF-09E2-1283-97D9-065C7B57613C}"/>
              </a:ext>
            </a:extLst>
          </p:cNvPr>
          <p:cNvSpPr>
            <a:spLocks noGrp="1"/>
          </p:cNvSpPr>
          <p:nvPr>
            <p:ph type="body" sz="quarter" idx="10"/>
          </p:nvPr>
        </p:nvSpPr>
        <p:spPr/>
        <p:txBody>
          <a:bodyPr/>
          <a:lstStyle/>
          <a:p>
            <a:r>
              <a:rPr lang="en-US" dirty="0"/>
              <a:t>Container Runtime</a:t>
            </a:r>
          </a:p>
        </p:txBody>
      </p:sp>
      <p:sp>
        <p:nvSpPr>
          <p:cNvPr id="3" name="Title 2">
            <a:extLst>
              <a:ext uri="{FF2B5EF4-FFF2-40B4-BE49-F238E27FC236}">
                <a16:creationId xmlns:a16="http://schemas.microsoft.com/office/drawing/2014/main" id="{E463CBF6-4EE7-AC1A-DDCF-B50C23DCAB7B}"/>
              </a:ext>
            </a:extLst>
          </p:cNvPr>
          <p:cNvSpPr>
            <a:spLocks noGrp="1"/>
          </p:cNvSpPr>
          <p:nvPr>
            <p:ph type="title"/>
          </p:nvPr>
        </p:nvSpPr>
        <p:spPr/>
        <p:txBody>
          <a:bodyPr/>
          <a:lstStyle/>
          <a:p>
            <a:r>
              <a:rPr lang="en-US" dirty="0"/>
              <a:t>Containerization - The Basics </a:t>
            </a:r>
          </a:p>
        </p:txBody>
      </p:sp>
      <p:sp>
        <p:nvSpPr>
          <p:cNvPr id="4" name="Text Placeholder 3">
            <a:extLst>
              <a:ext uri="{FF2B5EF4-FFF2-40B4-BE49-F238E27FC236}">
                <a16:creationId xmlns:a16="http://schemas.microsoft.com/office/drawing/2014/main" id="{A05BD18E-D300-74F0-BD8E-B72CC1435474}"/>
              </a:ext>
            </a:extLst>
          </p:cNvPr>
          <p:cNvSpPr>
            <a:spLocks noGrp="1"/>
          </p:cNvSpPr>
          <p:nvPr>
            <p:ph type="body" sz="quarter" idx="11"/>
          </p:nvPr>
        </p:nvSpPr>
        <p:spPr/>
        <p:txBody>
          <a:bodyPr/>
          <a:lstStyle/>
          <a:p>
            <a:r>
              <a:rPr lang="en-US" dirty="0"/>
              <a:t>This is the </a:t>
            </a:r>
            <a:r>
              <a:rPr lang="en-US" i="1" dirty="0"/>
              <a:t>software </a:t>
            </a:r>
            <a:r>
              <a:rPr lang="en-US" dirty="0"/>
              <a:t>responsible for the creation and management of Processes</a:t>
            </a:r>
          </a:p>
          <a:p>
            <a:r>
              <a:rPr lang="en-US" dirty="0"/>
              <a:t>What does this involve?</a:t>
            </a:r>
          </a:p>
          <a:p>
            <a:pPr lvl="1"/>
            <a:r>
              <a:rPr lang="en-US" dirty="0"/>
              <a:t>Management of </a:t>
            </a:r>
            <a:r>
              <a:rPr lang="en-US" i="1" dirty="0"/>
              <a:t>Resources</a:t>
            </a:r>
            <a:endParaRPr lang="en-US" dirty="0"/>
          </a:p>
          <a:p>
            <a:pPr lvl="1"/>
            <a:r>
              <a:rPr lang="en-US" dirty="0"/>
              <a:t>Management of </a:t>
            </a:r>
            <a:r>
              <a:rPr lang="en-US" i="1" dirty="0"/>
              <a:t>Images</a:t>
            </a:r>
            <a:endParaRPr lang="en-US" dirty="0"/>
          </a:p>
          <a:p>
            <a:pPr lvl="1"/>
            <a:r>
              <a:rPr lang="en-US" dirty="0"/>
              <a:t>Management of </a:t>
            </a:r>
            <a:r>
              <a:rPr lang="en-US" i="1" dirty="0"/>
              <a:t>Permissions</a:t>
            </a:r>
          </a:p>
          <a:p>
            <a:r>
              <a:rPr lang="en-US" dirty="0"/>
              <a:t>What do they leverage </a:t>
            </a:r>
          </a:p>
          <a:p>
            <a:pPr lvl="1"/>
            <a:r>
              <a:rPr lang="en-US" dirty="0"/>
              <a:t>The </a:t>
            </a:r>
            <a:r>
              <a:rPr lang="en-US" i="1" dirty="0"/>
              <a:t>host operating system</a:t>
            </a:r>
            <a:r>
              <a:rPr lang="en-US" dirty="0"/>
              <a:t> and </a:t>
            </a:r>
            <a:r>
              <a:rPr lang="en-US" i="1" dirty="0"/>
              <a:t>kernel</a:t>
            </a:r>
            <a:r>
              <a:rPr lang="en-US" dirty="0"/>
              <a:t> often through </a:t>
            </a:r>
            <a:r>
              <a:rPr lang="en-US" i="1" dirty="0" err="1"/>
              <a:t>runc</a:t>
            </a:r>
            <a:endParaRPr lang="en-US" dirty="0"/>
          </a:p>
        </p:txBody>
      </p:sp>
      <p:sp>
        <p:nvSpPr>
          <p:cNvPr id="5" name="Slide Number Placeholder 4">
            <a:extLst>
              <a:ext uri="{FF2B5EF4-FFF2-40B4-BE49-F238E27FC236}">
                <a16:creationId xmlns:a16="http://schemas.microsoft.com/office/drawing/2014/main" id="{B891E01E-E86E-0F73-F4BC-F075D6A6DCA2}"/>
              </a:ext>
            </a:extLst>
          </p:cNvPr>
          <p:cNvSpPr>
            <a:spLocks noGrp="1"/>
          </p:cNvSpPr>
          <p:nvPr>
            <p:ph type="sldNum" sz="quarter" idx="12"/>
          </p:nvPr>
        </p:nvSpPr>
        <p:spPr/>
        <p:txBody>
          <a:bodyPr/>
          <a:lstStyle/>
          <a:p>
            <a:fld id="{0FA920F7-7227-4D6E-B7C6-AC05743CC8F3}" type="slidenum">
              <a:rPr lang="en-US" smtClean="0"/>
              <a:pPr/>
              <a:t>7</a:t>
            </a:fld>
            <a:endParaRPr lang="en-US" dirty="0"/>
          </a:p>
        </p:txBody>
      </p:sp>
      <p:pic>
        <p:nvPicPr>
          <p:cNvPr id="1030" name="Picture 6" descr="containerd docs – Getting started with containerd">
            <a:extLst>
              <a:ext uri="{FF2B5EF4-FFF2-40B4-BE49-F238E27FC236}">
                <a16:creationId xmlns:a16="http://schemas.microsoft.com/office/drawing/2014/main" id="{BD496F15-35AD-42A8-AD56-EBC91963A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9" y="5468405"/>
            <a:ext cx="4453731" cy="110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57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128A4D-2565-3488-0F58-323F7BAB9E1F}"/>
              </a:ext>
            </a:extLst>
          </p:cNvPr>
          <p:cNvSpPr>
            <a:spLocks noGrp="1"/>
          </p:cNvSpPr>
          <p:nvPr>
            <p:ph type="body" sz="quarter" idx="10"/>
          </p:nvPr>
        </p:nvSpPr>
        <p:spPr/>
        <p:txBody>
          <a:bodyPr/>
          <a:lstStyle/>
          <a:p>
            <a:r>
              <a:rPr lang="en-US" dirty="0"/>
              <a:t>System Constructs </a:t>
            </a:r>
          </a:p>
        </p:txBody>
      </p:sp>
      <p:sp>
        <p:nvSpPr>
          <p:cNvPr id="3" name="Title 2">
            <a:extLst>
              <a:ext uri="{FF2B5EF4-FFF2-40B4-BE49-F238E27FC236}">
                <a16:creationId xmlns:a16="http://schemas.microsoft.com/office/drawing/2014/main" id="{D67BD0A4-A16C-F74C-D572-861F0A27B0E3}"/>
              </a:ext>
            </a:extLst>
          </p:cNvPr>
          <p:cNvSpPr>
            <a:spLocks noGrp="1"/>
          </p:cNvSpPr>
          <p:nvPr>
            <p:ph type="title"/>
          </p:nvPr>
        </p:nvSpPr>
        <p:spPr/>
        <p:txBody>
          <a:bodyPr/>
          <a:lstStyle/>
          <a:p>
            <a:r>
              <a:rPr lang="en-US" dirty="0"/>
              <a:t>Containerization - The Basics </a:t>
            </a:r>
          </a:p>
        </p:txBody>
      </p:sp>
      <p:sp>
        <p:nvSpPr>
          <p:cNvPr id="4" name="Text Placeholder 3">
            <a:extLst>
              <a:ext uri="{FF2B5EF4-FFF2-40B4-BE49-F238E27FC236}">
                <a16:creationId xmlns:a16="http://schemas.microsoft.com/office/drawing/2014/main" id="{008C9BA9-1644-31C9-DA10-2AACAB863F00}"/>
              </a:ext>
            </a:extLst>
          </p:cNvPr>
          <p:cNvSpPr>
            <a:spLocks noGrp="1"/>
          </p:cNvSpPr>
          <p:nvPr>
            <p:ph type="body" sz="quarter" idx="11"/>
          </p:nvPr>
        </p:nvSpPr>
        <p:spPr/>
        <p:txBody>
          <a:bodyPr/>
          <a:lstStyle/>
          <a:p>
            <a:r>
              <a:rPr lang="en-US" dirty="0"/>
              <a:t>Ports</a:t>
            </a:r>
          </a:p>
          <a:p>
            <a:pPr lvl="1"/>
            <a:r>
              <a:rPr lang="en-US" dirty="0"/>
              <a:t>Virtual interface used to manage connections </a:t>
            </a:r>
          </a:p>
          <a:p>
            <a:pPr lvl="2"/>
            <a:r>
              <a:rPr lang="en-US" dirty="0"/>
              <a:t>Well known 1, 20/21, 22, 23, 53, 80, 443</a:t>
            </a:r>
          </a:p>
          <a:p>
            <a:pPr lvl="2"/>
            <a:r>
              <a:rPr lang="en-US" dirty="0"/>
              <a:t>Can you name them</a:t>
            </a:r>
          </a:p>
          <a:p>
            <a:r>
              <a:rPr lang="en-US" dirty="0"/>
              <a:t>Dynamic and Static linking</a:t>
            </a:r>
          </a:p>
          <a:p>
            <a:pPr lvl="1"/>
            <a:r>
              <a:rPr lang="en-US" dirty="0"/>
              <a:t>Static – Libraries are compiled into the exe</a:t>
            </a:r>
          </a:p>
          <a:p>
            <a:pPr lvl="1"/>
            <a:r>
              <a:rPr lang="en-US" dirty="0"/>
              <a:t>Dynamic – Loading and linking handed by OS to shared libraries </a:t>
            </a:r>
          </a:p>
          <a:p>
            <a:endParaRPr lang="en-US" dirty="0"/>
          </a:p>
        </p:txBody>
      </p:sp>
      <p:sp>
        <p:nvSpPr>
          <p:cNvPr id="5" name="Slide Number Placeholder 4">
            <a:extLst>
              <a:ext uri="{FF2B5EF4-FFF2-40B4-BE49-F238E27FC236}">
                <a16:creationId xmlns:a16="http://schemas.microsoft.com/office/drawing/2014/main" id="{4FA92925-7EBC-8592-8AA0-7053996FEE94}"/>
              </a:ext>
            </a:extLst>
          </p:cNvPr>
          <p:cNvSpPr>
            <a:spLocks noGrp="1"/>
          </p:cNvSpPr>
          <p:nvPr>
            <p:ph type="sldNum" sz="quarter" idx="12"/>
          </p:nvPr>
        </p:nvSpPr>
        <p:spPr/>
        <p:txBody>
          <a:bodyPr/>
          <a:lstStyle/>
          <a:p>
            <a:fld id="{0FA920F7-7227-4D6E-B7C6-AC05743CC8F3}" type="slidenum">
              <a:rPr lang="en-US" smtClean="0"/>
              <a:pPr/>
              <a:t>8</a:t>
            </a:fld>
            <a:endParaRPr lang="en-US" dirty="0"/>
          </a:p>
        </p:txBody>
      </p:sp>
    </p:spTree>
    <p:extLst>
      <p:ext uri="{BB962C8B-B14F-4D97-AF65-F5344CB8AC3E}">
        <p14:creationId xmlns:p14="http://schemas.microsoft.com/office/powerpoint/2010/main" val="227997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EDC4FF-CEC6-8C3F-9B6C-D95BFF869905}"/>
              </a:ext>
            </a:extLst>
          </p:cNvPr>
          <p:cNvSpPr>
            <a:spLocks noGrp="1"/>
          </p:cNvSpPr>
          <p:nvPr>
            <p:ph type="body" sz="quarter" idx="10"/>
          </p:nvPr>
        </p:nvSpPr>
        <p:spPr/>
        <p:txBody>
          <a:bodyPr/>
          <a:lstStyle/>
          <a:p>
            <a:r>
              <a:rPr lang="en-US" dirty="0"/>
              <a:t>Linux System</a:t>
            </a:r>
          </a:p>
        </p:txBody>
      </p:sp>
      <p:sp>
        <p:nvSpPr>
          <p:cNvPr id="3" name="Title 2">
            <a:extLst>
              <a:ext uri="{FF2B5EF4-FFF2-40B4-BE49-F238E27FC236}">
                <a16:creationId xmlns:a16="http://schemas.microsoft.com/office/drawing/2014/main" id="{9CA4E4A6-E6B3-7124-67FF-7E1F40531C70}"/>
              </a:ext>
            </a:extLst>
          </p:cNvPr>
          <p:cNvSpPr>
            <a:spLocks noGrp="1"/>
          </p:cNvSpPr>
          <p:nvPr>
            <p:ph type="title"/>
          </p:nvPr>
        </p:nvSpPr>
        <p:spPr/>
        <p:txBody>
          <a:bodyPr/>
          <a:lstStyle/>
          <a:p>
            <a:r>
              <a:rPr lang="en-US" dirty="0"/>
              <a:t>Terminology </a:t>
            </a:r>
          </a:p>
        </p:txBody>
      </p:sp>
      <p:sp>
        <p:nvSpPr>
          <p:cNvPr id="4" name="Text Placeholder 3">
            <a:extLst>
              <a:ext uri="{FF2B5EF4-FFF2-40B4-BE49-F238E27FC236}">
                <a16:creationId xmlns:a16="http://schemas.microsoft.com/office/drawing/2014/main" id="{A1CFB22C-D881-C996-6AA3-4D9DE6F0D356}"/>
              </a:ext>
            </a:extLst>
          </p:cNvPr>
          <p:cNvSpPr>
            <a:spLocks noGrp="1"/>
          </p:cNvSpPr>
          <p:nvPr>
            <p:ph type="body" sz="quarter" idx="11"/>
          </p:nvPr>
        </p:nvSpPr>
        <p:spPr/>
        <p:txBody>
          <a:bodyPr/>
          <a:lstStyle/>
          <a:p>
            <a:r>
              <a:rPr lang="en-US" dirty="0"/>
              <a:t>Namespaces</a:t>
            </a:r>
          </a:p>
          <a:p>
            <a:pPr lvl="1"/>
            <a:r>
              <a:rPr lang="en-US" dirty="0"/>
              <a:t>This is used to provide </a:t>
            </a:r>
            <a:r>
              <a:rPr lang="en-US" i="1" dirty="0"/>
              <a:t>isolation </a:t>
            </a:r>
            <a:r>
              <a:rPr lang="en-US" dirty="0"/>
              <a:t>between processes</a:t>
            </a:r>
            <a:endParaRPr lang="en-US" i="1" dirty="0"/>
          </a:p>
          <a:p>
            <a:r>
              <a:rPr lang="en-US" dirty="0" err="1"/>
              <a:t>Cgroups</a:t>
            </a:r>
            <a:endParaRPr lang="en-US" dirty="0"/>
          </a:p>
          <a:p>
            <a:pPr lvl="1"/>
            <a:r>
              <a:rPr lang="en-US" dirty="0"/>
              <a:t>This is used to control the </a:t>
            </a:r>
            <a:r>
              <a:rPr lang="en-US" i="1" dirty="0"/>
              <a:t>amount</a:t>
            </a:r>
            <a:r>
              <a:rPr lang="en-US" dirty="0"/>
              <a:t> of resources assigned to a process</a:t>
            </a:r>
          </a:p>
          <a:p>
            <a:r>
              <a:rPr lang="en-US" dirty="0"/>
              <a:t>Capabilities </a:t>
            </a:r>
          </a:p>
          <a:p>
            <a:pPr lvl="1"/>
            <a:r>
              <a:rPr lang="en-US" dirty="0"/>
              <a:t>This is used to control the </a:t>
            </a:r>
            <a:r>
              <a:rPr lang="en-US" i="1" dirty="0"/>
              <a:t>privileges </a:t>
            </a:r>
            <a:r>
              <a:rPr lang="en-US" dirty="0"/>
              <a:t>assigned to a process</a:t>
            </a:r>
          </a:p>
          <a:p>
            <a:endParaRPr lang="en-US" dirty="0"/>
          </a:p>
        </p:txBody>
      </p:sp>
      <p:sp>
        <p:nvSpPr>
          <p:cNvPr id="5" name="Slide Number Placeholder 4">
            <a:extLst>
              <a:ext uri="{FF2B5EF4-FFF2-40B4-BE49-F238E27FC236}">
                <a16:creationId xmlns:a16="http://schemas.microsoft.com/office/drawing/2014/main" id="{74B74FDD-7E58-C0FD-5FEF-12435DF59820}"/>
              </a:ext>
            </a:extLst>
          </p:cNvPr>
          <p:cNvSpPr>
            <a:spLocks noGrp="1"/>
          </p:cNvSpPr>
          <p:nvPr>
            <p:ph type="sldNum" sz="quarter" idx="12"/>
          </p:nvPr>
        </p:nvSpPr>
        <p:spPr/>
        <p:txBody>
          <a:bodyPr/>
          <a:lstStyle/>
          <a:p>
            <a:fld id="{0FA920F7-7227-4D6E-B7C6-AC05743CC8F3}" type="slidenum">
              <a:rPr lang="en-US" smtClean="0"/>
              <a:pPr/>
              <a:t>9</a:t>
            </a:fld>
            <a:endParaRPr lang="en-US" dirty="0"/>
          </a:p>
        </p:txBody>
      </p:sp>
    </p:spTree>
    <p:extLst>
      <p:ext uri="{BB962C8B-B14F-4D97-AF65-F5344CB8AC3E}">
        <p14:creationId xmlns:p14="http://schemas.microsoft.com/office/powerpoint/2010/main" val="1441858310"/>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new-template-academic.potx" id="{14BD037D-5701-4367-9443-43F3FD159F7A}" vid="{1EA14F1B-88DC-43A8-B88C-A9EB44FA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855</TotalTime>
  <Words>2301</Words>
  <Application>Microsoft Office PowerPoint</Application>
  <PresentationFormat>Custom</PresentationFormat>
  <Paragraphs>229</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-apple-system</vt:lpstr>
      <vt:lpstr>Arial</vt:lpstr>
      <vt:lpstr>Calibri</vt:lpstr>
      <vt:lpstr>Century Gothic</vt:lpstr>
      <vt:lpstr>Red Hat Text</vt:lpstr>
      <vt:lpstr>Roboto</vt:lpstr>
      <vt:lpstr>Times New Roman</vt:lpstr>
      <vt:lpstr>Verdana</vt:lpstr>
      <vt:lpstr>Wingdings</vt:lpstr>
      <vt:lpstr>Blank</vt:lpstr>
      <vt:lpstr>Introduction to docker</vt:lpstr>
      <vt:lpstr>Disclaimer</vt:lpstr>
      <vt:lpstr>Outline</vt:lpstr>
      <vt:lpstr>Installation </vt:lpstr>
      <vt:lpstr>Containerization - The Basics </vt:lpstr>
      <vt:lpstr>Containerization - The Basics </vt:lpstr>
      <vt:lpstr>Containerization - The Basics </vt:lpstr>
      <vt:lpstr>Containerization - The Basics </vt:lpstr>
      <vt:lpstr>Terminology </vt:lpstr>
      <vt:lpstr>Terminology </vt:lpstr>
      <vt:lpstr>Terminology</vt:lpstr>
      <vt:lpstr>Docker Files</vt:lpstr>
      <vt:lpstr>Docker CLI</vt:lpstr>
      <vt:lpstr>Docker Alternatives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Umass Lowell</dc:title>
  <dc:creator>Lyon1, Stephanie</dc:creator>
  <cp:lastModifiedBy>Matthew</cp:lastModifiedBy>
  <cp:revision>10</cp:revision>
  <cp:lastPrinted>2015-05-01T18:07:17Z</cp:lastPrinted>
  <dcterms:created xsi:type="dcterms:W3CDTF">2018-02-21T14:10:40Z</dcterms:created>
  <dcterms:modified xsi:type="dcterms:W3CDTF">2024-02-07T16:56:40Z</dcterms:modified>
</cp:coreProperties>
</file>