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6" r:id="rId3"/>
    <p:sldId id="265" r:id="rId4"/>
    <p:sldId id="267" r:id="rId5"/>
    <p:sldId id="269" r:id="rId6"/>
    <p:sldId id="275" r:id="rId7"/>
    <p:sldId id="274" r:id="rId8"/>
    <p:sldId id="270" r:id="rId9"/>
    <p:sldId id="272" r:id="rId10"/>
    <p:sldId id="273" r:id="rId11"/>
    <p:sldId id="268" r:id="rId12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 autoAdjust="0"/>
    <p:restoredTop sz="77974" autoAdjust="0"/>
  </p:normalViewPr>
  <p:slideViewPr>
    <p:cSldViewPr>
      <p:cViewPr varScale="1">
        <p:scale>
          <a:sx n="88" d="100"/>
          <a:sy n="88" d="100"/>
        </p:scale>
        <p:origin x="1530" y="84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kdev.me/posts/the-tool-that-really-runs-your-containers-deep-dive-into-runc-and-oci-specification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i-o.io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going to go over the installation of Docker, there will be a slide and I will point you to the website; however the hope is you are all capable of following the guides provided online for your chosen container runtime. </a:t>
            </a:r>
          </a:p>
          <a:p>
            <a:endParaRPr lang="en-US" dirty="0"/>
          </a:p>
          <a:p>
            <a:r>
              <a:rPr lang="en-US" dirty="0"/>
              <a:t>I will go over the basic terminology required to understand and work with containers, at least from my point of view. This includes what a container is by comparing it to alternatives, what a runtime is (Including a discussion of different runtimes), and a short overview of how containers actually work. </a:t>
            </a:r>
          </a:p>
          <a:p>
            <a:endParaRPr lang="en-US" dirty="0"/>
          </a:p>
          <a:p>
            <a:r>
              <a:rPr lang="en-US" dirty="0"/>
              <a:t>I will then go over the basics of a docker file, creating an image from **scratch** and more commonly using pre-made base image that is *often* hosted on Docker Hub or some other registry. You can also create your own base images!</a:t>
            </a:r>
          </a:p>
          <a:p>
            <a:endParaRPr lang="en-US" dirty="0"/>
          </a:p>
          <a:p>
            <a:r>
              <a:rPr lang="en-US" dirty="0"/>
              <a:t>Finally I will go over the basic CLI commands in order to build and run some containers… This should be easy… right?</a:t>
            </a:r>
          </a:p>
          <a:p>
            <a:endParaRPr lang="en-US" dirty="0"/>
          </a:p>
          <a:p>
            <a:r>
              <a:rPr lang="en-US" dirty="0"/>
              <a:t>If there is time I will *try* to cover an interesting technology I was introduced to known as LXC containers (Linux Containers!)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2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I will not cover this in detail.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Will explain the </a:t>
            </a:r>
            <a:r>
              <a:rPr lang="en-US" dirty="0" err="1"/>
              <a:t>Sudo</a:t>
            </a:r>
            <a:r>
              <a:rPr lang="en-US" dirty="0"/>
              <a:t> File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visudo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%docker ALL=(ALL) /</a:t>
            </a:r>
            <a:r>
              <a:rPr lang="en-US" dirty="0" err="1"/>
              <a:t>usr</a:t>
            </a:r>
            <a:r>
              <a:rPr lang="en-US" dirty="0"/>
              <a:t>/bin/docker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Anyone in the DOCKER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Hostname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can be ran as Any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can run **Only the Docker command**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Installation Guide</a:t>
            </a:r>
          </a:p>
          <a:p>
            <a:r>
              <a:rPr lang="en-US" dirty="0"/>
              <a:t>https://docs.docker.com/engine/install/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Hypervisor: There are two primary types of hypervisors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Type 0: More of a theoretical thing </a:t>
            </a:r>
            <a:r>
              <a:rPr lang="en-US" dirty="0" err="1"/>
              <a:t>orif</a:t>
            </a:r>
            <a:r>
              <a:rPr lang="en-US" dirty="0"/>
              <a:t> they are used they are not too common; they are a hardware based hypervisor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Type 1: As shown on the screen here the *Host* operating system is the Hypervisor, and it hosts the guest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Type 2: This is likely what you would run on your desktops or laptops, the hypervisor </a:t>
            </a:r>
          </a:p>
          <a:p>
            <a:endParaRPr lang="en-US" dirty="0"/>
          </a:p>
          <a:p>
            <a:r>
              <a:rPr lang="en-US" dirty="0"/>
              <a:t>Container Runtime: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https://blog.purestorage.com/purely-informational/containerd-vs-docker-whats-the-difference/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9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container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4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“base” layer of a containerization platform. That is if you ignore the host operating system and the kernel primitives it provides.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opaquely (That is we often do not directly use) these programs such as </a:t>
            </a:r>
            <a:r>
              <a:rPr lang="en-US" dirty="0" err="1"/>
              <a:t>ContainerD</a:t>
            </a:r>
            <a:r>
              <a:rPr lang="en-US" dirty="0"/>
              <a:t> in the case of Docker and </a:t>
            </a:r>
            <a:r>
              <a:rPr lang="en-US" dirty="0" err="1"/>
              <a:t>podman</a:t>
            </a:r>
            <a:r>
              <a:rPr lang="en-US" dirty="0"/>
              <a:t> or something like `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CRI-O` a runtime that may be used with K8s, these runtimes manage the </a:t>
            </a:r>
            <a:r>
              <a:rPr lang="en-US" b="0" i="1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lifecycle 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of the container.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They set the </a:t>
            </a:r>
            <a:r>
              <a:rPr lang="en-US" b="0" i="1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Resource Limitations on the container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, this is often done to prevent the process from using up more resources than it should.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They configure the </a:t>
            </a:r>
            <a:r>
              <a:rPr lang="en-US" b="0" i="1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execution environment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 of the container, this is the read-only filesystem and the writable scratch space of the container; this also includes the process and system isolation. </a:t>
            </a:r>
            <a:b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</a:br>
            <a:b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</a:b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The lowest level (That I will not talk about) in this chain is the </a:t>
            </a:r>
            <a:r>
              <a:rPr lang="en-US" b="0" i="1" dirty="0" err="1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runc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 process. This is what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directl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 manages the container. Depending on the Container engine (If you chose to use it) there may be a series of steps between your command and the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runc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 process that actually creates and interfaces with the running (or soon to be)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conrainer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 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Roboto" panose="020F0502020204030204" pitchFamily="2" charset="0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For example we:</a:t>
            </a:r>
            <a:b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</a:b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Docker CLI -&gt; Docker Socket -&gt; Docker Daemon -&gt;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ContainerD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 -&gt;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RunC</a:t>
            </a:r>
            <a:endParaRPr lang="en-US" b="0" i="0" dirty="0">
              <a:solidFill>
                <a:srgbClr val="111111"/>
              </a:solidFill>
              <a:effectLst/>
              <a:latin typeface="Roboto" panose="020F0502020204030204" pitchFamily="2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Roboto" panose="020F0502020204030204" pitchFamily="2" charset="0"/>
            </a:endParaRPr>
          </a:p>
          <a:p>
            <a:r>
              <a:rPr lang="en-US" b="0" i="0" dirty="0" err="1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Podman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 -&gt;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RunC</a:t>
            </a:r>
            <a:endParaRPr lang="en-US" b="0" i="0" dirty="0">
              <a:solidFill>
                <a:srgbClr val="111111"/>
              </a:solidFill>
              <a:effectLst/>
              <a:latin typeface="Roboto" panose="020F0502020204030204" pitchFamily="2" charset="0"/>
            </a:endParaRPr>
          </a:p>
          <a:p>
            <a:b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</a:br>
            <a:r>
              <a:rPr lang="en-US" b="0" i="0" dirty="0" err="1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ContainerD</a:t>
            </a:r>
            <a:endParaRPr lang="en-US" b="0" i="0" dirty="0">
              <a:solidFill>
                <a:srgbClr val="111111"/>
              </a:solidFill>
              <a:effectLst/>
              <a:latin typeface="Roboto" panose="020F0502020204030204" pitchFamily="2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Roboto" panose="020F0502020204030204" pitchFamily="2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Roboto" panose="020F0502020204030204" pitchFamily="2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Roboto" panose="020F0502020204030204" pitchFamily="2" charset="0"/>
            </a:endParaRPr>
          </a:p>
          <a:p>
            <a:r>
              <a:rPr lang="en-US" dirty="0">
                <a:hlinkClick r:id="rId3"/>
              </a:rPr>
              <a:t>The tool that really runs your containers: deep dive into </a:t>
            </a:r>
            <a:r>
              <a:rPr lang="en-US" dirty="0" err="1">
                <a:hlinkClick r:id="rId3"/>
              </a:rPr>
              <a:t>runc</a:t>
            </a:r>
            <a:r>
              <a:rPr lang="en-US" dirty="0">
                <a:hlinkClick r:id="rId3"/>
              </a:rPr>
              <a:t> and OCI specifications (mkdev.me)</a:t>
            </a:r>
            <a:endParaRPr lang="en-US" b="0" i="0" dirty="0">
              <a:solidFill>
                <a:srgbClr val="111111"/>
              </a:solidFill>
              <a:effectLst/>
              <a:latin typeface="Roboto" panose="020F0502020204030204" pitchFamily="2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Roboto" panose="020F0502020204030204" pitchFamily="2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Roboto" panose="020F0502020204030204" pitchFamily="2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cri-o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https://opencontainers.org/about/overview/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ICMP </a:t>
            </a:r>
          </a:p>
          <a:p>
            <a:r>
              <a:rPr lang="en-US" dirty="0"/>
              <a:t>FTP (20 = command 21 = data)</a:t>
            </a:r>
          </a:p>
          <a:p>
            <a:r>
              <a:rPr lang="en-US" dirty="0"/>
              <a:t>SSH</a:t>
            </a:r>
          </a:p>
          <a:p>
            <a:r>
              <a:rPr lang="en-US" dirty="0"/>
              <a:t>TELLNET</a:t>
            </a:r>
          </a:p>
          <a:p>
            <a:r>
              <a:rPr lang="en-US" dirty="0"/>
              <a:t>DNS </a:t>
            </a:r>
          </a:p>
          <a:p>
            <a:r>
              <a:rPr lang="en-US" dirty="0"/>
              <a:t>HTTP </a:t>
            </a:r>
          </a:p>
          <a:p>
            <a:r>
              <a:rPr lang="en-US" dirty="0"/>
              <a:t>HTTPS</a:t>
            </a:r>
          </a:p>
          <a:p>
            <a:endParaRPr lang="en-US" dirty="0"/>
          </a:p>
          <a:p>
            <a:r>
              <a:rPr lang="en-US" dirty="0" err="1"/>
              <a:t>Privlaged</a:t>
            </a:r>
            <a:r>
              <a:rPr lang="en-US" dirty="0"/>
              <a:t> are up to 1023</a:t>
            </a:r>
          </a:p>
          <a:p>
            <a:r>
              <a:rPr lang="en-US" dirty="0"/>
              <a:t>(Ports can be UDP or TCP)</a:t>
            </a:r>
          </a:p>
          <a:p>
            <a:endParaRPr lang="en-US" dirty="0"/>
          </a:p>
          <a:p>
            <a:r>
              <a:rPr lang="en-US" dirty="0"/>
              <a:t>Namespaces – </a:t>
            </a:r>
            <a:r>
              <a:rPr lang="en-US" dirty="0" err="1"/>
              <a:t>Keneral</a:t>
            </a:r>
            <a:r>
              <a:rPr lang="en-US" dirty="0"/>
              <a:t> objects/feature used  to isolate different systems on the machine (partition them to give the appearance and effective isolation)</a:t>
            </a:r>
          </a:p>
          <a:p>
            <a:r>
              <a:rPr lang="en-US" dirty="0"/>
              <a:t>This is the object/feature that allows for the creation of </a:t>
            </a:r>
            <a:r>
              <a:rPr lang="en-US" dirty="0" err="1"/>
              <a:t>contienrs</a:t>
            </a:r>
            <a:r>
              <a:rPr lang="en-US" dirty="0"/>
              <a:t> </a:t>
            </a:r>
          </a:p>
          <a:p>
            <a:r>
              <a:rPr lang="en-US" dirty="0" err="1"/>
              <a:t>Cgroups</a:t>
            </a:r>
            <a:r>
              <a:rPr lang="en-US" dirty="0"/>
              <a:t> are used to limit the resources </a:t>
            </a:r>
            <a:r>
              <a:rPr lang="en-US" dirty="0" err="1"/>
              <a:t>avable</a:t>
            </a:r>
            <a:r>
              <a:rPr lang="en-US" dirty="0"/>
              <a:t> to a process, in this case all those used in the container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Capabilities define what the container can an cannot do (It uses the host kernel and in docker will run as the root user unless rootless mode is enabled)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socket the docker daemon listens on and is what the docker command will communicate with</a:t>
            </a:r>
          </a:p>
          <a:p>
            <a:r>
              <a:rPr lang="en-US" dirty="0"/>
              <a:t>Should it be exposed to the public?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Daemons will run in the </a:t>
            </a:r>
            <a:r>
              <a:rPr lang="en-US" dirty="0" err="1"/>
              <a:t>backround</a:t>
            </a:r>
            <a:r>
              <a:rPr lang="en-US" dirty="0"/>
              <a:t> often on system startup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43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https://docs.portainer.io/start/install-ce/server/docker/linux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Matthew Harper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D65508-B375-0669-E3E6-DD9568CDC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32655-02F5-C811-E1AE-03B9EF97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E7D47-FBC5-79A0-5A4D-AE1FF78269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Docker Socket</a:t>
            </a:r>
          </a:p>
          <a:p>
            <a:pPr lvl="1"/>
            <a:r>
              <a:rPr lang="en-US" dirty="0"/>
              <a:t>Management interface</a:t>
            </a:r>
          </a:p>
          <a:p>
            <a:r>
              <a:rPr lang="en-US" dirty="0"/>
              <a:t>Rootless docker</a:t>
            </a:r>
          </a:p>
          <a:p>
            <a:pPr lvl="1"/>
            <a:r>
              <a:rPr lang="en-US" dirty="0"/>
              <a:t>Docker running processes with a </a:t>
            </a:r>
            <a:r>
              <a:rPr lang="en-US" dirty="0" err="1"/>
              <a:t>uid</a:t>
            </a:r>
            <a:r>
              <a:rPr lang="en-US" dirty="0"/>
              <a:t> &gt; 0</a:t>
            </a:r>
          </a:p>
          <a:p>
            <a:r>
              <a:rPr lang="en-US" dirty="0"/>
              <a:t>Daemon </a:t>
            </a:r>
          </a:p>
          <a:p>
            <a:pPr lvl="1"/>
            <a:r>
              <a:rPr lang="en-US" dirty="0"/>
              <a:t>Generally some background management process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DE26A-7ACF-07A8-1541-EE73F331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6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3C5CC-9789-F3B2-E871-9E0CC2E4A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6E03A1-83CF-13AD-28AC-9A532243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Portainer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81BB4-610B-8522-0422-15D5B30D5B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is a GUI management tool for containers and orchestrated systems</a:t>
            </a:r>
          </a:p>
          <a:p>
            <a:r>
              <a:rPr lang="en-US" dirty="0"/>
              <a:t>There are enterprise and community versions</a:t>
            </a:r>
          </a:p>
          <a:p>
            <a:r>
              <a:rPr lang="en-US" dirty="0"/>
              <a:t>This is a Web application that allows us to more easily manage containers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98B3A-2AB9-B267-3210-B9A2AF74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59563-4995-2B3F-B00F-0E82E5127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613" y="3429000"/>
            <a:ext cx="5940612" cy="33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7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5393-861A-B362-429B-48B1B05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4798A-7CEF-E1A0-66FC-302EE7FB5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 am not an expert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Generalization of Terms and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Simplifications!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cannot spell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Presentation will not consist only of slides.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4678E-B8C9-3A86-81F8-424A3FDC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4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721252-89EC-2F41-F8A7-F47CBCD9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Planning Who Needs it?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5E63D-6ABE-38B5-06E1-909FF207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289A9-6DC7-0D3A-2666-FC2E301F78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Containerization - The Basics</a:t>
            </a:r>
          </a:p>
          <a:p>
            <a:pPr lvl="1"/>
            <a:r>
              <a:rPr lang="en-US" dirty="0"/>
              <a:t>What are containers and images</a:t>
            </a:r>
          </a:p>
          <a:p>
            <a:pPr lvl="1"/>
            <a:r>
              <a:rPr lang="en-US" dirty="0"/>
              <a:t>What is a container Runtime</a:t>
            </a:r>
          </a:p>
          <a:p>
            <a:pPr lvl="1"/>
            <a:r>
              <a:rPr lang="en-US" dirty="0"/>
              <a:t>How Do Containers Work</a:t>
            </a:r>
          </a:p>
          <a:p>
            <a:r>
              <a:rPr lang="en-US" dirty="0" err="1"/>
              <a:t>Dockerfiles</a:t>
            </a:r>
            <a:endParaRPr lang="en-US" dirty="0"/>
          </a:p>
          <a:p>
            <a:pPr lvl="1"/>
            <a:r>
              <a:rPr lang="en-US" dirty="0"/>
              <a:t>Create your own Images and containers</a:t>
            </a:r>
          </a:p>
          <a:p>
            <a:r>
              <a:rPr lang="en-US" dirty="0"/>
              <a:t> CLI commands - The Basics</a:t>
            </a:r>
          </a:p>
          <a:p>
            <a:pPr lvl="1"/>
            <a:r>
              <a:rPr lang="en-US" dirty="0"/>
              <a:t>Short demo!</a:t>
            </a:r>
          </a:p>
          <a:p>
            <a:r>
              <a:rPr lang="en-US" dirty="0"/>
              <a:t>LXC Containers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5DB3B-9857-EC26-D4AE-778DAC0E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8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58FBB-6F84-5645-B062-C98EA44AA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AEC008-6422-5E5C-A749-DCA37183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50980-A7EE-939B-9B3A-691F6F2C9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Windows/Mac</a:t>
            </a:r>
          </a:p>
          <a:p>
            <a:pPr lvl="1"/>
            <a:r>
              <a:rPr lang="en-US" dirty="0"/>
              <a:t>Look at the docker reference for docker engine</a:t>
            </a:r>
          </a:p>
          <a:p>
            <a:pPr lvl="1"/>
            <a:r>
              <a:rPr lang="en-US" dirty="0"/>
              <a:t>Spin up an ec2 instance and use the Linux guide</a:t>
            </a:r>
          </a:p>
          <a:p>
            <a:pPr lvl="2"/>
            <a:r>
              <a:rPr lang="en-US" dirty="0"/>
              <a:t>Be sure to set up the security groups correctly</a:t>
            </a:r>
          </a:p>
          <a:p>
            <a:r>
              <a:rPr lang="en-US" dirty="0"/>
              <a:t>Linux </a:t>
            </a:r>
          </a:p>
          <a:p>
            <a:pPr lvl="1"/>
            <a:r>
              <a:rPr lang="en-US" dirty="0"/>
              <a:t>Follow Install Guide</a:t>
            </a:r>
          </a:p>
          <a:p>
            <a:pPr lvl="1"/>
            <a:r>
              <a:rPr lang="en-US" dirty="0"/>
              <a:t>Use the Docker install script (</a:t>
            </a:r>
            <a:r>
              <a:rPr lang="en-US" dirty="0" err="1"/>
              <a:t>Github</a:t>
            </a:r>
            <a:r>
              <a:rPr lang="en-US" dirty="0"/>
              <a:t> Repo)</a:t>
            </a:r>
          </a:p>
          <a:p>
            <a:pPr lvl="2"/>
            <a:r>
              <a:rPr lang="en-US" dirty="0"/>
              <a:t>It is bad – and thus written by me</a:t>
            </a:r>
          </a:p>
          <a:p>
            <a:r>
              <a:rPr lang="en-US" dirty="0"/>
              <a:t>Docker group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usermod</a:t>
            </a:r>
            <a:r>
              <a:rPr lang="en-US" dirty="0"/>
              <a:t> -</a:t>
            </a:r>
            <a:r>
              <a:rPr lang="en-US" dirty="0" err="1"/>
              <a:t>aG</a:t>
            </a:r>
            <a:r>
              <a:rPr lang="en-US" dirty="0"/>
              <a:t> docker &lt;user&gt;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-u $(</a:t>
            </a:r>
            <a:r>
              <a:rPr lang="en-US" dirty="0" err="1"/>
              <a:t>logname</a:t>
            </a:r>
            <a:r>
              <a:rPr lang="en-US" dirty="0"/>
              <a:t>) </a:t>
            </a:r>
            <a:r>
              <a:rPr lang="en-US" dirty="0" err="1"/>
              <a:t>newgrp</a:t>
            </a:r>
            <a:r>
              <a:rPr lang="en-US" dirty="0"/>
              <a:t> docker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7168B-7CCD-5CDF-0EE4-8431A9FF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6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EDC4FF-CEC6-8C3F-9B6C-D95BFF869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4E4A6-E6B3-7124-67FF-7E1F4053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- The Basics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B22C-D881-C996-6AA3-4D9DE6F0D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1687" y="4408079"/>
            <a:ext cx="7514132" cy="1528735"/>
          </a:xfrm>
        </p:spPr>
        <p:txBody>
          <a:bodyPr/>
          <a:lstStyle/>
          <a:p>
            <a:r>
              <a:rPr lang="en-US" dirty="0"/>
              <a:t>Containers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4FDD-7E58-C0FD-5FEF-12435DF5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Containers vs. Virtual Machines (VMs): What's the Difference? | NetApp Blog">
            <a:extLst>
              <a:ext uri="{FF2B5EF4-FFF2-40B4-BE49-F238E27FC236}">
                <a16:creationId xmlns:a16="http://schemas.microsoft.com/office/drawing/2014/main" id="{67C9C2AB-AFC5-D628-8B16-B6DF800E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9" y="2057400"/>
            <a:ext cx="8305800" cy="444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E5DFB-EAFA-061C-3653-942DE94F0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Engines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13B756-B337-037A-04CE-9E1A2C97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- The Basics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A517D-C0AD-D6C1-8CE3-E9C64FF688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These are the </a:t>
            </a:r>
            <a:r>
              <a:rPr lang="en-US" i="1" dirty="0"/>
              <a:t>programs</a:t>
            </a:r>
            <a:r>
              <a:rPr lang="en-US" dirty="0"/>
              <a:t> that users often (prefer) to interface with</a:t>
            </a:r>
          </a:p>
          <a:p>
            <a:r>
              <a:rPr lang="en-US" dirty="0"/>
              <a:t>What do they do for us?</a:t>
            </a:r>
          </a:p>
          <a:p>
            <a:pPr lvl="1"/>
            <a:r>
              <a:rPr lang="en-US" dirty="0"/>
              <a:t>They </a:t>
            </a:r>
            <a:r>
              <a:rPr lang="en-US" dirty="0" err="1"/>
              <a:t>interprate</a:t>
            </a:r>
            <a:r>
              <a:rPr lang="en-US" dirty="0"/>
              <a:t> GUI, CLI, or API calls to the lower levels </a:t>
            </a:r>
          </a:p>
          <a:p>
            <a:pPr lvl="1"/>
            <a:r>
              <a:rPr lang="en-US" dirty="0"/>
              <a:t>They pull and manage Container Images </a:t>
            </a:r>
          </a:p>
          <a:p>
            <a:pPr lvl="1"/>
            <a:r>
              <a:rPr lang="en-US" dirty="0"/>
              <a:t>They interface with lower level programs</a:t>
            </a:r>
          </a:p>
          <a:p>
            <a:pPr lvl="1"/>
            <a:r>
              <a:rPr lang="en-US" dirty="0"/>
              <a:t>They mange the copy-on-write memory of a container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D2E45-931D-6C14-5521-6608C12D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8" name="Picture 4" descr="What is Podman? — Podman documentation">
            <a:extLst>
              <a:ext uri="{FF2B5EF4-FFF2-40B4-BE49-F238E27FC236}">
                <a16:creationId xmlns:a16="http://schemas.microsoft.com/office/drawing/2014/main" id="{9F42B12F-DFA1-3520-7458-7FA95B6DD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5042"/>
            <a:ext cx="5074104" cy="102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cker Logo, symbol, meaning, history, PNG, brand">
            <a:extLst>
              <a:ext uri="{FF2B5EF4-FFF2-40B4-BE49-F238E27FC236}">
                <a16:creationId xmlns:a16="http://schemas.microsoft.com/office/drawing/2014/main" id="{5980BC0E-BF10-877B-E7D1-C1133E426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319" y="4950415"/>
            <a:ext cx="3352800" cy="188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86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0878AF-09E2-1283-97D9-065C7B576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Runtime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63CBF6-4EE7-AC1A-DDCF-B50C23DC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- The Basics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BD18E-D300-74F0-BD8E-B72CC14354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i="1" dirty="0"/>
              <a:t>software </a:t>
            </a:r>
            <a:r>
              <a:rPr lang="en-US" dirty="0"/>
              <a:t>responsible for the creation and management of Processes</a:t>
            </a:r>
          </a:p>
          <a:p>
            <a:r>
              <a:rPr lang="en-US" dirty="0"/>
              <a:t>What does this involve?</a:t>
            </a:r>
          </a:p>
          <a:p>
            <a:pPr lvl="1"/>
            <a:r>
              <a:rPr lang="en-US" dirty="0"/>
              <a:t>Management of </a:t>
            </a:r>
            <a:r>
              <a:rPr lang="en-US" i="1" dirty="0"/>
              <a:t>Resources</a:t>
            </a:r>
            <a:endParaRPr lang="en-US" dirty="0"/>
          </a:p>
          <a:p>
            <a:pPr lvl="1"/>
            <a:r>
              <a:rPr lang="en-US" dirty="0"/>
              <a:t>Management of </a:t>
            </a:r>
            <a:r>
              <a:rPr lang="en-US" i="1" dirty="0"/>
              <a:t>Images</a:t>
            </a:r>
            <a:endParaRPr lang="en-US" dirty="0"/>
          </a:p>
          <a:p>
            <a:pPr lvl="1"/>
            <a:r>
              <a:rPr lang="en-US" dirty="0"/>
              <a:t>Management of </a:t>
            </a:r>
            <a:r>
              <a:rPr lang="en-US" i="1" dirty="0"/>
              <a:t>Permissions</a:t>
            </a:r>
          </a:p>
          <a:p>
            <a:r>
              <a:rPr lang="en-US" dirty="0"/>
              <a:t>What do they leverage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host operating system</a:t>
            </a:r>
            <a:r>
              <a:rPr lang="en-US" dirty="0"/>
              <a:t> and </a:t>
            </a:r>
            <a:r>
              <a:rPr lang="en-US" i="1" dirty="0"/>
              <a:t>kernel</a:t>
            </a:r>
            <a:r>
              <a:rPr lang="en-US" dirty="0"/>
              <a:t> often through </a:t>
            </a:r>
            <a:r>
              <a:rPr lang="en-US" i="1" dirty="0" err="1"/>
              <a:t>runc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1E01E-E86E-0F73-F4BC-F075D6A6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30" name="Picture 6" descr="containerd docs – Getting started with containerd">
            <a:extLst>
              <a:ext uri="{FF2B5EF4-FFF2-40B4-BE49-F238E27FC236}">
                <a16:creationId xmlns:a16="http://schemas.microsoft.com/office/drawing/2014/main" id="{BD496F15-35AD-42A8-AD56-EBC91963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9" y="5468405"/>
            <a:ext cx="4453731" cy="110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57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EDC4FF-CEC6-8C3F-9B6C-D95BFF869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Structures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4E4A6-E6B3-7124-67FF-7E1F4053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B22C-D881-C996-6AA3-4D9DE6F0D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  <a:p>
            <a:pPr lvl="1"/>
            <a:r>
              <a:rPr lang="en-US" dirty="0"/>
              <a:t>Static and (relatively) unchanging </a:t>
            </a:r>
          </a:p>
          <a:p>
            <a:pPr lvl="1"/>
            <a:r>
              <a:rPr lang="en-US" dirty="0"/>
              <a:t>Built based off of a </a:t>
            </a:r>
            <a:r>
              <a:rPr lang="en-US" dirty="0" err="1"/>
              <a:t>Dockerfile</a:t>
            </a:r>
            <a:r>
              <a:rPr lang="en-US" dirty="0"/>
              <a:t> (or some equivalent)</a:t>
            </a:r>
          </a:p>
          <a:p>
            <a:r>
              <a:rPr lang="en-US" dirty="0"/>
              <a:t>Containers </a:t>
            </a:r>
          </a:p>
          <a:p>
            <a:pPr lvl="1"/>
            <a:r>
              <a:rPr lang="en-US" dirty="0"/>
              <a:t>Running instances of images</a:t>
            </a:r>
          </a:p>
          <a:p>
            <a:pPr lvl="1"/>
            <a:r>
              <a:rPr lang="en-US" dirty="0"/>
              <a:t>Changes are not (necessarily) persistent</a:t>
            </a:r>
          </a:p>
          <a:p>
            <a:r>
              <a:rPr lang="en-US" dirty="0"/>
              <a:t>Volumes</a:t>
            </a:r>
          </a:p>
          <a:p>
            <a:pPr lvl="1"/>
            <a:r>
              <a:rPr lang="en-US" dirty="0"/>
              <a:t>Named or Bind Mounts to a location host filesystem</a:t>
            </a:r>
          </a:p>
          <a:p>
            <a:r>
              <a:rPr lang="en-US" dirty="0"/>
              <a:t>Networks</a:t>
            </a:r>
          </a:p>
          <a:p>
            <a:pPr lvl="1"/>
            <a:r>
              <a:rPr lang="en-US" dirty="0"/>
              <a:t>Defined by docker – separate from the host but routed through the host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4FDD-7E58-C0FD-5FEF-12435DF5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1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EDC4FF-CEC6-8C3F-9B6C-D95BFF869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Linux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4E4A6-E6B3-7124-67FF-7E1F4053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B22C-D881-C996-6AA3-4D9DE6F0D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  <a:p>
            <a:pPr lvl="1"/>
            <a:r>
              <a:rPr lang="en-US" dirty="0"/>
              <a:t>Virtual interface used to manage connections </a:t>
            </a:r>
          </a:p>
          <a:p>
            <a:pPr lvl="2"/>
            <a:r>
              <a:rPr lang="en-US" dirty="0"/>
              <a:t>Well known 1, 20/21, 22, 23, 53, 80, 443</a:t>
            </a:r>
          </a:p>
          <a:p>
            <a:pPr lvl="2"/>
            <a:r>
              <a:rPr lang="en-US" dirty="0"/>
              <a:t>Can you name them</a:t>
            </a:r>
          </a:p>
          <a:p>
            <a:r>
              <a:rPr lang="en-US" dirty="0"/>
              <a:t>Dynamic and Static linking</a:t>
            </a:r>
          </a:p>
          <a:p>
            <a:pPr lvl="1"/>
            <a:r>
              <a:rPr lang="en-US" dirty="0"/>
              <a:t>Static – Libraries are compiled into the exe</a:t>
            </a:r>
          </a:p>
          <a:p>
            <a:pPr lvl="1"/>
            <a:r>
              <a:rPr lang="en-US" dirty="0"/>
              <a:t>Dynamic – Loading and linking handed by OS to shaired libraries </a:t>
            </a:r>
          </a:p>
          <a:p>
            <a:r>
              <a:rPr lang="en-US" dirty="0"/>
              <a:t>Namespaces</a:t>
            </a:r>
          </a:p>
          <a:p>
            <a:r>
              <a:rPr lang="en-US" dirty="0" err="1"/>
              <a:t>Cgroups</a:t>
            </a:r>
            <a:endParaRPr lang="en-US" dirty="0"/>
          </a:p>
          <a:p>
            <a:r>
              <a:rPr lang="en-US" dirty="0" err="1"/>
              <a:t>Capabilites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4FDD-7E58-C0FD-5FEF-12435DF5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5831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720</TotalTime>
  <Words>1235</Words>
  <Application>Microsoft Office PowerPoint</Application>
  <PresentationFormat>Custom</PresentationFormat>
  <Paragraphs>180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Roboto</vt:lpstr>
      <vt:lpstr>Times New Roman</vt:lpstr>
      <vt:lpstr>Verdana</vt:lpstr>
      <vt:lpstr>Blank</vt:lpstr>
      <vt:lpstr>Introduction to docker</vt:lpstr>
      <vt:lpstr>Disclaimer</vt:lpstr>
      <vt:lpstr>Outline</vt:lpstr>
      <vt:lpstr>Installation </vt:lpstr>
      <vt:lpstr>Containerization - The Basics </vt:lpstr>
      <vt:lpstr>Containerization - The Basics </vt:lpstr>
      <vt:lpstr>Containerization - The Basics </vt:lpstr>
      <vt:lpstr>Terminology </vt:lpstr>
      <vt:lpstr>Terminology </vt:lpstr>
      <vt:lpstr>Terminology</vt:lpstr>
      <vt:lpstr>Portainer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Harper, Matthew A</cp:lastModifiedBy>
  <cp:revision>8</cp:revision>
  <cp:lastPrinted>2015-05-01T18:07:17Z</cp:lastPrinted>
  <dcterms:created xsi:type="dcterms:W3CDTF">2018-02-21T14:10:40Z</dcterms:created>
  <dcterms:modified xsi:type="dcterms:W3CDTF">2024-02-07T00:20:09Z</dcterms:modified>
</cp:coreProperties>
</file>