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58" r:id="rId3"/>
    <p:sldId id="330" r:id="rId4"/>
    <p:sldId id="332" r:id="rId5"/>
    <p:sldId id="331" r:id="rId6"/>
    <p:sldId id="259" r:id="rId7"/>
    <p:sldId id="260" r:id="rId8"/>
    <p:sldId id="261" r:id="rId9"/>
    <p:sldId id="262" r:id="rId10"/>
    <p:sldId id="263" r:id="rId11"/>
    <p:sldId id="317" r:id="rId12"/>
    <p:sldId id="318" r:id="rId13"/>
    <p:sldId id="319" r:id="rId14"/>
    <p:sldId id="320" r:id="rId15"/>
    <p:sldId id="321" r:id="rId16"/>
    <p:sldId id="322" r:id="rId17"/>
    <p:sldId id="323" r:id="rId18"/>
    <p:sldId id="324" r:id="rId19"/>
    <p:sldId id="325" r:id="rId20"/>
    <p:sldId id="326"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20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B076FB-D9EE-4378-AC99-C5F3989AFD58}" type="datetimeFigureOut">
              <a:rPr lang="zh-CN" altLang="en-US" smtClean="0"/>
              <a:pPr/>
              <a:t>2018-09-09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04805-669E-4152-A7F2-8E160C06D31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64CF2E0-CCC4-4E1E-9902-C3C36AB3FDA4}" type="datetimeFigureOut">
              <a:rPr lang="en-US" smtClean="0"/>
              <a:pPr/>
              <a:t>9/9/2018</a:t>
            </a:fld>
            <a:endParaRPr lang="en-US"/>
          </a:p>
        </p:txBody>
      </p:sp>
      <p:sp>
        <p:nvSpPr>
          <p:cNvPr id="17" name="页脚占位符 16"/>
          <p:cNvSpPr>
            <a:spLocks noGrp="1"/>
          </p:cNvSpPr>
          <p:nvPr>
            <p:ph type="ftr" sz="quarter" idx="11"/>
          </p:nvPr>
        </p:nvSpPr>
        <p:spPr/>
        <p:txBody>
          <a:bodyPr/>
          <a:lstStyle/>
          <a:p>
            <a:endParaRPr kumimoji="0" 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4CF2E0-CCC4-4E1E-9902-C3C36AB3FDA4}" type="datetimeFigureOut">
              <a:rPr lang="en-US" smtClean="0"/>
              <a:pPr/>
              <a:t>9/9/2018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4CF2E0-CCC4-4E1E-9902-C3C36AB3FDA4}" type="datetimeFigureOut">
              <a:rPr lang="en-US" smtClean="0"/>
              <a:pPr/>
              <a:t>9/9/2018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2500" y="1600200"/>
            <a:ext cx="4000500"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62500" y="3925888"/>
            <a:ext cx="4000500"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298450"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1025"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0025" y="6245225"/>
            <a:ext cx="2289175" cy="476250"/>
          </a:xfrm>
        </p:spPr>
        <p:txBody>
          <a:bodyPr/>
          <a:lstStyle>
            <a:lvl1pPr>
              <a:defRPr/>
            </a:lvl1pPr>
          </a:lstStyle>
          <a:p>
            <a:fld id="{648C9549-A76F-44FC-82EE-0C3B7E563D9C}"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298450"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1025"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0025" y="6245225"/>
            <a:ext cx="2289175" cy="476250"/>
          </a:xfrm>
        </p:spPr>
        <p:txBody>
          <a:bodyPr/>
          <a:lstStyle>
            <a:lvl1pPr>
              <a:defRPr/>
            </a:lvl1pPr>
          </a:lstStyle>
          <a:p>
            <a:fld id="{2FDA72D0-9E45-41F3-8D5E-088B149A10FC}"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64CF2E0-CCC4-4E1E-9902-C3C36AB3FDA4}" type="datetimeFigureOut">
              <a:rPr lang="en-US" smtClean="0"/>
              <a:pPr/>
              <a:t>9/9/2018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64CF2E0-CCC4-4E1E-9902-C3C36AB3FDA4}" type="datetimeFigureOut">
              <a:rPr lang="en-US" smtClean="0"/>
              <a:pPr/>
              <a:t>9/9/2018</a:t>
            </a:fld>
            <a:endParaRPr lang="en-US"/>
          </a:p>
        </p:txBody>
      </p:sp>
      <p:sp>
        <p:nvSpPr>
          <p:cNvPr id="5" name="页脚占位符 4"/>
          <p:cNvSpPr>
            <a:spLocks noGrp="1"/>
          </p:cNvSpPr>
          <p:nvPr>
            <p:ph type="ftr" sz="quarter" idx="11"/>
          </p:nvPr>
        </p:nvSpPr>
        <p:spPr>
          <a:xfrm>
            <a:off x="800100" y="6172200"/>
            <a:ext cx="4000500" cy="457200"/>
          </a:xfrm>
        </p:spPr>
        <p:txBody>
          <a:bodyPr/>
          <a:lstStyle/>
          <a:p>
            <a:endParaRPr kumimoji="0" lang="en-US" dirty="0"/>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64CF2E0-CCC4-4E1E-9902-C3C36AB3FDA4}" type="datetimeFigureOut">
              <a:rPr lang="en-US" smtClean="0"/>
              <a:pPr/>
              <a:t>9/9/2018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64CF2E0-CCC4-4E1E-9902-C3C36AB3FDA4}" type="datetimeFigureOut">
              <a:rPr lang="en-US" smtClean="0"/>
              <a:pPr/>
              <a:t>9/9/2018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64CF2E0-CCC4-4E1E-9902-C3C36AB3FDA4}" type="datetimeFigureOut">
              <a:rPr lang="en-US" smtClean="0"/>
              <a:pPr/>
              <a:t>9/9/2018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4CF2E0-CCC4-4E1E-9902-C3C36AB3FDA4}" type="datetimeFigureOut">
              <a:rPr lang="en-US" smtClean="0"/>
              <a:pPr/>
              <a:t>9/9/2018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64CF2E0-CCC4-4E1E-9902-C3C36AB3FDA4}" type="datetimeFigureOut">
              <a:rPr lang="en-US" smtClean="0"/>
              <a:pPr/>
              <a:t>9/9/2018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64CF2E0-CCC4-4E1E-9902-C3C36AB3FDA4}" type="datetimeFigureOut">
              <a:rPr lang="en-US" smtClean="0"/>
              <a:pPr/>
              <a:t>9/9/2018</a:t>
            </a:fld>
            <a:endParaRPr lang="en-US"/>
          </a:p>
        </p:txBody>
      </p:sp>
      <p:sp>
        <p:nvSpPr>
          <p:cNvPr id="6" name="页脚占位符 5"/>
          <p:cNvSpPr>
            <a:spLocks noGrp="1"/>
          </p:cNvSpPr>
          <p:nvPr>
            <p:ph type="ftr" sz="quarter" idx="11"/>
          </p:nvPr>
        </p:nvSpPr>
        <p:spPr>
          <a:xfrm>
            <a:off x="914400" y="6172200"/>
            <a:ext cx="3886200" cy="457200"/>
          </a:xfrm>
        </p:spPr>
        <p:txBody>
          <a:bodyPr/>
          <a:lstStyle/>
          <a:p>
            <a:endParaRPr kumimoji="0" lang="en-US" dirty="0"/>
          </a:p>
        </p:txBody>
      </p:sp>
      <p:sp>
        <p:nvSpPr>
          <p:cNvPr id="7" name="灯片编号占位符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9/9/2018</a:t>
            </a:fld>
            <a:endParaRPr lang="en-US" sz="1400" dirty="0">
              <a:solidFill>
                <a:schemeClr val="tx2"/>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1.wmf"/><Relationship Id="rId4" Type="http://schemas.openxmlformats.org/officeDocument/2006/relationships/oleObject" Target="../embeddings/oleObject23.bin"/></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25.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0.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31.bin"/></Relationships>
</file>

<file path=ppt/slides/_rels/slide51.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 Id="rId6" Type="http://schemas.openxmlformats.org/officeDocument/2006/relationships/image" Target="../media/image74.jpeg"/><Relationship Id="rId5" Type="http://schemas.openxmlformats.org/officeDocument/2006/relationships/image" Target="../media/image73.jpeg"/><Relationship Id="rId4" Type="http://schemas.openxmlformats.org/officeDocument/2006/relationships/image" Target="../media/image72.jpeg"/></Relationships>
</file>

<file path=ppt/slides/_rels/slide5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hyperlink" Target="http://en.wikipedia.org/wiki/File:Lens_aperture_side.jpg"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78.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2.xml"/><Relationship Id="rId4" Type="http://schemas.openxmlformats.org/officeDocument/2006/relationships/image" Target="../media/image8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Grp="1" noRot="1" noChangeArrowheads="1"/>
          </p:cNvSpPr>
          <p:nvPr>
            <p:ph type="ctrTitle"/>
          </p:nvPr>
        </p:nvSpPr>
        <p:spPr/>
        <p:txBody>
          <a:bodyPr/>
          <a:lstStyle/>
          <a:p>
            <a:r>
              <a:rPr lang="en-US" altLang="zh-CN" b="1" dirty="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第二节 </a:t>
            </a:r>
            <a:r>
              <a:rPr lang="zh-CN" altLang="en-US" b="1" dirty="0">
                <a:latin typeface="楷体_GB2312" pitchFamily="49" charset="-122"/>
                <a:ea typeface="楷体_GB2312" pitchFamily="49" charset="-122"/>
              </a:rPr>
              <a:t>视觉物理学特性</a:t>
            </a:r>
          </a:p>
        </p:txBody>
      </p:sp>
      <p:sp>
        <p:nvSpPr>
          <p:cNvPr id="251909" name="Rectangle 5"/>
          <p:cNvSpPr>
            <a:spLocks noGrp="1" noRot="1" noChangeArrowheads="1"/>
          </p:cNvSpPr>
          <p:nvPr>
            <p:ph type="subTitle"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rrowheads="1"/>
          </p:cNvSpPr>
          <p:nvPr>
            <p:ph type="title"/>
          </p:nvPr>
        </p:nvSpPr>
        <p:spPr/>
        <p:txBody>
          <a:bodyPr/>
          <a:lstStyle/>
          <a:p>
            <a:r>
              <a:rPr lang="zh-CN" altLang="en-US" b="1">
                <a:ea typeface="楷体_GB2312" pitchFamily="49" charset="-122"/>
              </a:rPr>
              <a:t>视觉中的常用度量</a:t>
            </a:r>
          </a:p>
        </p:txBody>
      </p:sp>
      <p:sp>
        <p:nvSpPr>
          <p:cNvPr id="267267" name="Rectangle 3"/>
          <p:cNvSpPr>
            <a:spLocks noGrp="1" noRot="1" noChangeArrowheads="1"/>
          </p:cNvSpPr>
          <p:nvPr>
            <p:ph type="body" sz="half" idx="1"/>
          </p:nvPr>
        </p:nvSpPr>
        <p:spPr>
          <a:xfrm>
            <a:off x="609600" y="1600200"/>
            <a:ext cx="8153400" cy="4498975"/>
          </a:xfrm>
        </p:spPr>
        <p:txBody>
          <a:bodyPr/>
          <a:lstStyle/>
          <a:p>
            <a:r>
              <a:rPr lang="zh-CN" altLang="en-US" sz="2800" b="1">
                <a:latin typeface="楷体_GB2312" pitchFamily="49" charset="-122"/>
                <a:ea typeface="楷体_GB2312" pitchFamily="49" charset="-122"/>
              </a:rPr>
              <a:t>亮度是用来描述所看到物体表面的明亮程度，若物体的表面称为发光面，亮度</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是单位发光面在观察者方向上看到的发光强度。设观察方向角为</a:t>
            </a:r>
            <a:r>
              <a:rPr lang="el-GR" altLang="zh-CN" sz="2800" b="1">
                <a:latin typeface="楷体_GB2312" pitchFamily="49" charset="-122"/>
                <a:ea typeface="楷体_GB2312" pitchFamily="49" charset="-122"/>
              </a:rPr>
              <a:t>α</a:t>
            </a:r>
            <a:r>
              <a:rPr lang="en-US" altLang="zh-CN" sz="2800" b="1">
                <a:latin typeface="楷体_GB2312" pitchFamily="49" charset="-122"/>
                <a:ea typeface="楷体_GB2312" pitchFamily="49" charset="-122"/>
              </a:rPr>
              <a:t>,</a:t>
            </a:r>
            <a:endParaRPr lang="el-GR" altLang="zh-CN" sz="2800" b="1">
              <a:latin typeface="楷体_GB2312" pitchFamily="49" charset="-122"/>
              <a:ea typeface="楷体_GB2312" pitchFamily="49" charset="-122"/>
            </a:endParaRPr>
          </a:p>
        </p:txBody>
      </p:sp>
      <p:graphicFrame>
        <p:nvGraphicFramePr>
          <p:cNvPr id="267268" name="Object 4"/>
          <p:cNvGraphicFramePr>
            <a:graphicFrameLocks noGrp="1" noChangeAspect="1"/>
          </p:cNvGraphicFramePr>
          <p:nvPr>
            <p:ph sz="half" idx="2"/>
          </p:nvPr>
        </p:nvGraphicFramePr>
        <p:xfrm>
          <a:off x="3276600" y="3167063"/>
          <a:ext cx="1828800" cy="858837"/>
        </p:xfrm>
        <a:graphic>
          <a:graphicData uri="http://schemas.openxmlformats.org/presentationml/2006/ole">
            <mc:AlternateContent xmlns:mc="http://schemas.openxmlformats.org/markup-compatibility/2006">
              <mc:Choice xmlns:v="urn:schemas-microsoft-com:vml" Requires="v">
                <p:oleObj spid="_x0000_s4099" name="Equation" r:id="rId3" imgW="838080" imgH="393480" progId="Equation.DSMT4">
                  <p:embed/>
                </p:oleObj>
              </mc:Choice>
              <mc:Fallback>
                <p:oleObj name="Equation" r:id="rId3" imgW="83808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167063"/>
                        <a:ext cx="1828800"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7270" name="Picture 6"/>
          <p:cNvPicPr>
            <a:picLocks noChangeAspect="1" noChangeArrowheads="1"/>
          </p:cNvPicPr>
          <p:nvPr/>
        </p:nvPicPr>
        <p:blipFill>
          <a:blip r:embed="rId5" cstate="print"/>
          <a:srcRect/>
          <a:stretch>
            <a:fillRect/>
          </a:stretch>
        </p:blipFill>
        <p:spPr bwMode="auto">
          <a:xfrm>
            <a:off x="2971800" y="4191000"/>
            <a:ext cx="2895600" cy="2262188"/>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827088" y="404813"/>
            <a:ext cx="7772400" cy="760412"/>
          </a:xfrm>
        </p:spPr>
        <p:txBody>
          <a:bodyPr/>
          <a:lstStyle/>
          <a:p>
            <a:r>
              <a:rPr lang="en-US" altLang="zh-CN" b="1" dirty="0" smtClean="0">
                <a:latin typeface="楷体_GB2312" pitchFamily="49" charset="-122"/>
                <a:ea typeface="楷体_GB2312" pitchFamily="49" charset="-122"/>
              </a:rPr>
              <a:t>1.2 </a:t>
            </a:r>
            <a:r>
              <a:rPr lang="zh-CN" altLang="en-US" b="1" dirty="0">
                <a:latin typeface="楷体_GB2312" pitchFamily="49" charset="-122"/>
                <a:ea typeface="楷体_GB2312" pitchFamily="49" charset="-122"/>
              </a:rPr>
              <a:t>成像物理学</a:t>
            </a:r>
          </a:p>
        </p:txBody>
      </p:sp>
      <p:sp>
        <p:nvSpPr>
          <p:cNvPr id="12291" name="Rectangle 3"/>
          <p:cNvSpPr>
            <a:spLocks noGrp="1" noRot="1" noChangeArrowheads="1"/>
          </p:cNvSpPr>
          <p:nvPr>
            <p:ph type="body" idx="1"/>
          </p:nvPr>
        </p:nvSpPr>
        <p:spPr>
          <a:xfrm>
            <a:off x="827088" y="1341438"/>
            <a:ext cx="7921625" cy="4679950"/>
          </a:xfrm>
        </p:spPr>
        <p:txBody>
          <a:bodyPr/>
          <a:lstStyle/>
          <a:p>
            <a:r>
              <a:rPr lang="zh-CN" altLang="en-US" b="1" dirty="0">
                <a:solidFill>
                  <a:srgbClr val="000066"/>
                </a:solidFill>
                <a:latin typeface="楷体_GB2312" pitchFamily="49" charset="-122"/>
                <a:ea typeface="楷体_GB2312" pitchFamily="49" charset="-122"/>
              </a:rPr>
              <a:t>描述光在物体表面的反射物理特性，即光从光源到达物体表面，再从物体表面反射到图象平面，形成图像的过程和行为</a:t>
            </a:r>
            <a:r>
              <a:rPr lang="en-US" altLang="zh-CN" b="1" dirty="0">
                <a:solidFill>
                  <a:srgbClr val="000066"/>
                </a:solidFill>
                <a:latin typeface="楷体_GB2312" pitchFamily="49" charset="-122"/>
                <a:ea typeface="楷体_GB2312" pitchFamily="49" charset="-122"/>
              </a:rPr>
              <a:t>.</a:t>
            </a:r>
          </a:p>
          <a:p>
            <a:r>
              <a:rPr lang="zh-CN" altLang="en-US" b="1" dirty="0">
                <a:solidFill>
                  <a:srgbClr val="000066"/>
                </a:solidFill>
                <a:latin typeface="楷体_GB2312" pitchFamily="49" charset="-122"/>
                <a:ea typeface="楷体_GB2312" pitchFamily="49" charset="-122"/>
              </a:rPr>
              <a:t>成像几何确定场景点在图像平面上的位置，成像物理学确定场景点在图象平面上的亮度</a:t>
            </a:r>
            <a:r>
              <a:rPr lang="en-US" altLang="zh-CN" b="1" dirty="0">
                <a:solidFill>
                  <a:srgbClr val="000066"/>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b="1">
                <a:latin typeface="楷体_GB2312" pitchFamily="49" charset="-122"/>
                <a:ea typeface="楷体_GB2312" pitchFamily="49" charset="-122"/>
              </a:rPr>
              <a:t>成像物理学</a:t>
            </a:r>
          </a:p>
        </p:txBody>
      </p:sp>
      <p:sp>
        <p:nvSpPr>
          <p:cNvPr id="13315" name="Rectangle 3"/>
          <p:cNvSpPr>
            <a:spLocks noGrp="1" noRot="1" noChangeArrowheads="1"/>
          </p:cNvSpPr>
          <p:nvPr>
            <p:ph type="body" idx="1"/>
          </p:nvPr>
        </p:nvSpPr>
        <p:spPr>
          <a:xfrm>
            <a:off x="900113" y="1268413"/>
            <a:ext cx="4176712" cy="4824412"/>
          </a:xfrm>
        </p:spPr>
        <p:txBody>
          <a:bodyPr/>
          <a:lstStyle/>
          <a:p>
            <a:r>
              <a:rPr lang="zh-CN" altLang="en-US" sz="3200" b="1" dirty="0">
                <a:solidFill>
                  <a:srgbClr val="000066"/>
                </a:solidFill>
                <a:latin typeface="楷体_GB2312" pitchFamily="49" charset="-122"/>
                <a:ea typeface="楷体_GB2312" pitchFamily="49" charset="-122"/>
              </a:rPr>
              <a:t>成像三要素：</a:t>
            </a:r>
          </a:p>
          <a:p>
            <a:pPr>
              <a:buFont typeface="Wingdings" pitchFamily="2" charset="2"/>
              <a:buNone/>
            </a:pPr>
            <a:r>
              <a:rPr lang="zh-CN" altLang="en-US" b="1" dirty="0">
                <a:solidFill>
                  <a:srgbClr val="000066"/>
                </a:solidFill>
                <a:latin typeface="楷体_GB2312" pitchFamily="49" charset="-122"/>
                <a:ea typeface="楷体_GB2312" pitchFamily="49" charset="-122"/>
              </a:rPr>
              <a:t>    光源、物体、图像平面</a:t>
            </a:r>
          </a:p>
          <a:p>
            <a:r>
              <a:rPr lang="zh-CN" altLang="en-US" sz="3200" b="1" dirty="0">
                <a:solidFill>
                  <a:srgbClr val="000066"/>
                </a:solidFill>
                <a:latin typeface="楷体_GB2312" pitchFamily="49" charset="-122"/>
                <a:ea typeface="楷体_GB2312" pitchFamily="49" charset="-122"/>
              </a:rPr>
              <a:t>两个过程：</a:t>
            </a:r>
          </a:p>
          <a:p>
            <a:pPr>
              <a:buFont typeface="Wingdings" pitchFamily="2" charset="2"/>
              <a:buNone/>
            </a:pPr>
            <a:r>
              <a:rPr lang="zh-CN" altLang="en-US" b="1" dirty="0">
                <a:solidFill>
                  <a:srgbClr val="000066"/>
                </a:solidFill>
                <a:latin typeface="楷体_GB2312" pitchFamily="49" charset="-122"/>
                <a:ea typeface="楷体_GB2312" pitchFamily="49" charset="-122"/>
              </a:rPr>
              <a:t>    照明</a:t>
            </a:r>
            <a:r>
              <a:rPr lang="en-US" altLang="zh-CN" b="1" dirty="0">
                <a:solidFill>
                  <a:srgbClr val="000066"/>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光源发射光到物体表面</a:t>
            </a:r>
          </a:p>
          <a:p>
            <a:pPr>
              <a:buFont typeface="Wingdings" pitchFamily="2" charset="2"/>
              <a:buNone/>
            </a:pPr>
            <a:r>
              <a:rPr lang="zh-CN" altLang="en-US" b="1" dirty="0">
                <a:solidFill>
                  <a:srgbClr val="000066"/>
                </a:solidFill>
                <a:latin typeface="楷体_GB2312" pitchFamily="49" charset="-122"/>
                <a:ea typeface="楷体_GB2312" pitchFamily="49" charset="-122"/>
              </a:rPr>
              <a:t>    反射</a:t>
            </a:r>
            <a:r>
              <a:rPr lang="en-US" altLang="zh-CN" b="1" dirty="0">
                <a:solidFill>
                  <a:srgbClr val="000066"/>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物体表面反射光到图象平面</a:t>
            </a:r>
          </a:p>
          <a:p>
            <a:pPr>
              <a:buClr>
                <a:srgbClr val="0033CC"/>
              </a:buClr>
              <a:buFont typeface="Wingdings" pitchFamily="2" charset="2"/>
              <a:buNone/>
            </a:pPr>
            <a:r>
              <a:rPr lang="zh-CN" altLang="en-US" b="1" dirty="0">
                <a:latin typeface="楷体_GB2312" pitchFamily="49" charset="-122"/>
                <a:ea typeface="楷体_GB2312" pitchFamily="49" charset="-122"/>
              </a:rPr>
              <a:t>    </a:t>
            </a:r>
          </a:p>
        </p:txBody>
      </p:sp>
      <p:pic>
        <p:nvPicPr>
          <p:cNvPr id="13316" name="Picture 4" descr="9"/>
          <p:cNvPicPr>
            <a:picLocks noChangeAspect="1" noChangeArrowheads="1"/>
          </p:cNvPicPr>
          <p:nvPr/>
        </p:nvPicPr>
        <p:blipFill>
          <a:blip r:embed="rId2" cstate="print"/>
          <a:srcRect/>
          <a:stretch>
            <a:fillRect/>
          </a:stretch>
        </p:blipFill>
        <p:spPr bwMode="auto">
          <a:xfrm>
            <a:off x="5291138" y="1412875"/>
            <a:ext cx="3529012" cy="3529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7" dur="500"/>
                                        <p:tgtEl>
                                          <p:spTgt spid="13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9"/>
          <p:cNvPicPr>
            <a:picLocks noChangeAspect="1" noChangeArrowheads="1"/>
          </p:cNvPicPr>
          <p:nvPr/>
        </p:nvPicPr>
        <p:blipFill>
          <a:blip r:embed="rId3" cstate="print"/>
          <a:srcRect/>
          <a:stretch>
            <a:fillRect/>
          </a:stretch>
        </p:blipFill>
        <p:spPr bwMode="auto">
          <a:xfrm>
            <a:off x="4572000" y="2636838"/>
            <a:ext cx="4032250" cy="3667125"/>
          </a:xfrm>
          <a:prstGeom prst="rect">
            <a:avLst/>
          </a:prstGeom>
          <a:noFill/>
          <a:ln w="9525">
            <a:noFill/>
            <a:miter lim="800000"/>
            <a:headEnd/>
            <a:tailEnd/>
          </a:ln>
        </p:spPr>
      </p:pic>
      <p:sp>
        <p:nvSpPr>
          <p:cNvPr id="14339" name="Rectangle 3"/>
          <p:cNvSpPr>
            <a:spLocks noGrp="1" noRot="1" noChangeArrowheads="1"/>
          </p:cNvSpPr>
          <p:nvPr>
            <p:ph type="title"/>
          </p:nvPr>
        </p:nvSpPr>
        <p:spPr>
          <a:xfrm>
            <a:off x="215329" y="764704"/>
            <a:ext cx="8893175" cy="575593"/>
          </a:xfrm>
        </p:spPr>
        <p:txBody>
          <a:bodyPr>
            <a:normAutofit fontScale="90000"/>
          </a:bodyPr>
          <a:lstStyle/>
          <a:p>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1</a:t>
            </a:r>
            <a:r>
              <a:rPr lang="zh-CN" altLang="en-US" sz="3200" b="1" dirty="0">
                <a:latin typeface="楷体_GB2312" pitchFamily="49" charset="-122"/>
                <a:ea typeface="楷体_GB2312" pitchFamily="49" charset="-122"/>
              </a:rPr>
              <a:t>）表面方向半球</a:t>
            </a:r>
            <a:r>
              <a:rPr lang="en-US" altLang="zh-CN" sz="3200" b="1" dirty="0">
                <a:latin typeface="楷体_GB2312" pitchFamily="49" charset="-122"/>
                <a:ea typeface="楷体_GB2312" pitchFamily="49" charset="-122"/>
              </a:rPr>
              <a:t>(Hemisphere of Directions)</a:t>
            </a:r>
          </a:p>
        </p:txBody>
      </p:sp>
      <p:sp>
        <p:nvSpPr>
          <p:cNvPr id="14340" name="Rectangle 4"/>
          <p:cNvSpPr>
            <a:spLocks noGrp="1" noRot="1" noChangeArrowheads="1"/>
          </p:cNvSpPr>
          <p:nvPr>
            <p:ph type="body" idx="1"/>
          </p:nvPr>
        </p:nvSpPr>
        <p:spPr>
          <a:xfrm>
            <a:off x="547688" y="1628775"/>
            <a:ext cx="8272784" cy="2016125"/>
          </a:xfrm>
        </p:spPr>
        <p:txBody>
          <a:bodyPr>
            <a:normAutofit/>
          </a:bodyPr>
          <a:lstStyle/>
          <a:p>
            <a:r>
              <a:rPr lang="zh-CN" altLang="en-US" sz="2800" b="1" dirty="0">
                <a:solidFill>
                  <a:srgbClr val="000066"/>
                </a:solidFill>
                <a:latin typeface="楷体_GB2312" pitchFamily="49" charset="-122"/>
                <a:ea typeface="楷体_GB2312" pitchFamily="49" charset="-122"/>
              </a:rPr>
              <a:t>物体表面接受</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反射</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光线的全部方向</a:t>
            </a:r>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其接受</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反射</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的总能量等于半球上各个小片的能量之和</a:t>
            </a:r>
            <a:r>
              <a:rPr lang="en-US" altLang="zh-CN" sz="2800" b="1" dirty="0">
                <a:solidFill>
                  <a:srgbClr val="000066"/>
                </a:solidFill>
                <a:latin typeface="楷体_GB2312" pitchFamily="49" charset="-122"/>
                <a:ea typeface="楷体_GB2312" pitchFamily="49" charset="-122"/>
              </a:rPr>
              <a:t>.</a:t>
            </a:r>
          </a:p>
        </p:txBody>
      </p:sp>
      <p:sp>
        <p:nvSpPr>
          <p:cNvPr id="14341" name="Text Box 5"/>
          <p:cNvSpPr txBox="1">
            <a:spLocks noChangeArrowheads="1"/>
          </p:cNvSpPr>
          <p:nvPr/>
        </p:nvSpPr>
        <p:spPr bwMode="auto">
          <a:xfrm>
            <a:off x="684213" y="3213100"/>
            <a:ext cx="3959225" cy="2283702"/>
          </a:xfrm>
          <a:prstGeom prst="rect">
            <a:avLst/>
          </a:prstGeom>
          <a:noFill/>
          <a:ln w="9525">
            <a:noFill/>
            <a:miter lim="800000"/>
            <a:headEnd/>
            <a:tailEnd/>
          </a:ln>
          <a:effectLst/>
        </p:spPr>
        <p:txBody>
          <a:bodyPr>
            <a:spAutoFit/>
          </a:bodyPr>
          <a:lstStyle/>
          <a:p>
            <a:pPr>
              <a:lnSpc>
                <a:spcPct val="90000"/>
              </a:lnSpc>
              <a:spcBef>
                <a:spcPct val="20000"/>
              </a:spcBef>
              <a:buFontTx/>
              <a:buChar char="•"/>
            </a:pPr>
            <a:r>
              <a:rPr kumimoji="1" lang="zh-CN" altLang="en-US" sz="2800" dirty="0" smtClean="0">
                <a:solidFill>
                  <a:srgbClr val="000066"/>
                </a:solidFill>
                <a:latin typeface="楷体_GB2312" pitchFamily="49" charset="-122"/>
                <a:ea typeface="楷体_GB2312" pitchFamily="49" charset="-122"/>
              </a:rPr>
              <a:t>立体角 </a:t>
            </a:r>
            <a:r>
              <a:rPr kumimoji="1" lang="en-US" altLang="zh-CN" sz="2800" dirty="0">
                <a:solidFill>
                  <a:srgbClr val="000066"/>
                </a:solidFill>
                <a:latin typeface="楷体_GB2312" pitchFamily="49" charset="-122"/>
                <a:ea typeface="楷体_GB2312" pitchFamily="49" charset="-122"/>
              </a:rPr>
              <a:t>(solid angle)</a:t>
            </a:r>
          </a:p>
          <a:p>
            <a:pPr>
              <a:lnSpc>
                <a:spcPct val="90000"/>
              </a:lnSpc>
              <a:spcBef>
                <a:spcPct val="20000"/>
              </a:spcBef>
            </a:pPr>
            <a:r>
              <a:rPr kumimoji="1" lang="en-US" altLang="zh-CN" sz="2800" dirty="0" smtClean="0">
                <a:solidFill>
                  <a:srgbClr val="000066"/>
                </a:solidFill>
                <a:latin typeface="楷体_GB2312" pitchFamily="49" charset="-122"/>
                <a:ea typeface="楷体_GB2312" pitchFamily="49" charset="-122"/>
              </a:rPr>
              <a:t>-</a:t>
            </a:r>
            <a:r>
              <a:rPr kumimoji="1" lang="zh-CN" altLang="en-US" sz="2800" dirty="0" smtClean="0">
                <a:solidFill>
                  <a:srgbClr val="000066"/>
                </a:solidFill>
                <a:latin typeface="楷体_GB2312" pitchFamily="49" charset="-122"/>
                <a:ea typeface="楷体_GB2312" pitchFamily="49" charset="-122"/>
              </a:rPr>
              <a:t>单位</a:t>
            </a:r>
            <a:r>
              <a:rPr kumimoji="1" lang="zh-CN" altLang="en-US" sz="2800" dirty="0">
                <a:solidFill>
                  <a:srgbClr val="000066"/>
                </a:solidFill>
                <a:latin typeface="楷体_GB2312" pitchFamily="49" charset="-122"/>
                <a:ea typeface="楷体_GB2312" pitchFamily="49" charset="-122"/>
              </a:rPr>
              <a:t>半球上小片</a:t>
            </a:r>
            <a:r>
              <a:rPr kumimoji="1" lang="zh-CN" altLang="en-US" sz="2800" dirty="0" smtClean="0">
                <a:solidFill>
                  <a:srgbClr val="000066"/>
                </a:solidFill>
                <a:latin typeface="楷体_GB2312" pitchFamily="49" charset="-122"/>
                <a:ea typeface="楷体_GB2312" pitchFamily="49" charset="-122"/>
              </a:rPr>
              <a:t>的面积</a:t>
            </a:r>
            <a:r>
              <a:rPr kumimoji="1" lang="zh-CN" altLang="en-US" sz="2800" dirty="0">
                <a:solidFill>
                  <a:srgbClr val="000066"/>
                </a:solidFill>
                <a:latin typeface="楷体_GB2312" pitchFamily="49" charset="-122"/>
                <a:ea typeface="楷体_GB2312" pitchFamily="49" charset="-122"/>
              </a:rPr>
              <a:t>，也表示</a:t>
            </a:r>
            <a:r>
              <a:rPr kumimoji="1" lang="zh-CN" altLang="en-US" sz="2800" dirty="0" smtClean="0">
                <a:solidFill>
                  <a:srgbClr val="000066"/>
                </a:solidFill>
                <a:latin typeface="楷体_GB2312" pitchFamily="49" charset="-122"/>
                <a:ea typeface="楷体_GB2312" pitchFamily="49" charset="-122"/>
              </a:rPr>
              <a:t>接受反射</a:t>
            </a:r>
            <a:r>
              <a:rPr kumimoji="1" lang="en-US" altLang="zh-CN" sz="2800" dirty="0">
                <a:solidFill>
                  <a:srgbClr val="000066"/>
                </a:solidFill>
                <a:latin typeface="楷体_GB2312" pitchFamily="49" charset="-122"/>
                <a:ea typeface="楷体_GB2312" pitchFamily="49" charset="-122"/>
              </a:rPr>
              <a:t>)</a:t>
            </a:r>
            <a:r>
              <a:rPr kumimoji="1" lang="zh-CN" altLang="en-US" sz="2800" dirty="0">
                <a:solidFill>
                  <a:srgbClr val="000066"/>
                </a:solidFill>
                <a:latin typeface="楷体_GB2312" pitchFamily="49" charset="-122"/>
                <a:ea typeface="楷体_GB2312" pitchFamily="49" charset="-122"/>
              </a:rPr>
              <a:t>能量的方向</a:t>
            </a:r>
            <a:r>
              <a:rPr kumimoji="1" lang="en-US" altLang="zh-CN" sz="2800" dirty="0">
                <a:solidFill>
                  <a:srgbClr val="000066"/>
                </a:solidFill>
                <a:latin typeface="楷体_GB2312" pitchFamily="49" charset="-122"/>
                <a:ea typeface="楷体_GB2312" pitchFamily="49" charset="-122"/>
              </a:rPr>
              <a:t>.</a:t>
            </a:r>
          </a:p>
          <a:p>
            <a:pPr>
              <a:spcBef>
                <a:spcPct val="50000"/>
              </a:spcBef>
            </a:pPr>
            <a:endParaRPr kumimoji="1" lang="en-US" altLang="zh-CN" sz="2400" u="sng" dirty="0">
              <a:latin typeface="楷体_GB2312" pitchFamily="49" charset="-122"/>
              <a:ea typeface="楷体_GB2312" pitchFamily="49" charset="-122"/>
            </a:endParaRPr>
          </a:p>
        </p:txBody>
      </p:sp>
      <p:graphicFrame>
        <p:nvGraphicFramePr>
          <p:cNvPr id="14342" name="Object 6"/>
          <p:cNvGraphicFramePr>
            <a:graphicFrameLocks noChangeAspect="1"/>
          </p:cNvGraphicFramePr>
          <p:nvPr/>
        </p:nvGraphicFramePr>
        <p:xfrm>
          <a:off x="1259632" y="5013176"/>
          <a:ext cx="2663825" cy="555625"/>
        </p:xfrm>
        <a:graphic>
          <a:graphicData uri="http://schemas.openxmlformats.org/presentationml/2006/ole">
            <mc:AlternateContent xmlns:mc="http://schemas.openxmlformats.org/markup-compatibility/2006">
              <mc:Choice xmlns:v="urn:schemas-microsoft-com:vml" Requires="v">
                <p:oleObj spid="_x0000_s81923" name="公式" r:id="rId4" imgW="1079280" imgH="228600" progId="Equation.3">
                  <p:embed/>
                </p:oleObj>
              </mc:Choice>
              <mc:Fallback>
                <p:oleObj name="公式" r:id="rId4" imgW="107928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013176"/>
                        <a:ext cx="26638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71488" y="220663"/>
            <a:ext cx="7772400" cy="760412"/>
          </a:xfrm>
        </p:spPr>
        <p:txBody>
          <a:bodyPr>
            <a:normAutofit/>
          </a:bodyPr>
          <a:lstStyle/>
          <a:p>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2</a:t>
            </a:r>
            <a:r>
              <a:rPr lang="zh-CN" altLang="en-US" sz="3200" b="1" dirty="0">
                <a:latin typeface="楷体_GB2312" pitchFamily="49" charset="-122"/>
                <a:ea typeface="楷体_GB2312" pitchFamily="49" charset="-122"/>
              </a:rPr>
              <a:t>）透视缩小效应</a:t>
            </a:r>
            <a:r>
              <a:rPr lang="en-US" altLang="zh-CN" sz="3200" b="1" dirty="0">
                <a:latin typeface="楷体_GB2312" pitchFamily="49" charset="-122"/>
                <a:ea typeface="楷体_GB2312" pitchFamily="49" charset="-122"/>
              </a:rPr>
              <a:t>(foreshortening)</a:t>
            </a:r>
          </a:p>
        </p:txBody>
      </p:sp>
      <p:sp>
        <p:nvSpPr>
          <p:cNvPr id="15363" name="Rectangle 3"/>
          <p:cNvSpPr>
            <a:spLocks noGrp="1" noRot="1" noChangeArrowheads="1"/>
          </p:cNvSpPr>
          <p:nvPr>
            <p:ph type="body" idx="1"/>
          </p:nvPr>
        </p:nvSpPr>
        <p:spPr>
          <a:xfrm>
            <a:off x="755650" y="1052513"/>
            <a:ext cx="7777163" cy="4751387"/>
          </a:xfrm>
        </p:spPr>
        <p:txBody>
          <a:bodyPr>
            <a:normAutofit/>
          </a:bodyPr>
          <a:lstStyle/>
          <a:p>
            <a:r>
              <a:rPr lang="zh-CN" altLang="en-US" sz="2800" b="1" dirty="0">
                <a:solidFill>
                  <a:srgbClr val="000066"/>
                </a:solidFill>
                <a:latin typeface="楷体_GB2312" pitchFamily="49" charset="-122"/>
                <a:ea typeface="楷体_GB2312" pitchFamily="49" charset="-122"/>
              </a:rPr>
              <a:t>表面片接受（反射）光能的有效面积与该表面片和光源（图象平面）的角度有关</a:t>
            </a:r>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倾斜于光线传播方向的表面片</a:t>
            </a:r>
            <a:r>
              <a:rPr lang="zh-CN" altLang="en-US" sz="2800" b="1" dirty="0">
                <a:solidFill>
                  <a:srgbClr val="000066"/>
                </a:solidFill>
                <a:latin typeface="Arial"/>
                <a:ea typeface="楷体_GB2312" pitchFamily="49" charset="-122"/>
              </a:rPr>
              <a:t>“</a:t>
            </a:r>
            <a:r>
              <a:rPr lang="zh-CN" altLang="en-US" sz="2800" b="1" dirty="0">
                <a:solidFill>
                  <a:srgbClr val="000066"/>
                </a:solidFill>
                <a:latin typeface="楷体_GB2312" pitchFamily="49" charset="-122"/>
                <a:ea typeface="楷体_GB2312" pitchFamily="49" charset="-122"/>
              </a:rPr>
              <a:t>看起来</a:t>
            </a:r>
            <a:r>
              <a:rPr lang="zh-CN" altLang="en-US" sz="2800" b="1" dirty="0">
                <a:solidFill>
                  <a:srgbClr val="000066"/>
                </a:solidFill>
                <a:latin typeface="Arial"/>
                <a:ea typeface="楷体_GB2312" pitchFamily="49" charset="-122"/>
              </a:rPr>
              <a:t>”</a:t>
            </a:r>
            <a:r>
              <a:rPr lang="zh-CN" altLang="en-US" sz="2800" b="1" dirty="0">
                <a:solidFill>
                  <a:srgbClr val="000066"/>
                </a:solidFill>
                <a:latin typeface="楷体_GB2312" pitchFamily="49" charset="-122"/>
                <a:ea typeface="楷体_GB2312" pitchFamily="49" charset="-122"/>
              </a:rPr>
              <a:t> 比实际小</a:t>
            </a:r>
            <a:r>
              <a:rPr lang="en-US" altLang="zh-CN" sz="2800" b="1" dirty="0">
                <a:solidFill>
                  <a:srgbClr val="000066"/>
                </a:solidFill>
                <a:latin typeface="楷体_GB2312" pitchFamily="49" charset="-122"/>
                <a:ea typeface="楷体_GB2312" pitchFamily="49" charset="-122"/>
              </a:rPr>
              <a:t>. </a:t>
            </a:r>
          </a:p>
          <a:p>
            <a:r>
              <a:rPr lang="zh-CN" altLang="en-US" sz="2800" b="1" dirty="0">
                <a:solidFill>
                  <a:srgbClr val="000066"/>
                </a:solidFill>
                <a:latin typeface="楷体_GB2312" pitchFamily="49" charset="-122"/>
                <a:ea typeface="楷体_GB2312" pitchFamily="49" charset="-122"/>
              </a:rPr>
              <a:t>发生透视缩小效应的大表面片与小表面片接受的光能是相同的</a:t>
            </a:r>
            <a:r>
              <a:rPr lang="en-US" altLang="zh-CN" sz="2800" b="1" dirty="0">
                <a:solidFill>
                  <a:srgbClr val="000066"/>
                </a:solidFill>
                <a:latin typeface="楷体_GB2312" pitchFamily="49" charset="-122"/>
                <a:ea typeface="楷体_GB2312" pitchFamily="49" charset="-122"/>
              </a:rPr>
              <a:t>.</a:t>
            </a:r>
          </a:p>
        </p:txBody>
      </p:sp>
      <p:sp>
        <p:nvSpPr>
          <p:cNvPr id="15364" name="Rectangle 4"/>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5365" name="Text Box 5"/>
          <p:cNvSpPr txBox="1">
            <a:spLocks noChangeArrowheads="1"/>
          </p:cNvSpPr>
          <p:nvPr/>
        </p:nvSpPr>
        <p:spPr bwMode="auto">
          <a:xfrm>
            <a:off x="2484438" y="4508178"/>
            <a:ext cx="2449512" cy="519112"/>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0066"/>
                </a:solidFill>
                <a:latin typeface="楷体_GB2312" pitchFamily="49" charset="-122"/>
                <a:ea typeface="楷体_GB2312" pitchFamily="49" charset="-122"/>
              </a:rPr>
              <a:t>透视缩小因子</a:t>
            </a:r>
          </a:p>
        </p:txBody>
      </p:sp>
      <p:sp>
        <p:nvSpPr>
          <p:cNvPr id="15366" name="Line 6"/>
          <p:cNvSpPr>
            <a:spLocks noChangeShapeType="1"/>
          </p:cNvSpPr>
          <p:nvPr/>
        </p:nvSpPr>
        <p:spPr bwMode="auto">
          <a:xfrm flipV="1">
            <a:off x="3708400" y="4149403"/>
            <a:ext cx="0" cy="360362"/>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5367" name="Object 7"/>
          <p:cNvGraphicFramePr>
            <a:graphicFrameLocks noChangeAspect="1"/>
          </p:cNvGraphicFramePr>
          <p:nvPr/>
        </p:nvGraphicFramePr>
        <p:xfrm>
          <a:off x="2268538" y="3789040"/>
          <a:ext cx="5040312" cy="527050"/>
        </p:xfrm>
        <a:graphic>
          <a:graphicData uri="http://schemas.openxmlformats.org/presentationml/2006/ole">
            <mc:AlternateContent xmlns:mc="http://schemas.openxmlformats.org/markup-compatibility/2006">
              <mc:Choice xmlns:v="urn:schemas-microsoft-com:vml" Requires="v">
                <p:oleObj spid="_x0000_s82947" name="公式" r:id="rId3" imgW="1942920" imgH="203040" progId="Equation.3">
                  <p:embed/>
                </p:oleObj>
              </mc:Choice>
              <mc:Fallback>
                <p:oleObj name="公式" r:id="rId3" imgW="194292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789040"/>
                        <a:ext cx="5040312"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611188" y="220663"/>
            <a:ext cx="7772400" cy="760412"/>
          </a:xfrm>
        </p:spPr>
        <p:txBody>
          <a:bodyPr>
            <a:normAutofit/>
          </a:bodyPr>
          <a:lstStyle/>
          <a:p>
            <a:r>
              <a:rPr lang="zh-CN" altLang="en-US" sz="3600" b="1" dirty="0">
                <a:latin typeface="楷体_GB2312" pitchFamily="49" charset="-122"/>
                <a:ea typeface="楷体_GB2312" pitchFamily="49" charset="-122"/>
              </a:rPr>
              <a:t>（</a:t>
            </a:r>
            <a:r>
              <a:rPr lang="en-US" altLang="zh-CN" sz="3600" b="1" dirty="0">
                <a:latin typeface="楷体_GB2312" pitchFamily="49" charset="-122"/>
                <a:ea typeface="楷体_GB2312" pitchFamily="49" charset="-122"/>
              </a:rPr>
              <a:t>3</a:t>
            </a:r>
            <a:r>
              <a:rPr lang="zh-CN" altLang="en-US" sz="3600" b="1" dirty="0">
                <a:latin typeface="楷体_GB2312" pitchFamily="49" charset="-122"/>
                <a:ea typeface="楷体_GB2312" pitchFamily="49" charset="-122"/>
              </a:rPr>
              <a:t>）辐照度与辐射度</a:t>
            </a:r>
          </a:p>
        </p:txBody>
      </p:sp>
      <p:sp>
        <p:nvSpPr>
          <p:cNvPr id="16387" name="Rectangle 3"/>
          <p:cNvSpPr>
            <a:spLocks noGrp="1" noRot="1" noChangeArrowheads="1"/>
          </p:cNvSpPr>
          <p:nvPr>
            <p:ph type="body" idx="1"/>
          </p:nvPr>
        </p:nvSpPr>
        <p:spPr>
          <a:xfrm>
            <a:off x="684213" y="1116013"/>
            <a:ext cx="7769225" cy="4113212"/>
          </a:xfrm>
        </p:spPr>
        <p:txBody>
          <a:bodyPr/>
          <a:lstStyle/>
          <a:p>
            <a:pPr>
              <a:buClr>
                <a:srgbClr val="0033CC"/>
              </a:buClr>
            </a:pPr>
            <a:r>
              <a:rPr lang="zh-CN" altLang="en-US" sz="3200" b="1" dirty="0">
                <a:solidFill>
                  <a:srgbClr val="000066"/>
                </a:solidFill>
                <a:latin typeface="楷体_GB2312" pitchFamily="49" charset="-122"/>
                <a:ea typeface="楷体_GB2312" pitchFamily="49" charset="-122"/>
              </a:rPr>
              <a:t>辐射度</a:t>
            </a:r>
            <a:r>
              <a:rPr lang="en-US" altLang="zh-CN" sz="3200" b="1" dirty="0">
                <a:solidFill>
                  <a:srgbClr val="000066"/>
                </a:solidFill>
                <a:latin typeface="楷体_GB2312" pitchFamily="49" charset="-122"/>
                <a:ea typeface="楷体_GB2312" pitchFamily="49" charset="-122"/>
              </a:rPr>
              <a:t>(radiance)</a:t>
            </a:r>
            <a:r>
              <a:rPr lang="zh-CN" altLang="en-US" sz="3200" b="1" dirty="0">
                <a:solidFill>
                  <a:srgbClr val="000066"/>
                </a:solidFill>
                <a:latin typeface="楷体_GB2312" pitchFamily="49" charset="-122"/>
                <a:ea typeface="楷体_GB2312" pitchFamily="49" charset="-122"/>
              </a:rPr>
              <a:t>：</a:t>
            </a:r>
          </a:p>
          <a:p>
            <a:pPr>
              <a:buClr>
                <a:srgbClr val="0033CC"/>
              </a:buClr>
              <a:buFont typeface="Wingdings" pitchFamily="2" charset="2"/>
              <a:buNone/>
            </a:pPr>
            <a:r>
              <a:rPr lang="zh-CN" altLang="en-US" b="1" dirty="0">
                <a:solidFill>
                  <a:srgbClr val="000066"/>
                </a:solidFill>
                <a:latin typeface="楷体_GB2312" pitchFamily="49" charset="-122"/>
                <a:ea typeface="楷体_GB2312" pitchFamily="49" charset="-122"/>
              </a:rPr>
              <a:t>    单位面积辐射表面在单位时间内向某一方向辐射的能量</a:t>
            </a:r>
          </a:p>
          <a:p>
            <a:pPr>
              <a:buClr>
                <a:srgbClr val="0033CC"/>
              </a:buClr>
            </a:pPr>
            <a:r>
              <a:rPr lang="zh-CN" altLang="en-US" sz="3200" b="1" dirty="0">
                <a:solidFill>
                  <a:srgbClr val="000066"/>
                </a:solidFill>
                <a:latin typeface="楷体_GB2312" pitchFamily="49" charset="-122"/>
                <a:ea typeface="楷体_GB2312" pitchFamily="49" charset="-122"/>
              </a:rPr>
              <a:t>辐照度</a:t>
            </a:r>
            <a:r>
              <a:rPr lang="en-US" altLang="zh-CN" sz="3200" b="1" dirty="0">
                <a:solidFill>
                  <a:srgbClr val="000066"/>
                </a:solidFill>
                <a:latin typeface="楷体_GB2312" pitchFamily="49" charset="-122"/>
                <a:ea typeface="楷体_GB2312" pitchFamily="49" charset="-122"/>
              </a:rPr>
              <a:t>(irradiance)</a:t>
            </a:r>
            <a:r>
              <a:rPr lang="zh-CN" altLang="en-US" sz="3200" b="1" dirty="0">
                <a:solidFill>
                  <a:srgbClr val="000066"/>
                </a:solidFill>
                <a:latin typeface="楷体_GB2312" pitchFamily="49" charset="-122"/>
                <a:ea typeface="楷体_GB2312" pitchFamily="49" charset="-122"/>
              </a:rPr>
              <a:t>：</a:t>
            </a:r>
          </a:p>
          <a:p>
            <a:pPr>
              <a:buClr>
                <a:srgbClr val="0033CC"/>
              </a:buClr>
              <a:buFont typeface="Wingdings" pitchFamily="2" charset="2"/>
              <a:buNone/>
            </a:pPr>
            <a:r>
              <a:rPr lang="zh-CN" altLang="en-US" b="1" dirty="0">
                <a:solidFill>
                  <a:srgbClr val="000066"/>
                </a:solidFill>
                <a:latin typeface="楷体_GB2312" pitchFamily="49" charset="-122"/>
                <a:ea typeface="楷体_GB2312" pitchFamily="49" charset="-122"/>
              </a:rPr>
              <a:t>    到达单位面积表面的辐射能量</a:t>
            </a:r>
          </a:p>
          <a:p>
            <a:pPr>
              <a:buClr>
                <a:srgbClr val="0033CC"/>
              </a:buClr>
            </a:pPr>
            <a:r>
              <a:rPr lang="zh-CN" altLang="en-US" sz="3200" b="1" dirty="0">
                <a:solidFill>
                  <a:srgbClr val="000066"/>
                </a:solidFill>
                <a:latin typeface="楷体_GB2312" pitchFamily="49" charset="-122"/>
                <a:ea typeface="楷体_GB2312" pitchFamily="49" charset="-122"/>
              </a:rPr>
              <a:t>光源只有辐射，图像平面只有辐照，物体既有辐照，也有辐射</a:t>
            </a:r>
            <a:r>
              <a:rPr lang="en-US" altLang="zh-CN" sz="3200" b="1" dirty="0">
                <a:solidFill>
                  <a:srgbClr val="000066"/>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68313" y="260350"/>
            <a:ext cx="7772400" cy="760413"/>
          </a:xfrm>
        </p:spPr>
        <p:txBody>
          <a:bodyPr>
            <a:normAutofit/>
          </a:bodyPr>
          <a:lstStyle/>
          <a:p>
            <a:r>
              <a:rPr lang="zh-CN" altLang="en-US" sz="3600" b="1" dirty="0">
                <a:latin typeface="楷体_GB2312" pitchFamily="49" charset="-122"/>
                <a:ea typeface="楷体_GB2312" pitchFamily="49" charset="-122"/>
              </a:rPr>
              <a:t>（</a:t>
            </a:r>
            <a:r>
              <a:rPr lang="en-US" altLang="zh-CN" sz="3600" b="1" dirty="0">
                <a:latin typeface="楷体_GB2312" pitchFamily="49" charset="-122"/>
                <a:ea typeface="楷体_GB2312" pitchFamily="49" charset="-122"/>
              </a:rPr>
              <a:t>4</a:t>
            </a:r>
            <a:r>
              <a:rPr lang="zh-CN" altLang="en-US" sz="3600" b="1" dirty="0">
                <a:latin typeface="楷体_GB2312" pitchFamily="49" charset="-122"/>
                <a:ea typeface="楷体_GB2312" pitchFamily="49" charset="-122"/>
              </a:rPr>
              <a:t>）双向反射分布函数</a:t>
            </a:r>
          </a:p>
        </p:txBody>
      </p:sp>
      <p:sp>
        <p:nvSpPr>
          <p:cNvPr id="17411" name="Rectangle 3"/>
          <p:cNvSpPr>
            <a:spLocks noGrp="1" noRot="1" noChangeArrowheads="1"/>
          </p:cNvSpPr>
          <p:nvPr>
            <p:ph type="body" idx="1"/>
          </p:nvPr>
        </p:nvSpPr>
        <p:spPr>
          <a:xfrm>
            <a:off x="827088" y="1187450"/>
            <a:ext cx="7769225" cy="4113213"/>
          </a:xfrm>
        </p:spPr>
        <p:txBody>
          <a:bodyPr/>
          <a:lstStyle/>
          <a:p>
            <a:r>
              <a:rPr lang="zh-CN" altLang="en-US" sz="3200" b="1" dirty="0">
                <a:solidFill>
                  <a:srgbClr val="000066"/>
                </a:solidFill>
                <a:latin typeface="楷体_GB2312" pitchFamily="49" charset="-122"/>
                <a:ea typeface="楷体_GB2312" pitchFamily="49" charset="-122"/>
              </a:rPr>
              <a:t>中心问题</a:t>
            </a:r>
          </a:p>
          <a:p>
            <a:pPr>
              <a:buFont typeface="Wingdings" pitchFamily="2" charset="2"/>
              <a:buNone/>
            </a:pPr>
            <a:r>
              <a:rPr lang="zh-CN" altLang="en-US" b="1" dirty="0">
                <a:solidFill>
                  <a:srgbClr val="000066"/>
                </a:solidFill>
                <a:latin typeface="楷体_GB2312" pitchFamily="49" charset="-122"/>
                <a:ea typeface="楷体_GB2312" pitchFamily="49" charset="-122"/>
              </a:rPr>
              <a:t> </a:t>
            </a:r>
            <a:r>
              <a:rPr lang="zh-CN" altLang="en-US" b="1" dirty="0" smtClean="0">
                <a:solidFill>
                  <a:srgbClr val="000066"/>
                </a:solidFill>
                <a:latin typeface="楷体_GB2312" pitchFamily="49" charset="-122"/>
                <a:ea typeface="楷体_GB2312" pitchFamily="49" charset="-122"/>
              </a:rPr>
              <a:t>物体</a:t>
            </a:r>
            <a:r>
              <a:rPr lang="zh-CN" altLang="en-US" b="1" dirty="0">
                <a:solidFill>
                  <a:srgbClr val="000066"/>
                </a:solidFill>
                <a:latin typeface="楷体_GB2312" pitchFamily="49" charset="-122"/>
                <a:ea typeface="楷体_GB2312" pitchFamily="49" charset="-122"/>
              </a:rPr>
              <a:t>表面接受光能（辐照度）和反射光能（辐射度）的关系</a:t>
            </a:r>
            <a:r>
              <a:rPr lang="en-US" altLang="zh-CN" b="1" dirty="0">
                <a:solidFill>
                  <a:srgbClr val="000066"/>
                </a:solidFill>
                <a:latin typeface="楷体_GB2312" pitchFamily="49" charset="-122"/>
                <a:ea typeface="楷体_GB2312" pitchFamily="49" charset="-122"/>
              </a:rPr>
              <a:t>. </a:t>
            </a:r>
          </a:p>
          <a:p>
            <a:pPr>
              <a:buClr>
                <a:srgbClr val="0033CC"/>
              </a:buClr>
            </a:pPr>
            <a:r>
              <a:rPr lang="zh-CN" altLang="en-US" sz="3200" b="1" dirty="0">
                <a:solidFill>
                  <a:srgbClr val="000066"/>
                </a:solidFill>
                <a:latin typeface="楷体_GB2312" pitchFamily="49" charset="-122"/>
                <a:ea typeface="楷体_GB2312" pitchFamily="49" charset="-122"/>
              </a:rPr>
              <a:t>与接受和反射光能的角度，以及表面材料有关</a:t>
            </a:r>
            <a:r>
              <a:rPr lang="en-US" altLang="zh-CN" sz="3200" b="1" dirty="0">
                <a:solidFill>
                  <a:srgbClr val="000066"/>
                </a:solidFill>
                <a:latin typeface="楷体_GB2312" pitchFamily="49" charset="-122"/>
                <a:ea typeface="楷体_GB2312" pitchFamily="49" charset="-122"/>
              </a:rPr>
              <a:t>. </a:t>
            </a:r>
          </a:p>
          <a:p>
            <a:pPr algn="just">
              <a:buClr>
                <a:srgbClr val="0033CC"/>
              </a:buClr>
              <a:buFont typeface="Wingdings" pitchFamily="2" charset="2"/>
              <a:buNone/>
            </a:pPr>
            <a:r>
              <a:rPr lang="en-US" altLang="zh-CN" b="1" dirty="0">
                <a:solidFill>
                  <a:srgbClr val="000066"/>
                </a:solidFill>
                <a:latin typeface="楷体_GB2312" pitchFamily="49" charset="-122"/>
                <a:ea typeface="楷体_GB2312" pitchFamily="49" charset="-122"/>
              </a:rPr>
              <a:t> </a:t>
            </a:r>
            <a:r>
              <a:rPr lang="zh-CN" altLang="en-US" b="1" dirty="0" smtClean="0">
                <a:solidFill>
                  <a:srgbClr val="000066"/>
                </a:solidFill>
                <a:latin typeface="楷体_GB2312" pitchFamily="49" charset="-122"/>
                <a:ea typeface="楷体_GB2312" pitchFamily="49" charset="-122"/>
              </a:rPr>
              <a:t>用</a:t>
            </a:r>
            <a:r>
              <a:rPr lang="zh-CN" altLang="en-US" b="1" dirty="0">
                <a:solidFill>
                  <a:srgbClr val="000066"/>
                </a:solidFill>
                <a:latin typeface="楷体_GB2312" pitchFamily="49" charset="-122"/>
                <a:ea typeface="楷体_GB2312" pitchFamily="49" charset="-122"/>
              </a:rPr>
              <a:t>双向反射分布函数</a:t>
            </a:r>
            <a:r>
              <a:rPr lang="en-US" altLang="zh-CN" b="1" dirty="0">
                <a:solidFill>
                  <a:srgbClr val="000066"/>
                </a:solidFill>
                <a:latin typeface="楷体_GB2312" pitchFamily="49" charset="-122"/>
                <a:ea typeface="楷体_GB2312" pitchFamily="49" charset="-122"/>
              </a:rPr>
              <a:t>(bidirectional reflectance distribution function, BRDF) </a:t>
            </a:r>
            <a:r>
              <a:rPr lang="zh-CN" altLang="en-US" b="1" dirty="0">
                <a:solidFill>
                  <a:srgbClr val="000066"/>
                </a:solidFill>
                <a:latin typeface="楷体_GB2312" pitchFamily="49" charset="-122"/>
                <a:ea typeface="楷体_GB2312" pitchFamily="49" charset="-122"/>
              </a:rPr>
              <a:t>建模</a:t>
            </a:r>
            <a:r>
              <a:rPr lang="en-US" altLang="zh-CN" b="1" dirty="0">
                <a:solidFill>
                  <a:srgbClr val="000066"/>
                </a:solidFill>
                <a:latin typeface="楷体_GB2312" pitchFamily="49" charset="-122"/>
                <a:ea typeface="楷体_GB2312" pitchFamily="49" charset="-122"/>
              </a:rPr>
              <a:t>.</a:t>
            </a:r>
          </a:p>
        </p:txBody>
      </p:sp>
      <p:sp>
        <p:nvSpPr>
          <p:cNvPr id="17412" name="Rectangle 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539750" y="333375"/>
            <a:ext cx="7772400" cy="760413"/>
          </a:xfrm>
        </p:spPr>
        <p:txBody>
          <a:bodyPr/>
          <a:lstStyle/>
          <a:p>
            <a:r>
              <a:rPr lang="zh-CN" altLang="en-US" b="1">
                <a:latin typeface="楷体_GB2312" pitchFamily="49" charset="-122"/>
                <a:ea typeface="楷体_GB2312" pitchFamily="49" charset="-122"/>
              </a:rPr>
              <a:t>双向反射分布函数</a:t>
            </a:r>
          </a:p>
        </p:txBody>
      </p:sp>
      <p:sp>
        <p:nvSpPr>
          <p:cNvPr id="18435" name="Rectangle 3"/>
          <p:cNvSpPr>
            <a:spLocks noGrp="1" noRot="1" noChangeArrowheads="1"/>
          </p:cNvSpPr>
          <p:nvPr>
            <p:ph type="body" idx="1"/>
          </p:nvPr>
        </p:nvSpPr>
        <p:spPr>
          <a:xfrm>
            <a:off x="539750" y="1341438"/>
            <a:ext cx="8353425" cy="863600"/>
          </a:xfrm>
        </p:spPr>
        <p:txBody>
          <a:bodyPr>
            <a:normAutofit fontScale="85000" lnSpcReduction="10000"/>
          </a:bodyPr>
          <a:lstStyle/>
          <a:p>
            <a:r>
              <a:rPr lang="zh-CN" altLang="en-US" sz="3600" b="1">
                <a:solidFill>
                  <a:srgbClr val="000066"/>
                </a:solidFill>
                <a:latin typeface="楷体_GB2312" pitchFamily="49" charset="-122"/>
                <a:ea typeface="楷体_GB2312" pitchFamily="49" charset="-122"/>
              </a:rPr>
              <a:t>到达表面的辐照度与所引起的辐射度的比例</a:t>
            </a:r>
          </a:p>
        </p:txBody>
      </p:sp>
      <p:sp>
        <p:nvSpPr>
          <p:cNvPr id="18436" name="Rectangle 4"/>
          <p:cNvSpPr>
            <a:spLocks noChangeArrowheads="1"/>
          </p:cNvSpPr>
          <p:nvPr/>
        </p:nvSpPr>
        <p:spPr bwMode="auto">
          <a:xfrm>
            <a:off x="1042988" y="4365625"/>
            <a:ext cx="1728787" cy="503238"/>
          </a:xfrm>
          <a:prstGeom prst="rect">
            <a:avLst/>
          </a:prstGeom>
          <a:noFill/>
          <a:ln w="9525">
            <a:noFill/>
            <a:miter lim="800000"/>
            <a:headEnd/>
            <a:tailEnd/>
          </a:ln>
          <a:effectLst/>
        </p:spPr>
        <p:txBody>
          <a:bodyPr wrap="none" anchor="ctr"/>
          <a:lstStyle/>
          <a:p>
            <a:pPr algn="ctr">
              <a:spcBef>
                <a:spcPct val="20000"/>
              </a:spcBef>
            </a:pPr>
            <a:r>
              <a:rPr kumimoji="1" lang="zh-CN" altLang="en-US" sz="2800">
                <a:solidFill>
                  <a:srgbClr val="0033CC"/>
                </a:solidFill>
                <a:latin typeface="楷体_GB2312" pitchFamily="49" charset="-122"/>
                <a:ea typeface="楷体_GB2312" pitchFamily="49" charset="-122"/>
              </a:rPr>
              <a:t>辐射度</a:t>
            </a:r>
          </a:p>
        </p:txBody>
      </p:sp>
      <p:sp>
        <p:nvSpPr>
          <p:cNvPr id="18437" name="Line 5"/>
          <p:cNvSpPr>
            <a:spLocks noChangeShapeType="1"/>
          </p:cNvSpPr>
          <p:nvPr/>
        </p:nvSpPr>
        <p:spPr bwMode="auto">
          <a:xfrm flipV="1">
            <a:off x="1908175" y="3357563"/>
            <a:ext cx="0" cy="100806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8438" name="Rectangle 6"/>
          <p:cNvSpPr>
            <a:spLocks noChangeArrowheads="1"/>
          </p:cNvSpPr>
          <p:nvPr/>
        </p:nvSpPr>
        <p:spPr bwMode="auto">
          <a:xfrm>
            <a:off x="2916238" y="4365625"/>
            <a:ext cx="2232025" cy="576263"/>
          </a:xfrm>
          <a:prstGeom prst="rect">
            <a:avLst/>
          </a:prstGeom>
          <a:noFill/>
          <a:ln w="9525">
            <a:noFill/>
            <a:miter lim="800000"/>
            <a:headEnd/>
            <a:tailEnd/>
          </a:ln>
          <a:effectLst/>
        </p:spPr>
        <p:txBody>
          <a:bodyPr wrap="none" anchor="ctr"/>
          <a:lstStyle/>
          <a:p>
            <a:pPr algn="ctr">
              <a:spcBef>
                <a:spcPct val="20000"/>
              </a:spcBef>
            </a:pPr>
            <a:r>
              <a:rPr kumimoji="1" lang="en-US" altLang="zh-CN" sz="2800">
                <a:solidFill>
                  <a:srgbClr val="0033CC"/>
                </a:solidFill>
                <a:latin typeface="楷体_GB2312" pitchFamily="49" charset="-122"/>
                <a:ea typeface="楷体_GB2312" pitchFamily="49" charset="-122"/>
              </a:rPr>
              <a:t>BRDF</a:t>
            </a:r>
          </a:p>
        </p:txBody>
      </p:sp>
      <p:sp>
        <p:nvSpPr>
          <p:cNvPr id="18439" name="Line 7"/>
          <p:cNvSpPr>
            <a:spLocks noChangeShapeType="1"/>
          </p:cNvSpPr>
          <p:nvPr/>
        </p:nvSpPr>
        <p:spPr bwMode="auto">
          <a:xfrm flipV="1">
            <a:off x="4067175" y="3790950"/>
            <a:ext cx="0" cy="6477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8440" name="Rectangle 8"/>
          <p:cNvSpPr>
            <a:spLocks noChangeArrowheads="1"/>
          </p:cNvSpPr>
          <p:nvPr/>
        </p:nvSpPr>
        <p:spPr bwMode="auto">
          <a:xfrm>
            <a:off x="5867400" y="4292600"/>
            <a:ext cx="1441450" cy="649288"/>
          </a:xfrm>
          <a:prstGeom prst="rect">
            <a:avLst/>
          </a:prstGeom>
          <a:noFill/>
          <a:ln w="9525">
            <a:noFill/>
            <a:miter lim="800000"/>
            <a:headEnd/>
            <a:tailEnd/>
          </a:ln>
          <a:effectLst/>
        </p:spPr>
        <p:txBody>
          <a:bodyPr wrap="none" anchor="ctr"/>
          <a:lstStyle/>
          <a:p>
            <a:pPr algn="ctr">
              <a:spcBef>
                <a:spcPct val="20000"/>
              </a:spcBef>
            </a:pPr>
            <a:r>
              <a:rPr kumimoji="1" lang="zh-CN" altLang="en-US" sz="2800">
                <a:solidFill>
                  <a:srgbClr val="0033CC"/>
                </a:solidFill>
                <a:latin typeface="楷体_GB2312" pitchFamily="49" charset="-122"/>
                <a:ea typeface="楷体_GB2312" pitchFamily="49" charset="-122"/>
              </a:rPr>
              <a:t>辐照度</a:t>
            </a:r>
          </a:p>
        </p:txBody>
      </p:sp>
      <p:sp>
        <p:nvSpPr>
          <p:cNvPr id="18441" name="Line 9"/>
          <p:cNvSpPr>
            <a:spLocks noChangeShapeType="1"/>
          </p:cNvSpPr>
          <p:nvPr/>
        </p:nvSpPr>
        <p:spPr bwMode="auto">
          <a:xfrm flipV="1">
            <a:off x="6588125" y="3862388"/>
            <a:ext cx="0" cy="503237"/>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8442" name="Object 10"/>
          <p:cNvGraphicFramePr>
            <a:graphicFrameLocks noChangeAspect="1"/>
          </p:cNvGraphicFramePr>
          <p:nvPr/>
        </p:nvGraphicFramePr>
        <p:xfrm>
          <a:off x="1314450" y="2781300"/>
          <a:ext cx="6515100" cy="985838"/>
        </p:xfrm>
        <a:graphic>
          <a:graphicData uri="http://schemas.openxmlformats.org/presentationml/2006/ole">
            <mc:AlternateContent xmlns:mc="http://schemas.openxmlformats.org/markup-compatibility/2006">
              <mc:Choice xmlns:v="urn:schemas-microsoft-com:vml" Requires="v">
                <p:oleObj spid="_x0000_s83971" name="公式" r:id="rId3" imgW="3022560" imgH="457200" progId="Equation.3">
                  <p:embed/>
                </p:oleObj>
              </mc:Choice>
              <mc:Fallback>
                <p:oleObj name="公式" r:id="rId3" imgW="30225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2781300"/>
                        <a:ext cx="65151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Line 11"/>
          <p:cNvSpPr>
            <a:spLocks noChangeShapeType="1"/>
          </p:cNvSpPr>
          <p:nvPr/>
        </p:nvSpPr>
        <p:spPr bwMode="auto">
          <a:xfrm>
            <a:off x="4932363" y="3862388"/>
            <a:ext cx="2879725" cy="0"/>
          </a:xfrm>
          <a:prstGeom prst="line">
            <a:avLst/>
          </a:prstGeom>
          <a:noFill/>
          <a:ln w="9525">
            <a:solidFill>
              <a:schemeClr val="tx1"/>
            </a:solidFill>
            <a:miter lim="800000"/>
            <a:headEnd/>
            <a:tailEn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82588" y="333375"/>
            <a:ext cx="8077200" cy="615950"/>
          </a:xfrm>
        </p:spPr>
        <p:txBody>
          <a:bodyPr>
            <a:normAutofit fontScale="90000"/>
          </a:bodyPr>
          <a:lstStyle/>
          <a:p>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）表面的辐射度与辐照度</a:t>
            </a:r>
          </a:p>
        </p:txBody>
      </p:sp>
      <p:sp>
        <p:nvSpPr>
          <p:cNvPr id="19459" name="Rectangle 3"/>
          <p:cNvSpPr>
            <a:spLocks noGrp="1" noRot="1" noChangeArrowheads="1"/>
          </p:cNvSpPr>
          <p:nvPr>
            <p:ph type="body" idx="1"/>
          </p:nvPr>
        </p:nvSpPr>
        <p:spPr>
          <a:xfrm>
            <a:off x="755650" y="1125538"/>
            <a:ext cx="7993063" cy="4113212"/>
          </a:xfrm>
        </p:spPr>
        <p:txBody>
          <a:bodyPr/>
          <a:lstStyle/>
          <a:p>
            <a:r>
              <a:rPr lang="zh-CN" altLang="en-US" sz="3200" b="1" dirty="0">
                <a:solidFill>
                  <a:srgbClr val="000066"/>
                </a:solidFill>
                <a:latin typeface="楷体_GB2312" pitchFamily="49" charset="-122"/>
                <a:ea typeface="楷体_GB2312" pitchFamily="49" charset="-122"/>
              </a:rPr>
              <a:t>表面片接受的总辐照度：</a:t>
            </a:r>
          </a:p>
          <a:p>
            <a:endParaRPr lang="zh-CN" altLang="en-US" b="1" dirty="0">
              <a:latin typeface="楷体_GB2312" pitchFamily="49" charset="-122"/>
              <a:ea typeface="楷体_GB2312" pitchFamily="49" charset="-122"/>
            </a:endParaRPr>
          </a:p>
          <a:p>
            <a:endParaRPr lang="zh-CN" altLang="en-US" b="1" dirty="0">
              <a:latin typeface="楷体_GB2312" pitchFamily="49" charset="-122"/>
              <a:ea typeface="楷体_GB2312" pitchFamily="49" charset="-122"/>
            </a:endParaRPr>
          </a:p>
          <a:p>
            <a:r>
              <a:rPr lang="zh-CN" altLang="en-US" sz="3200" b="1" dirty="0">
                <a:solidFill>
                  <a:srgbClr val="000066"/>
                </a:solidFill>
                <a:latin typeface="楷体_GB2312" pitchFamily="49" charset="-122"/>
                <a:ea typeface="楷体_GB2312" pitchFamily="49" charset="-122"/>
              </a:rPr>
              <a:t>表面片的辐射度：</a:t>
            </a:r>
          </a:p>
          <a:p>
            <a:pPr>
              <a:buFont typeface="Wingdings" pitchFamily="2" charset="2"/>
              <a:buNone/>
            </a:pPr>
            <a:r>
              <a:rPr lang="zh-CN" altLang="en-US" b="1" dirty="0">
                <a:solidFill>
                  <a:srgbClr val="000066"/>
                </a:solidFill>
                <a:latin typeface="楷体_GB2312" pitchFamily="49" charset="-122"/>
                <a:ea typeface="楷体_GB2312" pitchFamily="49" charset="-122"/>
              </a:rPr>
              <a:t>所有辐照在相应方向上形成的辐射度之和</a:t>
            </a:r>
          </a:p>
          <a:p>
            <a:endParaRPr lang="en-US" altLang="zh-CN" b="1" dirty="0">
              <a:solidFill>
                <a:srgbClr val="000066"/>
              </a:solidFill>
              <a:latin typeface="楷体_GB2312" pitchFamily="49" charset="-122"/>
              <a:ea typeface="楷体_GB2312" pitchFamily="49" charset="-122"/>
            </a:endParaRP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461"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462" name="Object 6"/>
          <p:cNvGraphicFramePr>
            <a:graphicFrameLocks noChangeAspect="1"/>
          </p:cNvGraphicFramePr>
          <p:nvPr/>
        </p:nvGraphicFramePr>
        <p:xfrm>
          <a:off x="1123950" y="1773238"/>
          <a:ext cx="6904038" cy="801687"/>
        </p:xfrm>
        <a:graphic>
          <a:graphicData uri="http://schemas.openxmlformats.org/presentationml/2006/ole">
            <mc:AlternateContent xmlns:mc="http://schemas.openxmlformats.org/markup-compatibility/2006">
              <mc:Choice xmlns:v="urn:schemas-microsoft-com:vml" Requires="v">
                <p:oleObj spid="_x0000_s84996" name="公式" r:id="rId3" imgW="2844720" imgH="330120" progId="Equation.3">
                  <p:embed/>
                </p:oleObj>
              </mc:Choice>
              <mc:Fallback>
                <p:oleObj name="公式" r:id="rId3" imgW="2844720" imgH="330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773238"/>
                        <a:ext cx="6904038"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7"/>
          <p:cNvGraphicFramePr>
            <a:graphicFrameLocks noChangeAspect="1"/>
          </p:cNvGraphicFramePr>
          <p:nvPr/>
        </p:nvGraphicFramePr>
        <p:xfrm>
          <a:off x="663575" y="3861048"/>
          <a:ext cx="8342313" cy="1373187"/>
        </p:xfrm>
        <a:graphic>
          <a:graphicData uri="http://schemas.openxmlformats.org/presentationml/2006/ole">
            <mc:AlternateContent xmlns:mc="http://schemas.openxmlformats.org/markup-compatibility/2006">
              <mc:Choice xmlns:v="urn:schemas-microsoft-com:vml" Requires="v">
                <p:oleObj spid="_x0000_s84997" name="公式" r:id="rId5" imgW="3327120" imgH="558720" progId="Equation.3">
                  <p:embed/>
                </p:oleObj>
              </mc:Choice>
              <mc:Fallback>
                <p:oleObj name="公式" r:id="rId5" imgW="332712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75" y="3861048"/>
                        <a:ext cx="8342313" cy="1373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250825" y="188913"/>
            <a:ext cx="7772400" cy="760412"/>
          </a:xfrm>
        </p:spPr>
        <p:txBody>
          <a:bodyPr>
            <a:normAutofit/>
          </a:bodyPr>
          <a:lstStyle/>
          <a:p>
            <a:r>
              <a:rPr lang="zh-CN" altLang="en-US" sz="3600" b="1" dirty="0">
                <a:latin typeface="楷体_GB2312" pitchFamily="49" charset="-122"/>
                <a:ea typeface="楷体_GB2312" pitchFamily="49" charset="-122"/>
              </a:rPr>
              <a:t>（</a:t>
            </a:r>
            <a:r>
              <a:rPr lang="en-US" altLang="zh-CN" sz="3600" b="1" dirty="0">
                <a:latin typeface="楷体_GB2312" pitchFamily="49" charset="-122"/>
                <a:ea typeface="楷体_GB2312" pitchFamily="49" charset="-122"/>
              </a:rPr>
              <a:t>6</a:t>
            </a:r>
            <a:r>
              <a:rPr lang="zh-CN" altLang="en-US" sz="3600" b="1" dirty="0">
                <a:latin typeface="楷体_GB2312" pitchFamily="49" charset="-122"/>
                <a:ea typeface="楷体_GB2312" pitchFamily="49" charset="-122"/>
              </a:rPr>
              <a:t>）反射率</a:t>
            </a:r>
            <a:r>
              <a:rPr lang="en-US" altLang="zh-CN" sz="3600" b="1" dirty="0">
                <a:latin typeface="楷体_GB2312" pitchFamily="49" charset="-122"/>
                <a:ea typeface="楷体_GB2312" pitchFamily="49" charset="-122"/>
              </a:rPr>
              <a:t>(reflectance)</a:t>
            </a:r>
          </a:p>
        </p:txBody>
      </p:sp>
      <p:sp>
        <p:nvSpPr>
          <p:cNvPr id="20483" name="Rectangle 3"/>
          <p:cNvSpPr>
            <a:spLocks noGrp="1" noRot="1" noChangeArrowheads="1"/>
          </p:cNvSpPr>
          <p:nvPr>
            <p:ph type="body" idx="1"/>
          </p:nvPr>
        </p:nvSpPr>
        <p:spPr>
          <a:xfrm>
            <a:off x="755650" y="1044575"/>
            <a:ext cx="7769225" cy="4113213"/>
          </a:xfrm>
        </p:spPr>
        <p:txBody>
          <a:bodyPr>
            <a:normAutofit/>
          </a:bodyPr>
          <a:lstStyle/>
          <a:p>
            <a:r>
              <a:rPr lang="zh-CN" altLang="en-US" sz="3200" b="1" dirty="0">
                <a:solidFill>
                  <a:srgbClr val="000066"/>
                </a:solidFill>
                <a:latin typeface="楷体_GB2312" pitchFamily="49" charset="-122"/>
                <a:ea typeface="楷体_GB2312" pitchFamily="49" charset="-122"/>
              </a:rPr>
              <a:t>从某一方向上接受的辐照度与该辐照度引起的总辐射度的比例，反映了表面的光学特性，包括反射特性和吸光特性</a:t>
            </a:r>
            <a:r>
              <a:rPr lang="en-US" altLang="zh-CN" sz="3200" b="1" dirty="0">
                <a:solidFill>
                  <a:srgbClr val="000066"/>
                </a:solidFill>
                <a:latin typeface="楷体_GB2312" pitchFamily="49" charset="-122"/>
                <a:ea typeface="楷体_GB2312" pitchFamily="49" charset="-122"/>
              </a:rPr>
              <a:t>.</a:t>
            </a:r>
          </a:p>
        </p:txBody>
      </p:sp>
      <p:graphicFrame>
        <p:nvGraphicFramePr>
          <p:cNvPr id="20484" name="Object 4"/>
          <p:cNvGraphicFramePr>
            <a:graphicFrameLocks noChangeAspect="1"/>
          </p:cNvGraphicFramePr>
          <p:nvPr/>
        </p:nvGraphicFramePr>
        <p:xfrm>
          <a:off x="1416050" y="2780928"/>
          <a:ext cx="6511925" cy="2974975"/>
        </p:xfrm>
        <a:graphic>
          <a:graphicData uri="http://schemas.openxmlformats.org/presentationml/2006/ole">
            <mc:AlternateContent xmlns:mc="http://schemas.openxmlformats.org/markup-compatibility/2006">
              <mc:Choice xmlns:v="urn:schemas-microsoft-com:vml" Requires="v">
                <p:oleObj spid="_x0000_s86019" name="公式" r:id="rId3" imgW="2946240" imgH="1346040" progId="Equation.3">
                  <p:embed/>
                </p:oleObj>
              </mc:Choice>
              <mc:Fallback>
                <p:oleObj name="公式" r:id="rId3" imgW="2946240" imgH="1346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2780928"/>
                        <a:ext cx="6511925" cy="297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rrowheads="1"/>
          </p:cNvSpPr>
          <p:nvPr>
            <p:ph type="title"/>
          </p:nvPr>
        </p:nvSpPr>
        <p:spPr/>
        <p:txBody>
          <a:bodyPr/>
          <a:lstStyle/>
          <a:p>
            <a:r>
              <a:rPr lang="zh-CN" altLang="en-US" b="1" dirty="0">
                <a:ea typeface="楷体_GB2312" pitchFamily="49" charset="-122"/>
              </a:rPr>
              <a:t>物理学与计算机视觉</a:t>
            </a:r>
          </a:p>
        </p:txBody>
      </p:sp>
      <p:sp>
        <p:nvSpPr>
          <p:cNvPr id="254979" name="Rectangle 3"/>
          <p:cNvSpPr>
            <a:spLocks noGrp="1" noRot="1" noChangeArrowheads="1"/>
          </p:cNvSpPr>
          <p:nvPr>
            <p:ph type="body" idx="1"/>
          </p:nvPr>
        </p:nvSpPr>
        <p:spPr>
          <a:xfrm>
            <a:off x="609600" y="1600200"/>
            <a:ext cx="8534400" cy="4498975"/>
          </a:xfrm>
        </p:spPr>
        <p:txBody>
          <a:bodyPr/>
          <a:lstStyle/>
          <a:p>
            <a:pPr>
              <a:lnSpc>
                <a:spcPct val="90000"/>
              </a:lnSpc>
            </a:pPr>
            <a:r>
              <a:rPr lang="zh-CN" altLang="en-US" sz="2800" b="1">
                <a:ea typeface="楷体_GB2312" pitchFamily="49" charset="-122"/>
              </a:rPr>
              <a:t>光学特性是物体的一种固有的属性，它的物理本质是物体表面的能谱的辐射。</a:t>
            </a:r>
          </a:p>
          <a:p>
            <a:pPr>
              <a:lnSpc>
                <a:spcPct val="90000"/>
              </a:lnSpc>
            </a:pPr>
            <a:r>
              <a:rPr lang="zh-CN" altLang="en-US" sz="2800" b="1">
                <a:ea typeface="楷体_GB2312" pitchFamily="49" charset="-122"/>
              </a:rPr>
              <a:t>亮度是人的主观心理的感觉，这种感觉是由物体能谱的辐射引起的</a:t>
            </a:r>
            <a:r>
              <a:rPr lang="en-US" altLang="zh-CN" sz="2800" b="1">
                <a:ea typeface="楷体_GB2312" pitchFamily="49" charset="-122"/>
              </a:rPr>
              <a:t>,</a:t>
            </a:r>
            <a:r>
              <a:rPr lang="zh-CN" altLang="en-US" sz="2800" b="1">
                <a:ea typeface="楷体_GB2312" pitchFamily="49" charset="-122"/>
              </a:rPr>
              <a:t>可以由物理量来度量</a:t>
            </a:r>
            <a:r>
              <a:rPr lang="en-US" altLang="zh-CN" sz="2800" b="1">
                <a:ea typeface="楷体_GB2312" pitchFamily="49" charset="-122"/>
              </a:rPr>
              <a:t>.</a:t>
            </a:r>
          </a:p>
          <a:p>
            <a:pPr>
              <a:lnSpc>
                <a:spcPct val="90000"/>
              </a:lnSpc>
            </a:pPr>
            <a:r>
              <a:rPr lang="zh-CN" altLang="en-US" sz="2800" b="1">
                <a:ea typeface="楷体_GB2312" pitchFamily="49" charset="-122"/>
              </a:rPr>
              <a:t>研究这种辐射与亮度之间关系的物理学分支就是光度学</a:t>
            </a:r>
          </a:p>
          <a:p>
            <a:pPr>
              <a:lnSpc>
                <a:spcPct val="90000"/>
              </a:lnSpc>
            </a:pPr>
            <a:r>
              <a:rPr lang="zh-CN" altLang="en-US" sz="2800" b="1">
                <a:ea typeface="楷体_GB2312" pitchFamily="49" charset="-122"/>
              </a:rPr>
              <a:t>色彩是物体表面不同频谱的能量辐射引起的主观心理上的感觉</a:t>
            </a:r>
          </a:p>
          <a:p>
            <a:pPr>
              <a:lnSpc>
                <a:spcPct val="90000"/>
              </a:lnSpc>
            </a:pPr>
            <a:r>
              <a:rPr lang="zh-CN" altLang="en-US" sz="2800" b="1">
                <a:ea typeface="楷体_GB2312" pitchFamily="49" charset="-122"/>
              </a:rPr>
              <a:t>度量客观的辐射与主观色彩感觉的学科是色度学</a:t>
            </a:r>
            <a:r>
              <a:rPr lang="en-US" altLang="zh-CN" sz="2800" b="1">
                <a:ea typeface="楷体_GB2312" pitchFamily="49" charset="-122"/>
              </a:rPr>
              <a:t>.</a:t>
            </a:r>
          </a:p>
          <a:p>
            <a:pPr>
              <a:lnSpc>
                <a:spcPct val="90000"/>
              </a:lnSpc>
            </a:pPr>
            <a:r>
              <a:rPr lang="zh-CN" altLang="en-US" sz="2800" b="1">
                <a:ea typeface="楷体_GB2312" pitchFamily="49" charset="-122"/>
              </a:rPr>
              <a:t>光度学和色度学是分析图像特性的重要依据</a:t>
            </a:r>
            <a:r>
              <a:rPr lang="en-US" altLang="zh-CN" sz="2800" b="1">
                <a:ea typeface="楷体_GB2312" pitchFamily="49" charset="-122"/>
              </a:rPr>
              <a:t>.</a:t>
            </a:r>
          </a:p>
          <a:p>
            <a:pPr>
              <a:lnSpc>
                <a:spcPct val="90000"/>
              </a:lnSpc>
            </a:pPr>
            <a:endParaRPr lang="en-US" altLang="zh-CN" sz="28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4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468313" y="333375"/>
            <a:ext cx="7772400" cy="760413"/>
          </a:xfrm>
        </p:spPr>
        <p:txBody>
          <a:bodyPr/>
          <a:lstStyle/>
          <a:p>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7</a:t>
            </a:r>
            <a:r>
              <a:rPr lang="zh-CN" altLang="en-US" b="1">
                <a:latin typeface="楷体_GB2312" pitchFamily="49" charset="-122"/>
                <a:ea typeface="楷体_GB2312" pitchFamily="49" charset="-122"/>
              </a:rPr>
              <a:t>）图象平面的辐照度</a:t>
            </a:r>
          </a:p>
        </p:txBody>
      </p:sp>
      <p:sp>
        <p:nvSpPr>
          <p:cNvPr id="21507" name="Rectangle 3"/>
          <p:cNvSpPr>
            <a:spLocks noGrp="1" noRot="1" noChangeArrowheads="1"/>
          </p:cNvSpPr>
          <p:nvPr>
            <p:ph type="body" idx="1"/>
          </p:nvPr>
        </p:nvSpPr>
        <p:spPr/>
        <p:txBody>
          <a:bodyPr/>
          <a:lstStyle/>
          <a:p>
            <a:r>
              <a:rPr lang="zh-CN" altLang="en-US" sz="3600" b="1">
                <a:solidFill>
                  <a:srgbClr val="000066"/>
                </a:solidFill>
                <a:latin typeface="楷体_GB2312" pitchFamily="49" charset="-122"/>
                <a:ea typeface="楷体_GB2312" pitchFamily="49" charset="-122"/>
              </a:rPr>
              <a:t>图像平面上一点处的辐照度</a:t>
            </a:r>
            <a:r>
              <a:rPr lang="en-US" altLang="zh-CN" sz="3600" b="1">
                <a:solidFill>
                  <a:srgbClr val="000066"/>
                </a:solidFill>
                <a:latin typeface="楷体_GB2312" pitchFamily="49" charset="-122"/>
                <a:ea typeface="楷体_GB2312" pitchFamily="49" charset="-122"/>
              </a:rPr>
              <a:t>(</a:t>
            </a:r>
            <a:r>
              <a:rPr lang="zh-CN" altLang="en-US" sz="3600" b="1">
                <a:solidFill>
                  <a:srgbClr val="000066"/>
                </a:solidFill>
                <a:latin typeface="楷体_GB2312" pitchFamily="49" charset="-122"/>
                <a:ea typeface="楷体_GB2312" pitchFamily="49" charset="-122"/>
              </a:rPr>
              <a:t>亮度，</a:t>
            </a:r>
            <a:r>
              <a:rPr lang="en-US" altLang="zh-CN" sz="3600" b="1">
                <a:solidFill>
                  <a:srgbClr val="000066"/>
                </a:solidFill>
                <a:latin typeface="楷体_GB2312" pitchFamily="49" charset="-122"/>
                <a:ea typeface="楷体_GB2312" pitchFamily="49" charset="-122"/>
              </a:rPr>
              <a:t>intensity)</a:t>
            </a:r>
            <a:r>
              <a:rPr lang="zh-CN" altLang="en-US" sz="3600" b="1">
                <a:solidFill>
                  <a:srgbClr val="000066"/>
                </a:solidFill>
                <a:latin typeface="楷体_GB2312" pitchFamily="49" charset="-122"/>
                <a:ea typeface="楷体_GB2312" pitchFamily="49" charset="-122"/>
              </a:rPr>
              <a:t>等于场景对应点在相应方向上的辐射度，或与之成比例</a:t>
            </a:r>
            <a:r>
              <a:rPr lang="en-US" altLang="zh-CN" sz="3600" b="1">
                <a:solidFill>
                  <a:srgbClr val="000066"/>
                </a:solidFill>
                <a:latin typeface="楷体_GB2312" pitchFamily="49" charset="-122"/>
                <a:ea typeface="楷体_GB2312" pitchFamily="49" charset="-122"/>
              </a:rPr>
              <a:t>.</a:t>
            </a:r>
          </a:p>
        </p:txBody>
      </p:sp>
      <p:sp>
        <p:nvSpPr>
          <p:cNvPr id="21508" name="Rectangle 4"/>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509" name="Object 5"/>
          <p:cNvGraphicFramePr>
            <a:graphicFrameLocks noChangeAspect="1"/>
          </p:cNvGraphicFramePr>
          <p:nvPr/>
        </p:nvGraphicFramePr>
        <p:xfrm>
          <a:off x="1295400" y="3705225"/>
          <a:ext cx="6805613" cy="515938"/>
        </p:xfrm>
        <a:graphic>
          <a:graphicData uri="http://schemas.openxmlformats.org/presentationml/2006/ole">
            <mc:AlternateContent xmlns:mc="http://schemas.openxmlformats.org/markup-compatibility/2006">
              <mc:Choice xmlns:v="urn:schemas-microsoft-com:vml" Requires="v">
                <p:oleObj spid="_x0000_s87043" name="公式" r:id="rId3" imgW="2844720" imgH="215640" progId="Equation.3">
                  <p:embed/>
                </p:oleObj>
              </mc:Choice>
              <mc:Fallback>
                <p:oleObj name="公式" r:id="rId3" imgW="28447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05225"/>
                        <a:ext cx="6805613"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Text Box 6"/>
          <p:cNvSpPr txBox="1">
            <a:spLocks noChangeArrowheads="1"/>
          </p:cNvSpPr>
          <p:nvPr/>
        </p:nvSpPr>
        <p:spPr bwMode="auto">
          <a:xfrm>
            <a:off x="827088" y="4827588"/>
            <a:ext cx="7345362" cy="1554162"/>
          </a:xfrm>
          <a:prstGeom prst="rect">
            <a:avLst/>
          </a:prstGeom>
          <a:noFill/>
          <a:ln w="9525">
            <a:noFill/>
            <a:miter lim="800000"/>
            <a:headEnd/>
            <a:tailEnd/>
          </a:ln>
          <a:effectLst/>
        </p:spPr>
        <p:txBody>
          <a:bodyPr>
            <a:spAutoFit/>
          </a:bodyPr>
          <a:lstStyle/>
          <a:p>
            <a:pPr marL="363538" indent="-363538">
              <a:spcBef>
                <a:spcPct val="50000"/>
              </a:spcBef>
              <a:buFontTx/>
              <a:buChar char="•"/>
            </a:pPr>
            <a:r>
              <a:rPr kumimoji="1" lang="zh-CN" altLang="en-US" sz="3200">
                <a:solidFill>
                  <a:srgbClr val="000066"/>
                </a:solidFill>
                <a:latin typeface="楷体_GB2312" pitchFamily="49" charset="-122"/>
                <a:ea typeface="楷体_GB2312" pitchFamily="49" charset="-122"/>
              </a:rPr>
              <a:t>知道了光源、双向反射分布函数以及图像平面点与物体点的对应关系，就可以确定图象平面上点的亮度</a:t>
            </a:r>
            <a:r>
              <a:rPr kumimoji="1" lang="en-US" altLang="zh-CN" sz="3200">
                <a:solidFill>
                  <a:srgbClr val="000066"/>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rrowheads="1"/>
          </p:cNvSpPr>
          <p:nvPr>
            <p:ph type="title"/>
          </p:nvPr>
        </p:nvSpPr>
        <p:spPr/>
        <p:txBody>
          <a:bodyPr/>
          <a:lstStyle/>
          <a:p>
            <a:r>
              <a:rPr lang="en-US" altLang="zh-CN" b="1" dirty="0" smtClean="0">
                <a:latin typeface="楷体_GB2312" pitchFamily="49" charset="-122"/>
                <a:ea typeface="楷体_GB2312" pitchFamily="49" charset="-122"/>
              </a:rPr>
              <a:t>2.</a:t>
            </a:r>
            <a:r>
              <a:rPr lang="zh-CN" altLang="en-US" b="1" dirty="0">
                <a:latin typeface="楷体_GB2312" pitchFamily="49" charset="-122"/>
                <a:ea typeface="楷体_GB2312" pitchFamily="49" charset="-122"/>
              </a:rPr>
              <a:t>色度学</a:t>
            </a:r>
          </a:p>
        </p:txBody>
      </p:sp>
      <p:sp>
        <p:nvSpPr>
          <p:cNvPr id="271363" name="Rectangle 3"/>
          <p:cNvSpPr>
            <a:spLocks noGrp="1" noRot="1" noChangeArrowheads="1"/>
          </p:cNvSpPr>
          <p:nvPr>
            <p:ph type="body" idx="1"/>
          </p:nvPr>
        </p:nvSpPr>
        <p:spPr>
          <a:xfrm>
            <a:off x="381000" y="1600200"/>
            <a:ext cx="8534400" cy="4498975"/>
          </a:xfrm>
        </p:spPr>
        <p:txBody>
          <a:bodyPr/>
          <a:lstStyle/>
          <a:p>
            <a:r>
              <a:rPr lang="zh-CN" altLang="en-US" b="1">
                <a:latin typeface="楷体_GB2312" pitchFamily="49" charset="-122"/>
                <a:ea typeface="楷体_GB2312" pitchFamily="49" charset="-122"/>
              </a:rPr>
              <a:t>颜色通常认为是由于不同波长的光作用于视觉系统，并引起不同刺激的结果</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光是由不同波段的光谱组成的，每个波段称为一个通道，各种波长的光的不同比例，形成不同的颜色，如短波光能量较大时呈现蓝色，相反呈现红色</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场景或物体的颜色是由照射光源的光谱成分、光线在物体上反射和吸收的情况决定的．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rrowheads="1"/>
          </p:cNvSpPr>
          <p:nvPr>
            <p:ph type="title"/>
          </p:nvPr>
        </p:nvSpPr>
        <p:spPr>
          <a:xfrm>
            <a:off x="827088" y="333375"/>
            <a:ext cx="7993062" cy="760413"/>
          </a:xfrm>
        </p:spPr>
        <p:txBody>
          <a:bodyPr/>
          <a:lstStyle/>
          <a:p>
            <a:r>
              <a:rPr lang="en-US" altLang="zh-CN" b="1" dirty="0" smtClean="0">
                <a:latin typeface="楷体_GB2312" pitchFamily="49" charset="-122"/>
                <a:ea typeface="楷体_GB2312" pitchFamily="49" charset="-122"/>
              </a:rPr>
              <a:t>2.1 </a:t>
            </a:r>
            <a:r>
              <a:rPr lang="zh-CN" altLang="en-US" b="1" dirty="0">
                <a:latin typeface="楷体_GB2312" pitchFamily="49" charset="-122"/>
                <a:ea typeface="楷体_GB2312" pitchFamily="49" charset="-122"/>
              </a:rPr>
              <a:t>人类颜色感知</a:t>
            </a:r>
          </a:p>
        </p:txBody>
      </p:sp>
      <p:sp>
        <p:nvSpPr>
          <p:cNvPr id="273411" name="Rectangle 3"/>
          <p:cNvSpPr>
            <a:spLocks noGrp="1" noRot="1" noChangeArrowheads="1"/>
          </p:cNvSpPr>
          <p:nvPr>
            <p:ph type="body" idx="1"/>
          </p:nvPr>
        </p:nvSpPr>
        <p:spPr/>
        <p:txBody>
          <a:bodyPr>
            <a:normAutofit/>
          </a:bodyPr>
          <a:lstStyle/>
          <a:p>
            <a:r>
              <a:rPr lang="zh-CN" altLang="en-US" sz="3200" b="1" dirty="0">
                <a:latin typeface="楷体_GB2312" pitchFamily="49" charset="-122"/>
                <a:ea typeface="楷体_GB2312" pitchFamily="49" charset="-122"/>
              </a:rPr>
              <a:t>可见光的波长分布在</a:t>
            </a:r>
            <a:r>
              <a:rPr lang="en-US" altLang="zh-CN" sz="3200" b="1" dirty="0">
                <a:latin typeface="楷体_GB2312" pitchFamily="49" charset="-122"/>
                <a:ea typeface="楷体_GB2312" pitchFamily="49" charset="-122"/>
              </a:rPr>
              <a:t>380nm</a:t>
            </a:r>
            <a:r>
              <a:rPr lang="zh-CN" altLang="en-US" sz="3200" b="1" dirty="0">
                <a:latin typeface="楷体_GB2312" pitchFamily="49" charset="-122"/>
                <a:ea typeface="楷体_GB2312" pitchFamily="49" charset="-122"/>
              </a:rPr>
              <a:t>到</a:t>
            </a:r>
            <a:r>
              <a:rPr lang="en-US" altLang="zh-CN" sz="3200" b="1" dirty="0">
                <a:latin typeface="楷体_GB2312" pitchFamily="49" charset="-122"/>
                <a:ea typeface="楷体_GB2312" pitchFamily="49" charset="-122"/>
              </a:rPr>
              <a:t>780nm</a:t>
            </a:r>
            <a:r>
              <a:rPr lang="zh-CN" altLang="en-US" sz="3200" b="1" dirty="0">
                <a:latin typeface="楷体_GB2312" pitchFamily="49" charset="-122"/>
                <a:ea typeface="楷体_GB2312" pitchFamily="49" charset="-122"/>
              </a:rPr>
              <a:t>之间，人的颜色感觉是不同波长的可见光刺激人的视觉器官的结果</a:t>
            </a:r>
            <a:r>
              <a:rPr lang="en-US" altLang="zh-CN" sz="3200" b="1" dirty="0">
                <a:latin typeface="楷体_GB2312" pitchFamily="49" charset="-122"/>
                <a:ea typeface="楷体_GB2312" pitchFamily="49" charset="-122"/>
              </a:rPr>
              <a:t>.</a:t>
            </a:r>
          </a:p>
          <a:p>
            <a:r>
              <a:rPr lang="zh-CN" altLang="en-US" sz="3200" b="1" dirty="0">
                <a:latin typeface="楷体_GB2312" pitchFamily="49" charset="-122"/>
                <a:ea typeface="楷体_GB2312" pitchFamily="49" charset="-122"/>
              </a:rPr>
              <a:t>人类视网膜上有两类细胞：杆体细胞和锥体细胞</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对颜色的区分主要由锥体细胞完成</a:t>
            </a:r>
            <a:r>
              <a:rPr lang="en-US" altLang="zh-CN" sz="3200" b="1" dirty="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3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rrowheads="1"/>
          </p:cNvSpPr>
          <p:nvPr>
            <p:ph type="title"/>
          </p:nvPr>
        </p:nvSpPr>
        <p:spPr>
          <a:xfrm>
            <a:off x="395536" y="116632"/>
            <a:ext cx="8482136" cy="1143000"/>
          </a:xfrm>
        </p:spPr>
        <p:txBody>
          <a:bodyPr>
            <a:normAutofit/>
          </a:bodyPr>
          <a:lstStyle/>
          <a:p>
            <a:r>
              <a:rPr lang="en-US" altLang="zh-CN" sz="3600" b="1" dirty="0">
                <a:latin typeface="楷体_GB2312" pitchFamily="49" charset="-122"/>
                <a:ea typeface="楷体_GB2312" pitchFamily="49" charset="-122"/>
              </a:rPr>
              <a:t>Young-Helmholtz</a:t>
            </a:r>
            <a:r>
              <a:rPr lang="zh-CN" altLang="en-US" sz="3600" b="1" dirty="0">
                <a:latin typeface="楷体_GB2312" pitchFamily="49" charset="-122"/>
                <a:ea typeface="楷体_GB2312" pitchFamily="49" charset="-122"/>
              </a:rPr>
              <a:t>三色假说</a:t>
            </a:r>
            <a:r>
              <a:rPr lang="en-US" altLang="zh-CN" sz="3600" b="1" dirty="0">
                <a:latin typeface="楷体_GB2312" pitchFamily="49" charset="-122"/>
                <a:ea typeface="楷体_GB2312" pitchFamily="49" charset="-122"/>
              </a:rPr>
              <a:t>(</a:t>
            </a:r>
            <a:r>
              <a:rPr lang="en-US" altLang="zh-CN" sz="3600" b="1" dirty="0" err="1">
                <a:latin typeface="楷体_GB2312" pitchFamily="49" charset="-122"/>
                <a:ea typeface="楷体_GB2312" pitchFamily="49" charset="-122"/>
              </a:rPr>
              <a:t>Trichromacy</a:t>
            </a:r>
            <a:r>
              <a:rPr lang="en-US" altLang="zh-CN" sz="3600" b="1" dirty="0">
                <a:latin typeface="楷体_GB2312" pitchFamily="49" charset="-122"/>
                <a:ea typeface="楷体_GB2312" pitchFamily="49" charset="-122"/>
              </a:rPr>
              <a:t>)</a:t>
            </a:r>
          </a:p>
        </p:txBody>
      </p:sp>
      <p:sp>
        <p:nvSpPr>
          <p:cNvPr id="274435" name="Rectangle 3"/>
          <p:cNvSpPr>
            <a:spLocks noGrp="1" noRot="1" noChangeArrowheads="1"/>
          </p:cNvSpPr>
          <p:nvPr>
            <p:ph type="body" idx="1"/>
          </p:nvPr>
        </p:nvSpPr>
        <p:spPr>
          <a:xfrm>
            <a:off x="827088" y="1268413"/>
            <a:ext cx="7769225" cy="2592635"/>
          </a:xfrm>
        </p:spPr>
        <p:txBody>
          <a:bodyPr>
            <a:normAutofit/>
          </a:bodyPr>
          <a:lstStyle/>
          <a:p>
            <a:r>
              <a:rPr lang="zh-CN" altLang="en-US" sz="3200" b="1" dirty="0">
                <a:latin typeface="楷体_GB2312" pitchFamily="49" charset="-122"/>
                <a:ea typeface="楷体_GB2312" pitchFamily="49" charset="-122"/>
              </a:rPr>
              <a:t>存在三种具有不同响应的锥体感受器</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当光线同时作用于这三种感受器时，三者产生的刺激不同，不同刺激的组合形成不同的颜色感觉</a:t>
            </a:r>
            <a:r>
              <a:rPr lang="en-US" altLang="zh-CN" sz="3200" b="1" dirty="0">
                <a:latin typeface="楷体_GB2312" pitchFamily="49" charset="-122"/>
                <a:ea typeface="楷体_GB2312" pitchFamily="49" charset="-122"/>
              </a:rPr>
              <a:t>.</a:t>
            </a:r>
          </a:p>
        </p:txBody>
      </p:sp>
      <p:sp>
        <p:nvSpPr>
          <p:cNvPr id="274436" name="Rectangle 4"/>
          <p:cNvSpPr>
            <a:spLocks noChangeArrowheads="1"/>
          </p:cNvSpPr>
          <p:nvPr/>
        </p:nvSpPr>
        <p:spPr bwMode="auto">
          <a:xfrm>
            <a:off x="2411413" y="3284984"/>
            <a:ext cx="3571491" cy="461665"/>
          </a:xfrm>
          <a:prstGeom prst="rect">
            <a:avLst/>
          </a:prstGeom>
          <a:noFill/>
          <a:ln w="9525">
            <a:noFill/>
            <a:miter lim="800000"/>
            <a:headEnd/>
            <a:tailEnd/>
          </a:ln>
          <a:effectLst/>
        </p:spPr>
        <p:txBody>
          <a:bodyPr wrap="none">
            <a:spAutoFit/>
          </a:bodyPr>
          <a:lstStyle/>
          <a:p>
            <a:pPr>
              <a:buClrTx/>
              <a:buFontTx/>
              <a:buNone/>
            </a:pPr>
            <a:r>
              <a:rPr lang="en-US" altLang="zh-CN" sz="2400" dirty="0">
                <a:solidFill>
                  <a:srgbClr val="0000CC"/>
                </a:solidFill>
                <a:latin typeface="Times New Roman" pitchFamily="18" charset="0"/>
                <a:ea typeface="宋体" pitchFamily="2" charset="-122"/>
              </a:rPr>
              <a:t>(Y</a:t>
            </a:r>
            <a:r>
              <a:rPr kumimoji="1" lang="en-US" altLang="zh-CN" sz="2400" dirty="0">
                <a:solidFill>
                  <a:srgbClr val="0000CC"/>
                </a:solidFill>
                <a:latin typeface="Times New Roman" pitchFamily="18" charset="0"/>
                <a:ea typeface="宋体" pitchFamily="2" charset="-122"/>
              </a:rPr>
              <a:t>oung-Helmholtz, 1801</a:t>
            </a:r>
            <a:r>
              <a:rPr kumimoji="1" lang="zh-CN" altLang="en-US" sz="2400" dirty="0">
                <a:solidFill>
                  <a:srgbClr val="0000CC"/>
                </a:solidFill>
                <a:latin typeface="Times New Roman" pitchFamily="18" charset="0"/>
                <a:ea typeface="宋体" pitchFamily="2" charset="-122"/>
              </a:rPr>
              <a:t>）</a:t>
            </a:r>
          </a:p>
        </p:txBody>
      </p:sp>
      <p:pic>
        <p:nvPicPr>
          <p:cNvPr id="28673" name="Picture 1"/>
          <p:cNvPicPr>
            <a:picLocks noChangeAspect="1" noChangeArrowheads="1"/>
          </p:cNvPicPr>
          <p:nvPr/>
        </p:nvPicPr>
        <p:blipFill>
          <a:blip r:embed="rId2" cstate="print"/>
          <a:srcRect/>
          <a:stretch>
            <a:fillRect/>
          </a:stretch>
        </p:blipFill>
        <p:spPr bwMode="auto">
          <a:xfrm>
            <a:off x="1979712" y="3785195"/>
            <a:ext cx="5019675"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58" name="Picture 2" descr="cone"/>
          <p:cNvPicPr>
            <a:picLocks noChangeAspect="1" noChangeArrowheads="1"/>
          </p:cNvPicPr>
          <p:nvPr/>
        </p:nvPicPr>
        <p:blipFill>
          <a:blip r:embed="rId2" cstate="print"/>
          <a:srcRect/>
          <a:stretch>
            <a:fillRect/>
          </a:stretch>
        </p:blipFill>
        <p:spPr bwMode="auto">
          <a:xfrm>
            <a:off x="2123728" y="260350"/>
            <a:ext cx="4752950" cy="3794138"/>
          </a:xfrm>
          <a:prstGeom prst="rect">
            <a:avLst/>
          </a:prstGeom>
          <a:noFill/>
        </p:spPr>
      </p:pic>
      <p:sp>
        <p:nvSpPr>
          <p:cNvPr id="275459" name="Text Box 3"/>
          <p:cNvSpPr txBox="1">
            <a:spLocks noChangeArrowheads="1"/>
          </p:cNvSpPr>
          <p:nvPr/>
        </p:nvSpPr>
        <p:spPr bwMode="auto">
          <a:xfrm>
            <a:off x="1403648" y="4077072"/>
            <a:ext cx="5184105" cy="461665"/>
          </a:xfrm>
          <a:prstGeom prst="rect">
            <a:avLst/>
          </a:prstGeom>
          <a:noFill/>
          <a:ln w="9525">
            <a:noFill/>
            <a:miter lim="800000"/>
            <a:headEnd/>
            <a:tailEnd/>
          </a:ln>
          <a:effectLst/>
        </p:spPr>
        <p:txBody>
          <a:bodyPr wrap="square">
            <a:spAutoFit/>
          </a:bodyPr>
          <a:lstStyle/>
          <a:p>
            <a:pPr>
              <a:spcBef>
                <a:spcPct val="50000"/>
              </a:spcBef>
              <a:buClrTx/>
              <a:buFontTx/>
              <a:buNone/>
            </a:pPr>
            <a:r>
              <a:rPr kumimoji="1" lang="zh-CN" altLang="en-US" sz="2400" b="1" dirty="0">
                <a:solidFill>
                  <a:srgbClr val="000066"/>
                </a:solidFill>
                <a:latin typeface="Times New Roman" pitchFamily="18" charset="0"/>
                <a:ea typeface="宋体" pitchFamily="2" charset="-122"/>
              </a:rPr>
              <a:t>三种锥体感受器的光谱敏感示意图</a:t>
            </a:r>
          </a:p>
        </p:txBody>
      </p:sp>
      <p:sp>
        <p:nvSpPr>
          <p:cNvPr id="275460" name="Text Box 4"/>
          <p:cNvSpPr txBox="1">
            <a:spLocks noChangeArrowheads="1"/>
          </p:cNvSpPr>
          <p:nvPr/>
        </p:nvSpPr>
        <p:spPr bwMode="auto">
          <a:xfrm>
            <a:off x="6156176" y="4139788"/>
            <a:ext cx="2160587" cy="369332"/>
          </a:xfrm>
          <a:prstGeom prst="rect">
            <a:avLst/>
          </a:prstGeom>
          <a:noFill/>
          <a:ln w="9525">
            <a:noFill/>
            <a:miter lim="800000"/>
            <a:headEnd/>
            <a:tailEnd/>
          </a:ln>
          <a:effectLst/>
        </p:spPr>
        <p:txBody>
          <a:bodyPr>
            <a:spAutoFit/>
          </a:bodyPr>
          <a:lstStyle/>
          <a:p>
            <a:pPr>
              <a:spcBef>
                <a:spcPct val="50000"/>
              </a:spcBef>
              <a:buClrTx/>
              <a:buFontTx/>
              <a:buNone/>
            </a:pPr>
            <a:r>
              <a:rPr kumimoji="1" lang="en-US" altLang="zh-CN" b="1" dirty="0">
                <a:solidFill>
                  <a:srgbClr val="0033CC"/>
                </a:solidFill>
                <a:latin typeface="Times New Roman" pitchFamily="18" charset="0"/>
                <a:ea typeface="宋体" pitchFamily="2" charset="-122"/>
              </a:rPr>
              <a:t>(Wald, 1964)</a:t>
            </a:r>
          </a:p>
        </p:txBody>
      </p:sp>
      <p:sp>
        <p:nvSpPr>
          <p:cNvPr id="6" name="Text Box 5"/>
          <p:cNvSpPr txBox="1">
            <a:spLocks noChangeArrowheads="1"/>
          </p:cNvSpPr>
          <p:nvPr/>
        </p:nvSpPr>
        <p:spPr bwMode="auto">
          <a:xfrm>
            <a:off x="827088" y="4750112"/>
            <a:ext cx="7345362" cy="1631216"/>
          </a:xfrm>
          <a:prstGeom prst="rect">
            <a:avLst/>
          </a:prstGeom>
          <a:noFill/>
          <a:ln w="9525">
            <a:noFill/>
            <a:miter lim="800000"/>
            <a:headEnd/>
            <a:tailEnd/>
          </a:ln>
          <a:effectLst/>
        </p:spPr>
        <p:txBody>
          <a:bodyPr>
            <a:spAutoFit/>
          </a:bodyPr>
          <a:lstStyle/>
          <a:p>
            <a:pPr marL="261938" indent="-261938">
              <a:spcBef>
                <a:spcPct val="50000"/>
              </a:spcBef>
              <a:buClrTx/>
              <a:buFontTx/>
              <a:buChar char="•"/>
            </a:pPr>
            <a:r>
              <a:rPr kumimoji="1" lang="zh-CN" altLang="en-US" sz="3200" b="1" dirty="0">
                <a:latin typeface="楷体_GB2312" pitchFamily="49" charset="-122"/>
              </a:rPr>
              <a:t>三色假说得到了现代技术发展的证明</a:t>
            </a:r>
            <a:r>
              <a:rPr kumimoji="1" lang="en-US" altLang="zh-CN" sz="3200" b="1" dirty="0">
                <a:latin typeface="楷体_GB2312" pitchFamily="49" charset="-122"/>
              </a:rPr>
              <a:t>:</a:t>
            </a:r>
          </a:p>
          <a:p>
            <a:pPr marL="261938" indent="-261938">
              <a:buClrTx/>
              <a:buFontTx/>
              <a:buNone/>
            </a:pPr>
            <a:r>
              <a:rPr kumimoji="1" lang="en-US" altLang="zh-CN" sz="2000" b="1" dirty="0">
                <a:latin typeface="楷体_GB2312" pitchFamily="49" charset="-122"/>
              </a:rPr>
              <a:t>   </a:t>
            </a:r>
            <a:endParaRPr kumimoji="1" lang="en-US" altLang="zh-CN" sz="2000" b="1" dirty="0" smtClean="0">
              <a:latin typeface="楷体_GB2312" pitchFamily="49" charset="-122"/>
            </a:endParaRPr>
          </a:p>
          <a:p>
            <a:pPr marL="261938" indent="-261938">
              <a:buClrTx/>
              <a:buFontTx/>
              <a:buNone/>
            </a:pPr>
            <a:r>
              <a:rPr kumimoji="1" lang="en-US" altLang="zh-CN" sz="2400" b="1" dirty="0" smtClean="0">
                <a:latin typeface="楷体_GB2312" pitchFamily="49" charset="-122"/>
              </a:rPr>
              <a:t>  </a:t>
            </a:r>
            <a:r>
              <a:rPr kumimoji="1" lang="zh-CN" altLang="en-US" sz="2400" b="1" dirty="0" smtClean="0">
                <a:latin typeface="楷体_GB2312" pitchFamily="49" charset="-122"/>
              </a:rPr>
              <a:t>在</a:t>
            </a:r>
            <a:r>
              <a:rPr kumimoji="1" lang="zh-CN" altLang="en-US" sz="2400" b="1" dirty="0">
                <a:latin typeface="楷体_GB2312" pitchFamily="49" charset="-122"/>
              </a:rPr>
              <a:t>人类视网膜中确实含有三种不同的光敏感性视色素，它们对光谱</a:t>
            </a:r>
            <a:r>
              <a:rPr kumimoji="1" lang="zh-CN" altLang="en-US" sz="2400" b="1" dirty="0" smtClean="0">
                <a:latin typeface="楷体_GB2312" pitchFamily="49" charset="-122"/>
              </a:rPr>
              <a:t>不同成分的</a:t>
            </a:r>
            <a:r>
              <a:rPr kumimoji="1" lang="zh-CN" altLang="en-US" sz="2400" b="1" dirty="0">
                <a:latin typeface="楷体_GB2312" pitchFamily="49" charset="-122"/>
              </a:rPr>
              <a:t>敏感性是不同的</a:t>
            </a:r>
            <a:r>
              <a:rPr kumimoji="1" lang="en-US" altLang="zh-CN" sz="2400" b="1" dirty="0">
                <a:latin typeface="楷体_GB2312" pitchFamily="49"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p:txBody>
          <a:bodyPr/>
          <a:lstStyle/>
          <a:p>
            <a:r>
              <a:rPr lang="zh-CN" altLang="en-US" b="1">
                <a:latin typeface="楷体_GB2312" pitchFamily="49" charset="-122"/>
                <a:ea typeface="楷体_GB2312" pitchFamily="49" charset="-122"/>
              </a:rPr>
              <a:t>颜色的</a:t>
            </a:r>
            <a:r>
              <a:rPr lang="en-US" altLang="zh-CN" b="1">
                <a:latin typeface="楷体_GB2312" pitchFamily="49" charset="-122"/>
                <a:ea typeface="楷体_GB2312" pitchFamily="49" charset="-122"/>
              </a:rPr>
              <a:t>RGB</a:t>
            </a:r>
            <a:r>
              <a:rPr lang="zh-CN" altLang="en-US" b="1">
                <a:latin typeface="楷体_GB2312" pitchFamily="49" charset="-122"/>
                <a:ea typeface="楷体_GB2312" pitchFamily="49" charset="-122"/>
              </a:rPr>
              <a:t>模型</a:t>
            </a:r>
          </a:p>
        </p:txBody>
      </p:sp>
      <p:sp>
        <p:nvSpPr>
          <p:cNvPr id="276483" name="Rectangle 3"/>
          <p:cNvSpPr>
            <a:spLocks noGrp="1" noRot="1" noChangeArrowheads="1"/>
          </p:cNvSpPr>
          <p:nvPr>
            <p:ph type="body" idx="1"/>
          </p:nvPr>
        </p:nvSpPr>
        <p:spPr/>
        <p:txBody>
          <a:bodyPr>
            <a:normAutofit/>
          </a:bodyPr>
          <a:lstStyle/>
          <a:p>
            <a:r>
              <a:rPr lang="zh-CN" altLang="en-US" sz="3200" b="1" dirty="0">
                <a:latin typeface="楷体_GB2312" pitchFamily="49" charset="-122"/>
                <a:ea typeface="楷体_GB2312" pitchFamily="49" charset="-122"/>
              </a:rPr>
              <a:t>用红</a:t>
            </a:r>
            <a:r>
              <a:rPr lang="en-US" altLang="zh-CN" sz="3200" b="1" dirty="0">
                <a:latin typeface="楷体_GB2312" pitchFamily="49" charset="-122"/>
                <a:ea typeface="楷体_GB2312" pitchFamily="49" charset="-122"/>
              </a:rPr>
              <a:t>(Red, R)</a:t>
            </a:r>
            <a:r>
              <a:rPr lang="zh-CN" altLang="en-US" sz="3200" b="1" dirty="0">
                <a:latin typeface="楷体_GB2312" pitchFamily="49" charset="-122"/>
                <a:ea typeface="楷体_GB2312" pitchFamily="49" charset="-122"/>
              </a:rPr>
              <a:t>、绿</a:t>
            </a:r>
            <a:r>
              <a:rPr lang="en-US" altLang="zh-CN" sz="3200" b="1" dirty="0">
                <a:latin typeface="楷体_GB2312" pitchFamily="49" charset="-122"/>
                <a:ea typeface="楷体_GB2312" pitchFamily="49" charset="-122"/>
              </a:rPr>
              <a:t>(Green, G)</a:t>
            </a:r>
            <a:r>
              <a:rPr lang="zh-CN" altLang="en-US" sz="3200" b="1" dirty="0">
                <a:latin typeface="楷体_GB2312" pitchFamily="49" charset="-122"/>
                <a:ea typeface="楷体_GB2312" pitchFamily="49" charset="-122"/>
              </a:rPr>
              <a:t>、蓝</a:t>
            </a:r>
            <a:r>
              <a:rPr lang="en-US" altLang="zh-CN" sz="3200" b="1" dirty="0">
                <a:latin typeface="楷体_GB2312" pitchFamily="49" charset="-122"/>
                <a:ea typeface="楷体_GB2312" pitchFamily="49" charset="-122"/>
              </a:rPr>
              <a:t>(Blue, B)</a:t>
            </a:r>
            <a:r>
              <a:rPr lang="zh-CN" altLang="en-US" sz="3200" b="1" dirty="0">
                <a:latin typeface="楷体_GB2312" pitchFamily="49" charset="-122"/>
                <a:ea typeface="楷体_GB2312" pitchFamily="49" charset="-122"/>
              </a:rPr>
              <a:t>三种颜色作为三基色，通过三基色的加权混合形成各种颜色</a:t>
            </a:r>
            <a:r>
              <a:rPr lang="en-US" altLang="zh-CN" sz="3200" b="1" dirty="0">
                <a:latin typeface="楷体_GB2312" pitchFamily="49" charset="-122"/>
                <a:ea typeface="楷体_GB2312" pitchFamily="49" charset="-122"/>
              </a:rPr>
              <a:t>.</a:t>
            </a:r>
          </a:p>
          <a:p>
            <a:r>
              <a:rPr lang="en-US" altLang="zh-CN" sz="3200" b="1" dirty="0">
                <a:latin typeface="楷体_GB2312" pitchFamily="49" charset="-122"/>
                <a:ea typeface="楷体_GB2312" pitchFamily="49" charset="-122"/>
              </a:rPr>
              <a:t>RGB</a:t>
            </a:r>
            <a:r>
              <a:rPr lang="zh-CN" altLang="en-US" sz="3200" b="1" dirty="0">
                <a:latin typeface="楷体_GB2312" pitchFamily="49" charset="-122"/>
                <a:ea typeface="楷体_GB2312" pitchFamily="49" charset="-122"/>
              </a:rPr>
              <a:t>模型构成颜色表示的基础，其他颜色表示方法可以通过对</a:t>
            </a:r>
            <a:r>
              <a:rPr lang="en-US" altLang="zh-CN" sz="3200" b="1" dirty="0">
                <a:latin typeface="楷体_GB2312" pitchFamily="49" charset="-122"/>
                <a:ea typeface="楷体_GB2312" pitchFamily="49" charset="-122"/>
              </a:rPr>
              <a:t>RGB</a:t>
            </a:r>
            <a:r>
              <a:rPr lang="zh-CN" altLang="en-US" sz="3200" b="1" dirty="0">
                <a:latin typeface="楷体_GB2312" pitchFamily="49" charset="-122"/>
                <a:ea typeface="楷体_GB2312" pitchFamily="49" charset="-122"/>
              </a:rPr>
              <a:t>模型的变换得到</a:t>
            </a:r>
            <a:r>
              <a:rPr lang="en-US" altLang="zh-CN" sz="3200" b="1" dirty="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rrowheads="1"/>
          </p:cNvSpPr>
          <p:nvPr>
            <p:ph type="title"/>
          </p:nvPr>
        </p:nvSpPr>
        <p:spPr>
          <a:xfrm>
            <a:off x="827088" y="404813"/>
            <a:ext cx="7772400" cy="760412"/>
          </a:xfrm>
        </p:spPr>
        <p:txBody>
          <a:bodyPr/>
          <a:lstStyle/>
          <a:p>
            <a:r>
              <a:rPr lang="en-US" altLang="zh-CN" b="1" dirty="0" smtClean="0">
                <a:latin typeface="楷体_GB2312" pitchFamily="49" charset="-122"/>
                <a:ea typeface="楷体_GB2312" pitchFamily="49" charset="-122"/>
              </a:rPr>
              <a:t>2.2 </a:t>
            </a:r>
            <a:r>
              <a:rPr lang="zh-CN" altLang="en-US" b="1" dirty="0">
                <a:latin typeface="楷体_GB2312" pitchFamily="49" charset="-122"/>
                <a:ea typeface="楷体_GB2312" pitchFamily="49" charset="-122"/>
              </a:rPr>
              <a:t>颜色表示</a:t>
            </a:r>
          </a:p>
        </p:txBody>
      </p:sp>
      <p:sp>
        <p:nvSpPr>
          <p:cNvPr id="277507" name="Rectangle 3"/>
          <p:cNvSpPr>
            <a:spLocks noGrp="1" noRot="1" noChangeArrowheads="1"/>
          </p:cNvSpPr>
          <p:nvPr>
            <p:ph type="body" idx="1"/>
          </p:nvPr>
        </p:nvSpPr>
        <p:spPr>
          <a:xfrm>
            <a:off x="827088" y="1341438"/>
            <a:ext cx="7921625" cy="4679950"/>
          </a:xfrm>
        </p:spPr>
        <p:txBody>
          <a:bodyPr/>
          <a:lstStyle/>
          <a:p>
            <a:pPr>
              <a:lnSpc>
                <a:spcPct val="90000"/>
              </a:lnSpc>
            </a:pPr>
            <a:r>
              <a:rPr lang="zh-CN" altLang="en-US" b="1">
                <a:latin typeface="楷体_GB2312" pitchFamily="49" charset="-122"/>
                <a:ea typeface="楷体_GB2312" pitchFamily="49" charset="-122"/>
              </a:rPr>
              <a:t>不同的颜色表示方法（或称颜色模型，颜色系统等等）都对应一个颜色空间</a:t>
            </a:r>
            <a:r>
              <a:rPr lang="en-US" altLang="zh-CN" b="1">
                <a:latin typeface="楷体_GB2312" pitchFamily="49" charset="-122"/>
                <a:ea typeface="楷体_GB2312" pitchFamily="49" charset="-122"/>
              </a:rPr>
              <a:t>(color space)</a:t>
            </a:r>
            <a:r>
              <a:rPr lang="zh-CN" altLang="en-US" b="1">
                <a:latin typeface="楷体_GB2312" pitchFamily="49" charset="-122"/>
                <a:ea typeface="楷体_GB2312" pitchFamily="49" charset="-122"/>
              </a:rPr>
              <a:t>，一种颜色是相应颜色空间中的一个点或矢量</a:t>
            </a:r>
            <a:r>
              <a:rPr lang="en-US" altLang="zh-CN" b="1">
                <a:latin typeface="楷体_GB2312" pitchFamily="49" charset="-122"/>
                <a:ea typeface="楷体_GB2312" pitchFamily="49" charset="-122"/>
              </a:rPr>
              <a:t>.</a:t>
            </a:r>
          </a:p>
          <a:p>
            <a:pPr>
              <a:lnSpc>
                <a:spcPct val="90000"/>
              </a:lnSpc>
            </a:pPr>
            <a:r>
              <a:rPr lang="zh-CN" altLang="en-US" b="1">
                <a:latin typeface="楷体_GB2312" pitchFamily="49" charset="-122"/>
                <a:ea typeface="楷体_GB2312" pitchFamily="49" charset="-122"/>
              </a:rPr>
              <a:t>线性颜色空间（</a:t>
            </a:r>
            <a:r>
              <a:rPr lang="en-US" altLang="zh-CN" b="1">
                <a:latin typeface="楷体_GB2312" pitchFamily="49" charset="-122"/>
                <a:ea typeface="楷体_GB2312" pitchFamily="49" charset="-122"/>
              </a:rPr>
              <a:t>RGB</a:t>
            </a:r>
            <a:r>
              <a:rPr lang="zh-CN" altLang="en-US" b="1">
                <a:latin typeface="楷体_GB2312" pitchFamily="49" charset="-122"/>
                <a:ea typeface="楷体_GB2312" pitchFamily="49" charset="-122"/>
              </a:rPr>
              <a:t>模型的线性变换）</a:t>
            </a:r>
          </a:p>
          <a:p>
            <a:pPr>
              <a:lnSpc>
                <a:spcPct val="90000"/>
              </a:lnSpc>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RGB, CMY, XYZ, YIQ, YUV</a:t>
            </a:r>
          </a:p>
          <a:p>
            <a:pPr>
              <a:lnSpc>
                <a:spcPct val="90000"/>
              </a:lnSpc>
            </a:pPr>
            <a:r>
              <a:rPr lang="zh-CN" altLang="en-US" b="1">
                <a:latin typeface="楷体_GB2312" pitchFamily="49" charset="-122"/>
                <a:ea typeface="楷体_GB2312" pitchFamily="49" charset="-122"/>
              </a:rPr>
              <a:t>非线性颜色空间（</a:t>
            </a:r>
            <a:r>
              <a:rPr lang="en-US" altLang="zh-CN" b="1">
                <a:latin typeface="楷体_GB2312" pitchFamily="49" charset="-122"/>
                <a:ea typeface="楷体_GB2312" pitchFamily="49" charset="-122"/>
              </a:rPr>
              <a:t>RGB</a:t>
            </a:r>
            <a:r>
              <a:rPr lang="zh-CN" altLang="en-US" b="1">
                <a:latin typeface="楷体_GB2312" pitchFamily="49" charset="-122"/>
                <a:ea typeface="楷体_GB2312" pitchFamily="49" charset="-122"/>
              </a:rPr>
              <a:t>模型的非线性变换）</a:t>
            </a:r>
          </a:p>
          <a:p>
            <a:pPr>
              <a:lnSpc>
                <a:spcPct val="90000"/>
              </a:lnSpc>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Nrgb, Nxyz, L*a*b*, L*u*v*, HSV(HSI)</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p:txBody>
          <a:bodyPr/>
          <a:lstStyle/>
          <a:p>
            <a:r>
              <a:rPr lang="en-US" altLang="zh-CN" b="1" dirty="0" smtClean="0">
                <a:latin typeface="楷体_GB2312" pitchFamily="49" charset="-122"/>
                <a:ea typeface="楷体_GB2312" pitchFamily="49" charset="-122"/>
              </a:rPr>
              <a:t>2.2.1 </a:t>
            </a:r>
            <a:r>
              <a:rPr lang="zh-CN" altLang="en-US" b="1" dirty="0">
                <a:latin typeface="楷体_GB2312" pitchFamily="49" charset="-122"/>
                <a:ea typeface="楷体_GB2312" pitchFamily="49" charset="-122"/>
              </a:rPr>
              <a:t>线性颜色空间</a:t>
            </a:r>
          </a:p>
        </p:txBody>
      </p:sp>
      <p:sp>
        <p:nvSpPr>
          <p:cNvPr id="278531" name="Rectangle 3"/>
          <p:cNvSpPr>
            <a:spLocks noGrp="1" noRot="1" noChangeArrowheads="1"/>
          </p:cNvSpPr>
          <p:nvPr>
            <p:ph type="body" idx="1"/>
          </p:nvPr>
        </p:nvSpPr>
        <p:spPr/>
        <p:txBody>
          <a:bodyPr/>
          <a:lstStyle/>
          <a:p>
            <a:r>
              <a:rPr lang="en-US" altLang="zh-CN" sz="3600" b="1"/>
              <a:t>RGB</a:t>
            </a:r>
          </a:p>
          <a:p>
            <a:r>
              <a:rPr lang="en-US" altLang="zh-CN" sz="3600" b="1"/>
              <a:t>Nrgb</a:t>
            </a:r>
          </a:p>
          <a:p>
            <a:r>
              <a:rPr lang="en-US" altLang="zh-CN" sz="3600" b="1"/>
              <a:t>CMY</a:t>
            </a:r>
          </a:p>
          <a:p>
            <a:r>
              <a:rPr lang="en-US" altLang="zh-CN" sz="3600" b="1"/>
              <a:t>XYZ</a:t>
            </a:r>
          </a:p>
          <a:p>
            <a:r>
              <a:rPr lang="en-US" altLang="zh-CN" sz="3600" b="1"/>
              <a:t>Nxyz</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descr="10-1"/>
          <p:cNvPicPr>
            <a:picLocks noChangeAspect="1" noChangeArrowheads="1"/>
          </p:cNvPicPr>
          <p:nvPr/>
        </p:nvPicPr>
        <p:blipFill>
          <a:blip r:embed="rId2" cstate="print"/>
          <a:srcRect/>
          <a:stretch>
            <a:fillRect/>
          </a:stretch>
        </p:blipFill>
        <p:spPr bwMode="auto">
          <a:xfrm>
            <a:off x="2771775" y="2276475"/>
            <a:ext cx="4752975" cy="4016375"/>
          </a:xfrm>
          <a:prstGeom prst="rect">
            <a:avLst/>
          </a:prstGeom>
          <a:noFill/>
          <a:ln w="9525">
            <a:noFill/>
            <a:miter lim="800000"/>
            <a:headEnd/>
            <a:tailEnd/>
          </a:ln>
          <a:effectLst/>
        </p:spPr>
      </p:pic>
      <p:sp>
        <p:nvSpPr>
          <p:cNvPr id="279555" name="Rectangle 3"/>
          <p:cNvSpPr>
            <a:spLocks noGrp="1" noRot="1" noChangeArrowheads="1"/>
          </p:cNvSpPr>
          <p:nvPr>
            <p:ph type="title"/>
          </p:nvPr>
        </p:nvSpPr>
        <p:spPr>
          <a:xfrm>
            <a:off x="468313" y="260350"/>
            <a:ext cx="7772400" cy="760413"/>
          </a:xfrm>
        </p:spPr>
        <p:txBody>
          <a:bodyPr/>
          <a:lstStyle/>
          <a:p>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RGB</a:t>
            </a:r>
            <a:r>
              <a:rPr lang="zh-CN" altLang="en-US" b="1">
                <a:latin typeface="楷体_GB2312" pitchFamily="49" charset="-122"/>
                <a:ea typeface="楷体_GB2312" pitchFamily="49" charset="-122"/>
              </a:rPr>
              <a:t>颜色空间</a:t>
            </a:r>
          </a:p>
        </p:txBody>
      </p:sp>
      <p:sp>
        <p:nvSpPr>
          <p:cNvPr id="279556" name="Text Box 4"/>
          <p:cNvSpPr txBox="1">
            <a:spLocks noChangeArrowheads="1"/>
          </p:cNvSpPr>
          <p:nvPr/>
        </p:nvSpPr>
        <p:spPr bwMode="auto">
          <a:xfrm>
            <a:off x="900113" y="1125538"/>
            <a:ext cx="7848600" cy="1066800"/>
          </a:xfrm>
          <a:prstGeom prst="rect">
            <a:avLst/>
          </a:prstGeom>
          <a:noFill/>
          <a:ln w="9525">
            <a:noFill/>
            <a:miter lim="800000"/>
            <a:headEnd/>
            <a:tailEnd/>
          </a:ln>
          <a:effectLst/>
        </p:spPr>
        <p:txBody>
          <a:bodyPr>
            <a:spAutoFit/>
          </a:bodyPr>
          <a:lstStyle/>
          <a:p>
            <a:pPr marL="261938" indent="-261938">
              <a:spcBef>
                <a:spcPct val="50000"/>
              </a:spcBef>
              <a:buClrTx/>
              <a:buFontTx/>
              <a:buChar char="•"/>
            </a:pPr>
            <a:r>
              <a:rPr kumimoji="1" lang="zh-CN" altLang="en-US" sz="3200" b="1" dirty="0">
                <a:latin typeface="Times New Roman" pitchFamily="18" charset="0"/>
              </a:rPr>
              <a:t>以具有确定光通量的红、绿、蓝三基色作为三维空间的基</a:t>
            </a:r>
          </a:p>
        </p:txBody>
      </p:sp>
      <p:sp>
        <p:nvSpPr>
          <p:cNvPr id="279557" name="Rectangle 5"/>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9558" name="Rectangle 6"/>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9559" name="Rectangle 7"/>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9560" name="Rectangle 8"/>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rrowheads="1"/>
          </p:cNvSpPr>
          <p:nvPr>
            <p:ph type="title"/>
          </p:nvPr>
        </p:nvSpPr>
        <p:spPr>
          <a:xfrm>
            <a:off x="468313" y="333375"/>
            <a:ext cx="7561262" cy="760413"/>
          </a:xfrm>
        </p:spPr>
        <p:txBody>
          <a:bodyPr>
            <a:normAutofit/>
          </a:bodyPr>
          <a:lstStyle/>
          <a:p>
            <a:r>
              <a:rPr lang="zh-CN" altLang="en-US" sz="3600" b="1" dirty="0">
                <a:latin typeface="楷体_GB2312" pitchFamily="49" charset="-122"/>
                <a:ea typeface="楷体_GB2312" pitchFamily="49" charset="-122"/>
              </a:rPr>
              <a:t>（</a:t>
            </a:r>
            <a:r>
              <a:rPr lang="en-US" altLang="zh-CN" sz="3600" b="1" dirty="0">
                <a:latin typeface="楷体_GB2312" pitchFamily="49" charset="-122"/>
                <a:ea typeface="楷体_GB2312" pitchFamily="49" charset="-122"/>
              </a:rPr>
              <a:t>2</a:t>
            </a:r>
            <a:r>
              <a:rPr lang="zh-CN" altLang="en-US" sz="3600" b="1" dirty="0">
                <a:latin typeface="楷体_GB2312" pitchFamily="49" charset="-122"/>
                <a:ea typeface="楷体_GB2312" pitchFamily="49" charset="-122"/>
              </a:rPr>
              <a:t>）规范化</a:t>
            </a:r>
            <a:r>
              <a:rPr lang="en-US" altLang="zh-CN" sz="3600" b="1" dirty="0">
                <a:latin typeface="楷体_GB2312" pitchFamily="49" charset="-122"/>
                <a:ea typeface="楷体_GB2312" pitchFamily="49" charset="-122"/>
              </a:rPr>
              <a:t>RGB</a:t>
            </a:r>
            <a:r>
              <a:rPr lang="zh-CN" altLang="en-US" sz="3600" b="1" dirty="0">
                <a:latin typeface="楷体_GB2312" pitchFamily="49" charset="-122"/>
                <a:ea typeface="楷体_GB2312" pitchFamily="49" charset="-122"/>
              </a:rPr>
              <a:t>颜色空间（</a:t>
            </a:r>
            <a:r>
              <a:rPr lang="en-US" altLang="zh-CN" sz="3600" b="1" dirty="0" err="1">
                <a:latin typeface="楷体_GB2312" pitchFamily="49" charset="-122"/>
                <a:ea typeface="楷体_GB2312" pitchFamily="49" charset="-122"/>
              </a:rPr>
              <a:t>Nrgb</a:t>
            </a:r>
            <a:r>
              <a:rPr lang="zh-CN" altLang="en-US" sz="3600" b="1" dirty="0">
                <a:latin typeface="楷体_GB2312" pitchFamily="49" charset="-122"/>
                <a:ea typeface="楷体_GB2312" pitchFamily="49" charset="-122"/>
              </a:rPr>
              <a:t>）</a:t>
            </a:r>
          </a:p>
        </p:txBody>
      </p:sp>
      <p:sp>
        <p:nvSpPr>
          <p:cNvPr id="280579" name="Rectangle 3"/>
          <p:cNvSpPr>
            <a:spLocks noGrp="1" noRot="1" noChangeArrowheads="1"/>
          </p:cNvSpPr>
          <p:nvPr>
            <p:ph type="body" idx="1"/>
          </p:nvPr>
        </p:nvSpPr>
        <p:spPr>
          <a:xfrm>
            <a:off x="609600" y="1600200"/>
            <a:ext cx="8153400" cy="2205038"/>
          </a:xfrm>
        </p:spPr>
        <p:txBody>
          <a:bodyPr>
            <a:normAutofit/>
          </a:bodyPr>
          <a:lstStyle/>
          <a:p>
            <a:pPr>
              <a:lnSpc>
                <a:spcPct val="90000"/>
              </a:lnSpc>
            </a:pPr>
            <a:r>
              <a:rPr lang="zh-CN" altLang="en-US" sz="3200" b="1" dirty="0">
                <a:latin typeface="楷体_GB2312" pitchFamily="49" charset="-122"/>
                <a:ea typeface="楷体_GB2312" pitchFamily="49" charset="-122"/>
              </a:rPr>
              <a:t>三基色的加权混合，不仅反映了颜色的色度，而且反映了颜色的亮度</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如果只对色度感兴趣，希望颜色不依赖于亮度变化，则只需考虑</a:t>
            </a:r>
            <a:r>
              <a:rPr lang="en-US" altLang="zh-CN" sz="3200" b="1" dirty="0">
                <a:latin typeface="楷体_GB2312" pitchFamily="49" charset="-122"/>
                <a:ea typeface="楷体_GB2312" pitchFamily="49" charset="-122"/>
              </a:rPr>
              <a:t>R,G,B</a:t>
            </a:r>
            <a:r>
              <a:rPr lang="zh-CN" altLang="en-US" sz="3200" b="1" dirty="0">
                <a:latin typeface="楷体_GB2312" pitchFamily="49" charset="-122"/>
                <a:ea typeface="楷体_GB2312" pitchFamily="49" charset="-122"/>
              </a:rPr>
              <a:t>之间的比例关系</a:t>
            </a:r>
            <a:r>
              <a:rPr lang="en-US" altLang="zh-CN" sz="3200" b="1" dirty="0">
                <a:latin typeface="楷体_GB2312" pitchFamily="49" charset="-122"/>
                <a:ea typeface="楷体_GB2312" pitchFamily="49" charset="-122"/>
              </a:rPr>
              <a:t>:</a:t>
            </a:r>
          </a:p>
        </p:txBody>
      </p:sp>
      <p:graphicFrame>
        <p:nvGraphicFramePr>
          <p:cNvPr id="280580" name="Object 4"/>
          <p:cNvGraphicFramePr>
            <a:graphicFrameLocks noChangeAspect="1"/>
          </p:cNvGraphicFramePr>
          <p:nvPr/>
        </p:nvGraphicFramePr>
        <p:xfrm>
          <a:off x="1547813" y="3933056"/>
          <a:ext cx="5761037" cy="828675"/>
        </p:xfrm>
        <a:graphic>
          <a:graphicData uri="http://schemas.openxmlformats.org/presentationml/2006/ole">
            <mc:AlternateContent xmlns:mc="http://schemas.openxmlformats.org/markup-compatibility/2006">
              <mc:Choice xmlns:v="urn:schemas-microsoft-com:vml" Requires="v">
                <p:oleObj spid="_x0000_s5123" name="公式" r:id="rId3" imgW="2730240" imgH="393480" progId="Equation.3">
                  <p:embed/>
                </p:oleObj>
              </mc:Choice>
              <mc:Fallback>
                <p:oleObj name="公式" r:id="rId3" imgW="27302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933056"/>
                        <a:ext cx="5761037"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1" name="Text Box 5"/>
          <p:cNvSpPr txBox="1">
            <a:spLocks noChangeArrowheads="1"/>
          </p:cNvSpPr>
          <p:nvPr/>
        </p:nvSpPr>
        <p:spPr bwMode="auto">
          <a:xfrm>
            <a:off x="827088" y="5105400"/>
            <a:ext cx="7489825" cy="1066800"/>
          </a:xfrm>
          <a:prstGeom prst="rect">
            <a:avLst/>
          </a:prstGeom>
          <a:noFill/>
          <a:ln w="9525">
            <a:noFill/>
            <a:miter lim="800000"/>
            <a:headEnd/>
            <a:tailEnd/>
          </a:ln>
          <a:effectLst/>
        </p:spPr>
        <p:txBody>
          <a:bodyPr>
            <a:spAutoFit/>
          </a:bodyPr>
          <a:lstStyle/>
          <a:p>
            <a:pPr marL="363538" indent="-363538">
              <a:spcBef>
                <a:spcPct val="50000"/>
              </a:spcBef>
              <a:buClrTx/>
              <a:buFontTx/>
              <a:buChar char="•"/>
            </a:pPr>
            <a:r>
              <a:rPr kumimoji="1" lang="en-US" altLang="zh-CN" sz="3200" b="1" dirty="0">
                <a:latin typeface="楷体_GB2312" pitchFamily="49" charset="-122"/>
              </a:rPr>
              <a:t>r, g, b</a:t>
            </a:r>
            <a:r>
              <a:rPr kumimoji="1" lang="zh-CN" altLang="en-US" sz="3200" b="1" dirty="0">
                <a:latin typeface="楷体_GB2312" pitchFamily="49" charset="-122"/>
              </a:rPr>
              <a:t>称为色度坐标，只有两个坐标是独立的，形成二维色度空间</a:t>
            </a:r>
            <a:r>
              <a:rPr kumimoji="1" lang="en-US" altLang="zh-CN" sz="3200" b="1" dirty="0">
                <a:latin typeface="楷体_GB2312" pitchFamily="49" charset="-122"/>
              </a:rPr>
              <a:t>.</a:t>
            </a:r>
          </a:p>
        </p:txBody>
      </p:sp>
      <p:sp>
        <p:nvSpPr>
          <p:cNvPr id="280582" name="Rectangle 6"/>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123906" name="Picture 2"/>
          <p:cNvPicPr>
            <a:picLocks noChangeAspect="1" noChangeArrowheads="1"/>
          </p:cNvPicPr>
          <p:nvPr/>
        </p:nvPicPr>
        <p:blipFill>
          <a:blip r:embed="rId2" cstate="print"/>
          <a:srcRect/>
          <a:stretch>
            <a:fillRect/>
          </a:stretch>
        </p:blipFill>
        <p:spPr bwMode="auto">
          <a:xfrm>
            <a:off x="539552" y="1628800"/>
            <a:ext cx="8077200" cy="340995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28" y="3284984"/>
            <a:ext cx="9014949" cy="2450284"/>
          </a:xfrm>
          <a:prstGeom prst="rect">
            <a:avLst/>
          </a:prstGeom>
          <a:noFill/>
          <a:ln w="9525">
            <a:noFill/>
            <a:miter lim="800000"/>
            <a:headEnd/>
            <a:tailEnd/>
          </a:ln>
        </p:spPr>
      </p:pic>
      <p:sp>
        <p:nvSpPr>
          <p:cNvPr id="6" name="矩形 5"/>
          <p:cNvSpPr/>
          <p:nvPr/>
        </p:nvSpPr>
        <p:spPr>
          <a:xfrm>
            <a:off x="1259632" y="5877272"/>
            <a:ext cx="6624736" cy="646331"/>
          </a:xfrm>
          <a:prstGeom prst="rect">
            <a:avLst/>
          </a:prstGeom>
        </p:spPr>
        <p:txBody>
          <a:bodyPr wrap="square">
            <a:spAutoFit/>
          </a:bodyPr>
          <a:lstStyle/>
          <a:p>
            <a:r>
              <a:rPr lang="en-US" altLang="zh-CN" b="1" dirty="0" smtClean="0">
                <a:latin typeface="Arial Unicode MS" pitchFamily="34" charset="-122"/>
                <a:ea typeface="Arial Unicode MS" pitchFamily="34" charset="-122"/>
                <a:cs typeface="Arial Unicode MS" pitchFamily="34" charset="-122"/>
              </a:rPr>
              <a:t>Marshall F </a:t>
            </a:r>
            <a:r>
              <a:rPr lang="en-US" altLang="zh-CN" b="1" dirty="0" err="1" smtClean="0">
                <a:latin typeface="Arial Unicode MS" pitchFamily="34" charset="-122"/>
                <a:ea typeface="Arial Unicode MS" pitchFamily="34" charset="-122"/>
                <a:cs typeface="Arial Unicode MS" pitchFamily="34" charset="-122"/>
              </a:rPr>
              <a:t>Tappen</a:t>
            </a:r>
            <a:r>
              <a:rPr lang="en-US" altLang="zh-CN" b="1" dirty="0" smtClean="0">
                <a:latin typeface="Arial Unicode MS" pitchFamily="34" charset="-122"/>
                <a:ea typeface="Arial Unicode MS" pitchFamily="34" charset="-122"/>
                <a:cs typeface="Arial Unicode MS" pitchFamily="34" charset="-122"/>
              </a:rPr>
              <a:t> ,William T Freeman, Edward H </a:t>
            </a:r>
            <a:r>
              <a:rPr lang="en-US" altLang="zh-CN" b="1" dirty="0" err="1" smtClean="0">
                <a:latin typeface="Arial Unicode MS" pitchFamily="34" charset="-122"/>
                <a:ea typeface="Arial Unicode MS" pitchFamily="34" charset="-122"/>
                <a:cs typeface="Arial Unicode MS" pitchFamily="34" charset="-122"/>
              </a:rPr>
              <a:t>Adelson</a:t>
            </a:r>
            <a:r>
              <a:rPr lang="en-US" altLang="zh-CN" b="1" dirty="0" smtClean="0">
                <a:latin typeface="Arial Unicode MS" pitchFamily="34" charset="-122"/>
                <a:ea typeface="Arial Unicode MS" pitchFamily="34" charset="-122"/>
                <a:cs typeface="Arial Unicode MS" pitchFamily="34" charset="-122"/>
              </a:rPr>
              <a:t>,</a:t>
            </a:r>
          </a:p>
          <a:p>
            <a:r>
              <a:rPr lang="en-US" altLang="zh-CN" b="1" dirty="0" smtClean="0">
                <a:latin typeface="Arial Unicode MS" pitchFamily="34" charset="-122"/>
                <a:ea typeface="Arial Unicode MS" pitchFamily="34" charset="-122"/>
                <a:cs typeface="Arial Unicode MS" pitchFamily="34" charset="-122"/>
              </a:rPr>
              <a:t>Recovering Intrinsic Images from a Single Image, NIPS’02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descr="10-2"/>
          <p:cNvPicPr>
            <a:picLocks noChangeAspect="1" noChangeArrowheads="1"/>
          </p:cNvPicPr>
          <p:nvPr/>
        </p:nvPicPr>
        <p:blipFill>
          <a:blip r:embed="rId3" cstate="print"/>
          <a:srcRect/>
          <a:stretch>
            <a:fillRect/>
          </a:stretch>
        </p:blipFill>
        <p:spPr bwMode="auto">
          <a:xfrm>
            <a:off x="2413000" y="568325"/>
            <a:ext cx="4751388" cy="4300538"/>
          </a:xfrm>
          <a:prstGeom prst="rect">
            <a:avLst/>
          </a:prstGeom>
          <a:noFill/>
          <a:ln w="9525">
            <a:noFill/>
            <a:miter lim="800000"/>
            <a:headEnd/>
            <a:tailEnd/>
          </a:ln>
        </p:spPr>
      </p:pic>
      <p:sp>
        <p:nvSpPr>
          <p:cNvPr id="281603" name="Rectangle 3"/>
          <p:cNvSpPr>
            <a:spLocks noChangeArrowheads="1"/>
          </p:cNvSpPr>
          <p:nvPr/>
        </p:nvSpPr>
        <p:spPr bwMode="auto">
          <a:xfrm>
            <a:off x="0" y="32305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1604" name="Object 4"/>
          <p:cNvGraphicFramePr>
            <a:graphicFrameLocks noChangeAspect="1"/>
          </p:cNvGraphicFramePr>
          <p:nvPr/>
        </p:nvGraphicFramePr>
        <p:xfrm>
          <a:off x="3621088" y="4964113"/>
          <a:ext cx="858837" cy="409575"/>
        </p:xfrm>
        <a:graphic>
          <a:graphicData uri="http://schemas.openxmlformats.org/presentationml/2006/ole">
            <mc:AlternateContent xmlns:mc="http://schemas.openxmlformats.org/markup-compatibility/2006">
              <mc:Choice xmlns:v="urn:schemas-microsoft-com:vml" Requires="v">
                <p:oleObj spid="_x0000_s6147" name="Equation" r:id="rId4" imgW="342720" imgH="164880" progId="Equation.DSMT4">
                  <p:embed/>
                </p:oleObj>
              </mc:Choice>
              <mc:Fallback>
                <p:oleObj name="Equation" r:id="rId4" imgW="342720" imgH="1648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088" y="4964113"/>
                        <a:ext cx="85883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1605" name="Rectangle 5"/>
          <p:cNvSpPr>
            <a:spLocks noChangeArrowheads="1"/>
          </p:cNvSpPr>
          <p:nvPr/>
        </p:nvSpPr>
        <p:spPr bwMode="auto">
          <a:xfrm>
            <a:off x="4429125" y="4868863"/>
            <a:ext cx="1727200" cy="519112"/>
          </a:xfrm>
          <a:prstGeom prst="rect">
            <a:avLst/>
          </a:prstGeom>
          <a:noFill/>
          <a:ln w="9525">
            <a:noFill/>
            <a:miter lim="800000"/>
            <a:headEnd/>
            <a:tailEnd/>
          </a:ln>
          <a:effectLst/>
        </p:spPr>
        <p:txBody>
          <a:bodyPr anchor="ctr">
            <a:spAutoFit/>
          </a:bodyPr>
          <a:lstStyle/>
          <a:p>
            <a:pPr>
              <a:spcBef>
                <a:spcPct val="0"/>
              </a:spcBef>
              <a:buClrTx/>
              <a:buFontTx/>
              <a:buNone/>
            </a:pPr>
            <a:r>
              <a:rPr kumimoji="1" lang="zh-CN" altLang="en-US">
                <a:solidFill>
                  <a:srgbClr val="000066"/>
                </a:solidFill>
                <a:latin typeface="Times New Roman" pitchFamily="18" charset="0"/>
                <a:ea typeface="宋体" pitchFamily="2" charset="-122"/>
                <a:cs typeface="Times New Roman" pitchFamily="18" charset="0"/>
              </a:rPr>
              <a:t>色度图</a:t>
            </a:r>
            <a:r>
              <a:rPr kumimoji="1" lang="zh-CN" altLang="en-US">
                <a:solidFill>
                  <a:srgbClr val="000066"/>
                </a:solidFill>
                <a:latin typeface="Times New Roman" pitchFamily="18" charset="0"/>
                <a:ea typeface="宋体" pitchFamily="2"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rrowheads="1"/>
          </p:cNvSpPr>
          <p:nvPr>
            <p:ph type="title"/>
          </p:nvPr>
        </p:nvSpPr>
        <p:spPr>
          <a:xfrm>
            <a:off x="468313" y="188913"/>
            <a:ext cx="7772400" cy="760412"/>
          </a:xfrm>
        </p:spPr>
        <p:txBody>
          <a:bodyPr/>
          <a:lstStyle/>
          <a:p>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CMY</a:t>
            </a:r>
            <a:r>
              <a:rPr lang="zh-CN" altLang="en-US" b="1">
                <a:latin typeface="楷体_GB2312" pitchFamily="49" charset="-122"/>
                <a:ea typeface="楷体_GB2312" pitchFamily="49" charset="-122"/>
              </a:rPr>
              <a:t>颜色空间</a:t>
            </a:r>
          </a:p>
        </p:txBody>
      </p:sp>
      <p:sp>
        <p:nvSpPr>
          <p:cNvPr id="282627" name="Rectangle 3"/>
          <p:cNvSpPr>
            <a:spLocks noGrp="1" noRot="1" noChangeArrowheads="1"/>
          </p:cNvSpPr>
          <p:nvPr>
            <p:ph type="body" idx="1"/>
          </p:nvPr>
        </p:nvSpPr>
        <p:spPr>
          <a:xfrm>
            <a:off x="827088" y="1052513"/>
            <a:ext cx="8316912" cy="4113212"/>
          </a:xfrm>
        </p:spPr>
        <p:txBody>
          <a:bodyPr>
            <a:normAutofit/>
          </a:bodyPr>
          <a:lstStyle/>
          <a:p>
            <a:r>
              <a:rPr lang="zh-CN" altLang="en-US" sz="3200" b="1" dirty="0">
                <a:latin typeface="楷体_GB2312" pitchFamily="49" charset="-122"/>
                <a:ea typeface="楷体_GB2312" pitchFamily="49" charset="-122"/>
              </a:rPr>
              <a:t>以青（</a:t>
            </a:r>
            <a:r>
              <a:rPr lang="en-US" altLang="zh-CN" sz="3200" b="1" dirty="0">
                <a:latin typeface="楷体_GB2312" pitchFamily="49" charset="-122"/>
                <a:ea typeface="楷体_GB2312" pitchFamily="49" charset="-122"/>
              </a:rPr>
              <a:t>Cyan</a:t>
            </a:r>
            <a:r>
              <a:rPr lang="zh-CN" altLang="en-US" sz="3200" b="1" dirty="0">
                <a:latin typeface="楷体_GB2312" pitchFamily="49" charset="-122"/>
                <a:ea typeface="楷体_GB2312" pitchFamily="49" charset="-122"/>
              </a:rPr>
              <a:t>），品红（</a:t>
            </a:r>
            <a:r>
              <a:rPr lang="en-US" altLang="zh-CN" sz="3200" b="1" dirty="0">
                <a:latin typeface="楷体_GB2312" pitchFamily="49" charset="-122"/>
                <a:ea typeface="楷体_GB2312" pitchFamily="49" charset="-122"/>
              </a:rPr>
              <a:t>Magenta</a:t>
            </a:r>
            <a:r>
              <a:rPr lang="zh-CN" altLang="en-US" sz="3200" b="1" dirty="0">
                <a:latin typeface="楷体_GB2312" pitchFamily="49" charset="-122"/>
                <a:ea typeface="楷体_GB2312" pitchFamily="49" charset="-122"/>
              </a:rPr>
              <a:t>），黄（</a:t>
            </a:r>
            <a:r>
              <a:rPr lang="en-US" altLang="zh-CN" sz="3200" b="1" dirty="0">
                <a:latin typeface="楷体_GB2312" pitchFamily="49" charset="-122"/>
                <a:ea typeface="楷体_GB2312" pitchFamily="49" charset="-122"/>
              </a:rPr>
              <a:t>Yellow</a:t>
            </a:r>
            <a:r>
              <a:rPr lang="zh-CN" altLang="en-US" sz="3200" b="1" dirty="0">
                <a:latin typeface="楷体_GB2312" pitchFamily="49" charset="-122"/>
                <a:ea typeface="楷体_GB2312" pitchFamily="49" charset="-122"/>
              </a:rPr>
              <a:t>）为三基色，其余同</a:t>
            </a:r>
            <a:r>
              <a:rPr lang="en-US" altLang="zh-CN" sz="3200" b="1" dirty="0">
                <a:latin typeface="楷体_GB2312" pitchFamily="49" charset="-122"/>
                <a:ea typeface="楷体_GB2312" pitchFamily="49" charset="-122"/>
              </a:rPr>
              <a:t>RGB</a:t>
            </a:r>
            <a:r>
              <a:rPr lang="zh-CN" altLang="en-US" sz="3200" b="1" dirty="0">
                <a:latin typeface="楷体_GB2312" pitchFamily="49" charset="-122"/>
                <a:ea typeface="楷体_GB2312" pitchFamily="49" charset="-122"/>
              </a:rPr>
              <a:t>颜色空间</a:t>
            </a:r>
            <a:r>
              <a:rPr lang="en-US" altLang="zh-CN" sz="3200" b="1" dirty="0">
                <a:latin typeface="楷体_GB2312" pitchFamily="49" charset="-122"/>
                <a:ea typeface="楷体_GB2312" pitchFamily="49" charset="-122"/>
              </a:rPr>
              <a:t>.</a:t>
            </a:r>
          </a:p>
        </p:txBody>
      </p:sp>
      <p:pic>
        <p:nvPicPr>
          <p:cNvPr id="282628" name="Picture 4" descr="CMY"/>
          <p:cNvPicPr>
            <a:picLocks noChangeAspect="1" noChangeArrowheads="1"/>
          </p:cNvPicPr>
          <p:nvPr/>
        </p:nvPicPr>
        <p:blipFill>
          <a:blip r:embed="rId2" cstate="print"/>
          <a:srcRect/>
          <a:stretch>
            <a:fillRect/>
          </a:stretch>
        </p:blipFill>
        <p:spPr bwMode="auto">
          <a:xfrm>
            <a:off x="2483768" y="2348880"/>
            <a:ext cx="4537075" cy="37020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rrowheads="1"/>
          </p:cNvSpPr>
          <p:nvPr>
            <p:ph type="title"/>
          </p:nvPr>
        </p:nvSpPr>
        <p:spPr>
          <a:xfrm>
            <a:off x="611188" y="220663"/>
            <a:ext cx="7772400" cy="760412"/>
          </a:xfrm>
        </p:spPr>
        <p:txBody>
          <a:bodyPr/>
          <a:lstStyle/>
          <a:p>
            <a:r>
              <a:rPr lang="en-US" altLang="zh-CN" b="1">
                <a:latin typeface="楷体_GB2312" pitchFamily="49" charset="-122"/>
                <a:ea typeface="楷体_GB2312" pitchFamily="49" charset="-122"/>
              </a:rPr>
              <a:t>RGB</a:t>
            </a:r>
            <a:r>
              <a:rPr lang="zh-CN" altLang="en-US" b="1">
                <a:latin typeface="楷体_GB2312" pitchFamily="49" charset="-122"/>
                <a:ea typeface="楷体_GB2312" pitchFamily="49" charset="-122"/>
              </a:rPr>
              <a:t>空间与</a:t>
            </a:r>
            <a:r>
              <a:rPr lang="en-US" altLang="zh-CN" b="1">
                <a:latin typeface="楷体_GB2312" pitchFamily="49" charset="-122"/>
                <a:ea typeface="楷体_GB2312" pitchFamily="49" charset="-122"/>
              </a:rPr>
              <a:t>CMY</a:t>
            </a:r>
            <a:r>
              <a:rPr lang="zh-CN" altLang="en-US" b="1">
                <a:latin typeface="楷体_GB2312" pitchFamily="49" charset="-122"/>
                <a:ea typeface="楷体_GB2312" pitchFamily="49" charset="-122"/>
              </a:rPr>
              <a:t>空间的关系</a:t>
            </a:r>
          </a:p>
        </p:txBody>
      </p:sp>
      <p:sp>
        <p:nvSpPr>
          <p:cNvPr id="283651" name="Rectangle 3"/>
          <p:cNvSpPr>
            <a:spLocks noGrp="1" noRot="1" noChangeArrowheads="1"/>
          </p:cNvSpPr>
          <p:nvPr>
            <p:ph type="body" idx="1"/>
          </p:nvPr>
        </p:nvSpPr>
        <p:spPr>
          <a:xfrm>
            <a:off x="684213" y="1044575"/>
            <a:ext cx="7992243" cy="4113213"/>
          </a:xfrm>
        </p:spPr>
        <p:txBody>
          <a:bodyPr/>
          <a:lstStyle/>
          <a:p>
            <a:r>
              <a:rPr lang="zh-CN" altLang="en-US" sz="3200" b="1" dirty="0">
                <a:solidFill>
                  <a:srgbClr val="000066"/>
                </a:solidFill>
                <a:latin typeface="楷体_GB2312" pitchFamily="49" charset="-122"/>
                <a:ea typeface="楷体_GB2312" pitchFamily="49" charset="-122"/>
              </a:rPr>
              <a:t>在</a:t>
            </a:r>
            <a:r>
              <a:rPr lang="en-US" altLang="zh-CN" sz="3200" b="1" dirty="0">
                <a:solidFill>
                  <a:srgbClr val="000066"/>
                </a:solidFill>
                <a:latin typeface="楷体_GB2312" pitchFamily="49" charset="-122"/>
                <a:ea typeface="楷体_GB2312" pitchFamily="49" charset="-122"/>
              </a:rPr>
              <a:t>RGB</a:t>
            </a:r>
            <a:r>
              <a:rPr lang="zh-CN" altLang="en-US" sz="3200" b="1" dirty="0">
                <a:solidFill>
                  <a:srgbClr val="000066"/>
                </a:solidFill>
                <a:latin typeface="楷体_GB2312" pitchFamily="49" charset="-122"/>
                <a:ea typeface="楷体_GB2312" pitchFamily="49" charset="-122"/>
              </a:rPr>
              <a:t>颜色空间中，颜色的形成是由黑到白的增色处理过程，用于屏幕的彩色输出</a:t>
            </a:r>
            <a:r>
              <a:rPr lang="en-US" altLang="zh-CN" sz="3200" b="1" dirty="0">
                <a:solidFill>
                  <a:srgbClr val="000066"/>
                </a:solidFill>
                <a:latin typeface="楷体_GB2312" pitchFamily="49" charset="-122"/>
                <a:ea typeface="楷体_GB2312" pitchFamily="49" charset="-122"/>
              </a:rPr>
              <a:t>.</a:t>
            </a:r>
          </a:p>
          <a:p>
            <a:r>
              <a:rPr lang="zh-CN" altLang="en-US" sz="3200" b="1" dirty="0">
                <a:solidFill>
                  <a:srgbClr val="000066"/>
                </a:solidFill>
                <a:latin typeface="楷体_GB2312" pitchFamily="49" charset="-122"/>
                <a:ea typeface="楷体_GB2312" pitchFamily="49" charset="-122"/>
              </a:rPr>
              <a:t>在</a:t>
            </a:r>
            <a:r>
              <a:rPr lang="en-US" altLang="zh-CN" sz="3200" b="1" dirty="0">
                <a:solidFill>
                  <a:srgbClr val="000066"/>
                </a:solidFill>
                <a:latin typeface="楷体_GB2312" pitchFamily="49" charset="-122"/>
                <a:ea typeface="楷体_GB2312" pitchFamily="49" charset="-122"/>
              </a:rPr>
              <a:t>CMY</a:t>
            </a:r>
            <a:r>
              <a:rPr lang="zh-CN" altLang="en-US" sz="3200" b="1" dirty="0">
                <a:solidFill>
                  <a:srgbClr val="000066"/>
                </a:solidFill>
                <a:latin typeface="楷体_GB2312" pitchFamily="49" charset="-122"/>
                <a:ea typeface="楷体_GB2312" pitchFamily="49" charset="-122"/>
              </a:rPr>
              <a:t>颜色空间中，颜色的形成是由白到黑的减色处理过程，用于绘图和打印的彩色输出</a:t>
            </a:r>
            <a:r>
              <a:rPr lang="en-US" altLang="zh-CN" sz="3600" b="1" dirty="0">
                <a:solidFill>
                  <a:srgbClr val="000066"/>
                </a:solidFill>
                <a:latin typeface="楷体_GB2312" pitchFamily="49" charset="-122"/>
                <a:ea typeface="楷体_GB2312" pitchFamily="49" charset="-122"/>
              </a:rPr>
              <a:t>.</a:t>
            </a:r>
          </a:p>
          <a:p>
            <a:endParaRPr lang="en-US" altLang="zh-CN" b="1" dirty="0">
              <a:latin typeface="楷体_GB2312" pitchFamily="49" charset="-122"/>
              <a:ea typeface="楷体_GB2312" pitchFamily="49" charset="-122"/>
            </a:endParaRPr>
          </a:p>
        </p:txBody>
      </p:sp>
      <p:sp>
        <p:nvSpPr>
          <p:cNvPr id="283652" name="Rectangle 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3653" name="Rectangle 5"/>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3654" name="Object 6"/>
          <p:cNvGraphicFramePr>
            <a:graphicFrameLocks noChangeAspect="1"/>
          </p:cNvGraphicFramePr>
          <p:nvPr/>
        </p:nvGraphicFramePr>
        <p:xfrm>
          <a:off x="3131840" y="3861048"/>
          <a:ext cx="2736850" cy="1552575"/>
        </p:xfrm>
        <a:graphic>
          <a:graphicData uri="http://schemas.openxmlformats.org/presentationml/2006/ole">
            <mc:AlternateContent xmlns:mc="http://schemas.openxmlformats.org/markup-compatibility/2006">
              <mc:Choice xmlns:v="urn:schemas-microsoft-com:vml" Requires="v">
                <p:oleObj spid="_x0000_s7171" name="公式" r:id="rId3" imgW="1016000" imgH="685800" progId="Equation.3">
                  <p:embed/>
                </p:oleObj>
              </mc:Choice>
              <mc:Fallback>
                <p:oleObj name="公式" r:id="rId3" imgW="1016000" imgH="685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861048"/>
                        <a:ext cx="2736850" cy="155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rrowheads="1"/>
          </p:cNvSpPr>
          <p:nvPr>
            <p:ph type="title"/>
          </p:nvPr>
        </p:nvSpPr>
        <p:spPr>
          <a:xfrm>
            <a:off x="760413" y="333375"/>
            <a:ext cx="7772400" cy="760413"/>
          </a:xfrm>
        </p:spPr>
        <p:txBody>
          <a:bodyPr/>
          <a:lstStyle/>
          <a:p>
            <a:r>
              <a:rPr lang="en-US" altLang="zh-CN" b="1">
                <a:latin typeface="楷体_GB2312" pitchFamily="49" charset="-122"/>
                <a:ea typeface="楷体_GB2312" pitchFamily="49" charset="-122"/>
              </a:rPr>
              <a:t>(4) CIE XYZ</a:t>
            </a:r>
            <a:r>
              <a:rPr lang="zh-CN" altLang="en-US" b="1">
                <a:latin typeface="楷体_GB2312" pitchFamily="49" charset="-122"/>
                <a:ea typeface="楷体_GB2312" pitchFamily="49" charset="-122"/>
              </a:rPr>
              <a:t>颜色空间</a:t>
            </a:r>
          </a:p>
        </p:txBody>
      </p:sp>
      <p:sp>
        <p:nvSpPr>
          <p:cNvPr id="284675" name="Rectangle 3"/>
          <p:cNvSpPr>
            <a:spLocks noGrp="1" noRot="1" noChangeArrowheads="1"/>
          </p:cNvSpPr>
          <p:nvPr>
            <p:ph type="body" idx="1"/>
          </p:nvPr>
        </p:nvSpPr>
        <p:spPr>
          <a:xfrm>
            <a:off x="304800" y="1341438"/>
            <a:ext cx="8316913" cy="4608512"/>
          </a:xfrm>
        </p:spPr>
        <p:txBody>
          <a:bodyPr/>
          <a:lstStyle/>
          <a:p>
            <a:r>
              <a:rPr lang="zh-CN" altLang="en-US" sz="3600" b="1">
                <a:latin typeface="楷体_GB2312" pitchFamily="49" charset="-122"/>
                <a:ea typeface="楷体_GB2312" pitchFamily="49" charset="-122"/>
              </a:rPr>
              <a:t>定义颜色是三基色</a:t>
            </a:r>
            <a:r>
              <a:rPr lang="en-US" altLang="zh-CN" sz="3600" b="1">
                <a:latin typeface="楷体_GB2312" pitchFamily="49" charset="-122"/>
                <a:ea typeface="楷体_GB2312" pitchFamily="49" charset="-122"/>
              </a:rPr>
              <a:t>X, Y, Z</a:t>
            </a:r>
            <a:r>
              <a:rPr lang="zh-CN" altLang="en-US" sz="3600" b="1">
                <a:latin typeface="楷体_GB2312" pitchFamily="49" charset="-122"/>
                <a:ea typeface="楷体_GB2312" pitchFamily="49" charset="-122"/>
              </a:rPr>
              <a:t>的加权组合</a:t>
            </a:r>
            <a:r>
              <a:rPr lang="en-US" altLang="zh-CN" sz="3600" b="1">
                <a:latin typeface="楷体_GB2312" pitchFamily="49" charset="-122"/>
                <a:ea typeface="楷体_GB2312" pitchFamily="49" charset="-122"/>
              </a:rPr>
              <a:t>:</a:t>
            </a:r>
          </a:p>
          <a:p>
            <a:pPr>
              <a:buFont typeface="Wingdings" pitchFamily="2" charset="2"/>
              <a:buNone/>
            </a:pPr>
            <a:r>
              <a:rPr lang="en-US" altLang="zh-CN"/>
              <a:t>     </a:t>
            </a:r>
          </a:p>
        </p:txBody>
      </p:sp>
      <p:sp>
        <p:nvSpPr>
          <p:cNvPr id="28467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4677" name="Object 5"/>
          <p:cNvGraphicFramePr>
            <a:graphicFrameLocks noChangeAspect="1"/>
          </p:cNvGraphicFramePr>
          <p:nvPr/>
        </p:nvGraphicFramePr>
        <p:xfrm>
          <a:off x="2135188" y="2055813"/>
          <a:ext cx="3960812" cy="534987"/>
        </p:xfrm>
        <a:graphic>
          <a:graphicData uri="http://schemas.openxmlformats.org/presentationml/2006/ole">
            <mc:AlternateContent xmlns:mc="http://schemas.openxmlformats.org/markup-compatibility/2006">
              <mc:Choice xmlns:v="urn:schemas-microsoft-com:vml" Requires="v">
                <p:oleObj spid="_x0000_s8195" name="公式" r:id="rId3" imgW="1409088" imgH="190417" progId="Equation.3">
                  <p:embed/>
                </p:oleObj>
              </mc:Choice>
              <mc:Fallback>
                <p:oleObj name="公式" r:id="rId3" imgW="1409088" imgH="19041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055813"/>
                        <a:ext cx="3960812"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78" name="Rectangle 6"/>
          <p:cNvSpPr>
            <a:spLocks noChangeArrowheads="1"/>
          </p:cNvSpPr>
          <p:nvPr/>
        </p:nvSpPr>
        <p:spPr bwMode="auto">
          <a:xfrm>
            <a:off x="0" y="2998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4679" name="Rectangle 7"/>
          <p:cNvSpPr>
            <a:spLocks noChangeArrowheads="1"/>
          </p:cNvSpPr>
          <p:nvPr/>
        </p:nvSpPr>
        <p:spPr bwMode="auto">
          <a:xfrm>
            <a:off x="1258888" y="2622550"/>
            <a:ext cx="6894512" cy="519113"/>
          </a:xfrm>
          <a:prstGeom prst="rect">
            <a:avLst/>
          </a:prstGeom>
          <a:noFill/>
          <a:ln w="9525">
            <a:noFill/>
            <a:miter lim="800000"/>
            <a:headEnd/>
            <a:tailEnd/>
          </a:ln>
          <a:effectLst/>
        </p:spPr>
        <p:txBody>
          <a:bodyPr anchor="ctr">
            <a:spAutoFit/>
          </a:bodyPr>
          <a:lstStyle/>
          <a:p>
            <a:pPr>
              <a:spcBef>
                <a:spcPct val="0"/>
              </a:spcBef>
              <a:buClrTx/>
              <a:buFontTx/>
              <a:buNone/>
            </a:pPr>
            <a:r>
              <a:rPr kumimoji="1" lang="en-US" altLang="zh-CN">
                <a:latin typeface="楷体_GB2312" pitchFamily="49" charset="-122"/>
                <a:cs typeface="Times New Roman" pitchFamily="18" charset="0"/>
              </a:rPr>
              <a:t>(X),(Y),(Z)</a:t>
            </a:r>
            <a:r>
              <a:rPr kumimoji="1" lang="zh-CN" altLang="en-US">
                <a:latin typeface="楷体_GB2312" pitchFamily="49" charset="-122"/>
                <a:cs typeface="Times New Roman" pitchFamily="18" charset="0"/>
              </a:rPr>
              <a:t>是基色量，</a:t>
            </a:r>
            <a:r>
              <a:rPr kumimoji="1" lang="en-US" altLang="zh-CN">
                <a:latin typeface="楷体_GB2312" pitchFamily="49" charset="-122"/>
                <a:cs typeface="Times New Roman" pitchFamily="18" charset="0"/>
              </a:rPr>
              <a:t>X,Y,Z</a:t>
            </a:r>
            <a:r>
              <a:rPr kumimoji="1" lang="zh-CN" altLang="en-US">
                <a:latin typeface="楷体_GB2312" pitchFamily="49" charset="-122"/>
                <a:cs typeface="Times New Roman" pitchFamily="18" charset="0"/>
              </a:rPr>
              <a:t>是比例系数</a:t>
            </a:r>
          </a:p>
        </p:txBody>
      </p:sp>
      <p:sp>
        <p:nvSpPr>
          <p:cNvPr id="284680" name="Text Box 8"/>
          <p:cNvSpPr txBox="1">
            <a:spLocks noChangeArrowheads="1"/>
          </p:cNvSpPr>
          <p:nvPr/>
        </p:nvSpPr>
        <p:spPr bwMode="auto">
          <a:xfrm>
            <a:off x="1258888" y="3243263"/>
            <a:ext cx="5545137" cy="2057400"/>
          </a:xfrm>
          <a:prstGeom prst="rect">
            <a:avLst/>
          </a:prstGeom>
          <a:noFill/>
          <a:ln w="9525">
            <a:noFill/>
            <a:miter lim="800000"/>
            <a:headEnd/>
            <a:tailEnd/>
          </a:ln>
          <a:effectLst/>
        </p:spPr>
        <p:txBody>
          <a:bodyPr>
            <a:spAutoFit/>
          </a:bodyPr>
          <a:lstStyle/>
          <a:p>
            <a:pPr marL="457200" indent="-457200">
              <a:spcBef>
                <a:spcPct val="0"/>
              </a:spcBef>
              <a:buClrTx/>
              <a:buFontTx/>
              <a:buNone/>
            </a:pPr>
            <a:r>
              <a:rPr kumimoji="1" lang="zh-CN" altLang="en-US">
                <a:latin typeface="楷体_GB2312" pitchFamily="49" charset="-122"/>
              </a:rPr>
              <a:t>满足以下条件：</a:t>
            </a:r>
          </a:p>
          <a:p>
            <a:pPr marL="457200" indent="-457200">
              <a:buClrTx/>
              <a:buFontTx/>
              <a:buAutoNum type="arabicPeriod"/>
            </a:pPr>
            <a:r>
              <a:rPr kumimoji="1" lang="zh-CN" altLang="en-US">
                <a:latin typeface="楷体_GB2312" pitchFamily="49" charset="-122"/>
              </a:rPr>
              <a:t>三色比例系数</a:t>
            </a:r>
            <a:r>
              <a:rPr kumimoji="1" lang="en-US" altLang="zh-CN">
                <a:latin typeface="楷体_GB2312" pitchFamily="49" charset="-122"/>
              </a:rPr>
              <a:t>X,Y,Z</a:t>
            </a:r>
            <a:r>
              <a:rPr kumimoji="1" lang="zh-CN" altLang="en-US">
                <a:latin typeface="楷体_GB2312" pitchFamily="49" charset="-122"/>
              </a:rPr>
              <a:t>大于零；</a:t>
            </a:r>
          </a:p>
          <a:p>
            <a:pPr marL="457200" indent="-457200">
              <a:buClrTx/>
              <a:buFontTx/>
              <a:buAutoNum type="arabicPeriod"/>
            </a:pPr>
            <a:r>
              <a:rPr lang="en-US" altLang="zh-CN">
                <a:latin typeface="楷体_GB2312" pitchFamily="49" charset="-122"/>
              </a:rPr>
              <a:t>Y</a:t>
            </a:r>
            <a:r>
              <a:rPr lang="zh-CN" altLang="en-US">
                <a:latin typeface="楷体_GB2312" pitchFamily="49" charset="-122"/>
              </a:rPr>
              <a:t>的数值等于彩色光的亮度；</a:t>
            </a:r>
          </a:p>
          <a:p>
            <a:pPr marL="457200" indent="-457200">
              <a:buClrTx/>
              <a:buFontTx/>
              <a:buAutoNum type="arabicPeriod"/>
            </a:pPr>
            <a:r>
              <a:rPr lang="zh-CN" altLang="en-US">
                <a:latin typeface="楷体_GB2312" pitchFamily="49" charset="-122"/>
              </a:rPr>
              <a:t>当</a:t>
            </a:r>
            <a:r>
              <a:rPr lang="en-US" altLang="zh-CN">
                <a:latin typeface="楷体_GB2312" pitchFamily="49" charset="-122"/>
              </a:rPr>
              <a:t>X=Y=Z</a:t>
            </a:r>
            <a:r>
              <a:rPr lang="zh-CN" altLang="en-US">
                <a:latin typeface="楷体_GB2312" pitchFamily="49" charset="-122"/>
              </a:rPr>
              <a:t>时表示标准白光</a:t>
            </a:r>
            <a:r>
              <a:rPr lang="en-US" altLang="zh-CN">
                <a:latin typeface="楷体_GB2312" pitchFamily="49" charset="-12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rrowheads="1"/>
          </p:cNvSpPr>
          <p:nvPr>
            <p:ph type="title"/>
          </p:nvPr>
        </p:nvSpPr>
        <p:spPr>
          <a:xfrm>
            <a:off x="755650" y="549275"/>
            <a:ext cx="8077200" cy="615950"/>
          </a:xfrm>
        </p:spPr>
        <p:txBody>
          <a:bodyPr>
            <a:normAutofit fontScale="90000"/>
          </a:bodyPr>
          <a:lstStyle/>
          <a:p>
            <a:r>
              <a:rPr lang="en-US" altLang="zh-CN" b="1">
                <a:latin typeface="楷体_GB2312" pitchFamily="49" charset="-122"/>
                <a:ea typeface="楷体_GB2312" pitchFamily="49" charset="-122"/>
              </a:rPr>
              <a:t>XYZ</a:t>
            </a:r>
            <a:r>
              <a:rPr lang="zh-CN" altLang="en-US" b="1">
                <a:latin typeface="楷体_GB2312" pitchFamily="49" charset="-122"/>
                <a:ea typeface="楷体_GB2312" pitchFamily="49" charset="-122"/>
              </a:rPr>
              <a:t>颜色空间</a:t>
            </a:r>
          </a:p>
        </p:txBody>
      </p:sp>
      <p:sp>
        <p:nvSpPr>
          <p:cNvPr id="285699"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5700" name="Rectangle 4"/>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5701" name="Text Box 5"/>
          <p:cNvSpPr txBox="1">
            <a:spLocks noChangeArrowheads="1"/>
          </p:cNvSpPr>
          <p:nvPr/>
        </p:nvSpPr>
        <p:spPr bwMode="auto">
          <a:xfrm>
            <a:off x="827088" y="1341438"/>
            <a:ext cx="7127875" cy="1066800"/>
          </a:xfrm>
          <a:prstGeom prst="rect">
            <a:avLst/>
          </a:prstGeom>
          <a:noFill/>
          <a:ln w="9525">
            <a:noFill/>
            <a:miter lim="800000"/>
            <a:headEnd/>
            <a:tailEnd/>
          </a:ln>
          <a:effectLst/>
        </p:spPr>
        <p:txBody>
          <a:bodyPr>
            <a:spAutoFit/>
          </a:bodyPr>
          <a:lstStyle/>
          <a:p>
            <a:pPr marL="261938" indent="-261938">
              <a:spcBef>
                <a:spcPct val="50000"/>
              </a:spcBef>
              <a:buClrTx/>
              <a:buFontTx/>
              <a:buChar char="•"/>
            </a:pPr>
            <a:r>
              <a:rPr kumimoji="1" lang="zh-CN" altLang="en-US" sz="3200">
                <a:latin typeface="楷体_GB2312" pitchFamily="49" charset="-122"/>
              </a:rPr>
              <a:t>根据上述条件，可以得到</a:t>
            </a:r>
            <a:r>
              <a:rPr kumimoji="1" lang="en-US" altLang="zh-CN" sz="3200">
                <a:latin typeface="楷体_GB2312" pitchFamily="49" charset="-122"/>
              </a:rPr>
              <a:t>XYZ</a:t>
            </a:r>
            <a:r>
              <a:rPr kumimoji="1" lang="zh-CN" altLang="en-US" sz="3200">
                <a:latin typeface="楷体_GB2312" pitchFamily="49" charset="-122"/>
              </a:rPr>
              <a:t>与</a:t>
            </a:r>
            <a:r>
              <a:rPr kumimoji="1" lang="en-US" altLang="zh-CN" sz="3200">
                <a:latin typeface="楷体_GB2312" pitchFamily="49" charset="-122"/>
              </a:rPr>
              <a:t>RGB</a:t>
            </a:r>
            <a:r>
              <a:rPr kumimoji="1" lang="zh-CN" altLang="en-US" sz="3200">
                <a:latin typeface="楷体_GB2312" pitchFamily="49" charset="-122"/>
              </a:rPr>
              <a:t>之间的关系：</a:t>
            </a:r>
          </a:p>
        </p:txBody>
      </p:sp>
      <p:sp>
        <p:nvSpPr>
          <p:cNvPr id="285702" name="Rectangle 6"/>
          <p:cNvSpPr>
            <a:spLocks noChangeArrowheads="1"/>
          </p:cNvSpPr>
          <p:nvPr/>
        </p:nvSpPr>
        <p:spPr bwMode="auto">
          <a:xfrm>
            <a:off x="0" y="31194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5703" name="Object 7"/>
          <p:cNvGraphicFramePr>
            <a:graphicFrameLocks noChangeAspect="1"/>
          </p:cNvGraphicFramePr>
          <p:nvPr/>
        </p:nvGraphicFramePr>
        <p:xfrm>
          <a:off x="1403350" y="2586038"/>
          <a:ext cx="5689600" cy="1635125"/>
        </p:xfrm>
        <a:graphic>
          <a:graphicData uri="http://schemas.openxmlformats.org/presentationml/2006/ole">
            <mc:AlternateContent xmlns:mc="http://schemas.openxmlformats.org/markup-compatibility/2006">
              <mc:Choice xmlns:v="urn:schemas-microsoft-com:vml" Requires="v">
                <p:oleObj spid="_x0000_s9219" name="公式" r:id="rId3" imgW="2476440" imgH="711000" progId="Equation.3">
                  <p:embed/>
                </p:oleObj>
              </mc:Choice>
              <mc:Fallback>
                <p:oleObj name="公式" r:id="rId3" imgW="2476440" imgH="711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586038"/>
                        <a:ext cx="5689600"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rrowheads="1"/>
          </p:cNvSpPr>
          <p:nvPr>
            <p:ph type="title"/>
          </p:nvPr>
        </p:nvSpPr>
        <p:spPr>
          <a:xfrm>
            <a:off x="468313" y="333375"/>
            <a:ext cx="7772400" cy="760413"/>
          </a:xfrm>
        </p:spPr>
        <p:txBody>
          <a:bodyPr/>
          <a:lstStyle/>
          <a:p>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）规范化</a:t>
            </a:r>
            <a:r>
              <a:rPr lang="en-US" altLang="zh-CN" b="1">
                <a:latin typeface="楷体_GB2312" pitchFamily="49" charset="-122"/>
                <a:ea typeface="楷体_GB2312" pitchFamily="49" charset="-122"/>
              </a:rPr>
              <a:t>XYZ</a:t>
            </a:r>
            <a:r>
              <a:rPr lang="zh-CN" altLang="en-US" b="1">
                <a:latin typeface="楷体_GB2312" pitchFamily="49" charset="-122"/>
                <a:ea typeface="楷体_GB2312" pitchFamily="49" charset="-122"/>
              </a:rPr>
              <a:t>颜色空间</a:t>
            </a:r>
            <a:r>
              <a:rPr lang="en-US" altLang="zh-CN" b="1">
                <a:latin typeface="楷体_GB2312" pitchFamily="49" charset="-122"/>
                <a:ea typeface="楷体_GB2312" pitchFamily="49" charset="-122"/>
              </a:rPr>
              <a:t>(Nxyz)</a:t>
            </a:r>
          </a:p>
        </p:txBody>
      </p:sp>
      <p:sp>
        <p:nvSpPr>
          <p:cNvPr id="286723" name="Rectangle 3"/>
          <p:cNvSpPr>
            <a:spLocks noGrp="1" noRot="1" noChangeArrowheads="1"/>
          </p:cNvSpPr>
          <p:nvPr>
            <p:ph type="body" idx="1"/>
          </p:nvPr>
        </p:nvSpPr>
        <p:spPr/>
        <p:txBody>
          <a:bodyPr/>
          <a:lstStyle/>
          <a:p>
            <a:r>
              <a:rPr lang="zh-CN" altLang="en-US" sz="3600" b="1">
                <a:solidFill>
                  <a:srgbClr val="000066"/>
                </a:solidFill>
                <a:latin typeface="楷体_GB2312" pitchFamily="49" charset="-122"/>
                <a:ea typeface="楷体_GB2312" pitchFamily="49" charset="-122"/>
              </a:rPr>
              <a:t>对</a:t>
            </a:r>
            <a:r>
              <a:rPr lang="en-US" altLang="zh-CN" sz="3600" b="1">
                <a:solidFill>
                  <a:srgbClr val="000066"/>
                </a:solidFill>
                <a:latin typeface="楷体_GB2312" pitchFamily="49" charset="-122"/>
                <a:ea typeface="楷体_GB2312" pitchFamily="49" charset="-122"/>
              </a:rPr>
              <a:t>X,Y,Z</a:t>
            </a:r>
            <a:r>
              <a:rPr lang="zh-CN" altLang="en-US" sz="3600" b="1">
                <a:solidFill>
                  <a:srgbClr val="000066"/>
                </a:solidFill>
                <a:latin typeface="楷体_GB2312" pitchFamily="49" charset="-122"/>
                <a:ea typeface="楷体_GB2312" pitchFamily="49" charset="-122"/>
              </a:rPr>
              <a:t>三基色规范化：</a:t>
            </a:r>
          </a:p>
        </p:txBody>
      </p:sp>
      <p:sp>
        <p:nvSpPr>
          <p:cNvPr id="286724" name="Rectangle 4"/>
          <p:cNvSpPr>
            <a:spLocks noChangeArrowheads="1"/>
          </p:cNvSpPr>
          <p:nvPr/>
        </p:nvSpPr>
        <p:spPr bwMode="auto">
          <a:xfrm>
            <a:off x="0" y="28956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725" name="Object 5"/>
          <p:cNvGraphicFramePr>
            <a:graphicFrameLocks noChangeAspect="1"/>
          </p:cNvGraphicFramePr>
          <p:nvPr/>
        </p:nvGraphicFramePr>
        <p:xfrm>
          <a:off x="1260475" y="2203450"/>
          <a:ext cx="5903913" cy="844550"/>
        </p:xfrm>
        <a:graphic>
          <a:graphicData uri="http://schemas.openxmlformats.org/presentationml/2006/ole">
            <mc:AlternateContent xmlns:mc="http://schemas.openxmlformats.org/markup-compatibility/2006">
              <mc:Choice xmlns:v="urn:schemas-microsoft-com:vml" Requires="v">
                <p:oleObj spid="_x0000_s10243" name="公式" r:id="rId3" imgW="2768400" imgH="393480" progId="Equation.3">
                  <p:embed/>
                </p:oleObj>
              </mc:Choice>
              <mc:Fallback>
                <p:oleObj name="公式" r:id="rId3" imgW="276840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203450"/>
                        <a:ext cx="590391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26" name="Text Box 6"/>
          <p:cNvSpPr txBox="1">
            <a:spLocks noChangeArrowheads="1"/>
          </p:cNvSpPr>
          <p:nvPr/>
        </p:nvSpPr>
        <p:spPr bwMode="auto">
          <a:xfrm>
            <a:off x="827088" y="3125788"/>
            <a:ext cx="6192837" cy="579437"/>
          </a:xfrm>
          <a:prstGeom prst="rect">
            <a:avLst/>
          </a:prstGeom>
          <a:noFill/>
          <a:ln w="9525">
            <a:noFill/>
            <a:miter lim="800000"/>
            <a:headEnd/>
            <a:tailEnd/>
          </a:ln>
          <a:effectLst/>
        </p:spPr>
        <p:txBody>
          <a:bodyPr>
            <a:spAutoFit/>
          </a:bodyPr>
          <a:lstStyle/>
          <a:p>
            <a:pPr>
              <a:spcBef>
                <a:spcPct val="50000"/>
              </a:spcBef>
              <a:buClrTx/>
              <a:buFontTx/>
              <a:buChar char="•"/>
            </a:pPr>
            <a:r>
              <a:rPr kumimoji="1" lang="en-US" altLang="zh-CN" sz="3200" b="0">
                <a:solidFill>
                  <a:srgbClr val="000066"/>
                </a:solidFill>
                <a:latin typeface="Times New Roman" pitchFamily="18" charset="0"/>
                <a:ea typeface="宋体" pitchFamily="2" charset="-122"/>
              </a:rPr>
              <a:t>  </a:t>
            </a:r>
            <a:r>
              <a:rPr kumimoji="1" lang="zh-CN" altLang="en-US" sz="3200">
                <a:solidFill>
                  <a:srgbClr val="000066"/>
                </a:solidFill>
                <a:latin typeface="楷体_GB2312" pitchFamily="49" charset="-122"/>
              </a:rPr>
              <a:t>只需考虑两个独立分量</a:t>
            </a:r>
            <a:r>
              <a:rPr kumimoji="1" lang="en-US" altLang="zh-CN" sz="3200">
                <a:solidFill>
                  <a:srgbClr val="000066"/>
                </a:solidFill>
                <a:latin typeface="楷体_GB2312" pitchFamily="49"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287747" name="Picture 3" descr="10-4"/>
          <p:cNvPicPr>
            <a:picLocks noChangeAspect="1" noChangeArrowheads="1"/>
          </p:cNvPicPr>
          <p:nvPr/>
        </p:nvPicPr>
        <p:blipFill>
          <a:blip r:embed="rId2" cstate="print"/>
          <a:srcRect/>
          <a:stretch>
            <a:fillRect/>
          </a:stretch>
        </p:blipFill>
        <p:spPr bwMode="auto">
          <a:xfrm>
            <a:off x="2195513" y="581025"/>
            <a:ext cx="4464050" cy="4432300"/>
          </a:xfrm>
          <a:prstGeom prst="rect">
            <a:avLst/>
          </a:prstGeom>
          <a:noFill/>
          <a:ln w="9525">
            <a:noFill/>
            <a:miter lim="800000"/>
            <a:headEnd/>
            <a:tailEnd/>
          </a:ln>
        </p:spPr>
      </p:pic>
      <p:sp>
        <p:nvSpPr>
          <p:cNvPr id="287748" name="Text Box 4"/>
          <p:cNvSpPr txBox="1">
            <a:spLocks noChangeArrowheads="1"/>
          </p:cNvSpPr>
          <p:nvPr/>
        </p:nvSpPr>
        <p:spPr bwMode="auto">
          <a:xfrm>
            <a:off x="2627313" y="5157788"/>
            <a:ext cx="3600450" cy="519112"/>
          </a:xfrm>
          <a:prstGeom prst="rect">
            <a:avLst/>
          </a:prstGeom>
          <a:noFill/>
          <a:ln w="9525">
            <a:noFill/>
            <a:miter lim="800000"/>
            <a:headEnd/>
            <a:tailEnd/>
          </a:ln>
          <a:effectLst/>
        </p:spPr>
        <p:txBody>
          <a:bodyPr>
            <a:spAutoFit/>
          </a:bodyPr>
          <a:lstStyle/>
          <a:p>
            <a:pPr>
              <a:spcBef>
                <a:spcPct val="50000"/>
              </a:spcBef>
              <a:buClrTx/>
              <a:buFontTx/>
              <a:buNone/>
            </a:pPr>
            <a:r>
              <a:rPr kumimoji="1" lang="en-US" altLang="zh-CN">
                <a:solidFill>
                  <a:srgbClr val="000066"/>
                </a:solidFill>
                <a:latin typeface="Times New Roman" pitchFamily="18" charset="0"/>
                <a:ea typeface="宋体" pitchFamily="2" charset="-122"/>
              </a:rPr>
              <a:t>CIE 1931</a:t>
            </a:r>
            <a:r>
              <a:rPr kumimoji="1" lang="zh-CN" altLang="en-US">
                <a:solidFill>
                  <a:srgbClr val="000066"/>
                </a:solidFill>
                <a:latin typeface="Times New Roman" pitchFamily="18" charset="0"/>
                <a:ea typeface="宋体" pitchFamily="2" charset="-122"/>
              </a:rPr>
              <a:t>年</a:t>
            </a:r>
            <a:r>
              <a:rPr kumimoji="1" lang="en-US" altLang="zh-CN">
                <a:solidFill>
                  <a:srgbClr val="000066"/>
                </a:solidFill>
                <a:latin typeface="Times New Roman" pitchFamily="18" charset="0"/>
                <a:ea typeface="宋体" pitchFamily="2" charset="-122"/>
              </a:rPr>
              <a:t>x-y</a:t>
            </a:r>
            <a:r>
              <a:rPr kumimoji="1" lang="zh-CN" altLang="en-US">
                <a:solidFill>
                  <a:srgbClr val="000066"/>
                </a:solidFill>
                <a:latin typeface="Times New Roman" pitchFamily="18" charset="0"/>
                <a:ea typeface="宋体" pitchFamily="2" charset="-122"/>
              </a:rPr>
              <a:t>色度图</a:t>
            </a:r>
          </a:p>
        </p:txBody>
      </p:sp>
      <p:sp>
        <p:nvSpPr>
          <p:cNvPr id="287749" name="Text Box 5"/>
          <p:cNvSpPr txBox="1">
            <a:spLocks noChangeArrowheads="1"/>
          </p:cNvSpPr>
          <p:nvPr/>
        </p:nvSpPr>
        <p:spPr bwMode="auto">
          <a:xfrm>
            <a:off x="6372225" y="3043238"/>
            <a:ext cx="1150938" cy="457200"/>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sz="2400">
                <a:solidFill>
                  <a:srgbClr val="0033CC"/>
                </a:solidFill>
                <a:latin typeface="Times New Roman" pitchFamily="18" charset="0"/>
                <a:ea typeface="宋体" pitchFamily="2" charset="-122"/>
              </a:rPr>
              <a:t>纯彩色</a:t>
            </a:r>
          </a:p>
        </p:txBody>
      </p:sp>
      <p:sp>
        <p:nvSpPr>
          <p:cNvPr id="287750" name="Text Box 6"/>
          <p:cNvSpPr txBox="1">
            <a:spLocks noChangeArrowheads="1"/>
          </p:cNvSpPr>
          <p:nvPr/>
        </p:nvSpPr>
        <p:spPr bwMode="auto">
          <a:xfrm>
            <a:off x="4932363" y="3763963"/>
            <a:ext cx="1657350" cy="457200"/>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sz="2400">
                <a:solidFill>
                  <a:srgbClr val="0033CC"/>
                </a:solidFill>
                <a:latin typeface="Times New Roman" pitchFamily="18" charset="0"/>
                <a:ea typeface="宋体" pitchFamily="2" charset="-122"/>
              </a:rPr>
              <a:t>紫色线</a:t>
            </a:r>
          </a:p>
        </p:txBody>
      </p:sp>
      <p:sp>
        <p:nvSpPr>
          <p:cNvPr id="287751" name="Text Box 7"/>
          <p:cNvSpPr txBox="1">
            <a:spLocks noChangeArrowheads="1"/>
          </p:cNvSpPr>
          <p:nvPr/>
        </p:nvSpPr>
        <p:spPr bwMode="auto">
          <a:xfrm>
            <a:off x="4211638" y="2852738"/>
            <a:ext cx="936625" cy="457200"/>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sz="2400">
                <a:solidFill>
                  <a:srgbClr val="0033CC"/>
                </a:solidFill>
                <a:latin typeface="Times New Roman" pitchFamily="18" charset="0"/>
                <a:ea typeface="宋体" pitchFamily="2" charset="-122"/>
              </a:rPr>
              <a:t>白色</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rrowheads="1"/>
          </p:cNvSpPr>
          <p:nvPr>
            <p:ph type="title"/>
          </p:nvPr>
        </p:nvSpPr>
        <p:spPr/>
        <p:txBody>
          <a:bodyPr/>
          <a:lstStyle/>
          <a:p>
            <a:r>
              <a:rPr lang="zh-CN" altLang="en-US" b="1">
                <a:latin typeface="楷体_GB2312" pitchFamily="49" charset="-122"/>
                <a:ea typeface="楷体_GB2312" pitchFamily="49" charset="-122"/>
              </a:rPr>
              <a:t>规范化</a:t>
            </a:r>
            <a:r>
              <a:rPr lang="en-US" altLang="zh-CN" b="1">
                <a:latin typeface="楷体_GB2312" pitchFamily="49" charset="-122"/>
                <a:ea typeface="楷体_GB2312" pitchFamily="49" charset="-122"/>
              </a:rPr>
              <a:t>XYZ</a:t>
            </a:r>
            <a:r>
              <a:rPr lang="zh-CN" altLang="en-US" b="1">
                <a:latin typeface="楷体_GB2312" pitchFamily="49" charset="-122"/>
                <a:ea typeface="楷体_GB2312" pitchFamily="49" charset="-122"/>
              </a:rPr>
              <a:t>颜色空间</a:t>
            </a:r>
          </a:p>
        </p:txBody>
      </p:sp>
      <p:sp>
        <p:nvSpPr>
          <p:cNvPr id="288771" name="Rectangle 3"/>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8772" name="Rectangle 4"/>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288773" name="Picture 5" descr="10-5"/>
          <p:cNvPicPr>
            <a:picLocks noChangeAspect="1" noChangeArrowheads="1"/>
          </p:cNvPicPr>
          <p:nvPr/>
        </p:nvPicPr>
        <p:blipFill>
          <a:blip r:embed="rId2" cstate="print"/>
          <a:srcRect/>
          <a:stretch>
            <a:fillRect/>
          </a:stretch>
        </p:blipFill>
        <p:spPr bwMode="auto">
          <a:xfrm>
            <a:off x="2124075" y="2554288"/>
            <a:ext cx="3671888" cy="3538537"/>
          </a:xfrm>
          <a:prstGeom prst="rect">
            <a:avLst/>
          </a:prstGeom>
          <a:noFill/>
          <a:ln w="9525">
            <a:noFill/>
            <a:miter lim="800000"/>
            <a:headEnd/>
            <a:tailEnd/>
          </a:ln>
        </p:spPr>
      </p:pic>
      <p:sp>
        <p:nvSpPr>
          <p:cNvPr id="288774" name="Text Box 6"/>
          <p:cNvSpPr txBox="1">
            <a:spLocks noChangeArrowheads="1"/>
          </p:cNvSpPr>
          <p:nvPr/>
        </p:nvSpPr>
        <p:spPr bwMode="auto">
          <a:xfrm>
            <a:off x="900113" y="1341438"/>
            <a:ext cx="7056437" cy="1066800"/>
          </a:xfrm>
          <a:prstGeom prst="rect">
            <a:avLst/>
          </a:prstGeom>
          <a:noFill/>
          <a:ln w="9525">
            <a:noFill/>
            <a:miter lim="800000"/>
            <a:headEnd/>
            <a:tailEnd/>
          </a:ln>
          <a:effectLst/>
        </p:spPr>
        <p:txBody>
          <a:bodyPr>
            <a:spAutoFit/>
          </a:bodyPr>
          <a:lstStyle/>
          <a:p>
            <a:pPr marL="261938" indent="-261938">
              <a:spcBef>
                <a:spcPct val="50000"/>
              </a:spcBef>
              <a:buClrTx/>
              <a:buFontTx/>
              <a:buChar char="•"/>
            </a:pPr>
            <a:r>
              <a:rPr kumimoji="1" lang="zh-CN" altLang="en-US" sz="3200">
                <a:latin typeface="楷体_GB2312" pitchFamily="49" charset="-122"/>
              </a:rPr>
              <a:t>色度图中的颜色范围可以表示成直线段或多边形</a:t>
            </a:r>
            <a:r>
              <a:rPr kumimoji="1" lang="en-US" altLang="zh-CN" sz="3200">
                <a:latin typeface="楷体_GB2312" pitchFamily="49" charset="-122"/>
              </a:rPr>
              <a:t>.</a:t>
            </a:r>
          </a:p>
        </p:txBody>
      </p:sp>
      <p:sp>
        <p:nvSpPr>
          <p:cNvPr id="288775" name="Text Box 7"/>
          <p:cNvSpPr txBox="1">
            <a:spLocks noChangeArrowheads="1"/>
          </p:cNvSpPr>
          <p:nvPr/>
        </p:nvSpPr>
        <p:spPr bwMode="auto">
          <a:xfrm>
            <a:off x="5651500" y="2420938"/>
            <a:ext cx="1800225" cy="519112"/>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a:solidFill>
                  <a:srgbClr val="0033CC"/>
                </a:solidFill>
                <a:latin typeface="Times New Roman" pitchFamily="18" charset="0"/>
                <a:ea typeface="宋体" pitchFamily="2" charset="-122"/>
              </a:rPr>
              <a:t>互补色</a:t>
            </a:r>
          </a:p>
        </p:txBody>
      </p:sp>
      <p:sp>
        <p:nvSpPr>
          <p:cNvPr id="288776" name="Text Box 8"/>
          <p:cNvSpPr txBox="1">
            <a:spLocks noChangeArrowheads="1"/>
          </p:cNvSpPr>
          <p:nvPr/>
        </p:nvSpPr>
        <p:spPr bwMode="auto">
          <a:xfrm>
            <a:off x="5651500" y="3141663"/>
            <a:ext cx="2016125" cy="519112"/>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a:solidFill>
                  <a:srgbClr val="0033CC"/>
                </a:solidFill>
                <a:latin typeface="Times New Roman" pitchFamily="18" charset="0"/>
                <a:ea typeface="宋体" pitchFamily="2" charset="-122"/>
              </a:rPr>
              <a:t>主波段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775"/>
                                        </p:tgtEl>
                                        <p:attrNameLst>
                                          <p:attrName>style.visibility</p:attrName>
                                        </p:attrNameLst>
                                      </p:cBhvr>
                                      <p:to>
                                        <p:strVal val="visible"/>
                                      </p:to>
                                    </p:set>
                                    <p:animEffect transition="in" filter="blinds(horizontal)">
                                      <p:cBhvr>
                                        <p:cTn id="7" dur="500"/>
                                        <p:tgtEl>
                                          <p:spTgt spid="288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776"/>
                                        </p:tgtEl>
                                        <p:attrNameLst>
                                          <p:attrName>style.visibility</p:attrName>
                                        </p:attrNameLst>
                                      </p:cBhvr>
                                      <p:to>
                                        <p:strVal val="visible"/>
                                      </p:to>
                                    </p:set>
                                    <p:animEffect transition="in" filter="blinds(horizontal)">
                                      <p:cBhvr>
                                        <p:cTn id="12" dur="500"/>
                                        <p:tgtEl>
                                          <p:spTgt spid="28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5" grpId="0"/>
      <p:bldP spid="2887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descr="10-6"/>
          <p:cNvPicPr>
            <a:picLocks noChangeAspect="1" noChangeArrowheads="1"/>
          </p:cNvPicPr>
          <p:nvPr/>
        </p:nvPicPr>
        <p:blipFill>
          <a:blip r:embed="rId3" cstate="print"/>
          <a:srcRect/>
          <a:stretch>
            <a:fillRect/>
          </a:stretch>
        </p:blipFill>
        <p:spPr bwMode="auto">
          <a:xfrm>
            <a:off x="3563938" y="188913"/>
            <a:ext cx="4248150" cy="3878262"/>
          </a:xfrm>
          <a:prstGeom prst="rect">
            <a:avLst/>
          </a:prstGeom>
          <a:noFill/>
          <a:ln w="9525">
            <a:noFill/>
            <a:miter lim="800000"/>
            <a:headEnd/>
            <a:tailEnd/>
          </a:ln>
        </p:spPr>
      </p:pic>
      <p:graphicFrame>
        <p:nvGraphicFramePr>
          <p:cNvPr id="289795" name="Object 3"/>
          <p:cNvGraphicFramePr>
            <a:graphicFrameLocks noChangeAspect="1"/>
          </p:cNvGraphicFramePr>
          <p:nvPr/>
        </p:nvGraphicFramePr>
        <p:xfrm>
          <a:off x="755650" y="3933825"/>
          <a:ext cx="7467600" cy="2316163"/>
        </p:xfrm>
        <a:graphic>
          <a:graphicData uri="http://schemas.openxmlformats.org/presentationml/2006/ole">
            <mc:AlternateContent xmlns:mc="http://schemas.openxmlformats.org/markup-compatibility/2006">
              <mc:Choice xmlns:v="urn:schemas-microsoft-com:vml" Requires="v">
                <p:oleObj spid="_x0000_s11267" name="文档" r:id="rId4" imgW="5630040" imgH="1746720" progId="Word.Document.8">
                  <p:embed/>
                </p:oleObj>
              </mc:Choice>
              <mc:Fallback>
                <p:oleObj name="文档" r:id="rId4" imgW="5630040" imgH="174672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933825"/>
                        <a:ext cx="7467600" cy="23161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796" name="Text Box 4"/>
          <p:cNvSpPr txBox="1">
            <a:spLocks noChangeArrowheads="1"/>
          </p:cNvSpPr>
          <p:nvPr/>
        </p:nvSpPr>
        <p:spPr bwMode="auto">
          <a:xfrm>
            <a:off x="395288" y="404813"/>
            <a:ext cx="3384550" cy="946150"/>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a:latin typeface="楷体_GB2312" pitchFamily="49" charset="-122"/>
              </a:rPr>
              <a:t>几种颜色模型在</a:t>
            </a:r>
            <a:r>
              <a:rPr kumimoji="1" lang="en-US" altLang="zh-CN">
                <a:latin typeface="楷体_GB2312" pitchFamily="49" charset="-122"/>
              </a:rPr>
              <a:t>x-y</a:t>
            </a:r>
            <a:r>
              <a:rPr kumimoji="1" lang="zh-CN" altLang="en-US">
                <a:latin typeface="楷体_GB2312" pitchFamily="49" charset="-122"/>
              </a:rPr>
              <a:t>色度图中的位置：</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rrowheads="1"/>
          </p:cNvSpPr>
          <p:nvPr>
            <p:ph type="title"/>
          </p:nvPr>
        </p:nvSpPr>
        <p:spPr>
          <a:xfrm>
            <a:off x="615950" y="220663"/>
            <a:ext cx="7772400" cy="760412"/>
          </a:xfrm>
        </p:spPr>
        <p:txBody>
          <a:bodyPr/>
          <a:lstStyle/>
          <a:p>
            <a:r>
              <a:rPr lang="zh-CN" altLang="en-US" b="1">
                <a:ea typeface="楷体_GB2312" pitchFamily="49" charset="-122"/>
              </a:rPr>
              <a:t>线性颜色空间的问题</a:t>
            </a:r>
          </a:p>
        </p:txBody>
      </p:sp>
      <p:sp>
        <p:nvSpPr>
          <p:cNvPr id="290819" name="Rectangle 3"/>
          <p:cNvSpPr>
            <a:spLocks noGrp="1" noRot="1" noChangeArrowheads="1"/>
          </p:cNvSpPr>
          <p:nvPr>
            <p:ph type="body" idx="1"/>
          </p:nvPr>
        </p:nvSpPr>
        <p:spPr>
          <a:xfrm>
            <a:off x="457200" y="1196975"/>
            <a:ext cx="8459788" cy="4392613"/>
          </a:xfrm>
        </p:spPr>
        <p:txBody>
          <a:bodyPr/>
          <a:lstStyle/>
          <a:p>
            <a:r>
              <a:rPr lang="zh-CN" altLang="en-US" b="1">
                <a:latin typeface="楷体_GB2312" pitchFamily="49" charset="-122"/>
                <a:ea typeface="楷体_GB2312" pitchFamily="49" charset="-122"/>
              </a:rPr>
              <a:t>通过基色的比例关系定义不同色彩，难以用准确数值表示，定量分析比较困难</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各基色成分的相关性很高，受亮度变化影响大</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人眼通过颜色的亮度、色调以及饱和度区分物体，不能直接感觉基色的比例</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不是一致的颜色空间，即不能用一致的尺度度量颜色差异，因此不能有效的比较颜色</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主要用于颜色显示，难以进行图像的处理与分析</a:t>
            </a:r>
            <a:r>
              <a:rPr lang="en-US" altLang="zh-CN" b="1">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blinds(horizontal)">
                                      <p:cBhvr>
                                        <p:cTn id="7" dur="500"/>
                                        <p:tgtEl>
                                          <p:spTgt spid="290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blinds(horizontal)">
                                      <p:cBhvr>
                                        <p:cTn id="12" dur="500"/>
                                        <p:tgtEl>
                                          <p:spTgt spid="290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Effect transition="in" filter="blinds(horizontal)">
                                      <p:cBhvr>
                                        <p:cTn id="17" dur="500"/>
                                        <p:tgtEl>
                                          <p:spTgt spid="290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0819">
                                            <p:txEl>
                                              <p:pRg st="3" end="3"/>
                                            </p:txEl>
                                          </p:spTgt>
                                        </p:tgtEl>
                                        <p:attrNameLst>
                                          <p:attrName>style.visibility</p:attrName>
                                        </p:attrNameLst>
                                      </p:cBhvr>
                                      <p:to>
                                        <p:strVal val="visible"/>
                                      </p:to>
                                    </p:set>
                                    <p:animEffect transition="in" filter="blinds(horizontal)">
                                      <p:cBhvr>
                                        <p:cTn id="22" dur="500"/>
                                        <p:tgtEl>
                                          <p:spTgt spid="290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0819">
                                            <p:txEl>
                                              <p:pRg st="4" end="4"/>
                                            </p:txEl>
                                          </p:spTgt>
                                        </p:tgtEl>
                                        <p:attrNameLst>
                                          <p:attrName>style.visibility</p:attrName>
                                        </p:attrNameLst>
                                      </p:cBhvr>
                                      <p:to>
                                        <p:strVal val="visible"/>
                                      </p:to>
                                    </p:set>
                                    <p:animEffect transition="in" filter="blinds(horizontal)">
                                      <p:cBhvr>
                                        <p:cTn id="27" dur="500"/>
                                        <p:tgtEl>
                                          <p:spTgt spid="290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4" name="图片 3" descr="face.jpg"/>
          <p:cNvPicPr>
            <a:picLocks noChangeAspect="1"/>
          </p:cNvPicPr>
          <p:nvPr/>
        </p:nvPicPr>
        <p:blipFill>
          <a:blip r:embed="rId2" cstate="print"/>
          <a:stretch>
            <a:fillRect/>
          </a:stretch>
        </p:blipFill>
        <p:spPr>
          <a:xfrm>
            <a:off x="611560" y="2060848"/>
            <a:ext cx="3807249" cy="2952328"/>
          </a:xfrm>
          <a:prstGeom prst="rect">
            <a:avLst/>
          </a:prstGeom>
        </p:spPr>
      </p:pic>
      <p:pic>
        <p:nvPicPr>
          <p:cNvPr id="5" name="图片 4" descr="face1.jpg"/>
          <p:cNvPicPr>
            <a:picLocks noChangeAspect="1"/>
          </p:cNvPicPr>
          <p:nvPr/>
        </p:nvPicPr>
        <p:blipFill>
          <a:blip r:embed="rId3" cstate="print"/>
          <a:stretch>
            <a:fillRect/>
          </a:stretch>
        </p:blipFill>
        <p:spPr>
          <a:xfrm>
            <a:off x="5148064" y="2420888"/>
            <a:ext cx="3667125" cy="2124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2" name="Picture 2" descr="colordif"/>
          <p:cNvPicPr>
            <a:picLocks noChangeAspect="1" noChangeArrowheads="1"/>
          </p:cNvPicPr>
          <p:nvPr/>
        </p:nvPicPr>
        <p:blipFill>
          <a:blip r:embed="rId2" cstate="print"/>
          <a:srcRect/>
          <a:stretch>
            <a:fillRect/>
          </a:stretch>
        </p:blipFill>
        <p:spPr bwMode="auto">
          <a:xfrm>
            <a:off x="827088" y="333375"/>
            <a:ext cx="4824412" cy="4810125"/>
          </a:xfrm>
          <a:prstGeom prst="rect">
            <a:avLst/>
          </a:prstGeom>
          <a:noFill/>
        </p:spPr>
      </p:pic>
      <p:sp>
        <p:nvSpPr>
          <p:cNvPr id="291843" name="Text Box 3"/>
          <p:cNvSpPr txBox="1">
            <a:spLocks noChangeArrowheads="1"/>
          </p:cNvSpPr>
          <p:nvPr/>
        </p:nvSpPr>
        <p:spPr bwMode="auto">
          <a:xfrm>
            <a:off x="2482850" y="5229225"/>
            <a:ext cx="5329238" cy="519113"/>
          </a:xfrm>
          <a:prstGeom prst="rect">
            <a:avLst/>
          </a:prstGeom>
          <a:noFill/>
          <a:ln w="9525">
            <a:noFill/>
            <a:miter lim="800000"/>
            <a:headEnd/>
            <a:tailEnd/>
          </a:ln>
          <a:effectLst/>
        </p:spPr>
        <p:txBody>
          <a:bodyPr>
            <a:spAutoFit/>
          </a:bodyPr>
          <a:lstStyle/>
          <a:p>
            <a:pPr>
              <a:spcBef>
                <a:spcPct val="50000"/>
              </a:spcBef>
              <a:buClrTx/>
              <a:buFontTx/>
              <a:buNone/>
            </a:pPr>
            <a:r>
              <a:rPr lang="en-US" altLang="zh-CN">
                <a:solidFill>
                  <a:srgbClr val="000066"/>
                </a:solidFill>
                <a:latin typeface="Times New Roman" pitchFamily="18" charset="0"/>
                <a:ea typeface="宋体" pitchFamily="2" charset="-122"/>
              </a:rPr>
              <a:t>Nxyz</a:t>
            </a:r>
            <a:r>
              <a:rPr kumimoji="1" lang="zh-CN" altLang="en-US">
                <a:solidFill>
                  <a:srgbClr val="000066"/>
                </a:solidFill>
                <a:latin typeface="Times New Roman" pitchFamily="18" charset="0"/>
                <a:ea typeface="宋体" pitchFamily="2" charset="-122"/>
              </a:rPr>
              <a:t>空间非一致性示意图</a:t>
            </a:r>
          </a:p>
        </p:txBody>
      </p:sp>
      <p:sp>
        <p:nvSpPr>
          <p:cNvPr id="291844" name="Text Box 4"/>
          <p:cNvSpPr txBox="1">
            <a:spLocks noChangeArrowheads="1"/>
          </p:cNvSpPr>
          <p:nvPr/>
        </p:nvSpPr>
        <p:spPr bwMode="auto">
          <a:xfrm>
            <a:off x="5940425" y="615950"/>
            <a:ext cx="2519363" cy="4108450"/>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sz="2400">
                <a:latin typeface="Times New Roman" pitchFamily="18" charset="0"/>
              </a:rPr>
              <a:t>椭圆区域（放大显示）表示人眼无法与椭圆中心颜色进行区分的颜色范围，椭圆的大小、方向随着中心位置的变化而变化，因此不能用空间中的欧式距离度量颜色差异</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p:txBody>
          <a:bodyPr/>
          <a:lstStyle/>
          <a:p>
            <a:r>
              <a:rPr lang="en-US" altLang="zh-CN" b="1" dirty="0" smtClean="0">
                <a:latin typeface="楷体_GB2312" pitchFamily="49" charset="-122"/>
                <a:ea typeface="楷体_GB2312" pitchFamily="49" charset="-122"/>
              </a:rPr>
              <a:t>2.2.2 </a:t>
            </a:r>
            <a:r>
              <a:rPr lang="zh-CN" altLang="en-US" b="1" dirty="0">
                <a:latin typeface="楷体_GB2312" pitchFamily="49" charset="-122"/>
                <a:ea typeface="楷体_GB2312" pitchFamily="49" charset="-122"/>
              </a:rPr>
              <a:t>非线性颜色空间</a:t>
            </a:r>
          </a:p>
        </p:txBody>
      </p:sp>
      <p:sp>
        <p:nvSpPr>
          <p:cNvPr id="292867" name="Rectangle 3"/>
          <p:cNvSpPr>
            <a:spLocks noGrp="1" noRot="1" noChangeArrowheads="1"/>
          </p:cNvSpPr>
          <p:nvPr>
            <p:ph type="body" idx="1"/>
          </p:nvPr>
        </p:nvSpPr>
        <p:spPr/>
        <p:txBody>
          <a:bodyPr/>
          <a:lstStyle/>
          <a:p>
            <a:r>
              <a:rPr lang="en-US" altLang="zh-CN" sz="3600"/>
              <a:t>HSV</a:t>
            </a:r>
          </a:p>
          <a:p>
            <a:r>
              <a:rPr lang="en-US" altLang="zh-CN" sz="3600"/>
              <a:t>L*a*b*, L*u*v*</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rrowheads="1"/>
          </p:cNvSpPr>
          <p:nvPr>
            <p:ph type="title"/>
          </p:nvPr>
        </p:nvSpPr>
        <p:spPr>
          <a:xfrm>
            <a:off x="544513" y="260350"/>
            <a:ext cx="7772400" cy="760413"/>
          </a:xfrm>
        </p:spPr>
        <p:txBody>
          <a:bodyPr/>
          <a:lstStyle/>
          <a:p>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HSV</a:t>
            </a:r>
            <a:r>
              <a:rPr lang="zh-CN" altLang="en-US" b="1">
                <a:latin typeface="楷体_GB2312" pitchFamily="49" charset="-122"/>
                <a:ea typeface="楷体_GB2312" pitchFamily="49" charset="-122"/>
              </a:rPr>
              <a:t>颜色空间</a:t>
            </a:r>
          </a:p>
        </p:txBody>
      </p:sp>
      <p:sp>
        <p:nvSpPr>
          <p:cNvPr id="293891" name="Rectangle 3"/>
          <p:cNvSpPr>
            <a:spLocks noGrp="1" noRot="1" noChangeArrowheads="1"/>
          </p:cNvSpPr>
          <p:nvPr>
            <p:ph type="body" idx="1"/>
          </p:nvPr>
        </p:nvSpPr>
        <p:spPr>
          <a:xfrm>
            <a:off x="827088" y="1196975"/>
            <a:ext cx="7769225" cy="4679950"/>
          </a:xfrm>
        </p:spPr>
        <p:txBody>
          <a:bodyPr/>
          <a:lstStyle/>
          <a:p>
            <a:pPr>
              <a:lnSpc>
                <a:spcPct val="90000"/>
              </a:lnSpc>
              <a:buFont typeface="Wingdings" pitchFamily="2" charset="2"/>
              <a:buNone/>
            </a:pPr>
            <a:r>
              <a:rPr lang="zh-CN" altLang="en-US" b="1">
                <a:latin typeface="楷体_GB2312" pitchFamily="49" charset="-122"/>
                <a:ea typeface="楷体_GB2312" pitchFamily="49" charset="-122"/>
              </a:rPr>
              <a:t>颜色的三个基本属性：</a:t>
            </a:r>
          </a:p>
          <a:p>
            <a:pPr>
              <a:lnSpc>
                <a:spcPct val="90000"/>
              </a:lnSpc>
            </a:pPr>
            <a:r>
              <a:rPr lang="en-US" altLang="zh-CN" b="1">
                <a:latin typeface="楷体_GB2312" pitchFamily="49" charset="-122"/>
                <a:ea typeface="楷体_GB2312" pitchFamily="49" charset="-122"/>
              </a:rPr>
              <a:t>Hue: </a:t>
            </a:r>
            <a:r>
              <a:rPr lang="zh-CN" altLang="en-US" b="1">
                <a:latin typeface="楷体_GB2312" pitchFamily="49" charset="-122"/>
                <a:ea typeface="楷体_GB2312" pitchFamily="49" charset="-122"/>
              </a:rPr>
              <a:t>色调</a:t>
            </a:r>
            <a:r>
              <a:rPr lang="en-US" altLang="zh-CN" b="1">
                <a:latin typeface="楷体_GB2312" pitchFamily="49" charset="-122"/>
                <a:ea typeface="楷体_GB2312" pitchFamily="49" charset="-122"/>
              </a:rPr>
              <a:t>;  Saturation: </a:t>
            </a:r>
            <a:r>
              <a:rPr lang="zh-CN" altLang="en-US" b="1">
                <a:latin typeface="楷体_GB2312" pitchFamily="49" charset="-122"/>
                <a:ea typeface="楷体_GB2312" pitchFamily="49" charset="-122"/>
              </a:rPr>
              <a:t>色饱和度</a:t>
            </a:r>
            <a:r>
              <a:rPr lang="en-US" altLang="zh-CN" b="1">
                <a:latin typeface="楷体_GB2312" pitchFamily="49" charset="-122"/>
                <a:ea typeface="楷体_GB2312" pitchFamily="49" charset="-122"/>
              </a:rPr>
              <a:t>;  </a:t>
            </a:r>
          </a:p>
          <a:p>
            <a:pPr>
              <a:lnSpc>
                <a:spcPct val="90000"/>
              </a:lnSpc>
              <a:buFont typeface="Wingdings" pitchFamily="2" charset="2"/>
              <a:buNone/>
            </a:pPr>
            <a:r>
              <a:rPr lang="en-US" altLang="zh-CN" b="1">
                <a:latin typeface="楷体_GB2312" pitchFamily="49" charset="-122"/>
                <a:ea typeface="楷体_GB2312" pitchFamily="49" charset="-122"/>
              </a:rPr>
              <a:t>   Value: </a:t>
            </a:r>
            <a:r>
              <a:rPr lang="zh-CN" altLang="en-US" b="1">
                <a:latin typeface="楷体_GB2312" pitchFamily="49" charset="-122"/>
                <a:ea typeface="楷体_GB2312" pitchFamily="49" charset="-122"/>
              </a:rPr>
              <a:t>明度</a:t>
            </a:r>
          </a:p>
          <a:p>
            <a:pPr>
              <a:lnSpc>
                <a:spcPct val="90000"/>
              </a:lnSpc>
            </a:pPr>
            <a:r>
              <a:rPr lang="zh-CN" altLang="en-US" b="1">
                <a:latin typeface="楷体_GB2312" pitchFamily="49" charset="-122"/>
                <a:ea typeface="楷体_GB2312" pitchFamily="49" charset="-122"/>
              </a:rPr>
              <a:t>色调由物体反射光中占优势的波长决定</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主波段</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，是颜色的最重要属性，决定基本的颜色感觉</a:t>
            </a:r>
            <a:r>
              <a:rPr lang="en-US" altLang="zh-CN" b="1">
                <a:latin typeface="楷体_GB2312" pitchFamily="49" charset="-122"/>
                <a:ea typeface="楷体_GB2312" pitchFamily="49" charset="-122"/>
              </a:rPr>
              <a:t>.</a:t>
            </a:r>
          </a:p>
          <a:p>
            <a:pPr>
              <a:lnSpc>
                <a:spcPct val="90000"/>
              </a:lnSpc>
            </a:pPr>
            <a:r>
              <a:rPr lang="zh-CN" altLang="en-US" b="1">
                <a:latin typeface="楷体_GB2312" pitchFamily="49" charset="-122"/>
                <a:ea typeface="楷体_GB2312" pitchFamily="49" charset="-122"/>
              </a:rPr>
              <a:t>色饱和度指颜色的鲜明程度，饱和度越高，颜色越深，如深红、深绿等</a:t>
            </a:r>
            <a:r>
              <a:rPr lang="en-US" altLang="zh-CN" b="1">
                <a:latin typeface="楷体_GB2312" pitchFamily="49" charset="-122"/>
                <a:ea typeface="楷体_GB2312" pitchFamily="49" charset="-122"/>
              </a:rPr>
              <a:t>.</a:t>
            </a:r>
          </a:p>
          <a:p>
            <a:pPr>
              <a:lnSpc>
                <a:spcPct val="90000"/>
              </a:lnSpc>
            </a:pPr>
            <a:r>
              <a:rPr lang="zh-CN" altLang="en-US" b="1">
                <a:latin typeface="楷体_GB2312" pitchFamily="49" charset="-122"/>
                <a:ea typeface="楷体_GB2312" pitchFamily="49" charset="-122"/>
              </a:rPr>
              <a:t>明度是光波作用于感受器的强度</a:t>
            </a:r>
            <a:r>
              <a:rPr lang="en-US" altLang="zh-CN" sz="3600" b="1">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4" name="Picture 2" descr="10-5"/>
          <p:cNvPicPr>
            <a:picLocks noChangeAspect="1" noChangeArrowheads="1"/>
          </p:cNvPicPr>
          <p:nvPr/>
        </p:nvPicPr>
        <p:blipFill>
          <a:blip r:embed="rId3" cstate="print"/>
          <a:srcRect/>
          <a:stretch>
            <a:fillRect/>
          </a:stretch>
        </p:blipFill>
        <p:spPr bwMode="auto">
          <a:xfrm>
            <a:off x="2339975" y="476250"/>
            <a:ext cx="3960813" cy="3816350"/>
          </a:xfrm>
          <a:prstGeom prst="rect">
            <a:avLst/>
          </a:prstGeom>
          <a:noFill/>
          <a:ln w="9525">
            <a:noFill/>
            <a:miter lim="800000"/>
            <a:headEnd/>
            <a:tailEnd/>
          </a:ln>
        </p:spPr>
      </p:pic>
      <p:sp>
        <p:nvSpPr>
          <p:cNvPr id="294915" name="Rectangle 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4916" name="Object 4"/>
          <p:cNvGraphicFramePr>
            <a:graphicFrameLocks noChangeAspect="1"/>
          </p:cNvGraphicFramePr>
          <p:nvPr/>
        </p:nvGraphicFramePr>
        <p:xfrm>
          <a:off x="2843213" y="4259263"/>
          <a:ext cx="2881312" cy="520700"/>
        </p:xfrm>
        <a:graphic>
          <a:graphicData uri="http://schemas.openxmlformats.org/presentationml/2006/ole">
            <mc:AlternateContent xmlns:mc="http://schemas.openxmlformats.org/markup-compatibility/2006">
              <mc:Choice xmlns:v="urn:schemas-microsoft-com:vml" Requires="v">
                <p:oleObj spid="_x0000_s12291" name="公式" r:id="rId4" imgW="1270000" imgH="228600" progId="Equation.3">
                  <p:embed/>
                </p:oleObj>
              </mc:Choice>
              <mc:Fallback>
                <p:oleObj name="公式" r:id="rId4" imgW="12700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4259263"/>
                        <a:ext cx="28813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17" name="Text Box 5"/>
          <p:cNvSpPr txBox="1">
            <a:spLocks noChangeArrowheads="1"/>
          </p:cNvSpPr>
          <p:nvPr/>
        </p:nvSpPr>
        <p:spPr bwMode="auto">
          <a:xfrm>
            <a:off x="2339975" y="5084763"/>
            <a:ext cx="6264275" cy="519112"/>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a:solidFill>
                  <a:srgbClr val="000066"/>
                </a:solidFill>
                <a:latin typeface="Times New Roman" pitchFamily="18" charset="0"/>
                <a:ea typeface="宋体" pitchFamily="2" charset="-122"/>
              </a:rPr>
              <a:t>色饱和度（白色和色调的相对比例）</a:t>
            </a:r>
          </a:p>
        </p:txBody>
      </p:sp>
      <p:sp>
        <p:nvSpPr>
          <p:cNvPr id="294918" name="Line 6"/>
          <p:cNvSpPr>
            <a:spLocks noChangeShapeType="1"/>
          </p:cNvSpPr>
          <p:nvPr/>
        </p:nvSpPr>
        <p:spPr bwMode="auto">
          <a:xfrm flipV="1">
            <a:off x="3708400" y="4724400"/>
            <a:ext cx="0" cy="360363"/>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94919" name="Text Box 7"/>
          <p:cNvSpPr txBox="1">
            <a:spLocks noChangeArrowheads="1"/>
          </p:cNvSpPr>
          <p:nvPr/>
        </p:nvSpPr>
        <p:spPr bwMode="auto">
          <a:xfrm>
            <a:off x="4643438" y="668338"/>
            <a:ext cx="3168650" cy="519112"/>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a:solidFill>
                  <a:srgbClr val="000066"/>
                </a:solidFill>
                <a:latin typeface="Times New Roman" pitchFamily="18" charset="0"/>
                <a:ea typeface="宋体" pitchFamily="2" charset="-122"/>
              </a:rPr>
              <a:t>色调（主波段）</a:t>
            </a:r>
          </a:p>
        </p:txBody>
      </p:sp>
      <p:sp>
        <p:nvSpPr>
          <p:cNvPr id="294920" name="Line 8"/>
          <p:cNvSpPr>
            <a:spLocks noChangeShapeType="1"/>
          </p:cNvSpPr>
          <p:nvPr/>
        </p:nvSpPr>
        <p:spPr bwMode="auto">
          <a:xfrm flipH="1">
            <a:off x="3924300" y="908050"/>
            <a:ext cx="576263" cy="0"/>
          </a:xfrm>
          <a:prstGeom prst="line">
            <a:avLst/>
          </a:prstGeom>
          <a:noFill/>
          <a:ln w="9525">
            <a:solidFill>
              <a:schemeClr val="tx1"/>
            </a:solidFill>
            <a:miter lim="800000"/>
            <a:headEnd/>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4919"/>
                                        </p:tgtEl>
                                        <p:attrNameLst>
                                          <p:attrName>style.visibility</p:attrName>
                                        </p:attrNameLst>
                                      </p:cBhvr>
                                      <p:to>
                                        <p:strVal val="visible"/>
                                      </p:to>
                                    </p:set>
                                    <p:anim calcmode="lin" valueType="num">
                                      <p:cBhvr additive="base">
                                        <p:cTn id="7" dur="500" fill="hold"/>
                                        <p:tgtEl>
                                          <p:spTgt spid="294919"/>
                                        </p:tgtEl>
                                        <p:attrNameLst>
                                          <p:attrName>ppt_x</p:attrName>
                                        </p:attrNameLst>
                                      </p:cBhvr>
                                      <p:tavLst>
                                        <p:tav tm="0">
                                          <p:val>
                                            <p:strVal val="1+#ppt_w/2"/>
                                          </p:val>
                                        </p:tav>
                                        <p:tav tm="100000">
                                          <p:val>
                                            <p:strVal val="#ppt_x"/>
                                          </p:val>
                                        </p:tav>
                                      </p:tavLst>
                                    </p:anim>
                                    <p:anim calcmode="lin" valueType="num">
                                      <p:cBhvr additive="base">
                                        <p:cTn id="8" dur="500" fill="hold"/>
                                        <p:tgtEl>
                                          <p:spTgt spid="2949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4920"/>
                                        </p:tgtEl>
                                        <p:attrNameLst>
                                          <p:attrName>style.visibility</p:attrName>
                                        </p:attrNameLst>
                                      </p:cBhvr>
                                      <p:to>
                                        <p:strVal val="visible"/>
                                      </p:to>
                                    </p:set>
                                    <p:anim calcmode="lin" valueType="num">
                                      <p:cBhvr additive="base">
                                        <p:cTn id="11" dur="500" fill="hold"/>
                                        <p:tgtEl>
                                          <p:spTgt spid="294920"/>
                                        </p:tgtEl>
                                        <p:attrNameLst>
                                          <p:attrName>ppt_x</p:attrName>
                                        </p:attrNameLst>
                                      </p:cBhvr>
                                      <p:tavLst>
                                        <p:tav tm="0">
                                          <p:val>
                                            <p:strVal val="1+#ppt_w/2"/>
                                          </p:val>
                                        </p:tav>
                                        <p:tav tm="100000">
                                          <p:val>
                                            <p:strVal val="#ppt_x"/>
                                          </p:val>
                                        </p:tav>
                                      </p:tavLst>
                                    </p:anim>
                                    <p:anim calcmode="lin" valueType="num">
                                      <p:cBhvr additive="base">
                                        <p:cTn id="12" dur="500" fill="hold"/>
                                        <p:tgtEl>
                                          <p:spTgt spid="2949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4917"/>
                                        </p:tgtEl>
                                        <p:attrNameLst>
                                          <p:attrName>style.visibility</p:attrName>
                                        </p:attrNameLst>
                                      </p:cBhvr>
                                      <p:to>
                                        <p:strVal val="visible"/>
                                      </p:to>
                                    </p:set>
                                    <p:anim calcmode="lin" valueType="num">
                                      <p:cBhvr additive="base">
                                        <p:cTn id="17" dur="500" fill="hold"/>
                                        <p:tgtEl>
                                          <p:spTgt spid="294917"/>
                                        </p:tgtEl>
                                        <p:attrNameLst>
                                          <p:attrName>ppt_x</p:attrName>
                                        </p:attrNameLst>
                                      </p:cBhvr>
                                      <p:tavLst>
                                        <p:tav tm="0">
                                          <p:val>
                                            <p:strVal val="#ppt_x"/>
                                          </p:val>
                                        </p:tav>
                                        <p:tav tm="100000">
                                          <p:val>
                                            <p:strVal val="#ppt_x"/>
                                          </p:val>
                                        </p:tav>
                                      </p:tavLst>
                                    </p:anim>
                                    <p:anim calcmode="lin" valueType="num">
                                      <p:cBhvr additive="base">
                                        <p:cTn id="18" dur="500" fill="hold"/>
                                        <p:tgtEl>
                                          <p:spTgt spid="2949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4918"/>
                                        </p:tgtEl>
                                        <p:attrNameLst>
                                          <p:attrName>style.visibility</p:attrName>
                                        </p:attrNameLst>
                                      </p:cBhvr>
                                      <p:to>
                                        <p:strVal val="visible"/>
                                      </p:to>
                                    </p:set>
                                    <p:anim calcmode="lin" valueType="num">
                                      <p:cBhvr additive="base">
                                        <p:cTn id="21" dur="500" fill="hold"/>
                                        <p:tgtEl>
                                          <p:spTgt spid="294918"/>
                                        </p:tgtEl>
                                        <p:attrNameLst>
                                          <p:attrName>ppt_x</p:attrName>
                                        </p:attrNameLst>
                                      </p:cBhvr>
                                      <p:tavLst>
                                        <p:tav tm="0">
                                          <p:val>
                                            <p:strVal val="#ppt_x"/>
                                          </p:val>
                                        </p:tav>
                                        <p:tav tm="100000">
                                          <p:val>
                                            <p:strVal val="#ppt_x"/>
                                          </p:val>
                                        </p:tav>
                                      </p:tavLst>
                                    </p:anim>
                                    <p:anim calcmode="lin" valueType="num">
                                      <p:cBhvr additive="base">
                                        <p:cTn id="22" dur="500" fill="hold"/>
                                        <p:tgtEl>
                                          <p:spTgt spid="294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p:bldP spid="294918" grpId="0" animBg="1"/>
      <p:bldP spid="294919" grpId="0"/>
      <p:bldP spid="2949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descr="hsv"/>
          <p:cNvPicPr>
            <a:picLocks noChangeAspect="1" noChangeArrowheads="1"/>
          </p:cNvPicPr>
          <p:nvPr/>
        </p:nvPicPr>
        <p:blipFill>
          <a:blip r:embed="rId2" cstate="print"/>
          <a:srcRect/>
          <a:stretch>
            <a:fillRect/>
          </a:stretch>
        </p:blipFill>
        <p:spPr bwMode="auto">
          <a:xfrm>
            <a:off x="684213" y="620713"/>
            <a:ext cx="7704137" cy="4052887"/>
          </a:xfrm>
          <a:prstGeom prst="rect">
            <a:avLst/>
          </a:prstGeom>
          <a:noFill/>
        </p:spPr>
      </p:pic>
      <p:sp>
        <p:nvSpPr>
          <p:cNvPr id="296963" name="Text Box 3"/>
          <p:cNvSpPr txBox="1">
            <a:spLocks noChangeArrowheads="1"/>
          </p:cNvSpPr>
          <p:nvPr/>
        </p:nvSpPr>
        <p:spPr bwMode="auto">
          <a:xfrm>
            <a:off x="2484438" y="5084763"/>
            <a:ext cx="5040312" cy="519112"/>
          </a:xfrm>
          <a:prstGeom prst="rect">
            <a:avLst/>
          </a:prstGeom>
          <a:noFill/>
          <a:ln w="9525">
            <a:noFill/>
            <a:miter lim="800000"/>
            <a:headEnd/>
            <a:tailEnd/>
          </a:ln>
          <a:effectLst/>
        </p:spPr>
        <p:txBody>
          <a:bodyPr>
            <a:spAutoFit/>
          </a:bodyPr>
          <a:lstStyle/>
          <a:p>
            <a:pPr>
              <a:spcBef>
                <a:spcPct val="50000"/>
              </a:spcBef>
              <a:buClrTx/>
              <a:buFontTx/>
              <a:buNone/>
            </a:pPr>
            <a:r>
              <a:rPr kumimoji="1" lang="en-US" altLang="zh-CN">
                <a:latin typeface="楷体_GB2312" pitchFamily="49" charset="-122"/>
              </a:rPr>
              <a:t>RGB</a:t>
            </a:r>
            <a:r>
              <a:rPr kumimoji="1" lang="zh-CN" altLang="en-US">
                <a:latin typeface="楷体_GB2312" pitchFamily="49" charset="-122"/>
              </a:rPr>
              <a:t>空间到</a:t>
            </a:r>
            <a:r>
              <a:rPr kumimoji="1" lang="en-US" altLang="zh-CN">
                <a:latin typeface="楷体_GB2312" pitchFamily="49" charset="-122"/>
              </a:rPr>
              <a:t>HSV</a:t>
            </a:r>
            <a:r>
              <a:rPr kumimoji="1" lang="zh-CN" altLang="en-US">
                <a:latin typeface="楷体_GB2312" pitchFamily="49" charset="-122"/>
              </a:rPr>
              <a:t>空间的变换</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2" descr="10-7"/>
          <p:cNvPicPr>
            <a:picLocks noChangeAspect="1" noChangeArrowheads="1"/>
          </p:cNvPicPr>
          <p:nvPr/>
        </p:nvPicPr>
        <p:blipFill>
          <a:blip r:embed="rId2" cstate="print"/>
          <a:srcRect/>
          <a:stretch>
            <a:fillRect/>
          </a:stretch>
        </p:blipFill>
        <p:spPr bwMode="auto">
          <a:xfrm>
            <a:off x="1908175" y="765175"/>
            <a:ext cx="4495800" cy="4167188"/>
          </a:xfrm>
          <a:prstGeom prst="rect">
            <a:avLst/>
          </a:prstGeom>
          <a:noFill/>
          <a:ln w="9525">
            <a:noFill/>
            <a:miter lim="800000"/>
            <a:headEnd/>
            <a:tailEnd/>
          </a:ln>
        </p:spPr>
      </p:pic>
      <p:sp>
        <p:nvSpPr>
          <p:cNvPr id="297987" name="Rectangle 3"/>
          <p:cNvSpPr>
            <a:spLocks noChangeArrowheads="1"/>
          </p:cNvSpPr>
          <p:nvPr/>
        </p:nvSpPr>
        <p:spPr bwMode="auto">
          <a:xfrm>
            <a:off x="3348038" y="5199063"/>
            <a:ext cx="2687637" cy="519112"/>
          </a:xfrm>
          <a:prstGeom prst="rect">
            <a:avLst/>
          </a:prstGeom>
          <a:noFill/>
          <a:ln w="9525">
            <a:noFill/>
            <a:miter lim="800000"/>
            <a:headEnd/>
            <a:tailEnd/>
          </a:ln>
          <a:effectLst/>
        </p:spPr>
        <p:txBody>
          <a:bodyPr wrap="none" anchor="ctr">
            <a:spAutoFit/>
          </a:bodyPr>
          <a:lstStyle/>
          <a:p>
            <a:pPr>
              <a:spcBef>
                <a:spcPct val="0"/>
              </a:spcBef>
              <a:buClrTx/>
              <a:buFontTx/>
              <a:buNone/>
            </a:pPr>
            <a:r>
              <a:rPr kumimoji="1" lang="en-US" altLang="zh-CN">
                <a:latin typeface="楷体_GB2312" pitchFamily="49" charset="-122"/>
              </a:rPr>
              <a:t>HSV</a:t>
            </a:r>
            <a:r>
              <a:rPr kumimoji="1" lang="zh-CN" altLang="en-US">
                <a:latin typeface="楷体_GB2312" pitchFamily="49" charset="-122"/>
              </a:rPr>
              <a:t>颜色三角形</a:t>
            </a:r>
            <a:r>
              <a:rPr kumimoji="1" lang="zh-CN" altLang="en-US" u="sng">
                <a:latin typeface="楷体_GB2312" pitchFamily="49" charset="-122"/>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rrowheads="1"/>
          </p:cNvSpPr>
          <p:nvPr>
            <p:ph type="title"/>
          </p:nvPr>
        </p:nvSpPr>
        <p:spPr/>
        <p:txBody>
          <a:bodyPr/>
          <a:lstStyle/>
          <a:p>
            <a:r>
              <a:rPr lang="en-US" altLang="zh-CN" b="1">
                <a:latin typeface="楷体_GB2312" pitchFamily="49" charset="-122"/>
                <a:ea typeface="楷体_GB2312" pitchFamily="49" charset="-122"/>
              </a:rPr>
              <a:t>HSV</a:t>
            </a:r>
            <a:r>
              <a:rPr lang="zh-CN" altLang="en-US" b="1">
                <a:latin typeface="楷体_GB2312" pitchFamily="49" charset="-122"/>
                <a:ea typeface="楷体_GB2312" pitchFamily="49" charset="-122"/>
              </a:rPr>
              <a:t>颜色空间</a:t>
            </a:r>
          </a:p>
        </p:txBody>
      </p:sp>
      <p:sp>
        <p:nvSpPr>
          <p:cNvPr id="299011" name="Rectangle 3"/>
          <p:cNvSpPr>
            <a:spLocks noGrp="1" noRot="1" noChangeArrowheads="1"/>
          </p:cNvSpPr>
          <p:nvPr>
            <p:ph type="body" sz="half" idx="1"/>
          </p:nvPr>
        </p:nvSpPr>
        <p:spPr/>
        <p:txBody>
          <a:bodyPr/>
          <a:lstStyle/>
          <a:p>
            <a:pPr>
              <a:buClr>
                <a:schemeClr val="tx1"/>
              </a:buClr>
              <a:buFontTx/>
              <a:buChar char="•"/>
            </a:pPr>
            <a:r>
              <a:rPr lang="zh-CN" altLang="en-US" sz="2800" b="1">
                <a:ea typeface="楷体_GB2312" pitchFamily="49" charset="-122"/>
              </a:rPr>
              <a:t>明度值：</a:t>
            </a:r>
          </a:p>
        </p:txBody>
      </p:sp>
      <p:graphicFrame>
        <p:nvGraphicFramePr>
          <p:cNvPr id="299017" name="Object 9"/>
          <p:cNvGraphicFramePr>
            <a:graphicFrameLocks noGrp="1" noChangeAspect="1"/>
          </p:cNvGraphicFramePr>
          <p:nvPr>
            <p:ph sz="quarter" idx="2"/>
          </p:nvPr>
        </p:nvGraphicFramePr>
        <p:xfrm>
          <a:off x="1447800" y="5486400"/>
          <a:ext cx="1752600" cy="1057275"/>
        </p:xfrm>
        <a:graphic>
          <a:graphicData uri="http://schemas.openxmlformats.org/presentationml/2006/ole">
            <mc:AlternateContent xmlns:mc="http://schemas.openxmlformats.org/markup-compatibility/2006">
              <mc:Choice xmlns:v="urn:schemas-microsoft-com:vml" Requires="v">
                <p:oleObj spid="_x0000_s13318" name="公式" r:id="rId3" imgW="736280" imgH="444307" progId="Equation.3">
                  <p:embed/>
                </p:oleObj>
              </mc:Choice>
              <mc:Fallback>
                <p:oleObj name="公式" r:id="rId3" imgW="736280" imgH="444307"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486400"/>
                        <a:ext cx="17526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2"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9013" name="Object 5"/>
          <p:cNvGraphicFramePr>
            <a:graphicFrameLocks noChangeAspect="1"/>
          </p:cNvGraphicFramePr>
          <p:nvPr/>
        </p:nvGraphicFramePr>
        <p:xfrm>
          <a:off x="3133725" y="1524000"/>
          <a:ext cx="2505075" cy="882650"/>
        </p:xfrm>
        <a:graphic>
          <a:graphicData uri="http://schemas.openxmlformats.org/presentationml/2006/ole">
            <mc:AlternateContent xmlns:mc="http://schemas.openxmlformats.org/markup-compatibility/2006">
              <mc:Choice xmlns:v="urn:schemas-microsoft-com:vml" Requires="v">
                <p:oleObj spid="_x0000_s13319" name="Equation" r:id="rId5" imgW="1104840" imgH="393480" progId="Equation.DSMT4">
                  <p:embed/>
                </p:oleObj>
              </mc:Choice>
              <mc:Fallback>
                <p:oleObj name="Equation" r:id="rId5" imgW="110484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3725" y="1524000"/>
                        <a:ext cx="250507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4" name="Text Box 6"/>
          <p:cNvSpPr txBox="1">
            <a:spLocks noChangeArrowheads="1"/>
          </p:cNvSpPr>
          <p:nvPr/>
        </p:nvSpPr>
        <p:spPr bwMode="auto">
          <a:xfrm>
            <a:off x="660400" y="2924175"/>
            <a:ext cx="7416800" cy="579438"/>
          </a:xfrm>
          <a:prstGeom prst="rect">
            <a:avLst/>
          </a:prstGeom>
          <a:noFill/>
          <a:ln w="9525">
            <a:noFill/>
            <a:miter lim="800000"/>
            <a:headEnd/>
            <a:tailEnd/>
          </a:ln>
          <a:effectLst/>
        </p:spPr>
        <p:txBody>
          <a:bodyPr>
            <a:spAutoFit/>
          </a:bodyPr>
          <a:lstStyle/>
          <a:p>
            <a:pPr>
              <a:buClrTx/>
              <a:buFontTx/>
              <a:buChar char="•"/>
            </a:pPr>
            <a:r>
              <a:rPr kumimoji="1" lang="en-US" altLang="zh-CN">
                <a:latin typeface="楷体_GB2312" pitchFamily="49" charset="-122"/>
              </a:rPr>
              <a:t> </a:t>
            </a:r>
            <a:r>
              <a:rPr kumimoji="1" lang="zh-CN" altLang="en-US" sz="3200">
                <a:latin typeface="楷体_GB2312" pitchFamily="49" charset="-122"/>
              </a:rPr>
              <a:t>色调：</a:t>
            </a:r>
            <a:r>
              <a:rPr kumimoji="1" lang="zh-CN" altLang="en-US">
                <a:latin typeface="楷体_GB2312" pitchFamily="49" charset="-122"/>
              </a:rPr>
              <a:t>颜色矢量与参考矢量的夹角</a:t>
            </a:r>
          </a:p>
        </p:txBody>
      </p:sp>
      <p:graphicFrame>
        <p:nvGraphicFramePr>
          <p:cNvPr id="299015" name="Object 7"/>
          <p:cNvGraphicFramePr>
            <a:graphicFrameLocks noChangeAspect="1"/>
          </p:cNvGraphicFramePr>
          <p:nvPr/>
        </p:nvGraphicFramePr>
        <p:xfrm>
          <a:off x="1258888" y="3729038"/>
          <a:ext cx="5111750" cy="1068387"/>
        </p:xfrm>
        <a:graphic>
          <a:graphicData uri="http://schemas.openxmlformats.org/presentationml/2006/ole">
            <mc:AlternateContent xmlns:mc="http://schemas.openxmlformats.org/markup-compatibility/2006">
              <mc:Choice xmlns:v="urn:schemas-microsoft-com:vml" Requires="v">
                <p:oleObj spid="_x0000_s13320" name="公式" r:id="rId7" imgW="2145369" imgH="444307" progId="Equation.3">
                  <p:embed/>
                </p:oleObj>
              </mc:Choice>
              <mc:Fallback>
                <p:oleObj name="公式" r:id="rId7" imgW="2145369" imgH="44430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729038"/>
                        <a:ext cx="5111750"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6" name="Text Box 8"/>
          <p:cNvSpPr txBox="1">
            <a:spLocks noChangeArrowheads="1"/>
          </p:cNvSpPr>
          <p:nvPr/>
        </p:nvSpPr>
        <p:spPr bwMode="auto">
          <a:xfrm>
            <a:off x="685800" y="4754563"/>
            <a:ext cx="6415088" cy="579437"/>
          </a:xfrm>
          <a:prstGeom prst="rect">
            <a:avLst/>
          </a:prstGeom>
          <a:noFill/>
          <a:ln w="9525">
            <a:noFill/>
            <a:miter lim="800000"/>
            <a:headEnd/>
            <a:tailEnd/>
          </a:ln>
          <a:effectLst/>
        </p:spPr>
        <p:txBody>
          <a:bodyPr>
            <a:spAutoFit/>
          </a:bodyPr>
          <a:lstStyle/>
          <a:p>
            <a:pPr>
              <a:spcBef>
                <a:spcPct val="50000"/>
              </a:spcBef>
              <a:buClrTx/>
              <a:buFontTx/>
              <a:buChar char="•"/>
            </a:pPr>
            <a:r>
              <a:rPr kumimoji="1" lang="en-US" altLang="zh-CN" sz="3200">
                <a:latin typeface="楷体_GB2312" pitchFamily="49" charset="-122"/>
              </a:rPr>
              <a:t> </a:t>
            </a:r>
            <a:r>
              <a:rPr kumimoji="1" lang="zh-CN" altLang="en-US" sz="3200">
                <a:latin typeface="楷体_GB2312" pitchFamily="49" charset="-122"/>
              </a:rPr>
              <a:t>色饱和度：</a:t>
            </a:r>
            <a:r>
              <a:rPr kumimoji="1" lang="zh-CN" altLang="en-US">
                <a:latin typeface="楷体_GB2312" pitchFamily="49" charset="-122"/>
              </a:rPr>
              <a:t>相对于全饱和色的比例</a:t>
            </a:r>
          </a:p>
        </p:txBody>
      </p:sp>
      <p:graphicFrame>
        <p:nvGraphicFramePr>
          <p:cNvPr id="299019" name="Object 11"/>
          <p:cNvGraphicFramePr>
            <a:graphicFrameLocks noGrp="1" noChangeAspect="1"/>
          </p:cNvGraphicFramePr>
          <p:nvPr>
            <p:ph sz="quarter" idx="3"/>
          </p:nvPr>
        </p:nvGraphicFramePr>
        <p:xfrm>
          <a:off x="3886200" y="5562600"/>
          <a:ext cx="3962400" cy="822325"/>
        </p:xfrm>
        <a:graphic>
          <a:graphicData uri="http://schemas.openxmlformats.org/presentationml/2006/ole">
            <mc:AlternateContent xmlns:mc="http://schemas.openxmlformats.org/markup-compatibility/2006">
              <mc:Choice xmlns:v="urn:schemas-microsoft-com:vml" Requires="v">
                <p:oleObj spid="_x0000_s13321" name="公式" r:id="rId9" imgW="1713756" imgH="355446" progId="Equation.3">
                  <p:embed/>
                </p:oleObj>
              </mc:Choice>
              <mc:Fallback>
                <p:oleObj name="公式" r:id="rId9" imgW="1713756" imgH="355446"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5562600"/>
                        <a:ext cx="39624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rrowheads="1"/>
          </p:cNvSpPr>
          <p:nvPr>
            <p:ph type="title"/>
          </p:nvPr>
        </p:nvSpPr>
        <p:spPr>
          <a:xfrm>
            <a:off x="471488" y="260350"/>
            <a:ext cx="8215312" cy="760413"/>
          </a:xfrm>
        </p:spPr>
        <p:txBody>
          <a:bodyPr/>
          <a:lstStyle/>
          <a:p>
            <a:r>
              <a:rPr lang="zh-CN" altLang="en-US" sz="4000" b="1">
                <a:latin typeface="楷体_GB2312" pitchFamily="49" charset="-122"/>
                <a:ea typeface="楷体_GB2312" pitchFamily="49" charset="-122"/>
              </a:rPr>
              <a:t>（</a:t>
            </a:r>
            <a:r>
              <a:rPr lang="en-US" altLang="zh-CN" sz="4000" b="1">
                <a:latin typeface="楷体_GB2312" pitchFamily="49" charset="-122"/>
                <a:ea typeface="楷体_GB2312" pitchFamily="49" charset="-122"/>
              </a:rPr>
              <a:t>2</a:t>
            </a:r>
            <a:r>
              <a:rPr lang="zh-CN" altLang="en-US" sz="4000" b="1">
                <a:latin typeface="楷体_GB2312" pitchFamily="49" charset="-122"/>
                <a:ea typeface="楷体_GB2312" pitchFamily="49" charset="-122"/>
              </a:rPr>
              <a:t>）</a:t>
            </a:r>
            <a:r>
              <a:rPr lang="en-US" altLang="zh-CN" sz="4000" b="1">
                <a:latin typeface="楷体_GB2312" pitchFamily="49" charset="-122"/>
                <a:ea typeface="楷体_GB2312" pitchFamily="49" charset="-122"/>
              </a:rPr>
              <a:t>CIE L*a*b*</a:t>
            </a:r>
            <a:r>
              <a:rPr lang="zh-CN" altLang="en-US" sz="4000" b="1">
                <a:latin typeface="楷体_GB2312" pitchFamily="49" charset="-122"/>
                <a:ea typeface="楷体_GB2312" pitchFamily="49" charset="-122"/>
              </a:rPr>
              <a:t>与</a:t>
            </a:r>
            <a:r>
              <a:rPr lang="en-US" altLang="zh-CN" sz="4000" b="1">
                <a:latin typeface="楷体_GB2312" pitchFamily="49" charset="-122"/>
                <a:ea typeface="楷体_GB2312" pitchFamily="49" charset="-122"/>
              </a:rPr>
              <a:t>L*u*v*</a:t>
            </a:r>
            <a:r>
              <a:rPr lang="zh-CN" altLang="en-US" sz="4000" b="1">
                <a:latin typeface="楷体_GB2312" pitchFamily="49" charset="-122"/>
                <a:ea typeface="楷体_GB2312" pitchFamily="49" charset="-122"/>
              </a:rPr>
              <a:t>颜色空间</a:t>
            </a:r>
          </a:p>
        </p:txBody>
      </p:sp>
      <p:sp>
        <p:nvSpPr>
          <p:cNvPr id="301059" name="Rectangle 3"/>
          <p:cNvSpPr>
            <a:spLocks noGrp="1" noRot="1" noChangeArrowheads="1"/>
          </p:cNvSpPr>
          <p:nvPr>
            <p:ph type="body" idx="1"/>
          </p:nvPr>
        </p:nvSpPr>
        <p:spPr>
          <a:xfrm>
            <a:off x="755650" y="1125538"/>
            <a:ext cx="7769225" cy="4113212"/>
          </a:xfrm>
        </p:spPr>
        <p:txBody>
          <a:bodyPr/>
          <a:lstStyle/>
          <a:p>
            <a:pPr>
              <a:buClr>
                <a:srgbClr val="0033CC"/>
              </a:buClr>
            </a:pPr>
            <a:r>
              <a:rPr lang="en-US" altLang="zh-CN" b="1">
                <a:latin typeface="楷体_GB2312" pitchFamily="49" charset="-122"/>
                <a:ea typeface="楷体_GB2312" pitchFamily="49" charset="-122"/>
              </a:rPr>
              <a:t>CIE</a:t>
            </a:r>
            <a:r>
              <a:rPr lang="zh-CN" altLang="en-US" b="1">
                <a:latin typeface="楷体_GB2312" pitchFamily="49" charset="-122"/>
                <a:ea typeface="楷体_GB2312" pitchFamily="49" charset="-122"/>
              </a:rPr>
              <a:t>在</a:t>
            </a:r>
            <a:r>
              <a:rPr lang="en-US" altLang="zh-CN" b="1">
                <a:latin typeface="楷体_GB2312" pitchFamily="49" charset="-122"/>
                <a:ea typeface="楷体_GB2312" pitchFamily="49" charset="-122"/>
              </a:rPr>
              <a:t>XYZ</a:t>
            </a:r>
            <a:r>
              <a:rPr lang="zh-CN" altLang="en-US" b="1">
                <a:latin typeface="楷体_GB2312" pitchFamily="49" charset="-122"/>
                <a:ea typeface="楷体_GB2312" pitchFamily="49" charset="-122"/>
              </a:rPr>
              <a:t>颜色空间的基础上，定义了两种一致颜色空间：</a:t>
            </a:r>
            <a:r>
              <a:rPr lang="en-US" altLang="zh-CN" b="1">
                <a:latin typeface="楷体_GB2312" pitchFamily="49" charset="-122"/>
                <a:ea typeface="楷体_GB2312" pitchFamily="49" charset="-122"/>
              </a:rPr>
              <a:t>L*a*b*</a:t>
            </a:r>
            <a:r>
              <a:rPr lang="zh-CN" altLang="en-US" b="1">
                <a:latin typeface="楷体_GB2312" pitchFamily="49" charset="-122"/>
                <a:ea typeface="楷体_GB2312" pitchFamily="49" charset="-122"/>
              </a:rPr>
              <a:t>空间，</a:t>
            </a:r>
            <a:r>
              <a:rPr lang="en-US" altLang="zh-CN" b="1">
                <a:latin typeface="楷体_GB2312" pitchFamily="49" charset="-122"/>
                <a:ea typeface="楷体_GB2312" pitchFamily="49" charset="-122"/>
              </a:rPr>
              <a:t>L*u*v*</a:t>
            </a:r>
            <a:r>
              <a:rPr lang="zh-CN" altLang="en-US" b="1">
                <a:latin typeface="楷体_GB2312" pitchFamily="49" charset="-122"/>
                <a:ea typeface="楷体_GB2312" pitchFamily="49" charset="-122"/>
              </a:rPr>
              <a:t>空间，用于度量颜色之间的微小差异</a:t>
            </a:r>
            <a:r>
              <a:rPr lang="en-US" altLang="zh-CN" b="1">
                <a:latin typeface="楷体_GB2312" pitchFamily="49" charset="-122"/>
                <a:ea typeface="楷体_GB2312" pitchFamily="49" charset="-122"/>
              </a:rPr>
              <a:t>.</a:t>
            </a:r>
          </a:p>
          <a:p>
            <a:pPr>
              <a:buClr>
                <a:srgbClr val="0033CC"/>
              </a:buClr>
            </a:pPr>
            <a:r>
              <a:rPr lang="en-US" altLang="zh-CN" sz="3600" b="1">
                <a:latin typeface="楷体_GB2312" pitchFamily="49" charset="-122"/>
                <a:ea typeface="楷体_GB2312" pitchFamily="49" charset="-122"/>
              </a:rPr>
              <a:t>L*a*b*</a:t>
            </a:r>
            <a:r>
              <a:rPr lang="zh-CN" altLang="en-US" sz="3600" b="1">
                <a:latin typeface="楷体_GB2312" pitchFamily="49" charset="-122"/>
                <a:ea typeface="楷体_GB2312" pitchFamily="49" charset="-122"/>
              </a:rPr>
              <a:t>空间：</a:t>
            </a:r>
          </a:p>
          <a:p>
            <a:pPr>
              <a:buFont typeface="Wingdings" pitchFamily="2" charset="2"/>
              <a:buNone/>
            </a:pPr>
            <a:r>
              <a:rPr lang="zh-CN" altLang="en-US">
                <a:latin typeface="宋体" pitchFamily="2" charset="-122"/>
              </a:rPr>
              <a:t>  </a:t>
            </a:r>
          </a:p>
          <a:p>
            <a:pPr>
              <a:buFont typeface="Wingdings" pitchFamily="2" charset="2"/>
              <a:buNone/>
            </a:pPr>
            <a:r>
              <a:rPr lang="zh-CN" altLang="en-US">
                <a:latin typeface="宋体" pitchFamily="2" charset="-122"/>
              </a:rPr>
              <a:t>    </a:t>
            </a:r>
          </a:p>
        </p:txBody>
      </p:sp>
      <p:sp>
        <p:nvSpPr>
          <p:cNvPr id="301060"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01061"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01062"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301063" name="Picture 7" descr="l"/>
          <p:cNvPicPr>
            <a:picLocks noChangeAspect="1" noChangeArrowheads="1"/>
          </p:cNvPicPr>
          <p:nvPr/>
        </p:nvPicPr>
        <p:blipFill>
          <a:blip r:embed="rId2" cstate="print"/>
          <a:srcRect/>
          <a:stretch>
            <a:fillRect/>
          </a:stretch>
        </p:blipFill>
        <p:spPr bwMode="auto">
          <a:xfrm>
            <a:off x="1116013" y="3213100"/>
            <a:ext cx="3024187" cy="984250"/>
          </a:xfrm>
          <a:prstGeom prst="rect">
            <a:avLst/>
          </a:prstGeom>
          <a:noFill/>
        </p:spPr>
      </p:pic>
      <p:pic>
        <p:nvPicPr>
          <p:cNvPr id="301064" name="Picture 8" descr="a"/>
          <p:cNvPicPr>
            <a:picLocks noChangeAspect="1" noChangeArrowheads="1"/>
          </p:cNvPicPr>
          <p:nvPr/>
        </p:nvPicPr>
        <p:blipFill>
          <a:blip r:embed="rId3" cstate="print"/>
          <a:srcRect/>
          <a:stretch>
            <a:fillRect/>
          </a:stretch>
        </p:blipFill>
        <p:spPr bwMode="auto">
          <a:xfrm>
            <a:off x="4284663" y="3141663"/>
            <a:ext cx="3816350" cy="1130300"/>
          </a:xfrm>
          <a:prstGeom prst="rect">
            <a:avLst/>
          </a:prstGeom>
          <a:noFill/>
        </p:spPr>
      </p:pic>
      <p:pic>
        <p:nvPicPr>
          <p:cNvPr id="301065" name="Picture 9" descr="b"/>
          <p:cNvPicPr>
            <a:picLocks noChangeAspect="1" noChangeArrowheads="1"/>
          </p:cNvPicPr>
          <p:nvPr/>
        </p:nvPicPr>
        <p:blipFill>
          <a:blip r:embed="rId4" cstate="print"/>
          <a:srcRect/>
          <a:stretch>
            <a:fillRect/>
          </a:stretch>
        </p:blipFill>
        <p:spPr bwMode="auto">
          <a:xfrm>
            <a:off x="1116013" y="4365625"/>
            <a:ext cx="3240087" cy="925513"/>
          </a:xfrm>
          <a:prstGeom prst="rect">
            <a:avLst/>
          </a:prstGeom>
          <a:noFill/>
        </p:spPr>
      </p:pic>
      <p:pic>
        <p:nvPicPr>
          <p:cNvPr id="301066" name="Picture 10" descr="xyz"/>
          <p:cNvPicPr>
            <a:picLocks noChangeAspect="1" noChangeArrowheads="1"/>
          </p:cNvPicPr>
          <p:nvPr/>
        </p:nvPicPr>
        <p:blipFill>
          <a:blip r:embed="rId5" cstate="print"/>
          <a:srcRect/>
          <a:stretch>
            <a:fillRect/>
          </a:stretch>
        </p:blipFill>
        <p:spPr bwMode="auto">
          <a:xfrm>
            <a:off x="1116013" y="5464175"/>
            <a:ext cx="1800225" cy="485775"/>
          </a:xfrm>
          <a:prstGeom prst="rect">
            <a:avLst/>
          </a:prstGeom>
          <a:noFill/>
        </p:spPr>
      </p:pic>
      <p:sp>
        <p:nvSpPr>
          <p:cNvPr id="301067" name="Text Box 11"/>
          <p:cNvSpPr txBox="1">
            <a:spLocks noChangeArrowheads="1"/>
          </p:cNvSpPr>
          <p:nvPr/>
        </p:nvSpPr>
        <p:spPr bwMode="auto">
          <a:xfrm>
            <a:off x="2916238" y="5445125"/>
            <a:ext cx="5256212" cy="519113"/>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a:latin typeface="楷体_GB2312" pitchFamily="49" charset="-122"/>
              </a:rPr>
              <a:t>是标准白光对应的</a:t>
            </a:r>
            <a:r>
              <a:rPr kumimoji="1" lang="en-US" altLang="zh-CN">
                <a:latin typeface="楷体_GB2312" pitchFamily="49" charset="-122"/>
              </a:rPr>
              <a:t>X,Y,Z</a:t>
            </a:r>
            <a:r>
              <a:rPr kumimoji="1" lang="zh-CN" altLang="en-US">
                <a:latin typeface="楷体_GB2312" pitchFamily="49" charset="-122"/>
              </a:rPr>
              <a:t>值</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rrowheads="1"/>
          </p:cNvSpPr>
          <p:nvPr>
            <p:ph type="title"/>
          </p:nvPr>
        </p:nvSpPr>
        <p:spPr/>
        <p:txBody>
          <a:bodyPr/>
          <a:lstStyle/>
          <a:p>
            <a:r>
              <a:rPr lang="en-US" altLang="zh-CN" b="1">
                <a:latin typeface="楷体_GB2312" pitchFamily="49" charset="-122"/>
                <a:ea typeface="楷体_GB2312" pitchFamily="49" charset="-122"/>
              </a:rPr>
              <a:t>L*u*v*</a:t>
            </a:r>
            <a:r>
              <a:rPr lang="zh-CN" altLang="en-US" b="1">
                <a:latin typeface="楷体_GB2312" pitchFamily="49" charset="-122"/>
                <a:ea typeface="楷体_GB2312" pitchFamily="49" charset="-122"/>
              </a:rPr>
              <a:t>颜色空间</a:t>
            </a:r>
          </a:p>
        </p:txBody>
      </p:sp>
      <p:pic>
        <p:nvPicPr>
          <p:cNvPr id="302083" name="Picture 3" descr="l"/>
          <p:cNvPicPr>
            <a:picLocks noChangeAspect="1" noChangeArrowheads="1"/>
          </p:cNvPicPr>
          <p:nvPr/>
        </p:nvPicPr>
        <p:blipFill>
          <a:blip r:embed="rId2" cstate="print"/>
          <a:srcRect/>
          <a:stretch>
            <a:fillRect/>
          </a:stretch>
        </p:blipFill>
        <p:spPr bwMode="auto">
          <a:xfrm>
            <a:off x="1042988" y="1412875"/>
            <a:ext cx="2952750" cy="960438"/>
          </a:xfrm>
          <a:prstGeom prst="rect">
            <a:avLst/>
          </a:prstGeom>
          <a:noFill/>
        </p:spPr>
      </p:pic>
      <p:pic>
        <p:nvPicPr>
          <p:cNvPr id="302084" name="Picture 4" descr="u"/>
          <p:cNvPicPr>
            <a:picLocks noChangeAspect="1" noChangeArrowheads="1"/>
          </p:cNvPicPr>
          <p:nvPr/>
        </p:nvPicPr>
        <p:blipFill>
          <a:blip r:embed="rId3" cstate="print"/>
          <a:srcRect/>
          <a:stretch>
            <a:fillRect/>
          </a:stretch>
        </p:blipFill>
        <p:spPr bwMode="auto">
          <a:xfrm>
            <a:off x="971550" y="2636838"/>
            <a:ext cx="2879725" cy="569912"/>
          </a:xfrm>
          <a:prstGeom prst="rect">
            <a:avLst/>
          </a:prstGeom>
          <a:noFill/>
        </p:spPr>
      </p:pic>
      <p:pic>
        <p:nvPicPr>
          <p:cNvPr id="302085" name="Picture 5" descr="v"/>
          <p:cNvPicPr>
            <a:picLocks noChangeAspect="1" noChangeArrowheads="1"/>
          </p:cNvPicPr>
          <p:nvPr/>
        </p:nvPicPr>
        <p:blipFill>
          <a:blip r:embed="rId4" cstate="print"/>
          <a:srcRect/>
          <a:stretch>
            <a:fillRect/>
          </a:stretch>
        </p:blipFill>
        <p:spPr bwMode="auto">
          <a:xfrm>
            <a:off x="4067175" y="2708275"/>
            <a:ext cx="3024188" cy="525463"/>
          </a:xfrm>
          <a:prstGeom prst="rect">
            <a:avLst/>
          </a:prstGeom>
          <a:noFill/>
        </p:spPr>
      </p:pic>
      <p:pic>
        <p:nvPicPr>
          <p:cNvPr id="302086" name="Picture 6" descr="up"/>
          <p:cNvPicPr>
            <a:picLocks noChangeAspect="1" noChangeArrowheads="1"/>
          </p:cNvPicPr>
          <p:nvPr/>
        </p:nvPicPr>
        <p:blipFill>
          <a:blip r:embed="rId5" cstate="print"/>
          <a:srcRect/>
          <a:stretch>
            <a:fillRect/>
          </a:stretch>
        </p:blipFill>
        <p:spPr bwMode="auto">
          <a:xfrm>
            <a:off x="1042988" y="3429000"/>
            <a:ext cx="2520950" cy="863600"/>
          </a:xfrm>
          <a:prstGeom prst="rect">
            <a:avLst/>
          </a:prstGeom>
          <a:noFill/>
        </p:spPr>
      </p:pic>
      <p:pic>
        <p:nvPicPr>
          <p:cNvPr id="302087" name="Picture 7" descr="vp"/>
          <p:cNvPicPr>
            <a:picLocks noChangeAspect="1" noChangeArrowheads="1"/>
          </p:cNvPicPr>
          <p:nvPr/>
        </p:nvPicPr>
        <p:blipFill>
          <a:blip r:embed="rId6" cstate="print"/>
          <a:srcRect/>
          <a:stretch>
            <a:fillRect/>
          </a:stretch>
        </p:blipFill>
        <p:spPr bwMode="auto">
          <a:xfrm>
            <a:off x="3995738" y="3429000"/>
            <a:ext cx="3109912" cy="95885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rrowheads="1"/>
          </p:cNvSpPr>
          <p:nvPr>
            <p:ph type="title"/>
          </p:nvPr>
        </p:nvSpPr>
        <p:spPr/>
        <p:txBody>
          <a:bodyPr/>
          <a:lstStyle/>
          <a:p>
            <a:r>
              <a:rPr lang="zh-CN" altLang="en-US" b="1">
                <a:latin typeface="楷体_GB2312" pitchFamily="49" charset="-122"/>
                <a:ea typeface="楷体_GB2312" pitchFamily="49" charset="-122"/>
              </a:rPr>
              <a:t>色差</a:t>
            </a:r>
            <a:r>
              <a:rPr lang="en-US" altLang="zh-CN" b="1">
                <a:latin typeface="楷体_GB2312" pitchFamily="49" charset="-122"/>
                <a:ea typeface="楷体_GB2312" pitchFamily="49" charset="-122"/>
              </a:rPr>
              <a:t>(Color Difference)</a:t>
            </a:r>
          </a:p>
        </p:txBody>
      </p:sp>
      <p:sp>
        <p:nvSpPr>
          <p:cNvPr id="303107" name="Rectangle 3"/>
          <p:cNvSpPr>
            <a:spLocks noGrp="1" noRot="1" noChangeArrowheads="1"/>
          </p:cNvSpPr>
          <p:nvPr>
            <p:ph type="body" idx="1"/>
          </p:nvPr>
        </p:nvSpPr>
        <p:spPr/>
        <p:txBody>
          <a:bodyPr/>
          <a:lstStyle/>
          <a:p>
            <a:r>
              <a:rPr lang="zh-CN" altLang="en-US" sz="3600" b="1">
                <a:latin typeface="楷体_GB2312" pitchFamily="49" charset="-122"/>
                <a:ea typeface="楷体_GB2312" pitchFamily="49" charset="-122"/>
              </a:rPr>
              <a:t>用（</a:t>
            </a:r>
            <a:r>
              <a:rPr lang="en-US" altLang="zh-CN" sz="3600" b="1">
                <a:latin typeface="楷体_GB2312" pitchFamily="49" charset="-122"/>
                <a:ea typeface="楷体_GB2312" pitchFamily="49" charset="-122"/>
              </a:rPr>
              <a:t>L*,a*,b*</a:t>
            </a:r>
            <a:r>
              <a:rPr lang="zh-CN" altLang="en-US" sz="3600" b="1">
                <a:latin typeface="楷体_GB2312" pitchFamily="49" charset="-122"/>
                <a:ea typeface="楷体_GB2312" pitchFamily="49" charset="-122"/>
              </a:rPr>
              <a:t>）或（</a:t>
            </a:r>
            <a:r>
              <a:rPr lang="en-US" altLang="zh-CN" sz="3600" b="1">
                <a:latin typeface="楷体_GB2312" pitchFamily="49" charset="-122"/>
                <a:ea typeface="楷体_GB2312" pitchFamily="49" charset="-122"/>
              </a:rPr>
              <a:t>L*,u*,v*</a:t>
            </a:r>
            <a:r>
              <a:rPr lang="zh-CN" altLang="en-US" sz="3600" b="1">
                <a:latin typeface="楷体_GB2312" pitchFamily="49" charset="-122"/>
                <a:ea typeface="楷体_GB2312" pitchFamily="49" charset="-122"/>
              </a:rPr>
              <a:t>）空间中的欧氏距离度量色差</a:t>
            </a:r>
            <a:r>
              <a:rPr lang="en-US" altLang="zh-CN" sz="3600" b="1">
                <a:latin typeface="楷体_GB2312" pitchFamily="49" charset="-122"/>
                <a:ea typeface="楷体_GB2312" pitchFamily="49" charset="-122"/>
              </a:rPr>
              <a:t>.</a:t>
            </a:r>
          </a:p>
        </p:txBody>
      </p:sp>
      <p:sp>
        <p:nvSpPr>
          <p:cNvPr id="303108" name="Text Box 4"/>
          <p:cNvSpPr txBox="1">
            <a:spLocks noChangeArrowheads="1"/>
          </p:cNvSpPr>
          <p:nvPr/>
        </p:nvSpPr>
        <p:spPr bwMode="auto">
          <a:xfrm>
            <a:off x="1258888" y="4797425"/>
            <a:ext cx="6985000" cy="519113"/>
          </a:xfrm>
          <a:prstGeom prst="rect">
            <a:avLst/>
          </a:prstGeom>
          <a:noFill/>
          <a:ln w="9525">
            <a:noFill/>
            <a:miter lim="800000"/>
            <a:headEnd/>
            <a:tailEnd/>
          </a:ln>
          <a:effectLst/>
        </p:spPr>
        <p:txBody>
          <a:bodyPr>
            <a:spAutoFit/>
          </a:bodyPr>
          <a:lstStyle/>
          <a:p>
            <a:pPr>
              <a:spcBef>
                <a:spcPct val="50000"/>
              </a:spcBef>
              <a:buClrTx/>
              <a:buFontTx/>
              <a:buNone/>
            </a:pPr>
            <a:endParaRPr kumimoji="1" lang="zh-CN" altLang="zh-CN">
              <a:solidFill>
                <a:srgbClr val="0033CC"/>
              </a:solidFill>
              <a:latin typeface="Times New Roman" pitchFamily="18" charset="0"/>
              <a:ea typeface="宋体" pitchFamily="2" charset="-122"/>
            </a:endParaRPr>
          </a:p>
        </p:txBody>
      </p:sp>
      <p:sp>
        <p:nvSpPr>
          <p:cNvPr id="303109"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303110" name="Picture 6" descr="eab"/>
          <p:cNvPicPr>
            <a:picLocks noChangeAspect="1" noChangeArrowheads="1"/>
          </p:cNvPicPr>
          <p:nvPr/>
        </p:nvPicPr>
        <p:blipFill>
          <a:blip r:embed="rId2" cstate="print"/>
          <a:srcRect/>
          <a:stretch>
            <a:fillRect/>
          </a:stretch>
        </p:blipFill>
        <p:spPr bwMode="auto">
          <a:xfrm>
            <a:off x="1524000" y="3048000"/>
            <a:ext cx="5040313" cy="660400"/>
          </a:xfrm>
          <a:prstGeom prst="rect">
            <a:avLst/>
          </a:prstGeom>
          <a:noFill/>
        </p:spPr>
      </p:pic>
      <p:pic>
        <p:nvPicPr>
          <p:cNvPr id="303111" name="Picture 7" descr="euv"/>
          <p:cNvPicPr>
            <a:picLocks noChangeAspect="1" noChangeArrowheads="1"/>
          </p:cNvPicPr>
          <p:nvPr/>
        </p:nvPicPr>
        <p:blipFill>
          <a:blip r:embed="rId3" cstate="print"/>
          <a:srcRect/>
          <a:stretch>
            <a:fillRect/>
          </a:stretch>
        </p:blipFill>
        <p:spPr bwMode="auto">
          <a:xfrm>
            <a:off x="1524000" y="3941763"/>
            <a:ext cx="5329238" cy="70326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124930" name="Picture 2"/>
          <p:cNvPicPr>
            <a:picLocks noChangeAspect="1" noChangeArrowheads="1"/>
          </p:cNvPicPr>
          <p:nvPr/>
        </p:nvPicPr>
        <p:blipFill>
          <a:blip r:embed="rId2" cstate="print"/>
          <a:srcRect/>
          <a:stretch>
            <a:fillRect/>
          </a:stretch>
        </p:blipFill>
        <p:spPr bwMode="auto">
          <a:xfrm>
            <a:off x="467544" y="1772816"/>
            <a:ext cx="8318248" cy="3168352"/>
          </a:xfrm>
          <a:prstGeom prst="rect">
            <a:avLst/>
          </a:prstGeom>
          <a:noFill/>
          <a:ln w="9525">
            <a:noFill/>
            <a:miter lim="800000"/>
            <a:headEnd/>
            <a:tailEnd/>
          </a:ln>
        </p:spPr>
      </p:pic>
      <p:sp>
        <p:nvSpPr>
          <p:cNvPr id="5" name="矩形 4"/>
          <p:cNvSpPr/>
          <p:nvPr/>
        </p:nvSpPr>
        <p:spPr>
          <a:xfrm>
            <a:off x="467544" y="5301208"/>
            <a:ext cx="6227987" cy="1569660"/>
          </a:xfrm>
          <a:prstGeom prst="rect">
            <a:avLst/>
          </a:prstGeom>
        </p:spPr>
        <p:txBody>
          <a:bodyPr wrap="none">
            <a:spAutoFit/>
          </a:bodyPr>
          <a:lstStyle/>
          <a:p>
            <a:r>
              <a:rPr lang="en-US" altLang="zh-CN" sz="2000" dirty="0" err="1" smtClean="0">
                <a:latin typeface="Arial Unicode MS" pitchFamily="34" charset="-122"/>
                <a:ea typeface="Arial Unicode MS" pitchFamily="34" charset="-122"/>
                <a:cs typeface="Arial Unicode MS" pitchFamily="34" charset="-122"/>
              </a:rPr>
              <a:t>Ayan</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Chakrabarti</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Keigo</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Hirakawa</a:t>
            </a:r>
            <a:r>
              <a:rPr lang="en-US" altLang="zh-CN" sz="2000" dirty="0" smtClean="0">
                <a:latin typeface="Arial Unicode MS" pitchFamily="34" charset="-122"/>
                <a:ea typeface="Arial Unicode MS" pitchFamily="34" charset="-122"/>
                <a:cs typeface="Arial Unicode MS" pitchFamily="34" charset="-122"/>
              </a:rPr>
              <a:t>, and Todd </a:t>
            </a:r>
            <a:r>
              <a:rPr lang="en-US" altLang="zh-CN" sz="2000" dirty="0" err="1" smtClean="0">
                <a:latin typeface="Arial Unicode MS" pitchFamily="34" charset="-122"/>
                <a:ea typeface="Arial Unicode MS" pitchFamily="34" charset="-122"/>
                <a:cs typeface="Arial Unicode MS" pitchFamily="34" charset="-122"/>
              </a:rPr>
              <a:t>Zickler</a:t>
            </a:r>
            <a:r>
              <a:rPr lang="en-US" altLang="zh-CN" sz="2000" dirty="0" smtClean="0">
                <a:latin typeface="Arial Unicode MS" pitchFamily="34" charset="-122"/>
                <a:ea typeface="Arial Unicode MS" pitchFamily="34" charset="-122"/>
                <a:cs typeface="Arial Unicode MS" pitchFamily="34" charset="-122"/>
              </a:rPr>
              <a:t>.</a:t>
            </a:r>
          </a:p>
          <a:p>
            <a:r>
              <a:rPr lang="en-US" altLang="zh-CN" sz="2000" dirty="0" smtClean="0">
                <a:latin typeface="Arial Unicode MS" pitchFamily="34" charset="-122"/>
                <a:ea typeface="Arial Unicode MS" pitchFamily="34" charset="-122"/>
                <a:cs typeface="Arial Unicode MS" pitchFamily="34" charset="-122"/>
              </a:rPr>
              <a:t>Color Constancy with </a:t>
            </a:r>
            <a:r>
              <a:rPr lang="en-US" altLang="zh-CN" sz="2000" dirty="0" err="1" smtClean="0">
                <a:latin typeface="Arial Unicode MS" pitchFamily="34" charset="-122"/>
                <a:ea typeface="Arial Unicode MS" pitchFamily="34" charset="-122"/>
                <a:cs typeface="Arial Unicode MS" pitchFamily="34" charset="-122"/>
              </a:rPr>
              <a:t>Spatio</a:t>
            </a:r>
            <a:r>
              <a:rPr lang="en-US" altLang="zh-CN" sz="2000" dirty="0" smtClean="0">
                <a:latin typeface="Arial Unicode MS" pitchFamily="34" charset="-122"/>
                <a:ea typeface="Arial Unicode MS" pitchFamily="34" charset="-122"/>
                <a:cs typeface="Arial Unicode MS" pitchFamily="34" charset="-122"/>
              </a:rPr>
              <a:t>-Spectral Statistics,</a:t>
            </a:r>
          </a:p>
          <a:p>
            <a:r>
              <a:rPr lang="en-US" altLang="zh-CN" sz="2000" dirty="0" smtClean="0">
                <a:latin typeface="Arial Unicode MS" pitchFamily="34" charset="-122"/>
                <a:ea typeface="Arial Unicode MS" pitchFamily="34" charset="-122"/>
                <a:cs typeface="Arial Unicode MS" pitchFamily="34" charset="-122"/>
              </a:rPr>
              <a:t>TPAMI,2011</a:t>
            </a:r>
          </a:p>
          <a:p>
            <a:endParaRPr lang="en-US" altLang="zh-CN" dirty="0" smtClean="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rrowheads="1"/>
          </p:cNvSpPr>
          <p:nvPr>
            <p:ph type="title"/>
          </p:nvPr>
        </p:nvSpPr>
        <p:spPr/>
        <p:txBody>
          <a:bodyPr/>
          <a:lstStyle/>
          <a:p>
            <a:r>
              <a:rPr lang="en-US" altLang="zh-CN" b="1">
                <a:latin typeface="楷体_GB2312" pitchFamily="49" charset="-122"/>
                <a:ea typeface="楷体_GB2312" pitchFamily="49" charset="-122"/>
              </a:rPr>
              <a:t>HSV</a:t>
            </a:r>
            <a:r>
              <a:rPr lang="zh-CN" altLang="en-US" b="1">
                <a:latin typeface="楷体_GB2312" pitchFamily="49" charset="-122"/>
                <a:ea typeface="楷体_GB2312" pitchFamily="49" charset="-122"/>
              </a:rPr>
              <a:t>与</a:t>
            </a:r>
            <a:r>
              <a:rPr lang="en-US" altLang="zh-CN" b="1">
                <a:latin typeface="楷体_GB2312" pitchFamily="49" charset="-122"/>
                <a:ea typeface="楷体_GB2312" pitchFamily="49" charset="-122"/>
              </a:rPr>
              <a:t>L*a*b*(L*u*v*)</a:t>
            </a:r>
            <a:r>
              <a:rPr lang="zh-CN" altLang="en-US" b="1">
                <a:latin typeface="楷体_GB2312" pitchFamily="49" charset="-122"/>
                <a:ea typeface="楷体_GB2312" pitchFamily="49" charset="-122"/>
              </a:rPr>
              <a:t>的关系</a:t>
            </a:r>
          </a:p>
        </p:txBody>
      </p:sp>
      <p:sp>
        <p:nvSpPr>
          <p:cNvPr id="304131" name="Rectangle 3"/>
          <p:cNvSpPr>
            <a:spLocks noGrp="1" noRot="1" noChangeArrowheads="1"/>
          </p:cNvSpPr>
          <p:nvPr>
            <p:ph type="body" idx="1"/>
          </p:nvPr>
        </p:nvSpPr>
        <p:spPr/>
        <p:txBody>
          <a:bodyPr/>
          <a:lstStyle/>
          <a:p>
            <a:pPr>
              <a:buClr>
                <a:schemeClr val="tx1"/>
              </a:buClr>
              <a:buSzPct val="30000"/>
              <a:buFont typeface="Wingdings" pitchFamily="2" charset="2"/>
              <a:buChar char="l"/>
            </a:pPr>
            <a:r>
              <a:rPr lang="zh-CN" altLang="en-US" sz="3600" b="1">
                <a:latin typeface="楷体_GB2312" pitchFamily="49" charset="-122"/>
                <a:ea typeface="楷体_GB2312" pitchFamily="49" charset="-122"/>
              </a:rPr>
              <a:t>可以很方便的从</a:t>
            </a:r>
            <a:r>
              <a:rPr lang="en-US" altLang="zh-CN" sz="3600" b="1">
                <a:latin typeface="楷体_GB2312" pitchFamily="49" charset="-122"/>
                <a:ea typeface="楷体_GB2312" pitchFamily="49" charset="-122"/>
              </a:rPr>
              <a:t>L*a*b*(L*u*v*)</a:t>
            </a:r>
            <a:r>
              <a:rPr lang="zh-CN" altLang="en-US" sz="3600" b="1">
                <a:latin typeface="楷体_GB2312" pitchFamily="49" charset="-122"/>
                <a:ea typeface="楷体_GB2312" pitchFamily="49" charset="-122"/>
              </a:rPr>
              <a:t>空间变换到</a:t>
            </a:r>
            <a:r>
              <a:rPr lang="en-US" altLang="zh-CN" sz="3600" b="1">
                <a:latin typeface="楷体_GB2312" pitchFamily="49" charset="-122"/>
                <a:ea typeface="楷体_GB2312" pitchFamily="49" charset="-122"/>
              </a:rPr>
              <a:t>HSV</a:t>
            </a:r>
            <a:r>
              <a:rPr lang="zh-CN" altLang="en-US" sz="3600" b="1">
                <a:latin typeface="楷体_GB2312" pitchFamily="49" charset="-122"/>
                <a:ea typeface="楷体_GB2312" pitchFamily="49" charset="-122"/>
              </a:rPr>
              <a:t>空间</a:t>
            </a:r>
            <a:r>
              <a:rPr lang="en-US" altLang="zh-CN" sz="3600" b="1">
                <a:latin typeface="楷体_GB2312" pitchFamily="49" charset="-122"/>
                <a:ea typeface="楷体_GB2312" pitchFamily="49" charset="-122"/>
              </a:rPr>
              <a:t>.</a:t>
            </a:r>
          </a:p>
          <a:p>
            <a:pPr>
              <a:buClr>
                <a:schemeClr val="tx1"/>
              </a:buClr>
              <a:buSzPct val="30000"/>
              <a:buFont typeface="Wingdings" pitchFamily="2" charset="2"/>
              <a:buChar char="l"/>
            </a:pPr>
            <a:r>
              <a:rPr lang="en-US" altLang="zh-CN" sz="3600" b="1">
                <a:latin typeface="楷体_GB2312" pitchFamily="49" charset="-122"/>
                <a:ea typeface="楷体_GB2312" pitchFamily="49" charset="-122"/>
              </a:rPr>
              <a:t>L*a*b*</a:t>
            </a:r>
            <a:r>
              <a:rPr lang="zh-CN" altLang="en-US" sz="3600" b="1">
                <a:latin typeface="楷体_GB2312" pitchFamily="49" charset="-122"/>
                <a:ea typeface="楷体_GB2312" pitchFamily="49" charset="-122"/>
              </a:rPr>
              <a:t>空间到</a:t>
            </a:r>
            <a:r>
              <a:rPr lang="en-US" altLang="zh-CN" sz="3600" b="1">
                <a:latin typeface="楷体_GB2312" pitchFamily="49" charset="-122"/>
                <a:ea typeface="楷体_GB2312" pitchFamily="49" charset="-122"/>
              </a:rPr>
              <a:t>HSV</a:t>
            </a:r>
            <a:r>
              <a:rPr lang="zh-CN" altLang="en-US" sz="3600" b="1">
                <a:latin typeface="楷体_GB2312" pitchFamily="49" charset="-122"/>
                <a:ea typeface="楷体_GB2312" pitchFamily="49" charset="-122"/>
              </a:rPr>
              <a:t>空间</a:t>
            </a:r>
            <a:r>
              <a:rPr lang="en-US" altLang="zh-CN" sz="3600" b="1">
                <a:latin typeface="楷体_GB2312" pitchFamily="49" charset="-122"/>
                <a:ea typeface="楷体_GB2312" pitchFamily="49" charset="-122"/>
              </a:rPr>
              <a:t>:</a:t>
            </a:r>
          </a:p>
          <a:p>
            <a:endParaRPr lang="en-US" altLang="zh-CN" sz="3600" b="1">
              <a:latin typeface="楷体_GB2312" pitchFamily="49" charset="-122"/>
              <a:ea typeface="楷体_GB2312" pitchFamily="49" charset="-122"/>
            </a:endParaRPr>
          </a:p>
          <a:p>
            <a:pPr>
              <a:buFont typeface="Wingdings" pitchFamily="2" charset="2"/>
              <a:buNone/>
            </a:pPr>
            <a:r>
              <a:rPr lang="en-US" altLang="zh-CN"/>
              <a:t>    </a:t>
            </a:r>
          </a:p>
        </p:txBody>
      </p:sp>
      <p:graphicFrame>
        <p:nvGraphicFramePr>
          <p:cNvPr id="304132" name="Object 4"/>
          <p:cNvGraphicFramePr>
            <a:graphicFrameLocks noChangeAspect="1"/>
          </p:cNvGraphicFramePr>
          <p:nvPr/>
        </p:nvGraphicFramePr>
        <p:xfrm>
          <a:off x="1243013" y="3584575"/>
          <a:ext cx="2984500" cy="530225"/>
        </p:xfrm>
        <a:graphic>
          <a:graphicData uri="http://schemas.openxmlformats.org/presentationml/2006/ole">
            <mc:AlternateContent xmlns:mc="http://schemas.openxmlformats.org/markup-compatibility/2006">
              <mc:Choice xmlns:v="urn:schemas-microsoft-com:vml" Requires="v">
                <p:oleObj spid="_x0000_s14344" name="公式" r:id="rId3" imgW="1218960" imgH="215640" progId="Equation.3">
                  <p:embed/>
                </p:oleObj>
              </mc:Choice>
              <mc:Fallback>
                <p:oleObj name="公式" r:id="rId3" imgW="121896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3584575"/>
                        <a:ext cx="29845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3" name="Object 5"/>
          <p:cNvGraphicFramePr>
            <a:graphicFrameLocks noChangeAspect="1"/>
          </p:cNvGraphicFramePr>
          <p:nvPr/>
        </p:nvGraphicFramePr>
        <p:xfrm>
          <a:off x="4211638" y="3509963"/>
          <a:ext cx="2520950" cy="604837"/>
        </p:xfrm>
        <a:graphic>
          <a:graphicData uri="http://schemas.openxmlformats.org/presentationml/2006/ole">
            <mc:AlternateContent xmlns:mc="http://schemas.openxmlformats.org/markup-compatibility/2006">
              <mc:Choice xmlns:v="urn:schemas-microsoft-com:vml" Requires="v">
                <p:oleObj spid="_x0000_s14345" name="公式" r:id="rId5" imgW="1218960" imgH="291960" progId="Equation.3">
                  <p:embed/>
                </p:oleObj>
              </mc:Choice>
              <mc:Fallback>
                <p:oleObj name="公式" r:id="rId5" imgW="1218960" imgH="291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3509963"/>
                        <a:ext cx="2520950"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4" name="Object 6"/>
          <p:cNvGraphicFramePr>
            <a:graphicFrameLocks noChangeAspect="1"/>
          </p:cNvGraphicFramePr>
          <p:nvPr/>
        </p:nvGraphicFramePr>
        <p:xfrm>
          <a:off x="6948488" y="3629025"/>
          <a:ext cx="1152525" cy="409575"/>
        </p:xfrm>
        <a:graphic>
          <a:graphicData uri="http://schemas.openxmlformats.org/presentationml/2006/ole">
            <mc:AlternateContent xmlns:mc="http://schemas.openxmlformats.org/markup-compatibility/2006">
              <mc:Choice xmlns:v="urn:schemas-microsoft-com:vml" Requires="v">
                <p:oleObj spid="_x0000_s14346" name="公式" r:id="rId7" imgW="495000" imgH="177480" progId="Equation.3">
                  <p:embed/>
                </p:oleObj>
              </mc:Choice>
              <mc:Fallback>
                <p:oleObj name="公式" r:id="rId7" imgW="495000" imgH="177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3629025"/>
                        <a:ext cx="11525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5" name="Text Box 7"/>
          <p:cNvSpPr txBox="1">
            <a:spLocks noChangeArrowheads="1"/>
          </p:cNvSpPr>
          <p:nvPr/>
        </p:nvSpPr>
        <p:spPr bwMode="auto">
          <a:xfrm>
            <a:off x="609600" y="4144963"/>
            <a:ext cx="6408738" cy="579437"/>
          </a:xfrm>
          <a:prstGeom prst="rect">
            <a:avLst/>
          </a:prstGeom>
          <a:noFill/>
          <a:ln w="9525">
            <a:noFill/>
            <a:miter lim="800000"/>
            <a:headEnd/>
            <a:tailEnd/>
          </a:ln>
          <a:effectLst/>
        </p:spPr>
        <p:txBody>
          <a:bodyPr>
            <a:spAutoFit/>
          </a:bodyPr>
          <a:lstStyle/>
          <a:p>
            <a:pPr>
              <a:spcBef>
                <a:spcPct val="50000"/>
              </a:spcBef>
              <a:buClrTx/>
              <a:buFontTx/>
              <a:buChar char="•"/>
            </a:pPr>
            <a:r>
              <a:rPr lang="en-US" altLang="zh-CN" sz="3200">
                <a:latin typeface="楷体_GB2312" pitchFamily="49" charset="-122"/>
              </a:rPr>
              <a:t> L</a:t>
            </a:r>
            <a:r>
              <a:rPr kumimoji="1" lang="en-US" altLang="zh-CN" sz="3200">
                <a:latin typeface="楷体_GB2312" pitchFamily="49" charset="-122"/>
              </a:rPr>
              <a:t>*u*v*</a:t>
            </a:r>
            <a:r>
              <a:rPr kumimoji="1" lang="zh-CN" altLang="en-US" sz="3200">
                <a:latin typeface="楷体_GB2312" pitchFamily="49" charset="-122"/>
              </a:rPr>
              <a:t>空间到</a:t>
            </a:r>
            <a:r>
              <a:rPr kumimoji="1" lang="en-US" altLang="zh-CN" sz="3200">
                <a:latin typeface="楷体_GB2312" pitchFamily="49" charset="-122"/>
              </a:rPr>
              <a:t>HSV</a:t>
            </a:r>
            <a:r>
              <a:rPr kumimoji="1" lang="zh-CN" altLang="en-US" sz="3200">
                <a:latin typeface="楷体_GB2312" pitchFamily="49" charset="-122"/>
              </a:rPr>
              <a:t>空间</a:t>
            </a:r>
            <a:r>
              <a:rPr kumimoji="1" lang="en-US" altLang="zh-CN" sz="3200">
                <a:latin typeface="楷体_GB2312" pitchFamily="49" charset="-122"/>
              </a:rPr>
              <a:t>:</a:t>
            </a:r>
          </a:p>
        </p:txBody>
      </p:sp>
      <p:graphicFrame>
        <p:nvGraphicFramePr>
          <p:cNvPr id="304136" name="Object 8"/>
          <p:cNvGraphicFramePr>
            <a:graphicFrameLocks noChangeAspect="1"/>
          </p:cNvGraphicFramePr>
          <p:nvPr/>
        </p:nvGraphicFramePr>
        <p:xfrm>
          <a:off x="1201738" y="4956175"/>
          <a:ext cx="2954337" cy="530225"/>
        </p:xfrm>
        <a:graphic>
          <a:graphicData uri="http://schemas.openxmlformats.org/presentationml/2006/ole">
            <mc:AlternateContent xmlns:mc="http://schemas.openxmlformats.org/markup-compatibility/2006">
              <mc:Choice xmlns:v="urn:schemas-microsoft-com:vml" Requires="v">
                <p:oleObj spid="_x0000_s14347" name="公式" r:id="rId9" imgW="1206360" imgH="215640" progId="Equation.3">
                  <p:embed/>
                </p:oleObj>
              </mc:Choice>
              <mc:Fallback>
                <p:oleObj name="公式" r:id="rId9" imgW="1206360" imgH="215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1738" y="4956175"/>
                        <a:ext cx="295433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7" name="Object 9"/>
          <p:cNvGraphicFramePr>
            <a:graphicFrameLocks noChangeAspect="1"/>
          </p:cNvGraphicFramePr>
          <p:nvPr/>
        </p:nvGraphicFramePr>
        <p:xfrm>
          <a:off x="4140200" y="4881563"/>
          <a:ext cx="2493963" cy="604837"/>
        </p:xfrm>
        <a:graphic>
          <a:graphicData uri="http://schemas.openxmlformats.org/presentationml/2006/ole">
            <mc:AlternateContent xmlns:mc="http://schemas.openxmlformats.org/markup-compatibility/2006">
              <mc:Choice xmlns:v="urn:schemas-microsoft-com:vml" Requires="v">
                <p:oleObj spid="_x0000_s14348" name="公式" r:id="rId11" imgW="1206360" imgH="291960" progId="Equation.3">
                  <p:embed/>
                </p:oleObj>
              </mc:Choice>
              <mc:Fallback>
                <p:oleObj name="公式" r:id="rId11" imgW="1206360" imgH="29196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4881563"/>
                        <a:ext cx="2493963"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8" name="Object 10"/>
          <p:cNvGraphicFramePr>
            <a:graphicFrameLocks noChangeAspect="1"/>
          </p:cNvGraphicFramePr>
          <p:nvPr/>
        </p:nvGraphicFramePr>
        <p:xfrm>
          <a:off x="6804025" y="5000625"/>
          <a:ext cx="1152525" cy="409575"/>
        </p:xfrm>
        <a:graphic>
          <a:graphicData uri="http://schemas.openxmlformats.org/presentationml/2006/ole">
            <mc:AlternateContent xmlns:mc="http://schemas.openxmlformats.org/markup-compatibility/2006">
              <mc:Choice xmlns:v="urn:schemas-microsoft-com:vml" Requires="v">
                <p:oleObj spid="_x0000_s14349" name="公式" r:id="rId13" imgW="495000" imgH="177480" progId="Equation.3">
                  <p:embed/>
                </p:oleObj>
              </mc:Choice>
              <mc:Fallback>
                <p:oleObj name="公式" r:id="rId13" imgW="495000" imgH="177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5000625"/>
                        <a:ext cx="11525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b="1" dirty="0" smtClean="0">
                <a:latin typeface="+mn-ea"/>
                <a:ea typeface="+mn-ea"/>
              </a:rPr>
              <a:t>数字相机</a:t>
            </a:r>
            <a:endParaRPr lang="zh-CN" altLang="en-US" b="1" dirty="0">
              <a:latin typeface="+mn-ea"/>
              <a:ea typeface="+mn-ea"/>
            </a:endParaRPr>
          </a:p>
        </p:txBody>
      </p:sp>
      <p:pic>
        <p:nvPicPr>
          <p:cNvPr id="5" name="图片 4" descr="220px-Cameras.jpg"/>
          <p:cNvPicPr>
            <a:picLocks noChangeAspect="1"/>
          </p:cNvPicPr>
          <p:nvPr/>
        </p:nvPicPr>
        <p:blipFill>
          <a:blip r:embed="rId2" cstate="print"/>
          <a:stretch>
            <a:fillRect/>
          </a:stretch>
        </p:blipFill>
        <p:spPr>
          <a:xfrm>
            <a:off x="467544" y="1916832"/>
            <a:ext cx="4320480" cy="3083252"/>
          </a:xfrm>
          <a:prstGeom prst="rect">
            <a:avLst/>
          </a:prstGeom>
        </p:spPr>
      </p:pic>
      <p:pic>
        <p:nvPicPr>
          <p:cNvPr id="6" name="图片 5" descr="120px-Eos_300d_v_sst.jpg"/>
          <p:cNvPicPr>
            <a:picLocks noChangeAspect="1"/>
          </p:cNvPicPr>
          <p:nvPr/>
        </p:nvPicPr>
        <p:blipFill>
          <a:blip r:embed="rId3" cstate="print"/>
          <a:stretch>
            <a:fillRect/>
          </a:stretch>
        </p:blipFill>
        <p:spPr>
          <a:xfrm>
            <a:off x="5436096" y="692696"/>
            <a:ext cx="2559144" cy="2516492"/>
          </a:xfrm>
          <a:prstGeom prst="rect">
            <a:avLst/>
          </a:prstGeom>
        </p:spPr>
      </p:pic>
      <p:pic>
        <p:nvPicPr>
          <p:cNvPr id="7" name="图片 6" descr="220px-Olympus_E-420.jpg"/>
          <p:cNvPicPr>
            <a:picLocks noChangeAspect="1"/>
          </p:cNvPicPr>
          <p:nvPr/>
        </p:nvPicPr>
        <p:blipFill>
          <a:blip r:embed="rId4" cstate="print"/>
          <a:stretch>
            <a:fillRect/>
          </a:stretch>
        </p:blipFill>
        <p:spPr>
          <a:xfrm>
            <a:off x="5292080" y="3861048"/>
            <a:ext cx="3416675" cy="2562509"/>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b="1" dirty="0" smtClean="0">
                <a:latin typeface="+mn-ea"/>
                <a:ea typeface="+mn-ea"/>
              </a:rPr>
              <a:t>数字相机</a:t>
            </a:r>
            <a:endParaRPr lang="zh-CN" altLang="en-US" b="1" dirty="0">
              <a:latin typeface="+mn-ea"/>
              <a:ea typeface="+mn-ea"/>
            </a:endParaRPr>
          </a:p>
        </p:txBody>
      </p:sp>
      <p:sp>
        <p:nvSpPr>
          <p:cNvPr id="3" name="内容占位符 2"/>
          <p:cNvSpPr>
            <a:spLocks noGrp="1"/>
          </p:cNvSpPr>
          <p:nvPr>
            <p:ph sz="quarter" idx="1"/>
          </p:nvPr>
        </p:nvSpPr>
        <p:spPr/>
        <p:txBody>
          <a:bodyPr/>
          <a:lstStyle/>
          <a:p>
            <a:endParaRPr lang="zh-CN" altLang="en-US" dirty="0"/>
          </a:p>
        </p:txBody>
      </p:sp>
      <p:pic>
        <p:nvPicPr>
          <p:cNvPr id="78850" name="Picture 2"/>
          <p:cNvPicPr>
            <a:picLocks noChangeAspect="1" noChangeArrowheads="1"/>
          </p:cNvPicPr>
          <p:nvPr/>
        </p:nvPicPr>
        <p:blipFill>
          <a:blip r:embed="rId2" cstate="print"/>
          <a:srcRect/>
          <a:stretch>
            <a:fillRect/>
          </a:stretch>
        </p:blipFill>
        <p:spPr bwMode="auto">
          <a:xfrm>
            <a:off x="988626" y="1543621"/>
            <a:ext cx="7255782" cy="44776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180px-Focal-length_svg.png"/>
          <p:cNvPicPr>
            <a:picLocks noGrp="1" noChangeAspect="1"/>
          </p:cNvPicPr>
          <p:nvPr>
            <p:ph sz="quarter" idx="1"/>
          </p:nvPr>
        </p:nvPicPr>
        <p:blipFill>
          <a:blip r:embed="rId2" cstate="print"/>
          <a:srcRect b="49601"/>
          <a:stretch>
            <a:fillRect/>
          </a:stretch>
        </p:blipFill>
        <p:spPr>
          <a:xfrm>
            <a:off x="1115616" y="1700808"/>
            <a:ext cx="2462818" cy="3744416"/>
          </a:xfrm>
        </p:spPr>
      </p:pic>
      <p:sp>
        <p:nvSpPr>
          <p:cNvPr id="4" name="标题 1"/>
          <p:cNvSpPr>
            <a:spLocks noGrp="1"/>
          </p:cNvSpPr>
          <p:nvPr>
            <p:ph type="title"/>
          </p:nvPr>
        </p:nvSpPr>
        <p:spPr>
          <a:xfrm>
            <a:off x="914400" y="274638"/>
            <a:ext cx="7772400" cy="1143000"/>
          </a:xfrm>
        </p:spPr>
        <p:txBody>
          <a:bodyPr/>
          <a:lstStyle/>
          <a:p>
            <a:r>
              <a:rPr lang="en-US" altLang="zh-CN" b="1" dirty="0" smtClean="0"/>
              <a:t>3.1</a:t>
            </a:r>
            <a:r>
              <a:rPr lang="zh-CN" altLang="en-US" b="1" dirty="0" smtClean="0"/>
              <a:t> 光学转换部分</a:t>
            </a:r>
            <a:endParaRPr lang="zh-CN" altLang="en-US" b="1" dirty="0"/>
          </a:p>
        </p:txBody>
      </p:sp>
      <p:sp>
        <p:nvSpPr>
          <p:cNvPr id="7" name="矩形 6"/>
          <p:cNvSpPr/>
          <p:nvPr/>
        </p:nvSpPr>
        <p:spPr>
          <a:xfrm>
            <a:off x="755576" y="5517232"/>
            <a:ext cx="3456384" cy="1015663"/>
          </a:xfrm>
          <a:prstGeom prst="rect">
            <a:avLst/>
          </a:prstGeom>
        </p:spPr>
        <p:txBody>
          <a:bodyPr wrap="square">
            <a:spAutoFit/>
          </a:bodyPr>
          <a:lstStyle/>
          <a:p>
            <a:pPr algn="just"/>
            <a:r>
              <a:rPr lang="en-US" altLang="zh-CN" sz="2000" dirty="0" smtClean="0">
                <a:latin typeface="Times New Roman" pitchFamily="18" charset="0"/>
                <a:cs typeface="Times New Roman" pitchFamily="18" charset="0"/>
              </a:rPr>
              <a:t>The focal point F and focal length </a:t>
            </a:r>
            <a:r>
              <a:rPr lang="en-US" altLang="zh-CN" sz="2000" i="1" dirty="0" smtClean="0">
                <a:latin typeface="Times New Roman" pitchFamily="18" charset="0"/>
                <a:cs typeface="Times New Roman" pitchFamily="18" charset="0"/>
              </a:rPr>
              <a:t>f</a:t>
            </a:r>
            <a:r>
              <a:rPr lang="en-US" altLang="zh-CN" sz="2000" dirty="0" smtClean="0">
                <a:latin typeface="Times New Roman" pitchFamily="18" charset="0"/>
                <a:cs typeface="Times New Roman" pitchFamily="18" charset="0"/>
              </a:rPr>
              <a:t> of a positive (convex) lens, a negative (concave) lens</a:t>
            </a:r>
            <a:endParaRPr lang="zh-CN" altLang="en-US" sz="2000" dirty="0">
              <a:latin typeface="Times New Roman" pitchFamily="18" charset="0"/>
              <a:cs typeface="Times New Roman" pitchFamily="18" charset="0"/>
            </a:endParaRPr>
          </a:p>
        </p:txBody>
      </p:sp>
      <p:pic>
        <p:nvPicPr>
          <p:cNvPr id="8" name="图片 7" descr="220px-Pinhole-camera_svg.png"/>
          <p:cNvPicPr>
            <a:picLocks noChangeAspect="1"/>
          </p:cNvPicPr>
          <p:nvPr/>
        </p:nvPicPr>
        <p:blipFill>
          <a:blip r:embed="rId3" cstate="print"/>
          <a:stretch>
            <a:fillRect/>
          </a:stretch>
        </p:blipFill>
        <p:spPr>
          <a:xfrm>
            <a:off x="4355976" y="2060848"/>
            <a:ext cx="4224469" cy="288032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4400" y="274638"/>
            <a:ext cx="7772400" cy="1143000"/>
          </a:xfrm>
        </p:spPr>
        <p:txBody>
          <a:bodyPr>
            <a:normAutofit fontScale="90000"/>
          </a:bodyPr>
          <a:lstStyle/>
          <a:p>
            <a:r>
              <a:rPr lang="en-US" altLang="zh-CN" b="1" dirty="0" smtClean="0"/>
              <a:t>3.1</a:t>
            </a:r>
            <a:r>
              <a:rPr lang="zh-CN" altLang="en-US" b="1" dirty="0" smtClean="0"/>
              <a:t> 光学转换部分</a:t>
            </a:r>
            <a:r>
              <a:rPr lang="en-US" altLang="zh-CN" b="1" dirty="0" smtClean="0"/>
              <a:t>(</a:t>
            </a:r>
            <a:r>
              <a:rPr lang="zh-CN" altLang="en-US" b="1" dirty="0" smtClean="0"/>
              <a:t>焦距 </a:t>
            </a:r>
            <a:r>
              <a:rPr lang="en-US" altLang="zh-CN" b="1" dirty="0" smtClean="0"/>
              <a:t>focal length)</a:t>
            </a:r>
            <a:endParaRPr lang="zh-CN" altLang="en-US" b="1" dirty="0"/>
          </a:p>
        </p:txBody>
      </p:sp>
      <p:pic>
        <p:nvPicPr>
          <p:cNvPr id="9" name="图片 8" descr="170px-Focal_length.jpg"/>
          <p:cNvPicPr>
            <a:picLocks noChangeAspect="1"/>
          </p:cNvPicPr>
          <p:nvPr/>
        </p:nvPicPr>
        <p:blipFill>
          <a:blip r:embed="rId2" cstate="print"/>
          <a:stretch>
            <a:fillRect/>
          </a:stretch>
        </p:blipFill>
        <p:spPr>
          <a:xfrm>
            <a:off x="6228184" y="1556792"/>
            <a:ext cx="2376264" cy="4738550"/>
          </a:xfrm>
          <a:prstGeom prst="rect">
            <a:avLst/>
          </a:prstGeom>
        </p:spPr>
      </p:pic>
      <p:pic>
        <p:nvPicPr>
          <p:cNvPr id="12" name="图片 11" descr="Angleofview_28mm_f4.jpg"/>
          <p:cNvPicPr>
            <a:picLocks noChangeAspect="1"/>
          </p:cNvPicPr>
          <p:nvPr/>
        </p:nvPicPr>
        <p:blipFill>
          <a:blip r:embed="rId3" cstate="print"/>
          <a:stretch>
            <a:fillRect/>
          </a:stretch>
        </p:blipFill>
        <p:spPr>
          <a:xfrm>
            <a:off x="179512" y="1700809"/>
            <a:ext cx="2750770" cy="1800000"/>
          </a:xfrm>
          <a:prstGeom prst="rect">
            <a:avLst/>
          </a:prstGeom>
        </p:spPr>
      </p:pic>
      <p:pic>
        <p:nvPicPr>
          <p:cNvPr id="13" name="图片 12" descr="Angleofview_50mm_f4.jpg"/>
          <p:cNvPicPr>
            <a:picLocks noChangeAspect="1"/>
          </p:cNvPicPr>
          <p:nvPr/>
        </p:nvPicPr>
        <p:blipFill>
          <a:blip r:embed="rId4" cstate="print"/>
          <a:stretch>
            <a:fillRect/>
          </a:stretch>
        </p:blipFill>
        <p:spPr>
          <a:xfrm>
            <a:off x="3059832" y="1700807"/>
            <a:ext cx="2812499" cy="1800000"/>
          </a:xfrm>
          <a:prstGeom prst="rect">
            <a:avLst/>
          </a:prstGeom>
        </p:spPr>
      </p:pic>
      <p:pic>
        <p:nvPicPr>
          <p:cNvPr id="14" name="图片 13" descr="Angleofview_70mm_f4.jpg"/>
          <p:cNvPicPr>
            <a:picLocks noChangeAspect="1"/>
          </p:cNvPicPr>
          <p:nvPr/>
        </p:nvPicPr>
        <p:blipFill>
          <a:blip r:embed="rId5" cstate="print"/>
          <a:stretch>
            <a:fillRect/>
          </a:stretch>
        </p:blipFill>
        <p:spPr>
          <a:xfrm>
            <a:off x="179513" y="4077072"/>
            <a:ext cx="2754000" cy="1753380"/>
          </a:xfrm>
          <a:prstGeom prst="rect">
            <a:avLst/>
          </a:prstGeom>
        </p:spPr>
      </p:pic>
      <p:pic>
        <p:nvPicPr>
          <p:cNvPr id="15" name="图片 14" descr="Angleofview_210mm_f4.jpg"/>
          <p:cNvPicPr>
            <a:picLocks noChangeAspect="1"/>
          </p:cNvPicPr>
          <p:nvPr/>
        </p:nvPicPr>
        <p:blipFill>
          <a:blip r:embed="rId6" cstate="print"/>
          <a:stretch>
            <a:fillRect/>
          </a:stretch>
        </p:blipFill>
        <p:spPr>
          <a:xfrm>
            <a:off x="3059832" y="4077072"/>
            <a:ext cx="2750400" cy="178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3.1</a:t>
            </a:r>
            <a:r>
              <a:rPr lang="zh-CN" altLang="en-US" b="1" dirty="0" smtClean="0"/>
              <a:t> 光学转换部分 </a:t>
            </a:r>
            <a:r>
              <a:rPr lang="en-US" altLang="zh-CN" b="1" dirty="0" smtClean="0"/>
              <a:t>(</a:t>
            </a:r>
            <a:r>
              <a:rPr lang="zh-CN" altLang="en-US" b="1" dirty="0" smtClean="0"/>
              <a:t>光圈</a:t>
            </a:r>
            <a:r>
              <a:rPr lang="en-US" altLang="zh-CN" b="1" dirty="0" smtClean="0"/>
              <a:t>Aperture)</a:t>
            </a:r>
            <a:endParaRPr lang="zh-CN" altLang="en-US" b="1" dirty="0"/>
          </a:p>
        </p:txBody>
      </p:sp>
      <p:pic>
        <p:nvPicPr>
          <p:cNvPr id="6" name="图片 5" descr="440px-Depth_of_field_diagram.png"/>
          <p:cNvPicPr>
            <a:picLocks noChangeAspect="1"/>
          </p:cNvPicPr>
          <p:nvPr/>
        </p:nvPicPr>
        <p:blipFill>
          <a:blip r:embed="rId2" cstate="print"/>
          <a:stretch>
            <a:fillRect/>
          </a:stretch>
        </p:blipFill>
        <p:spPr>
          <a:xfrm>
            <a:off x="1619672" y="4221088"/>
            <a:ext cx="6636414" cy="2232248"/>
          </a:xfrm>
          <a:prstGeom prst="rect">
            <a:avLst/>
          </a:prstGeom>
        </p:spPr>
      </p:pic>
      <p:pic>
        <p:nvPicPr>
          <p:cNvPr id="7" name="图片 6" descr="220px-Lens_aperture_side.jpg"/>
          <p:cNvPicPr>
            <a:picLocks noChangeAspect="1"/>
          </p:cNvPicPr>
          <p:nvPr/>
        </p:nvPicPr>
        <p:blipFill>
          <a:blip r:embed="rId3" cstate="print"/>
          <a:stretch>
            <a:fillRect/>
          </a:stretch>
        </p:blipFill>
        <p:spPr>
          <a:xfrm>
            <a:off x="1475656" y="1427088"/>
            <a:ext cx="2794000" cy="2794000"/>
          </a:xfrm>
          <a:prstGeom prst="rect">
            <a:avLst/>
          </a:prstGeom>
        </p:spPr>
      </p:pic>
      <p:sp>
        <p:nvSpPr>
          <p:cNvPr id="79876" name="Rectangle 4"/>
          <p:cNvSpPr>
            <a:spLocks noChangeArrowheads="1"/>
          </p:cNvSpPr>
          <p:nvPr/>
        </p:nvSpPr>
        <p:spPr bwMode="auto">
          <a:xfrm>
            <a:off x="4716016" y="1484784"/>
            <a:ext cx="396044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itchFamily="34" charset="0"/>
                <a:ea typeface="Courier New" pitchFamily="49" charset="0"/>
                <a:cs typeface="宋体" pitchFamily="2" charset="-122"/>
                <a:hlinkClick r:id="rId4" tooltip="Enlarge"/>
              </a:rPr>
              <a:t>  </a:t>
            </a:r>
            <a:r>
              <a:rPr kumimoji="0" lang="zh-CN" altLang="zh-CN" sz="600" b="0" i="0" u="none" strike="noStrike" cap="none" normalizeH="0" baseline="0" dirty="0" smtClean="0">
                <a:ln>
                  <a:noFill/>
                </a:ln>
                <a:solidFill>
                  <a:schemeClr val="tx1"/>
                </a:solidFill>
                <a:effectLst/>
                <a:latin typeface="Arial" pitchFamily="34" charset="0"/>
                <a:ea typeface="Courier New" pitchFamily="49" charset="0"/>
                <a:cs typeface="宋体" pitchFamily="2" charset="-122"/>
              </a:rPr>
              <a:t> </a:t>
            </a:r>
            <a:r>
              <a:rPr kumimoji="0" lang="zh-CN" altLang="zh-CN" sz="1800" b="0" i="0" u="none" strike="noStrike" cap="none" normalizeH="0" baseline="0" dirty="0" smtClean="0">
                <a:ln>
                  <a:noFill/>
                </a:ln>
                <a:solidFill>
                  <a:schemeClr val="tx1"/>
                </a:solidFill>
                <a:effectLst/>
                <a:latin typeface="Arial" pitchFamily="34" charset="0"/>
                <a:ea typeface="Courier New" pitchFamily="49" charset="0"/>
                <a:cs typeface="宋体" pitchFamily="2" charset="-12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itchFamily="34" charset="0"/>
                <a:ea typeface="Courier New" pitchFamily="49" charset="0"/>
                <a:cs typeface="宋体" pitchFamily="2" charset="-122"/>
              </a:rPr>
              <a:t>A 35 mm lens set to </a:t>
            </a:r>
            <a:r>
              <a:rPr kumimoji="0" lang="zh-CN" altLang="zh-CN" sz="1800" b="0" i="1" u="none" strike="noStrike" cap="none" normalizeH="0" baseline="0" dirty="0" smtClean="0">
                <a:ln>
                  <a:noFill/>
                </a:ln>
                <a:solidFill>
                  <a:schemeClr val="tx1"/>
                </a:solidFill>
                <a:effectLst/>
                <a:latin typeface="Arial" pitchFamily="34" charset="0"/>
                <a:ea typeface="Courier New" pitchFamily="49" charset="0"/>
                <a:cs typeface="宋体" pitchFamily="2" charset="-122"/>
              </a:rPr>
              <a:t>f</a:t>
            </a:r>
            <a:r>
              <a:rPr kumimoji="0" lang="zh-CN" altLang="zh-CN" sz="1800" b="0" i="0" u="none" strike="noStrike" cap="none" normalizeH="0" baseline="0" dirty="0" smtClean="0">
                <a:ln>
                  <a:noFill/>
                </a:ln>
                <a:solidFill>
                  <a:schemeClr val="tx1"/>
                </a:solidFill>
                <a:effectLst/>
                <a:latin typeface="Arial" pitchFamily="34" charset="0"/>
                <a:ea typeface="Courier New" pitchFamily="49" charset="0"/>
                <a:cs typeface="宋体" pitchFamily="2" charset="-122"/>
              </a:rPr>
              <a:t>/11. The depth-of-field scale (top) indicates that a subject which is anywhere between 1 and 2 meters in front of the camera will be rendered acceptably sharp. If the aperture were set to </a:t>
            </a:r>
            <a:r>
              <a:rPr kumimoji="0" lang="zh-CN" altLang="zh-CN" sz="1800" b="0" i="1" u="none" strike="noStrike" cap="none" normalizeH="0" baseline="0" dirty="0" smtClean="0">
                <a:ln>
                  <a:noFill/>
                </a:ln>
                <a:solidFill>
                  <a:schemeClr val="tx1"/>
                </a:solidFill>
                <a:effectLst/>
                <a:latin typeface="Trebuchet MS" pitchFamily="34" charset="0"/>
                <a:ea typeface="Courier New" pitchFamily="49" charset="0"/>
                <a:cs typeface="宋体" pitchFamily="2" charset="-122"/>
              </a:rPr>
              <a:t>f</a:t>
            </a:r>
            <a:r>
              <a:rPr kumimoji="0" lang="zh-CN" altLang="zh-CN" sz="1800" b="0" i="0" u="none" strike="noStrike" cap="none" normalizeH="0" baseline="0" dirty="0" smtClean="0">
                <a:ln>
                  <a:noFill/>
                </a:ln>
                <a:solidFill>
                  <a:schemeClr val="tx1"/>
                </a:solidFill>
                <a:effectLst/>
                <a:latin typeface="Arial" pitchFamily="34" charset="0"/>
                <a:ea typeface="Courier New" pitchFamily="49" charset="0"/>
                <a:cs typeface="宋体" pitchFamily="2" charset="-122"/>
              </a:rPr>
              <a:t>/22 instead, everything from 0.7 meters to infinity would appear to be in focus.</a:t>
            </a:r>
          </a:p>
        </p:txBody>
      </p:sp>
      <p:pic>
        <p:nvPicPr>
          <p:cNvPr id="79877" name="Picture 5" descr="http://bits.wikimedia.org/skins-1.17/common/images/magnify-clip.png">
            <a:hlinkClick r:id="rId4" tooltip="Enlarge"/>
          </p:cNvPr>
          <p:cNvPicPr>
            <a:picLocks noChangeAspect="1" noChangeArrowheads="1"/>
          </p:cNvPicPr>
          <p:nvPr/>
        </p:nvPicPr>
        <p:blipFill>
          <a:blip r:embed="rId5" cstate="print"/>
          <a:srcRect/>
          <a:stretch>
            <a:fillRect/>
          </a:stretch>
        </p:blipFill>
        <p:spPr bwMode="auto">
          <a:xfrm>
            <a:off x="155575" y="-685800"/>
            <a:ext cx="142875" cy="104775"/>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Shutter_speed_waterfall.gif"/>
          <p:cNvPicPr>
            <a:picLocks noGrp="1" noChangeAspect="1"/>
          </p:cNvPicPr>
          <p:nvPr>
            <p:ph sz="quarter" idx="1"/>
          </p:nvPr>
        </p:nvPicPr>
        <p:blipFill>
          <a:blip r:embed="rId2" cstate="print"/>
          <a:stretch>
            <a:fillRect/>
          </a:stretch>
        </p:blipFill>
        <p:spPr>
          <a:xfrm>
            <a:off x="1331640" y="1524532"/>
            <a:ext cx="6192688" cy="4136716"/>
          </a:xfrm>
        </p:spPr>
      </p:pic>
      <p:sp>
        <p:nvSpPr>
          <p:cNvPr id="4" name="标题 1"/>
          <p:cNvSpPr txBox="1">
            <a:spLocks/>
          </p:cNvSpPr>
          <p:nvPr/>
        </p:nvSpPr>
        <p:spPr>
          <a:xfrm>
            <a:off x="899592" y="19776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dirty="0" smtClean="0">
                <a:ln>
                  <a:noFill/>
                </a:ln>
                <a:solidFill>
                  <a:schemeClr val="tx2"/>
                </a:solidFill>
                <a:effectLst/>
                <a:uLnTx/>
                <a:uFillTx/>
                <a:latin typeface="+mj-lt"/>
                <a:ea typeface="+mj-ea"/>
                <a:cs typeface="+mj-cs"/>
              </a:rPr>
              <a:t>3.1</a:t>
            </a:r>
            <a:r>
              <a:rPr kumimoji="0" lang="zh-CN" altLang="en-US" sz="4000" b="1" i="0" u="none" strike="noStrike" kern="1200" cap="none" spc="0" normalizeH="0" baseline="0" noProof="0" dirty="0" smtClean="0">
                <a:ln>
                  <a:noFill/>
                </a:ln>
                <a:solidFill>
                  <a:schemeClr val="tx2"/>
                </a:solidFill>
                <a:effectLst/>
                <a:uLnTx/>
                <a:uFillTx/>
                <a:latin typeface="+mj-lt"/>
                <a:ea typeface="+mj-ea"/>
                <a:cs typeface="+mj-cs"/>
              </a:rPr>
              <a:t> 光学转换部分</a:t>
            </a:r>
            <a:r>
              <a:rPr kumimoji="0" lang="en-US" altLang="zh-CN" sz="4000" b="1"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4000" b="1" i="0" u="none" strike="noStrike" kern="1200" cap="none" spc="0" normalizeH="0" baseline="0" noProof="0" dirty="0" smtClean="0">
                <a:ln>
                  <a:noFill/>
                </a:ln>
                <a:solidFill>
                  <a:schemeClr val="tx2"/>
                </a:solidFill>
                <a:effectLst/>
                <a:uLnTx/>
                <a:uFillTx/>
                <a:latin typeface="+mj-lt"/>
                <a:ea typeface="+mj-ea"/>
                <a:cs typeface="+mj-cs"/>
              </a:rPr>
              <a:t>快门</a:t>
            </a:r>
            <a:r>
              <a:rPr kumimoji="0" lang="en-US" altLang="zh-CN" sz="4000" b="1" i="0" u="none" strike="noStrike" kern="1200" cap="none" spc="0" normalizeH="0" baseline="0" noProof="0" dirty="0" smtClean="0">
                <a:ln>
                  <a:noFill/>
                </a:ln>
                <a:solidFill>
                  <a:schemeClr val="tx2"/>
                </a:solidFill>
                <a:effectLst/>
                <a:uLnTx/>
                <a:uFillTx/>
                <a:latin typeface="+mj-lt"/>
                <a:ea typeface="+mj-ea"/>
                <a:cs typeface="+mj-cs"/>
              </a:rPr>
              <a:t>shutter)</a:t>
            </a:r>
            <a:endParaRPr kumimoji="0"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 </a:t>
            </a:r>
            <a:r>
              <a:rPr lang="zh-CN" altLang="en-US" b="1" dirty="0" smtClean="0"/>
              <a:t>光电转换部分</a:t>
            </a:r>
            <a:endParaRPr lang="zh-CN" altLang="en-US" b="1" dirty="0"/>
          </a:p>
        </p:txBody>
      </p:sp>
      <p:sp>
        <p:nvSpPr>
          <p:cNvPr id="3" name="内容占位符 2"/>
          <p:cNvSpPr>
            <a:spLocks noGrp="1"/>
          </p:cNvSpPr>
          <p:nvPr>
            <p:ph sz="quarter" idx="1"/>
          </p:nvPr>
        </p:nvSpPr>
        <p:spPr/>
        <p:txBody>
          <a:bodyPr/>
          <a:lstStyle/>
          <a:p>
            <a:r>
              <a:rPr lang="zh-CN" altLang="en-US" b="1" dirty="0" smtClean="0"/>
              <a:t>光电传感器</a:t>
            </a:r>
            <a:endParaRPr lang="en-US" altLang="zh-CN" b="1" dirty="0" smtClean="0"/>
          </a:p>
          <a:p>
            <a:pPr lvl="1"/>
            <a:endParaRPr lang="en-US" altLang="zh-CN" dirty="0" smtClean="0"/>
          </a:p>
          <a:p>
            <a:pPr lvl="1"/>
            <a:r>
              <a:rPr lang="en-US" altLang="zh-CN" dirty="0" smtClean="0"/>
              <a:t>CCD:</a:t>
            </a:r>
            <a:r>
              <a:rPr lang="zh-CN" altLang="en-US" dirty="0" smtClean="0"/>
              <a:t>电荷耦合元件</a:t>
            </a:r>
            <a:endParaRPr lang="en-US" altLang="zh-CN" dirty="0" smtClean="0"/>
          </a:p>
          <a:p>
            <a:endParaRPr lang="en-US" altLang="zh-CN" dirty="0" smtClean="0"/>
          </a:p>
          <a:p>
            <a:pPr lvl="1"/>
            <a:r>
              <a:rPr lang="en-US" altLang="zh-CN" dirty="0" smtClean="0"/>
              <a:t>CMOS:</a:t>
            </a:r>
            <a:r>
              <a:rPr lang="zh-CN" altLang="en-US" dirty="0" smtClean="0"/>
              <a:t>互补金属氧化物半导体</a:t>
            </a:r>
          </a:p>
          <a:p>
            <a:endParaRPr lang="en-US" altLang="zh-CN" b="1" dirty="0" smtClean="0"/>
          </a:p>
          <a:p>
            <a:r>
              <a:rPr lang="en-US" altLang="zh-CN" b="1" dirty="0" smtClean="0"/>
              <a:t>AGC:</a:t>
            </a:r>
            <a:r>
              <a:rPr lang="zh-CN" altLang="en-US" b="1" dirty="0" smtClean="0"/>
              <a:t> 自动增益控制</a:t>
            </a:r>
            <a:endParaRPr lang="en-US" altLang="zh-CN" b="1" dirty="0" smtClean="0"/>
          </a:p>
          <a:p>
            <a:pPr lvl="1"/>
            <a:r>
              <a:rPr lang="en-US" altLang="zh-CN" b="1" dirty="0" smtClean="0"/>
              <a:t>ISO</a:t>
            </a:r>
            <a:r>
              <a:rPr lang="zh-CN" altLang="en-US" b="1" dirty="0" smtClean="0"/>
              <a:t> </a:t>
            </a:r>
            <a:r>
              <a:rPr lang="en-US" altLang="zh-CN" b="1" dirty="0" smtClean="0"/>
              <a:t>settings</a:t>
            </a:r>
            <a:r>
              <a:rPr lang="zh-CN" altLang="en-US" b="1" dirty="0" smtClean="0"/>
              <a:t>：</a:t>
            </a:r>
            <a:r>
              <a:rPr lang="en-US" altLang="zh-CN" b="1" dirty="0" smtClean="0"/>
              <a:t>100</a:t>
            </a:r>
            <a:r>
              <a:rPr lang="zh-CN" altLang="en-US" b="1" dirty="0" smtClean="0"/>
              <a:t>，</a:t>
            </a:r>
            <a:r>
              <a:rPr lang="en-US" altLang="zh-CN" b="1" dirty="0" smtClean="0"/>
              <a:t>200</a:t>
            </a:r>
            <a:r>
              <a:rPr lang="zh-CN" altLang="en-US" b="1" dirty="0" smtClean="0"/>
              <a:t>，</a:t>
            </a:r>
            <a:r>
              <a:rPr lang="en-US" altLang="zh-CN" b="1" dirty="0" smtClean="0"/>
              <a:t>400</a:t>
            </a:r>
          </a:p>
          <a:p>
            <a:pPr lvl="1"/>
            <a:r>
              <a:rPr lang="en-US" altLang="zh-CN" b="1" dirty="0" smtClean="0"/>
              <a:t>ISO</a:t>
            </a:r>
            <a:r>
              <a:rPr lang="zh-CN" altLang="en-US" b="1" dirty="0" smtClean="0"/>
              <a:t> 高，图像亮度增加，伴随噪声增加</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 </a:t>
            </a:r>
            <a:r>
              <a:rPr lang="zh-CN" altLang="en-US" b="1" dirty="0" smtClean="0"/>
              <a:t>图像处理部分</a:t>
            </a:r>
            <a:endParaRPr lang="zh-CN" altLang="en-US" dirty="0"/>
          </a:p>
        </p:txBody>
      </p:sp>
      <p:sp>
        <p:nvSpPr>
          <p:cNvPr id="3" name="内容占位符 2"/>
          <p:cNvSpPr>
            <a:spLocks noGrp="1"/>
          </p:cNvSpPr>
          <p:nvPr>
            <p:ph sz="quarter" idx="1"/>
          </p:nvPr>
        </p:nvSpPr>
        <p:spPr/>
        <p:txBody>
          <a:bodyPr/>
          <a:lstStyle/>
          <a:p>
            <a:r>
              <a:rPr lang="en-US" altLang="zh-CN" b="1" dirty="0" smtClean="0">
                <a:latin typeface="Times New Roman" pitchFamily="18" charset="0"/>
                <a:cs typeface="Times New Roman" pitchFamily="18" charset="0"/>
              </a:rPr>
              <a:t>Demosaicing</a:t>
            </a:r>
          </a:p>
          <a:p>
            <a:pPr>
              <a:buNone/>
            </a:pPr>
            <a:r>
              <a:rPr lang="en-US" altLang="zh-CN" sz="2000" dirty="0" smtClean="0">
                <a:latin typeface="Times New Roman" pitchFamily="18" charset="0"/>
                <a:cs typeface="Times New Roman" pitchFamily="18" charset="0"/>
              </a:rPr>
              <a:t>    - is to reconstruct a full color image (i.e. a full set of color triples) from the spatially undersampled color channels output from the CFA.</a:t>
            </a:r>
            <a:endParaRPr lang="zh-CN" altLang="en-US" sz="2000" dirty="0">
              <a:latin typeface="Times New Roman" pitchFamily="18" charset="0"/>
              <a:cs typeface="Times New Roman" pitchFamily="18" charset="0"/>
            </a:endParaRPr>
          </a:p>
        </p:txBody>
      </p:sp>
      <p:pic>
        <p:nvPicPr>
          <p:cNvPr id="4" name="图片 3" descr="250px-Bayer_pattern_on_sensor_svg.png"/>
          <p:cNvPicPr>
            <a:picLocks noChangeAspect="1"/>
          </p:cNvPicPr>
          <p:nvPr/>
        </p:nvPicPr>
        <p:blipFill>
          <a:blip r:embed="rId2" cstate="print"/>
          <a:stretch>
            <a:fillRect/>
          </a:stretch>
        </p:blipFill>
        <p:spPr>
          <a:xfrm>
            <a:off x="2229247" y="2823319"/>
            <a:ext cx="4430985" cy="2889002"/>
          </a:xfrm>
          <a:prstGeom prst="rect">
            <a:avLst/>
          </a:prstGeom>
        </p:spPr>
      </p:pic>
      <p:sp>
        <p:nvSpPr>
          <p:cNvPr id="5" name="矩形 4"/>
          <p:cNvSpPr/>
          <p:nvPr/>
        </p:nvSpPr>
        <p:spPr>
          <a:xfrm>
            <a:off x="2411760" y="5919663"/>
            <a:ext cx="4196149" cy="461665"/>
          </a:xfrm>
          <a:prstGeom prst="rect">
            <a:avLst/>
          </a:prstGeom>
        </p:spPr>
        <p:txBody>
          <a:bodyPr wrap="none">
            <a:spAutoFit/>
          </a:bodyPr>
          <a:lstStyle/>
          <a:p>
            <a:r>
              <a:rPr lang="en-US" altLang="zh-CN" sz="2400" b="1" dirty="0" smtClean="0"/>
              <a:t>color filter array</a:t>
            </a:r>
            <a:r>
              <a:rPr lang="zh-CN" altLang="en-US" sz="2400" b="1" dirty="0" smtClean="0"/>
              <a:t>：</a:t>
            </a:r>
            <a:r>
              <a:rPr lang="en-US" altLang="zh-CN" sz="2400" b="1" dirty="0" smtClean="0"/>
              <a:t>Bayer mode</a:t>
            </a:r>
            <a:endParaRPr lang="zh-CN" altLang="en-US" sz="24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914400" y="548680"/>
            <a:ext cx="7772400" cy="5471120"/>
          </a:xfrm>
        </p:spPr>
        <p:txBody>
          <a:bodyPr/>
          <a:lstStyle/>
          <a:p>
            <a:r>
              <a:rPr lang="en-US" altLang="zh-CN" b="1" dirty="0" smtClean="0">
                <a:latin typeface="Times New Roman" pitchFamily="18" charset="0"/>
                <a:cs typeface="Times New Roman" pitchFamily="18" charset="0"/>
              </a:rPr>
              <a:t>White Balance</a:t>
            </a:r>
          </a:p>
          <a:p>
            <a:pPr>
              <a:buNone/>
            </a:pPr>
            <a:r>
              <a:rPr lang="en-US" altLang="zh-CN"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 </a:t>
            </a:r>
            <a:r>
              <a:rPr lang="zh-CN" altLang="en-US" sz="2000" dirty="0" smtClean="0">
                <a:latin typeface="Times New Roman" pitchFamily="18" charset="0"/>
                <a:cs typeface="Times New Roman" pitchFamily="18" charset="0"/>
              </a:rPr>
              <a:t>也叫</a:t>
            </a:r>
            <a:r>
              <a:rPr lang="en-US" altLang="zh-CN" sz="2000" dirty="0" smtClean="0">
                <a:latin typeface="Times New Roman" pitchFamily="18" charset="0"/>
                <a:cs typeface="Times New Roman" pitchFamily="18" charset="0"/>
              </a:rPr>
              <a:t>Color Balance, </a:t>
            </a:r>
            <a:r>
              <a:rPr lang="zh-CN" altLang="en-US" sz="2000" dirty="0" smtClean="0">
                <a:latin typeface="Times New Roman" pitchFamily="18" charset="0"/>
                <a:cs typeface="Times New Roman" pitchFamily="18" charset="0"/>
              </a:rPr>
              <a:t>是指对三原色的全局调整，使得能够适应不同光照条件</a:t>
            </a:r>
            <a:r>
              <a:rPr lang="en-US" altLang="zh-CN" sz="2000" dirty="0" smtClean="0">
                <a:latin typeface="Times New Roman" pitchFamily="18" charset="0"/>
                <a:cs typeface="Times New Roman" pitchFamily="18" charset="0"/>
              </a:rPr>
              <a:t>.</a:t>
            </a:r>
            <a:endParaRPr lang="en-US" altLang="zh-CN" sz="2000" b="1" dirty="0" smtClean="0">
              <a:latin typeface="Times New Roman" pitchFamily="18" charset="0"/>
              <a:cs typeface="Times New Roman" pitchFamily="18" charset="0"/>
            </a:endParaRPr>
          </a:p>
          <a:p>
            <a:endParaRPr lang="en-US" altLang="zh-CN" b="1" dirty="0" smtClean="0">
              <a:latin typeface="Times New Roman" pitchFamily="18" charset="0"/>
              <a:cs typeface="Times New Roman" pitchFamily="18" charset="0"/>
            </a:endParaRPr>
          </a:p>
          <a:p>
            <a:endParaRPr lang="en-US" altLang="zh-CN" b="1" dirty="0" smtClean="0">
              <a:latin typeface="Times New Roman" pitchFamily="18" charset="0"/>
              <a:cs typeface="Times New Roman" pitchFamily="18" charset="0"/>
            </a:endParaRPr>
          </a:p>
          <a:p>
            <a:endParaRPr lang="en-US" altLang="zh-CN" b="1" dirty="0" smtClean="0">
              <a:latin typeface="Times New Roman" pitchFamily="18" charset="0"/>
              <a:cs typeface="Times New Roman" pitchFamily="18" charset="0"/>
            </a:endParaRPr>
          </a:p>
          <a:p>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Gamma </a:t>
            </a:r>
          </a:p>
          <a:p>
            <a:pPr>
              <a:buNone/>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 </a:t>
            </a:r>
            <a:r>
              <a:rPr lang="zh-CN" altLang="en-US" sz="2000" dirty="0" smtClean="0"/>
              <a:t>校正补偿不同输出设备存在的颜色显示差异，从而使图像在不同的监视器上呈现出相同的效果。</a:t>
            </a:r>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pic>
        <p:nvPicPr>
          <p:cNvPr id="6" name="图片 5" descr="220px-ColorChecker100423.jpg"/>
          <p:cNvPicPr>
            <a:picLocks noChangeAspect="1"/>
          </p:cNvPicPr>
          <p:nvPr/>
        </p:nvPicPr>
        <p:blipFill>
          <a:blip r:embed="rId2" cstate="print"/>
          <a:stretch>
            <a:fillRect/>
          </a:stretch>
        </p:blipFill>
        <p:spPr>
          <a:xfrm>
            <a:off x="1331640" y="1916832"/>
            <a:ext cx="2304256" cy="1675823"/>
          </a:xfrm>
          <a:prstGeom prst="rect">
            <a:avLst/>
          </a:prstGeom>
        </p:spPr>
      </p:pic>
      <p:pic>
        <p:nvPicPr>
          <p:cNvPr id="8" name="图片 7" descr="220px-Lily-M7292-As-shot-and-manual.jpg"/>
          <p:cNvPicPr>
            <a:picLocks noChangeAspect="1"/>
          </p:cNvPicPr>
          <p:nvPr/>
        </p:nvPicPr>
        <p:blipFill>
          <a:blip r:embed="rId3" cstate="print"/>
          <a:stretch>
            <a:fillRect/>
          </a:stretch>
        </p:blipFill>
        <p:spPr>
          <a:xfrm>
            <a:off x="5076056" y="1844824"/>
            <a:ext cx="2351504" cy="1763628"/>
          </a:xfrm>
          <a:prstGeom prst="rect">
            <a:avLst/>
          </a:prstGeom>
        </p:spPr>
      </p:pic>
      <p:pic>
        <p:nvPicPr>
          <p:cNvPr id="9" name="图片 8" descr="476217f70a2c1603720eec85.jpg"/>
          <p:cNvPicPr>
            <a:picLocks noChangeAspect="1"/>
          </p:cNvPicPr>
          <p:nvPr/>
        </p:nvPicPr>
        <p:blipFill>
          <a:blip r:embed="rId4" cstate="print"/>
          <a:stretch>
            <a:fillRect/>
          </a:stretch>
        </p:blipFill>
        <p:spPr>
          <a:xfrm>
            <a:off x="3059832" y="4941168"/>
            <a:ext cx="2624928" cy="1697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rrowheads="1"/>
          </p:cNvSpPr>
          <p:nvPr>
            <p:ph type="title"/>
          </p:nvPr>
        </p:nvSpPr>
        <p:spPr/>
        <p:txBody>
          <a:bodyPr/>
          <a:lstStyle/>
          <a:p>
            <a:r>
              <a:rPr lang="en-US" altLang="zh-CN" b="1" dirty="0" smtClean="0">
                <a:latin typeface="楷体_GB2312" pitchFamily="49" charset="-122"/>
                <a:ea typeface="楷体_GB2312" pitchFamily="49" charset="-122"/>
              </a:rPr>
              <a:t>1.1 </a:t>
            </a:r>
            <a:r>
              <a:rPr lang="zh-CN" altLang="en-US" b="1" dirty="0" smtClean="0">
                <a:latin typeface="楷体_GB2312" pitchFamily="49" charset="-122"/>
                <a:ea typeface="楷体_GB2312" pitchFamily="49" charset="-122"/>
              </a:rPr>
              <a:t>光度学</a:t>
            </a:r>
            <a:endParaRPr lang="zh-CN" altLang="en-US" b="1" dirty="0">
              <a:latin typeface="楷体_GB2312" pitchFamily="49" charset="-122"/>
              <a:ea typeface="楷体_GB2312" pitchFamily="49" charset="-122"/>
            </a:endParaRPr>
          </a:p>
        </p:txBody>
      </p:sp>
      <p:sp>
        <p:nvSpPr>
          <p:cNvPr id="253955" name="Rectangle 3"/>
          <p:cNvSpPr>
            <a:spLocks noGrp="1" noRot="1" noChangeArrowheads="1"/>
          </p:cNvSpPr>
          <p:nvPr>
            <p:ph type="body" idx="1"/>
          </p:nvPr>
        </p:nvSpPr>
        <p:spPr/>
        <p:txBody>
          <a:bodyPr/>
          <a:lstStyle/>
          <a:p>
            <a:r>
              <a:rPr lang="zh-CN" altLang="en-US" b="1" dirty="0">
                <a:ea typeface="楷体_GB2312" pitchFamily="49" charset="-122"/>
              </a:rPr>
              <a:t>光度学是研究引起光感的可见段电磁波的能量与人的主观亮度的定量关系的科学。</a:t>
            </a:r>
          </a:p>
          <a:p>
            <a:r>
              <a:rPr lang="zh-CN" altLang="en-US" b="1" dirty="0">
                <a:latin typeface="楷体_GB2312" pitchFamily="49" charset="-122"/>
                <a:ea typeface="楷体_GB2312" pitchFamily="49" charset="-122"/>
              </a:rPr>
              <a:t>物体表面的能量通过辐射进入人的视觉系统，通过视觉系统中的传感细胞刺激大脑皮层产生光的感觉。</a:t>
            </a:r>
          </a:p>
          <a:p>
            <a:r>
              <a:rPr lang="zh-CN" altLang="en-US" b="1" dirty="0">
                <a:latin typeface="楷体_GB2312" pitchFamily="49" charset="-122"/>
                <a:ea typeface="楷体_GB2312" pitchFamily="49" charset="-122"/>
              </a:rPr>
              <a:t>在统计意义上</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这种光的感觉与辐射量之间存在关系</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可以由物理量来度量</a:t>
            </a:r>
            <a:r>
              <a:rPr lang="en-US" altLang="zh-CN" b="1" dirty="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914400" y="404664"/>
            <a:ext cx="7772400" cy="5615136"/>
          </a:xfrm>
        </p:spPr>
        <p:txBody>
          <a:bodyPr/>
          <a:lstStyle/>
          <a:p>
            <a:r>
              <a:rPr lang="en-US" altLang="zh-CN" b="1" dirty="0" smtClean="0">
                <a:latin typeface="Times New Roman" pitchFamily="18" charset="0"/>
                <a:cs typeface="Times New Roman" pitchFamily="18" charset="0"/>
              </a:rPr>
              <a:t>Compress</a:t>
            </a:r>
            <a:r>
              <a:rPr lang="zh-CN" altLang="en-US" b="1" dirty="0" smtClean="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JPEG2000 or MPEG7</a:t>
            </a:r>
            <a:r>
              <a:rPr lang="zh-CN" altLang="en-US" b="1" dirty="0" smtClean="0">
                <a:latin typeface="Times New Roman" pitchFamily="18" charset="0"/>
                <a:cs typeface="Times New Roman" pitchFamily="18" charset="0"/>
              </a:rPr>
              <a:t>）</a:t>
            </a:r>
            <a:endParaRPr lang="en-US" altLang="zh-CN" b="1" dirty="0" smtClean="0">
              <a:latin typeface="Times New Roman" pitchFamily="18" charset="0"/>
              <a:cs typeface="Times New Roman" pitchFamily="18" charset="0"/>
            </a:endParaRPr>
          </a:p>
          <a:p>
            <a:pPr marL="577850" indent="-577850">
              <a:buFont typeface="Wingdings" pitchFamily="2" charset="2"/>
              <a:buNone/>
            </a:pPr>
            <a:endParaRPr lang="en-US" altLang="zh-CN" b="1" dirty="0" smtClean="0">
              <a:latin typeface="楷体_GB2312" pitchFamily="49" charset="-122"/>
              <a:ea typeface="楷体_GB2312" pitchFamily="49" charset="-122"/>
            </a:endParaRPr>
          </a:p>
          <a:p>
            <a:pPr marL="577850" indent="-577850">
              <a:buFont typeface="Wingdings" pitchFamily="2" charset="2"/>
              <a:buNone/>
            </a:pPr>
            <a:r>
              <a:rPr lang="zh-CN" altLang="en-US" sz="2400" b="1" dirty="0" smtClean="0">
                <a:latin typeface="楷体_GB2312" pitchFamily="49" charset="-122"/>
                <a:ea typeface="楷体_GB2312" pitchFamily="49" charset="-122"/>
              </a:rPr>
              <a:t>主要步骤：</a:t>
            </a:r>
          </a:p>
          <a:p>
            <a:pPr marL="852170" lvl="1" indent="-577850"/>
            <a:r>
              <a:rPr lang="zh-CN" altLang="en-US" b="1" dirty="0" smtClean="0">
                <a:latin typeface="楷体_GB2312" pitchFamily="49" charset="-122"/>
                <a:ea typeface="楷体_GB2312" pitchFamily="49" charset="-122"/>
              </a:rPr>
              <a:t>将图像由</a:t>
            </a:r>
            <a:r>
              <a:rPr lang="en-US" altLang="zh-CN" b="1" dirty="0" smtClean="0">
                <a:latin typeface="楷体_GB2312" pitchFamily="49" charset="-122"/>
                <a:ea typeface="楷体_GB2312" pitchFamily="49" charset="-122"/>
              </a:rPr>
              <a:t>RGB</a:t>
            </a:r>
            <a:r>
              <a:rPr lang="zh-CN" altLang="en-US" b="1" dirty="0" smtClean="0">
                <a:latin typeface="楷体_GB2312" pitchFamily="49" charset="-122"/>
                <a:ea typeface="楷体_GB2312" pitchFamily="49" charset="-122"/>
              </a:rPr>
              <a:t>空间映射到</a:t>
            </a:r>
            <a:r>
              <a:rPr lang="en-US" altLang="zh-CN" b="1" dirty="0" err="1" smtClean="0">
                <a:latin typeface="楷体_GB2312" pitchFamily="49" charset="-122"/>
                <a:ea typeface="楷体_GB2312" pitchFamily="49" charset="-122"/>
              </a:rPr>
              <a:t>YCrCb</a:t>
            </a:r>
            <a:r>
              <a:rPr lang="zh-CN" altLang="en-US" b="1" dirty="0" smtClean="0">
                <a:latin typeface="楷体_GB2312" pitchFamily="49" charset="-122"/>
                <a:ea typeface="楷体_GB2312" pitchFamily="49" charset="-122"/>
              </a:rPr>
              <a:t>空间</a:t>
            </a:r>
          </a:p>
          <a:p>
            <a:pPr marL="852170" lvl="1" indent="-577850"/>
            <a:r>
              <a:rPr lang="zh-CN" altLang="en-US" b="1" dirty="0" smtClean="0">
                <a:latin typeface="楷体_GB2312" pitchFamily="49" charset="-122"/>
                <a:ea typeface="楷体_GB2312" pitchFamily="49" charset="-122"/>
              </a:rPr>
              <a:t>将各颜色分量图像分为</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个小块，计算每一块中所有象素各颜色分量的平均值，并以此作为该块的代表颜色</a:t>
            </a:r>
          </a:p>
          <a:p>
            <a:pPr marL="852170" lvl="1" indent="-577850"/>
            <a:r>
              <a:rPr lang="zh-CN" altLang="en-US" b="1" dirty="0" smtClean="0">
                <a:latin typeface="楷体_GB2312" pitchFamily="49" charset="-122"/>
                <a:ea typeface="楷体_GB2312" pitchFamily="49" charset="-122"/>
              </a:rPr>
              <a:t>将各块平均值数据做</a:t>
            </a:r>
            <a:r>
              <a:rPr lang="en-US" altLang="zh-CN" b="1" dirty="0" smtClean="0">
                <a:latin typeface="楷体_GB2312" pitchFamily="49" charset="-122"/>
                <a:ea typeface="楷体_GB2312" pitchFamily="49" charset="-122"/>
              </a:rPr>
              <a:t>DCT(</a:t>
            </a:r>
            <a:r>
              <a:rPr lang="zh-CN" altLang="en-US" b="1" dirty="0" smtClean="0">
                <a:latin typeface="楷体_GB2312" pitchFamily="49" charset="-122"/>
                <a:ea typeface="楷体_GB2312" pitchFamily="49" charset="-122"/>
              </a:rPr>
              <a:t>小波</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变换</a:t>
            </a:r>
          </a:p>
          <a:p>
            <a:pPr marL="852170" lvl="1" indent="-577850"/>
            <a:r>
              <a:rPr lang="zh-CN" altLang="en-US" b="1" dirty="0" smtClean="0">
                <a:latin typeface="楷体_GB2312" pitchFamily="49" charset="-122"/>
                <a:ea typeface="楷体_GB2312" pitchFamily="49" charset="-122"/>
              </a:rPr>
              <a:t>通过之字形扫描和量化，取出</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组颜色</a:t>
            </a:r>
            <a:r>
              <a:rPr lang="en-US" altLang="zh-CN" b="1" dirty="0" smtClean="0">
                <a:latin typeface="楷体_GB2312" pitchFamily="49" charset="-122"/>
                <a:ea typeface="楷体_GB2312" pitchFamily="49" charset="-122"/>
              </a:rPr>
              <a:t>DCT(</a:t>
            </a:r>
            <a:r>
              <a:rPr lang="zh-CN" altLang="en-US" b="1" dirty="0" smtClean="0">
                <a:latin typeface="楷体_GB2312" pitchFamily="49" charset="-122"/>
                <a:ea typeface="楷体_GB2312" pitchFamily="49" charset="-122"/>
              </a:rPr>
              <a:t>小波</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变换后的低频分量，共同构成该图像的颜色布局描述符。</a:t>
            </a:r>
          </a:p>
          <a:p>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b="1" dirty="0" smtClean="0">
                <a:latin typeface="+mn-ea"/>
                <a:ea typeface="+mn-ea"/>
              </a:rPr>
              <a:t>数字相机模型</a:t>
            </a:r>
            <a:endParaRPr lang="zh-CN" altLang="en-US" b="1" dirty="0">
              <a:latin typeface="+mn-ea"/>
              <a:ea typeface="+mn-ea"/>
            </a:endParaRPr>
          </a:p>
        </p:txBody>
      </p:sp>
      <p:pic>
        <p:nvPicPr>
          <p:cNvPr id="7" name="Picture 2"/>
          <p:cNvPicPr>
            <a:picLocks noChangeAspect="1" noChangeArrowheads="1"/>
          </p:cNvPicPr>
          <p:nvPr/>
        </p:nvPicPr>
        <p:blipFill>
          <a:blip r:embed="rId2" cstate="print"/>
          <a:srcRect/>
          <a:stretch>
            <a:fillRect/>
          </a:stretch>
        </p:blipFill>
        <p:spPr bwMode="auto">
          <a:xfrm>
            <a:off x="971600" y="1514528"/>
            <a:ext cx="6912768" cy="4506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3.5 </a:t>
            </a:r>
            <a:r>
              <a:rPr lang="zh-CN" altLang="en-US" b="1" dirty="0" smtClean="0"/>
              <a:t>研究热点问题</a:t>
            </a:r>
            <a:r>
              <a:rPr lang="en-US" altLang="zh-CN" b="1" dirty="0" smtClean="0"/>
              <a:t>(</a:t>
            </a:r>
            <a:r>
              <a:rPr lang="en-US" altLang="zh-CN" sz="3600" b="1" dirty="0" smtClean="0"/>
              <a:t>Recently, by 2005</a:t>
            </a:r>
            <a:r>
              <a:rPr lang="en-US" altLang="zh-CN" b="1" dirty="0" smtClean="0"/>
              <a:t>)</a:t>
            </a:r>
            <a:endParaRPr lang="zh-CN" altLang="en-US" b="1" dirty="0"/>
          </a:p>
        </p:txBody>
      </p:sp>
      <p:sp>
        <p:nvSpPr>
          <p:cNvPr id="3" name="内容占位符 2"/>
          <p:cNvSpPr>
            <a:spLocks noGrp="1"/>
          </p:cNvSpPr>
          <p:nvPr>
            <p:ph sz="quarter" idx="1"/>
          </p:nvPr>
        </p:nvSpPr>
        <p:spPr/>
        <p:txBody>
          <a:bodyPr/>
          <a:lstStyle/>
          <a:p>
            <a:r>
              <a:rPr lang="en-US" altLang="zh-CN" dirty="0" smtClean="0"/>
              <a:t>Camera response function</a:t>
            </a:r>
          </a:p>
          <a:p>
            <a:r>
              <a:rPr lang="en-US" altLang="zh-CN" dirty="0" smtClean="0"/>
              <a:t>Noise level function</a:t>
            </a:r>
          </a:p>
          <a:p>
            <a:r>
              <a:rPr lang="en-US" altLang="zh-CN" dirty="0" smtClean="0"/>
              <a:t>Chromatic aberration</a:t>
            </a:r>
          </a:p>
          <a:p>
            <a:r>
              <a:rPr lang="en-US" altLang="zh-CN" dirty="0" err="1" smtClean="0"/>
              <a:t>Vignetting</a:t>
            </a:r>
            <a:endParaRPr lang="en-US" altLang="zh-CN" dirty="0" smtClean="0"/>
          </a:p>
          <a:p>
            <a:r>
              <a:rPr lang="en-US" altLang="zh-CN" dirty="0" smtClean="0"/>
              <a:t>Super-resolution</a:t>
            </a:r>
          </a:p>
          <a:p>
            <a:r>
              <a:rPr lang="en-US" altLang="zh-CN" dirty="0" err="1" smtClean="0"/>
              <a:t>Deblurring</a:t>
            </a:r>
            <a:endParaRPr lang="en-US" altLang="zh-CN" dirty="0" smtClean="0"/>
          </a:p>
          <a:p>
            <a:r>
              <a:rPr lang="en-US" altLang="zh-CN" dirty="0" smtClean="0"/>
              <a:t>High Dynamic Range</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rrowheads="1"/>
          </p:cNvSpPr>
          <p:nvPr>
            <p:ph type="title"/>
          </p:nvPr>
        </p:nvSpPr>
        <p:spPr/>
        <p:txBody>
          <a:bodyPr/>
          <a:lstStyle/>
          <a:p>
            <a:r>
              <a:rPr lang="zh-CN" altLang="en-US" b="1">
                <a:ea typeface="楷体_GB2312" pitchFamily="49" charset="-122"/>
              </a:rPr>
              <a:t>辐射源强度的度量</a:t>
            </a:r>
          </a:p>
        </p:txBody>
      </p:sp>
      <p:sp>
        <p:nvSpPr>
          <p:cNvPr id="256003" name="Rectangle 3"/>
          <p:cNvSpPr>
            <a:spLocks noGrp="1" noRot="1" noChangeArrowheads="1"/>
          </p:cNvSpPr>
          <p:nvPr>
            <p:ph type="body" sz="half" idx="1"/>
          </p:nvPr>
        </p:nvSpPr>
        <p:spPr>
          <a:xfrm>
            <a:off x="228600" y="1600200"/>
            <a:ext cx="8915400" cy="5257800"/>
          </a:xfrm>
        </p:spPr>
        <p:txBody>
          <a:bodyPr/>
          <a:lstStyle/>
          <a:p>
            <a:r>
              <a:rPr lang="zh-CN" altLang="en-US" sz="2800" b="1">
                <a:latin typeface="楷体_GB2312" pitchFamily="49" charset="-122"/>
                <a:ea typeface="楷体_GB2312" pitchFamily="49" charset="-122"/>
              </a:rPr>
              <a:t>一个物体能够发射或反射一定波长的电磁波，形成了电磁波形式的能量辐射。据物理学定义，它的辐射能力是可以用单位时间内辐射电磁波能量来度量．它与电磁波波长</a:t>
            </a:r>
            <a:r>
              <a:rPr lang="el-GR" altLang="zh-CN" sz="2800" b="1">
                <a:latin typeface="楷体_GB2312" pitchFamily="49" charset="-122"/>
                <a:ea typeface="楷体_GB2312" pitchFamily="49" charset="-122"/>
              </a:rPr>
              <a:t>λ</a:t>
            </a:r>
            <a:r>
              <a:rPr lang="zh-CN" altLang="en-US" sz="2800" b="1">
                <a:latin typeface="楷体_GB2312" pitchFamily="49" charset="-122"/>
                <a:ea typeface="楷体_GB2312" pitchFamily="49" charset="-122"/>
              </a:rPr>
              <a:t>有关，因此可表示为</a:t>
            </a:r>
            <a:r>
              <a:rPr lang="en-US" altLang="zh-CN" sz="2800" b="1">
                <a:latin typeface="楷体_GB2312" pitchFamily="49" charset="-122"/>
                <a:ea typeface="楷体_GB2312" pitchFamily="49" charset="-122"/>
              </a:rPr>
              <a:t>r(</a:t>
            </a:r>
            <a:r>
              <a:rPr lang="el-GR" altLang="zh-CN" sz="2800" b="1">
                <a:latin typeface="楷体_GB2312" pitchFamily="49" charset="-122"/>
                <a:ea typeface="楷体_GB2312" pitchFamily="49" charset="-122"/>
              </a:rPr>
              <a:t>λ</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称为能谱分布函数</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一个辐射源的各段波长电磁波总辐射能可表示为：</a:t>
            </a:r>
          </a:p>
          <a:p>
            <a:endParaRPr lang="zh-CN" altLang="en-US" sz="2800" b="1">
              <a:latin typeface="楷体_GB2312" pitchFamily="49" charset="-122"/>
              <a:ea typeface="楷体_GB2312" pitchFamily="49" charset="-122"/>
            </a:endParaRPr>
          </a:p>
          <a:p>
            <a:r>
              <a:rPr lang="zh-CN" altLang="en-US" sz="2800" b="1">
                <a:ea typeface="楷体_GB2312" pitchFamily="49" charset="-122"/>
              </a:rPr>
              <a:t>有关幅射源强度的两个物理量是辐射率和辐射强度</a:t>
            </a:r>
          </a:p>
          <a:p>
            <a:pPr lvl="1"/>
            <a:r>
              <a:rPr lang="zh-CN" altLang="en-US" sz="2400" b="1">
                <a:ea typeface="楷体_GB2312" pitchFamily="49" charset="-122"/>
              </a:rPr>
              <a:t>辐射率                                    </a:t>
            </a:r>
            <a:r>
              <a:rPr lang="en-US" altLang="zh-CN" sz="2400" b="1">
                <a:ea typeface="楷体_GB2312" pitchFamily="49" charset="-122"/>
              </a:rPr>
              <a:t>S</a:t>
            </a:r>
            <a:r>
              <a:rPr lang="zh-CN" altLang="en-US" sz="2400" b="1">
                <a:ea typeface="楷体_GB2312" pitchFamily="49" charset="-122"/>
              </a:rPr>
              <a:t>为辐射源表面积</a:t>
            </a:r>
          </a:p>
          <a:p>
            <a:pPr lvl="1"/>
            <a:endParaRPr lang="zh-CN" altLang="en-US" sz="2400" b="1">
              <a:ea typeface="楷体_GB2312" pitchFamily="49" charset="-122"/>
            </a:endParaRPr>
          </a:p>
          <a:p>
            <a:pPr lvl="1"/>
            <a:r>
              <a:rPr lang="zh-CN" altLang="en-US" sz="2400" b="1">
                <a:ea typeface="楷体_GB2312" pitchFamily="49" charset="-122"/>
              </a:rPr>
              <a:t>辐射强度                                </a:t>
            </a:r>
            <a:r>
              <a:rPr lang="el-GR" altLang="zh-CN" sz="2400" b="1">
                <a:ea typeface="楷体_GB2312" pitchFamily="49" charset="-122"/>
                <a:cs typeface="Arial" pitchFamily="34" charset="0"/>
              </a:rPr>
              <a:t>Ω</a:t>
            </a:r>
            <a:r>
              <a:rPr lang="zh-CN" altLang="en-US" sz="2400" b="1">
                <a:ea typeface="楷体_GB2312" pitchFamily="49" charset="-122"/>
                <a:cs typeface="Arial" pitchFamily="34" charset="0"/>
              </a:rPr>
              <a:t>为以辐射源为中心的立体角</a:t>
            </a:r>
            <a:r>
              <a:rPr lang="zh-CN" altLang="en-US" sz="2400" b="1">
                <a:ea typeface="楷体_GB2312" pitchFamily="49" charset="-122"/>
              </a:rPr>
              <a:t> </a:t>
            </a:r>
          </a:p>
        </p:txBody>
      </p:sp>
      <p:graphicFrame>
        <p:nvGraphicFramePr>
          <p:cNvPr id="256004" name="Object 4"/>
          <p:cNvGraphicFramePr>
            <a:graphicFrameLocks noGrp="1" noChangeAspect="1"/>
          </p:cNvGraphicFramePr>
          <p:nvPr>
            <p:ph sz="quarter" idx="2"/>
          </p:nvPr>
        </p:nvGraphicFramePr>
        <p:xfrm>
          <a:off x="2667000" y="3779838"/>
          <a:ext cx="2438400" cy="868362"/>
        </p:xfrm>
        <a:graphic>
          <a:graphicData uri="http://schemas.openxmlformats.org/presentationml/2006/ole">
            <mc:AlternateContent xmlns:mc="http://schemas.openxmlformats.org/markup-compatibility/2006">
              <mc:Choice xmlns:v="urn:schemas-microsoft-com:vml" Requires="v">
                <p:oleObj spid="_x0000_s1029" name="Equation" r:id="rId3" imgW="927000" imgH="330120" progId="Equation.DSMT4">
                  <p:embed/>
                </p:oleObj>
              </mc:Choice>
              <mc:Fallback>
                <p:oleObj name="Equation" r:id="rId3" imgW="927000" imgH="3301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779838"/>
                        <a:ext cx="2438400"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06" name="Object 6"/>
          <p:cNvGraphicFramePr>
            <a:graphicFrameLocks noGrp="1" noChangeAspect="1"/>
          </p:cNvGraphicFramePr>
          <p:nvPr>
            <p:ph sz="quarter" idx="3"/>
          </p:nvPr>
        </p:nvGraphicFramePr>
        <p:xfrm>
          <a:off x="3200400" y="5181600"/>
          <a:ext cx="1066800" cy="769938"/>
        </p:xfrm>
        <a:graphic>
          <a:graphicData uri="http://schemas.openxmlformats.org/presentationml/2006/ole">
            <mc:AlternateContent xmlns:mc="http://schemas.openxmlformats.org/markup-compatibility/2006">
              <mc:Choice xmlns:v="urn:schemas-microsoft-com:vml" Requires="v">
                <p:oleObj spid="_x0000_s1030" name="Equation" r:id="rId5" imgW="545760" imgH="393480" progId="Equation.DSMT4">
                  <p:embed/>
                </p:oleObj>
              </mc:Choice>
              <mc:Fallback>
                <p:oleObj name="Equation" r:id="rId5" imgW="545760" imgH="393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181600"/>
                        <a:ext cx="1066800"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08" name="Object 8"/>
          <p:cNvGraphicFramePr>
            <a:graphicFrameLocks noChangeAspect="1"/>
          </p:cNvGraphicFramePr>
          <p:nvPr/>
        </p:nvGraphicFramePr>
        <p:xfrm>
          <a:off x="3200400" y="6019800"/>
          <a:ext cx="992188" cy="769938"/>
        </p:xfrm>
        <a:graphic>
          <a:graphicData uri="http://schemas.openxmlformats.org/presentationml/2006/ole">
            <mc:AlternateContent xmlns:mc="http://schemas.openxmlformats.org/markup-compatibility/2006">
              <mc:Choice xmlns:v="urn:schemas-microsoft-com:vml" Requires="v">
                <p:oleObj spid="_x0000_s1031" name="Equation" r:id="rId7" imgW="507960" imgH="393480" progId="Equation.DSMT4">
                  <p:embed/>
                </p:oleObj>
              </mc:Choice>
              <mc:Fallback>
                <p:oleObj name="Equation" r:id="rId7" imgW="507960" imgH="3934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6019800"/>
                        <a:ext cx="992188"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rrowheads="1"/>
          </p:cNvSpPr>
          <p:nvPr>
            <p:ph type="title"/>
          </p:nvPr>
        </p:nvSpPr>
        <p:spPr/>
        <p:txBody>
          <a:bodyPr/>
          <a:lstStyle/>
          <a:p>
            <a:r>
              <a:rPr lang="zh-CN" altLang="en-US" b="1">
                <a:ea typeface="楷体_GB2312" pitchFamily="49" charset="-122"/>
              </a:rPr>
              <a:t>光感的强度度量</a:t>
            </a:r>
          </a:p>
        </p:txBody>
      </p:sp>
      <p:sp>
        <p:nvSpPr>
          <p:cNvPr id="259075" name="Rectangle 3"/>
          <p:cNvSpPr>
            <a:spLocks noGrp="1" noRot="1" noChangeArrowheads="1"/>
          </p:cNvSpPr>
          <p:nvPr>
            <p:ph type="body" sz="half" idx="1"/>
          </p:nvPr>
        </p:nvSpPr>
        <p:spPr>
          <a:xfrm>
            <a:off x="609600" y="1295400"/>
            <a:ext cx="8077200" cy="5562600"/>
          </a:xfrm>
        </p:spPr>
        <p:txBody>
          <a:bodyPr/>
          <a:lstStyle/>
          <a:p>
            <a:r>
              <a:rPr lang="zh-CN" altLang="en-US" sz="2800" b="1">
                <a:latin typeface="楷体_GB2312" pitchFamily="49" charset="-122"/>
                <a:ea typeface="楷体_GB2312" pitchFamily="49" charset="-122"/>
              </a:rPr>
              <a:t>发射电磁波的能量源可称为光源。光感的强弱度量与辐射源有关，它不仅与波长</a:t>
            </a:r>
            <a:r>
              <a:rPr lang="el-GR" altLang="zh-CN" sz="2800" b="1">
                <a:latin typeface="楷体_GB2312" pitchFamily="49" charset="-122"/>
                <a:ea typeface="楷体_GB2312" pitchFamily="49" charset="-122"/>
              </a:rPr>
              <a:t>λ</a:t>
            </a:r>
            <a:r>
              <a:rPr lang="zh-CN" altLang="en-US" sz="2800" b="1">
                <a:latin typeface="楷体_GB2312" pitchFamily="49" charset="-122"/>
                <a:ea typeface="楷体_GB2312" pitchFamily="49" charset="-122"/>
              </a:rPr>
              <a:t>有关，而且与光源物体上不同的位置</a:t>
            </a:r>
            <a:r>
              <a:rPr lang="en-US" altLang="zh-CN" sz="2800" b="1">
                <a:latin typeface="楷体_GB2312" pitchFamily="49" charset="-122"/>
                <a:ea typeface="楷体_GB2312" pitchFamily="49" charset="-122"/>
              </a:rPr>
              <a:t>(x,y)</a:t>
            </a:r>
            <a:r>
              <a:rPr lang="zh-CN" altLang="en-US" sz="2800" b="1">
                <a:latin typeface="楷体_GB2312" pitchFamily="49" charset="-122"/>
                <a:ea typeface="楷体_GB2312" pitchFamily="49" charset="-122"/>
              </a:rPr>
              <a:t>和感受的时间</a:t>
            </a:r>
            <a:r>
              <a:rPr lang="en-US" altLang="zh-CN" sz="2800" b="1">
                <a:latin typeface="楷体_GB2312" pitchFamily="49" charset="-122"/>
                <a:ea typeface="楷体_GB2312" pitchFamily="49" charset="-122"/>
              </a:rPr>
              <a:t>t</a:t>
            </a:r>
            <a:r>
              <a:rPr lang="zh-CN" altLang="en-US" sz="2800" b="1">
                <a:latin typeface="楷体_GB2312" pitchFamily="49" charset="-122"/>
                <a:ea typeface="楷体_GB2312" pitchFamily="49" charset="-122"/>
              </a:rPr>
              <a:t>有关、可用</a:t>
            </a:r>
            <a:r>
              <a:rPr lang="en-US" altLang="zh-CN" sz="2800" b="1">
                <a:latin typeface="楷体_GB2312" pitchFamily="49" charset="-122"/>
                <a:ea typeface="楷体_GB2312" pitchFamily="49" charset="-122"/>
              </a:rPr>
              <a:t>c(x,y,t,</a:t>
            </a:r>
            <a:r>
              <a:rPr lang="el-GR" altLang="zh-CN" sz="2800" b="1">
                <a:latin typeface="楷体_GB2312" pitchFamily="49" charset="-122"/>
                <a:ea typeface="楷体_GB2312" pitchFamily="49" charset="-122"/>
              </a:rPr>
              <a:t>λ</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来表示。</a:t>
            </a:r>
          </a:p>
          <a:p>
            <a:r>
              <a:rPr lang="zh-CN" altLang="en-US" sz="2800" b="1">
                <a:latin typeface="楷体_GB2312" pitchFamily="49" charset="-122"/>
                <a:ea typeface="楷体_GB2312" pitchFamily="49" charset="-122"/>
              </a:rPr>
              <a:t>人们对于光源的接受程度可用一个与光波有关的称为视见函数</a:t>
            </a:r>
            <a:r>
              <a:rPr lang="el-GR" altLang="zh-CN" sz="2800" b="1">
                <a:latin typeface="楷体_GB2312" pitchFamily="49" charset="-122"/>
                <a:ea typeface="楷体_GB2312" pitchFamily="49" charset="-122"/>
              </a:rPr>
              <a:t>Φ</a:t>
            </a:r>
            <a:r>
              <a:rPr lang="en-US" altLang="zh-CN" sz="2800" b="1">
                <a:latin typeface="楷体_GB2312" pitchFamily="49" charset="-122"/>
                <a:ea typeface="楷体_GB2312" pitchFamily="49" charset="-122"/>
              </a:rPr>
              <a:t>(</a:t>
            </a:r>
            <a:r>
              <a:rPr lang="el-GR" altLang="zh-CN" sz="2800" b="1">
                <a:latin typeface="楷体_GB2312" pitchFamily="49" charset="-122"/>
                <a:ea typeface="楷体_GB2312" pitchFamily="49" charset="-122"/>
              </a:rPr>
              <a:t>λ</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来表示。</a:t>
            </a:r>
          </a:p>
          <a:p>
            <a:r>
              <a:rPr lang="zh-CN" altLang="en-US" sz="2800" b="1">
                <a:latin typeface="楷体_GB2312" pitchFamily="49" charset="-122"/>
                <a:ea typeface="楷体_GB2312" pitchFamily="49" charset="-122"/>
              </a:rPr>
              <a:t>因此视觉器官所接受到的光源的明暗感觉可用</a:t>
            </a:r>
            <a:r>
              <a:rPr lang="en-US" altLang="zh-CN" sz="2800" b="1">
                <a:latin typeface="楷体_GB2312" pitchFamily="49" charset="-122"/>
                <a:ea typeface="楷体_GB2312" pitchFamily="49" charset="-122"/>
              </a:rPr>
              <a:t>F(x,y,t)</a:t>
            </a:r>
            <a:r>
              <a:rPr lang="zh-CN" altLang="en-US" sz="2800" b="1">
                <a:latin typeface="楷体_GB2312" pitchFamily="49" charset="-122"/>
                <a:ea typeface="楷体_GB2312" pitchFamily="49" charset="-122"/>
              </a:rPr>
              <a:t>表示</a:t>
            </a:r>
          </a:p>
          <a:p>
            <a:endParaRPr lang="zh-CN" altLang="en-US" sz="2800" b="1">
              <a:latin typeface="楷体_GB2312" pitchFamily="49" charset="-122"/>
              <a:ea typeface="楷体_GB2312" pitchFamily="49" charset="-122"/>
            </a:endParaRPr>
          </a:p>
          <a:p>
            <a:r>
              <a:rPr lang="zh-CN" altLang="en-US" sz="2800"/>
              <a:t> </a:t>
            </a:r>
            <a:r>
              <a:rPr lang="zh-CN" altLang="en-US" sz="2800" b="1">
                <a:latin typeface="楷体_GB2312" pitchFamily="49" charset="-122"/>
                <a:ea typeface="楷体_GB2312" pitchFamily="49" charset="-122"/>
              </a:rPr>
              <a:t>一般</a:t>
            </a:r>
            <a:r>
              <a:rPr lang="en-US" altLang="zh-CN" sz="2800" b="1">
                <a:latin typeface="楷体_GB2312" pitchFamily="49" charset="-122"/>
                <a:ea typeface="楷体_GB2312" pitchFamily="49" charset="-122"/>
              </a:rPr>
              <a:t>F</a:t>
            </a:r>
            <a:r>
              <a:rPr lang="zh-CN" altLang="en-US" sz="2800" b="1">
                <a:latin typeface="楷体_GB2312" pitchFamily="49" charset="-122"/>
                <a:ea typeface="楷体_GB2312" pitchFamily="49" charset="-122"/>
              </a:rPr>
              <a:t>称为光通量，它是光源引起的光感强弱的度量．单位为流明。</a:t>
            </a:r>
          </a:p>
        </p:txBody>
      </p:sp>
      <p:graphicFrame>
        <p:nvGraphicFramePr>
          <p:cNvPr id="259078" name="Object 6"/>
          <p:cNvGraphicFramePr>
            <a:graphicFrameLocks noGrp="1" noChangeAspect="1"/>
          </p:cNvGraphicFramePr>
          <p:nvPr>
            <p:ph sz="half" idx="2"/>
          </p:nvPr>
        </p:nvGraphicFramePr>
        <p:xfrm>
          <a:off x="2209800" y="4748213"/>
          <a:ext cx="5334000" cy="835025"/>
        </p:xfrm>
        <a:graphic>
          <a:graphicData uri="http://schemas.openxmlformats.org/presentationml/2006/ole">
            <mc:AlternateContent xmlns:mc="http://schemas.openxmlformats.org/markup-compatibility/2006">
              <mc:Choice xmlns:v="urn:schemas-microsoft-com:vml" Requires="v">
                <p:oleObj spid="_x0000_s2051" name="Equation" r:id="rId3" imgW="2108160" imgH="330120" progId="Equation.DSMT4">
                  <p:embed/>
                </p:oleObj>
              </mc:Choice>
              <mc:Fallback>
                <p:oleObj name="Equation" r:id="rId3" imgW="2108160" imgH="3301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748213"/>
                        <a:ext cx="53340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rrowheads="1"/>
          </p:cNvSpPr>
          <p:nvPr>
            <p:ph type="title"/>
          </p:nvPr>
        </p:nvSpPr>
        <p:spPr/>
        <p:txBody>
          <a:bodyPr/>
          <a:lstStyle/>
          <a:p>
            <a:r>
              <a:rPr lang="zh-CN" altLang="en-US" b="1">
                <a:ea typeface="楷体_GB2312" pitchFamily="49" charset="-122"/>
              </a:rPr>
              <a:t>视觉中的常用度量</a:t>
            </a:r>
          </a:p>
        </p:txBody>
      </p:sp>
      <p:sp>
        <p:nvSpPr>
          <p:cNvPr id="262147" name="Rectangle 3"/>
          <p:cNvSpPr>
            <a:spLocks noGrp="1" noRot="1" noChangeArrowheads="1"/>
          </p:cNvSpPr>
          <p:nvPr>
            <p:ph type="body" sz="half" idx="1"/>
          </p:nvPr>
        </p:nvSpPr>
        <p:spPr>
          <a:xfrm>
            <a:off x="609600" y="1600200"/>
            <a:ext cx="8153400" cy="4498975"/>
          </a:xfrm>
        </p:spPr>
        <p:txBody>
          <a:bodyPr/>
          <a:lstStyle/>
          <a:p>
            <a:r>
              <a:rPr lang="zh-CN" altLang="en-US" sz="2800" b="1">
                <a:latin typeface="楷体_GB2312" pitchFamily="49" charset="-122"/>
                <a:ea typeface="楷体_GB2312" pitchFamily="49" charset="-122"/>
              </a:rPr>
              <a:t>发光率</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定义为光源的单位面积光通量</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单位勒克斯</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流明</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米</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p>
          <a:p>
            <a:endParaRPr lang="en-US" altLang="zh-CN" sz="2800" b="1">
              <a:latin typeface="楷体_GB2312" pitchFamily="49" charset="-122"/>
              <a:ea typeface="楷体_GB2312" pitchFamily="49" charset="-122"/>
            </a:endParaRPr>
          </a:p>
          <a:p>
            <a:r>
              <a:rPr lang="zh-CN" altLang="en-US" sz="2800" b="1">
                <a:latin typeface="楷体_GB2312" pitchFamily="49" charset="-122"/>
                <a:ea typeface="楷体_GB2312" pitchFamily="49" charset="-122"/>
              </a:rPr>
              <a:t>发光强度</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定义为单位弧度角发射的光通量</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单位为流明</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立体弧度</a:t>
            </a:r>
          </a:p>
          <a:p>
            <a:endParaRPr lang="zh-CN" altLang="en-US" sz="2800" b="1">
              <a:latin typeface="楷体_GB2312" pitchFamily="49" charset="-122"/>
              <a:ea typeface="楷体_GB2312" pitchFamily="49" charset="-122"/>
            </a:endParaRPr>
          </a:p>
          <a:p>
            <a:r>
              <a:rPr lang="zh-CN" altLang="en-US" sz="2800" b="1">
                <a:latin typeface="楷体_GB2312" pitchFamily="49" charset="-122"/>
                <a:ea typeface="楷体_GB2312" pitchFamily="49" charset="-122"/>
              </a:rPr>
              <a:t>照度</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定义为</a:t>
            </a:r>
            <a:r>
              <a:rPr lang="zh-CN" altLang="en-US" sz="2800" b="1">
                <a:ea typeface="楷体_GB2312" pitchFamily="49" charset="-122"/>
              </a:rPr>
              <a:t>照射到某一物体表面的单位面积光通量</a:t>
            </a:r>
            <a:r>
              <a:rPr lang="en-US" altLang="zh-CN" sz="2800" b="1">
                <a:ea typeface="楷体_GB2312" pitchFamily="49" charset="-122"/>
              </a:rPr>
              <a:t>,</a:t>
            </a:r>
            <a:r>
              <a:rPr lang="zh-CN" altLang="en-US" sz="2800" b="1">
                <a:ea typeface="楷体_GB2312" pitchFamily="49" charset="-122"/>
              </a:rPr>
              <a:t>单位</a:t>
            </a:r>
            <a:r>
              <a:rPr lang="zh-CN" altLang="en-US" sz="2800" b="1">
                <a:latin typeface="楷体_GB2312" pitchFamily="49" charset="-122"/>
                <a:ea typeface="楷体_GB2312" pitchFamily="49" charset="-122"/>
              </a:rPr>
              <a:t>勒克斯</a:t>
            </a:r>
            <a:r>
              <a:rPr lang="en-US" altLang="zh-CN" sz="2800" b="1">
                <a:latin typeface="楷体_GB2312" pitchFamily="49" charset="-122"/>
                <a:ea typeface="楷体_GB2312" pitchFamily="49" charset="-122"/>
              </a:rPr>
              <a:t>(Lux)</a:t>
            </a:r>
          </a:p>
        </p:txBody>
      </p:sp>
      <p:graphicFrame>
        <p:nvGraphicFramePr>
          <p:cNvPr id="262148" name="Object 4"/>
          <p:cNvGraphicFramePr>
            <a:graphicFrameLocks noGrp="1" noChangeAspect="1"/>
          </p:cNvGraphicFramePr>
          <p:nvPr>
            <p:ph sz="quarter" idx="2"/>
          </p:nvPr>
        </p:nvGraphicFramePr>
        <p:xfrm>
          <a:off x="4267200" y="2162175"/>
          <a:ext cx="1143000" cy="804863"/>
        </p:xfrm>
        <a:graphic>
          <a:graphicData uri="http://schemas.openxmlformats.org/presentationml/2006/ole">
            <mc:AlternateContent xmlns:mc="http://schemas.openxmlformats.org/markup-compatibility/2006">
              <mc:Choice xmlns:v="urn:schemas-microsoft-com:vml" Requires="v">
                <p:oleObj spid="_x0000_s3077" name="Equation" r:id="rId3" imgW="558720" imgH="393480" progId="Equation.DSMT4">
                  <p:embed/>
                </p:oleObj>
              </mc:Choice>
              <mc:Fallback>
                <p:oleObj name="Equation" r:id="rId3" imgW="55872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62175"/>
                        <a:ext cx="114300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54" name="Object 10"/>
          <p:cNvGraphicFramePr>
            <a:graphicFrameLocks noGrp="1" noChangeAspect="1"/>
          </p:cNvGraphicFramePr>
          <p:nvPr>
            <p:ph sz="quarter" idx="3"/>
          </p:nvPr>
        </p:nvGraphicFramePr>
        <p:xfrm>
          <a:off x="4198938" y="3657600"/>
          <a:ext cx="1135062" cy="879475"/>
        </p:xfrm>
        <a:graphic>
          <a:graphicData uri="http://schemas.openxmlformats.org/presentationml/2006/ole">
            <mc:AlternateContent xmlns:mc="http://schemas.openxmlformats.org/markup-compatibility/2006">
              <mc:Choice xmlns:v="urn:schemas-microsoft-com:vml" Requires="v">
                <p:oleObj spid="_x0000_s3078" name="Equation" r:id="rId5" imgW="507960" imgH="393480" progId="Equation.DSMT4">
                  <p:embed/>
                </p:oleObj>
              </mc:Choice>
              <mc:Fallback>
                <p:oleObj name="Equation" r:id="rId5" imgW="507960" imgH="393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8938" y="3657600"/>
                        <a:ext cx="1135062"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56" name="Object 12"/>
          <p:cNvGraphicFramePr>
            <a:graphicFrameLocks noChangeAspect="1"/>
          </p:cNvGraphicFramePr>
          <p:nvPr/>
        </p:nvGraphicFramePr>
        <p:xfrm>
          <a:off x="4191000" y="5486400"/>
          <a:ext cx="1065213" cy="804863"/>
        </p:xfrm>
        <a:graphic>
          <a:graphicData uri="http://schemas.openxmlformats.org/presentationml/2006/ole">
            <mc:AlternateContent xmlns:mc="http://schemas.openxmlformats.org/markup-compatibility/2006">
              <mc:Choice xmlns:v="urn:schemas-microsoft-com:vml" Requires="v">
                <p:oleObj spid="_x0000_s3079" name="Equation" r:id="rId7" imgW="520560" imgH="393480" progId="Equation.DSMT4">
                  <p:embed/>
                </p:oleObj>
              </mc:Choice>
              <mc:Fallback>
                <p:oleObj name="Equation" r:id="rId7" imgW="520560" imgH="3934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5486400"/>
                        <a:ext cx="1065213"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1482</TotalTime>
  <Words>2487</Words>
  <Application>Microsoft Office PowerPoint</Application>
  <PresentationFormat>全屏显示(4:3)</PresentationFormat>
  <Paragraphs>238</Paragraphs>
  <Slides>62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80" baseType="lpstr">
      <vt:lpstr>Arial Unicode MS</vt:lpstr>
      <vt:lpstr>楷体_GB2312</vt:lpstr>
      <vt:lpstr>宋体</vt:lpstr>
      <vt:lpstr>幼圆</vt:lpstr>
      <vt:lpstr>Arial</vt:lpstr>
      <vt:lpstr>Calibri</vt:lpstr>
      <vt:lpstr>Cambria</vt:lpstr>
      <vt:lpstr>Courier New</vt:lpstr>
      <vt:lpstr>Franklin Gothic Book</vt:lpstr>
      <vt:lpstr>Perpetua</vt:lpstr>
      <vt:lpstr>Times New Roman</vt:lpstr>
      <vt:lpstr>Trebuchet MS</vt:lpstr>
      <vt:lpstr>Wingdings</vt:lpstr>
      <vt:lpstr>Wingdings 2</vt:lpstr>
      <vt:lpstr>Equity</vt:lpstr>
      <vt:lpstr>Equation</vt:lpstr>
      <vt:lpstr>公式</vt:lpstr>
      <vt:lpstr>文档</vt:lpstr>
      <vt:lpstr> 第二节 视觉物理学特性</vt:lpstr>
      <vt:lpstr>物理学与计算机视觉</vt:lpstr>
      <vt:lpstr>Examples:</vt:lpstr>
      <vt:lpstr>Examples:</vt:lpstr>
      <vt:lpstr>Examples:</vt:lpstr>
      <vt:lpstr>1.1 光度学</vt:lpstr>
      <vt:lpstr>辐射源强度的度量</vt:lpstr>
      <vt:lpstr>光感的强度度量</vt:lpstr>
      <vt:lpstr>视觉中的常用度量</vt:lpstr>
      <vt:lpstr>视觉中的常用度量</vt:lpstr>
      <vt:lpstr>1.2 成像物理学</vt:lpstr>
      <vt:lpstr>成像物理学</vt:lpstr>
      <vt:lpstr>（1）表面方向半球(Hemisphere of Directions)</vt:lpstr>
      <vt:lpstr>（2）透视缩小效应(foreshortening)</vt:lpstr>
      <vt:lpstr>（3）辐照度与辐射度</vt:lpstr>
      <vt:lpstr>（4）双向反射分布函数</vt:lpstr>
      <vt:lpstr>双向反射分布函数</vt:lpstr>
      <vt:lpstr>（5）表面的辐射度与辐照度</vt:lpstr>
      <vt:lpstr>（6）反射率(reflectance)</vt:lpstr>
      <vt:lpstr>（7）图象平面的辐照度</vt:lpstr>
      <vt:lpstr>2.色度学</vt:lpstr>
      <vt:lpstr>2.1 人类颜色感知</vt:lpstr>
      <vt:lpstr>Young-Helmholtz三色假说(Trichromacy)</vt:lpstr>
      <vt:lpstr>PowerPoint 演示文稿</vt:lpstr>
      <vt:lpstr>颜色的RGB模型</vt:lpstr>
      <vt:lpstr>2.2 颜色表示</vt:lpstr>
      <vt:lpstr>2.2.1 线性颜色空间</vt:lpstr>
      <vt:lpstr>（1）RGB颜色空间</vt:lpstr>
      <vt:lpstr>（2）规范化RGB颜色空间（Nrgb）</vt:lpstr>
      <vt:lpstr>PowerPoint 演示文稿</vt:lpstr>
      <vt:lpstr>（3）CMY颜色空间</vt:lpstr>
      <vt:lpstr>RGB空间与CMY空间的关系</vt:lpstr>
      <vt:lpstr>(4) CIE XYZ颜色空间</vt:lpstr>
      <vt:lpstr>XYZ颜色空间</vt:lpstr>
      <vt:lpstr>（5）规范化XYZ颜色空间(Nxyz)</vt:lpstr>
      <vt:lpstr>PowerPoint 演示文稿</vt:lpstr>
      <vt:lpstr>规范化XYZ颜色空间</vt:lpstr>
      <vt:lpstr>PowerPoint 演示文稿</vt:lpstr>
      <vt:lpstr>线性颜色空间的问题</vt:lpstr>
      <vt:lpstr>PowerPoint 演示文稿</vt:lpstr>
      <vt:lpstr>2.2.2 非线性颜色空间</vt:lpstr>
      <vt:lpstr>（1）HSV颜色空间</vt:lpstr>
      <vt:lpstr>PowerPoint 演示文稿</vt:lpstr>
      <vt:lpstr>PowerPoint 演示文稿</vt:lpstr>
      <vt:lpstr>PowerPoint 演示文稿</vt:lpstr>
      <vt:lpstr>HSV颜色空间</vt:lpstr>
      <vt:lpstr>（2）CIE L*a*b*与L*u*v*颜色空间</vt:lpstr>
      <vt:lpstr>L*u*v*颜色空间</vt:lpstr>
      <vt:lpstr>色差(Color Difference)</vt:lpstr>
      <vt:lpstr>HSV与L*a*b*(L*u*v*)的关系</vt:lpstr>
      <vt:lpstr>3. 数字相机</vt:lpstr>
      <vt:lpstr>3. 数字相机</vt:lpstr>
      <vt:lpstr>3.1 光学转换部分</vt:lpstr>
      <vt:lpstr>3.1 光学转换部分(焦距 focal length)</vt:lpstr>
      <vt:lpstr>3.1 光学转换部分 (光圈Aperture)</vt:lpstr>
      <vt:lpstr>PowerPoint 演示文稿</vt:lpstr>
      <vt:lpstr>3.2 光电转换部分</vt:lpstr>
      <vt:lpstr>3.3 图像处理部分</vt:lpstr>
      <vt:lpstr>PowerPoint 演示文稿</vt:lpstr>
      <vt:lpstr>PowerPoint 演示文稿</vt:lpstr>
      <vt:lpstr>3.4 数字相机模型</vt:lpstr>
      <vt:lpstr>3.5 研究热点问题(Recently, by 2005)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第二节 视觉物理学特性</dc:title>
  <dc:creator>nbstar</dc:creator>
  <cp:lastModifiedBy>刘文果</cp:lastModifiedBy>
  <cp:revision>36</cp:revision>
  <dcterms:created xsi:type="dcterms:W3CDTF">2011-02-23T03:00:29Z</dcterms:created>
  <dcterms:modified xsi:type="dcterms:W3CDTF">2018-09-09T10:03:28Z</dcterms:modified>
</cp:coreProperties>
</file>