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9" r:id="rId4"/>
    <p:sldId id="285" r:id="rId5"/>
    <p:sldId id="286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455" r:id="rId15"/>
    <p:sldId id="261" r:id="rId16"/>
    <p:sldId id="271" r:id="rId17"/>
    <p:sldId id="270" r:id="rId18"/>
    <p:sldId id="273" r:id="rId19"/>
    <p:sldId id="274" r:id="rId20"/>
    <p:sldId id="275" r:id="rId21"/>
    <p:sldId id="276" r:id="rId22"/>
    <p:sldId id="272" r:id="rId23"/>
    <p:sldId id="452" r:id="rId24"/>
    <p:sldId id="262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77" r:id="rId34"/>
    <p:sldId id="454" r:id="rId35"/>
    <p:sldId id="288" r:id="rId36"/>
    <p:sldId id="289" r:id="rId37"/>
    <p:sldId id="291" r:id="rId38"/>
    <p:sldId id="453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258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724F-0038-44E3-916C-82655E8844F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0B993-9F26-48F6-B844-9790F851C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第一章    软件需求分析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课程目标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、了解需求的概念、层次、分类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、了解需求文档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、掌握需求获取、需求分析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、掌握编写需求文档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节    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案例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李云不耐烦地说：用户的要求？我们不就是用户吗？我们哪有那么多的时间，与你们详细地讨论各种细节？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李云好奇地说：你不能让你的手下人，自己确定各种功能、性能、用户的需求吗？或者，适当了解一下信息，自己再补充补充？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5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节    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51125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案例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王奇解释说：我们是软件开发人员，如果凭空想象出用户的要求，那么开发出来的软件系统一定不会令人满意的。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王奇解释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说：用户可能分：公司老总，财务主管，会计审核，出纳，等等。这些人对新系统要实现的功能，会有不同的要求。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王奇解释说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：每个功能可能有特殊的操作流程，特殊的数据表格，特殊的性能要求。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……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，一切尽在不言中。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3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节    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511256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小结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上述案例说明了至少以下问题：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、需求捕获，不是想象中的容易。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、提出高层业务需求的高管，可能并不是新系统的实际使用者。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、只有实际用户才能描述出新系统必须达到的目标。但是，他们又不能指出完成这些目标所需的所有具体的功能需求。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4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节    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511256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小结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上述案例说明了至少以下问题：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、只有用户才真正了解他们自己的需求，但是许多用户在开始时并不能准确具体地描述他们的需求。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、软件开发人员需要做大量的深入细致的调查研究工作，反复多次地与用户交流信息，才能真正全面、准确、具体地了解用户的要求。</a:t>
            </a:r>
            <a:endParaRPr lang="en-US" altLang="zh-CN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1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rgbClr val="FF0000"/>
                </a:solidFill>
              </a:rPr>
              <a:t>注意：</a:t>
            </a:r>
            <a:endParaRPr lang="en-US" altLang="zh-CN" sz="88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5400" b="1" dirty="0">
                <a:solidFill>
                  <a:schemeClr val="tx1"/>
                </a:solidFill>
              </a:rPr>
              <a:t>下面的</a:t>
            </a:r>
            <a:r>
              <a:rPr lang="zh-CN" altLang="en-US" sz="5400" b="1" dirty="0">
                <a:solidFill>
                  <a:srgbClr val="0070C0"/>
                </a:solidFill>
              </a:rPr>
              <a:t>知识点</a:t>
            </a:r>
            <a:r>
              <a:rPr lang="zh-CN" altLang="en-US" sz="5400" b="1" dirty="0">
                <a:solidFill>
                  <a:schemeClr val="tx1"/>
                </a:solidFill>
              </a:rPr>
              <a:t>学习完毕后，</a:t>
            </a:r>
            <a:endParaRPr lang="en-US" altLang="zh-CN" sz="54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5400" b="1" dirty="0">
                <a:solidFill>
                  <a:schemeClr val="tx1"/>
                </a:solidFill>
              </a:rPr>
              <a:t>会进行</a:t>
            </a:r>
            <a:r>
              <a:rPr lang="zh-CN" altLang="en-US" sz="5400" b="1" dirty="0">
                <a:solidFill>
                  <a:srgbClr val="FF0000"/>
                </a:solidFill>
              </a:rPr>
              <a:t>课堂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测验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5400" b="1" dirty="0" smtClean="0">
                <a:solidFill>
                  <a:schemeClr val="tx1"/>
                </a:solidFill>
              </a:rPr>
              <a:t>。</a:t>
            </a:r>
            <a:endParaRPr lang="en-US" altLang="zh-CN" sz="5400" b="1" dirty="0">
              <a:solidFill>
                <a:schemeClr val="tx1"/>
              </a:solidFill>
            </a:endParaRPr>
          </a:p>
          <a:p>
            <a:pPr algn="l"/>
            <a:endParaRPr lang="en-US" altLang="zh-CN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7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920880" cy="72008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项目成败因素分析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13706"/>
              </p:ext>
            </p:extLst>
          </p:nvPr>
        </p:nvGraphicFramePr>
        <p:xfrm>
          <a:off x="611560" y="2132856"/>
          <a:ext cx="7848872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551"/>
                <a:gridCol w="1513885"/>
                <a:gridCol w="2472796"/>
                <a:gridCol w="14516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成功因素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权重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失败因素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权重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用户的参与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15.9%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不完善的需求</a:t>
                      </a:r>
                      <a:endParaRPr lang="zh-CN" alt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13.1%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执行层的支持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13.9%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缺乏用户参与</a:t>
                      </a:r>
                      <a:endParaRPr lang="zh-CN" alt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12.4%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清晰的需求描述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13.0%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资源不足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10.6%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合适的规划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9.6%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不切实际的用户期望</a:t>
                      </a:r>
                      <a:endParaRPr lang="zh-CN" alt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9.9%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现实的客户期望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8.2%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缺乏执行层的支持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9.3%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8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920880" cy="72008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项目成败因素分析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11393"/>
              </p:ext>
            </p:extLst>
          </p:nvPr>
        </p:nvGraphicFramePr>
        <p:xfrm>
          <a:off x="611560" y="2132856"/>
          <a:ext cx="7848872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551"/>
                <a:gridCol w="1513885"/>
                <a:gridCol w="2472796"/>
                <a:gridCol w="14516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成功因素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权重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失败因素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权重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较小的里程碑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7.7%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需求变更频繁</a:t>
                      </a:r>
                      <a:endParaRPr lang="zh-CN" alt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8.7%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有才能的员工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7.2%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规划不足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8.1%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主权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5.3%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缺乏</a:t>
                      </a:r>
                      <a:r>
                        <a:rPr lang="en-US" altLang="zh-CN" sz="2400" dirty="0" smtClean="0"/>
                        <a:t>IT</a:t>
                      </a:r>
                      <a:r>
                        <a:rPr lang="zh-CN" altLang="en-US" sz="2400" dirty="0" smtClean="0"/>
                        <a:t>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6.2%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清晰的愿景和目标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2.9%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提供了不再需要的需求</a:t>
                      </a:r>
                      <a:endParaRPr lang="zh-CN" alt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7.5%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努力的工作和稳定的员工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2.4%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技术能力缺乏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4.3%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其他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13.9%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其他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9.9%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46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下面具体给出五个与需求有关的败因描述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不完整的需求</a:t>
            </a:r>
            <a:endParaRPr lang="en-US" altLang="zh-CN" sz="3600" b="1" dirty="0" smtClean="0">
              <a:solidFill>
                <a:srgbClr val="0070C0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因为需求往往涉及决策者、事务管理层、操作层等不同层面的用户。需要让不同层次的人负责不同的部分，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并最终汇总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起来。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07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下面具体给出五个与需求有关的败因描述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缺乏用户参与</a:t>
            </a:r>
            <a:endParaRPr lang="en-US" altLang="zh-CN" sz="3600" b="1" dirty="0" smtClean="0">
              <a:solidFill>
                <a:srgbClr val="0070C0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因为在很多的软件项目中，用户缺乏主动参与意识，不能有效地参与到项目中来。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另一方面，用户对软件开发项目不感兴趣，或是不能理解深奥的技术术语。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1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下面具体给出五个与需求有关的败因描述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不切实际的用户期望</a:t>
            </a:r>
            <a:endParaRPr lang="en-US" altLang="zh-CN" sz="3600" b="1" dirty="0" smtClean="0">
              <a:solidFill>
                <a:srgbClr val="0070C0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因为软件的无形和成本的不透明，导致用户很难理解有些需求是技术上无法实现的，或是在当前的费用与时间预算内无法实现的。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1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第一章    软件需求分析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课程重点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、需求</a:t>
            </a:r>
            <a:r>
              <a:rPr lang="zh-CN" altLang="en-US" sz="3600" b="1" dirty="0">
                <a:solidFill>
                  <a:schemeClr val="tx1"/>
                </a:solidFill>
              </a:rPr>
              <a:t>的概念、层次、分类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、需求文档的内容及格式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、需求</a:t>
            </a:r>
            <a:r>
              <a:rPr lang="zh-CN" altLang="en-US" sz="3600" b="1" dirty="0">
                <a:solidFill>
                  <a:schemeClr val="tx1"/>
                </a:solidFill>
              </a:rPr>
              <a:t>获取、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需求分析的技术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、需求文档的</a:t>
            </a:r>
            <a:r>
              <a:rPr lang="zh-CN" altLang="en-US" sz="3600" b="1" dirty="0">
                <a:solidFill>
                  <a:schemeClr val="tx1"/>
                </a:solidFill>
              </a:rPr>
              <a:t>编写</a:t>
            </a:r>
          </a:p>
        </p:txBody>
      </p:sp>
    </p:spTree>
    <p:extLst>
      <p:ext uri="{BB962C8B-B14F-4D97-AF65-F5344CB8AC3E}">
        <p14:creationId xmlns:p14="http://schemas.microsoft.com/office/powerpoint/2010/main" val="81837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下面具体给出五个与需求有关的败因描述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需求变更频繁</a:t>
            </a:r>
            <a:endParaRPr lang="en-US" altLang="zh-CN" sz="3600" b="1" dirty="0" smtClean="0">
              <a:solidFill>
                <a:srgbClr val="0070C0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因为用户没有意识到变更对软件项目的负面影响。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另一方面，软件人员对变更没有进行有效的分类、统计，而是将所有的需求变更当成一个问题来解决。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1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下面具体给出五个与需求有关的败因描述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提供了不再需要的需求</a:t>
            </a:r>
            <a:endParaRPr lang="en-US" altLang="zh-CN" sz="3600" b="1" dirty="0" smtClean="0">
              <a:solidFill>
                <a:srgbClr val="0070C0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最后开发出来的软件产品中，常常存在着几乎没有被使用的功能。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因此，需要基于业务领域的知识来衡量需求的必要性和充分性。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1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b="1" dirty="0" smtClean="0">
                <a:solidFill>
                  <a:srgbClr val="FF0000"/>
                </a:solidFill>
              </a:rPr>
              <a:t>课堂测验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6600" b="1" dirty="0" smtClean="0">
                <a:solidFill>
                  <a:schemeClr val="tx1"/>
                </a:solidFill>
              </a:rPr>
              <a:t>：</a:t>
            </a:r>
            <a:endParaRPr lang="en-US" altLang="zh-CN" sz="6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在下面的项目失败原因中，哪些是直接与需求相关的？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个选项，只有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个是对的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36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或者，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个选项，有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个是对的</a:t>
            </a:r>
            <a:endParaRPr lang="en-US" altLang="zh-CN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4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 dirty="0"/>
              <a:t>节    </a:t>
            </a:r>
            <a:r>
              <a:rPr lang="zh-CN" altLang="en-US" b="1" dirty="0" smtClean="0"/>
              <a:t>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客户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是指直接或间接从产品中获得利益的个人或组织。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软件客户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、提出要求，支付款项，具体描述业务，使用软件产品的项目风险承担者。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、获得软件产品所产生的结果的人。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4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 smtClean="0"/>
              <a:t>1.2</a:t>
            </a:r>
            <a:r>
              <a:rPr lang="zh-CN" altLang="en-US" b="1" dirty="0" smtClean="0"/>
              <a:t>节    信息系统的需求视图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信息系统的定义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信息系统，是人、数据、过程和接口的组合，它们之间相互作用，支持并改进企业的日常动作，并支持管理人员和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用户“解决问题”和“做出决策”。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8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 smtClean="0"/>
              <a:t>1.2</a:t>
            </a:r>
            <a:r>
              <a:rPr lang="zh-CN" altLang="en-US" b="1" dirty="0" smtClean="0"/>
              <a:t>节    信息系统</a:t>
            </a:r>
            <a:r>
              <a:rPr lang="zh-CN" altLang="en-US" b="1" dirty="0"/>
              <a:t>的</a:t>
            </a:r>
            <a:r>
              <a:rPr lang="zh-CN" altLang="en-US" b="1" dirty="0" smtClean="0"/>
              <a:t>需求视图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信息系统的几个要素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(1)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支持企业日常动作。即对企业流程进行电子化，并且将其固化下来。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(2)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支持解决问题。能够处理企业动作中存在的问题。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(3)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支持决策。通过有效地获取、加工、处理数据，为管理人员提供决策的支持。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88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 smtClean="0"/>
              <a:t>1.2</a:t>
            </a:r>
            <a:r>
              <a:rPr lang="zh-CN" altLang="en-US" b="1" dirty="0" smtClean="0"/>
              <a:t>节    信息系统</a:t>
            </a:r>
            <a:r>
              <a:rPr lang="zh-CN" altLang="en-US" b="1" dirty="0"/>
              <a:t>的</a:t>
            </a:r>
            <a:r>
              <a:rPr lang="zh-CN" altLang="en-US" b="1" dirty="0" smtClean="0"/>
              <a:t>需求视图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信息系统的核心作用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当今社会是一个数据的海洋。充满了生产数据、销售数据、客户数据、日程数据。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信息系统的核心作用就是，根据应用对数据进行有效处理，从而得出对人们更有价值的信息。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60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 smtClean="0"/>
              <a:t>1.2</a:t>
            </a:r>
            <a:r>
              <a:rPr lang="zh-CN" altLang="en-US" b="1" dirty="0" smtClean="0"/>
              <a:t>节    信息系统</a:t>
            </a:r>
            <a:r>
              <a:rPr lang="zh-CN" altLang="en-US" b="1" dirty="0"/>
              <a:t>的</a:t>
            </a:r>
            <a:r>
              <a:rPr lang="zh-CN" altLang="en-US" b="1" dirty="0" smtClean="0"/>
              <a:t>需求视图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2088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信息系统需求的要点</a:t>
            </a:r>
            <a:endParaRPr lang="en-US" altLang="zh-CN" sz="3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43309"/>
              </p:ext>
            </p:extLst>
          </p:nvPr>
        </p:nvGraphicFramePr>
        <p:xfrm>
          <a:off x="467544" y="2060848"/>
          <a:ext cx="8280921" cy="46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2376264"/>
                <a:gridCol w="48965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要点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Why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从管理场景出发，了解管理的控制点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使用部门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职位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了解需求的使用者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相关场景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诸如用户数量、查询频率等非功能性场景描述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What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关联实体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以类图或</a:t>
                      </a:r>
                      <a:r>
                        <a:rPr lang="en-US" altLang="zh-CN" dirty="0" smtClean="0"/>
                        <a:t>E-R</a:t>
                      </a:r>
                      <a:r>
                        <a:rPr lang="zh-CN" altLang="en-US" dirty="0" smtClean="0"/>
                        <a:t>图表示，说明数据的结构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关键指标及计算规则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细化推导出关联的字段，以及派生属性的计算方法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How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展现形式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以窗口等形式说明最终的呈现方式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输入输出需要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说明进入系统或流出系统的数据的格式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When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职能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了解使用者日常的工作点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了解使用者的每项工作的处理过程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了解日常工作的处理流程中遇到的异常情况及应对措施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9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 smtClean="0"/>
              <a:t>1.2</a:t>
            </a:r>
            <a:r>
              <a:rPr lang="zh-CN" altLang="en-US" b="1" dirty="0" smtClean="0"/>
              <a:t>节    信息系统</a:t>
            </a:r>
            <a:r>
              <a:rPr lang="zh-CN" altLang="en-US" b="1" dirty="0"/>
              <a:t>的</a:t>
            </a:r>
            <a:r>
              <a:rPr lang="zh-CN" altLang="en-US" b="1" dirty="0" smtClean="0"/>
              <a:t>需求视图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20880" cy="49685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信息系统中的信息类型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(1)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进度信息。与业务事件相关的进度数据。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(2)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异常信息。业务事件中发生的异常情况。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(3)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常规信息。业务事件中涉及的输入、加工、输出等的数据。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(4)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需求信息。涉及多个业务实体之间的联系。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0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 smtClean="0"/>
              <a:t>1.3</a:t>
            </a:r>
            <a:r>
              <a:rPr lang="zh-CN" altLang="en-US" b="1" dirty="0" smtClean="0"/>
              <a:t>节    软件产品的需求视图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软件产品与软件项目的区别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软件项目，通常是为一个企业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/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组织而开发的软件系统。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软件产品，</a:t>
            </a:r>
            <a:r>
              <a:rPr lang="zh-CN" altLang="en-US" sz="3600" b="1" dirty="0">
                <a:solidFill>
                  <a:schemeClr val="tx1"/>
                </a:solidFill>
              </a:rPr>
              <a:t>是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为多个</a:t>
            </a:r>
            <a:r>
              <a:rPr lang="zh-CN" altLang="en-US" sz="3600" b="1" dirty="0">
                <a:solidFill>
                  <a:schemeClr val="tx1"/>
                </a:solidFill>
              </a:rPr>
              <a:t>企业</a:t>
            </a:r>
            <a:r>
              <a:rPr lang="en-US" altLang="zh-CN" sz="3600" b="1" dirty="0">
                <a:solidFill>
                  <a:schemeClr val="tx1"/>
                </a:solidFill>
              </a:rPr>
              <a:t>/</a:t>
            </a:r>
            <a:r>
              <a:rPr lang="zh-CN" altLang="en-US" sz="3600" b="1" dirty="0">
                <a:solidFill>
                  <a:schemeClr val="tx1"/>
                </a:solidFill>
              </a:rPr>
              <a:t>组织而开发的软件系统。</a:t>
            </a:r>
          </a:p>
        </p:txBody>
      </p:sp>
    </p:spTree>
    <p:extLst>
      <p:ext uri="{BB962C8B-B14F-4D97-AF65-F5344CB8AC3E}">
        <p14:creationId xmlns:p14="http://schemas.microsoft.com/office/powerpoint/2010/main" val="298039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第一章    软件需求分析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20880" cy="468052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课程难点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、需求获取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、需求分析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49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 smtClean="0"/>
              <a:t>1.3</a:t>
            </a:r>
            <a:r>
              <a:rPr lang="zh-CN" altLang="en-US" b="1" dirty="0" smtClean="0"/>
              <a:t>节    软件产品的需求视图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软件产品的类型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(1)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信息系统类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(2)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工具软件类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(3)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游戏类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3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 smtClean="0"/>
              <a:t>1.3</a:t>
            </a:r>
            <a:r>
              <a:rPr lang="zh-CN" altLang="en-US" b="1" dirty="0" smtClean="0"/>
              <a:t>节    软件产品的需求视图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软件产品的需求视图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(1)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充分理解问题域及其相关性。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(2)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目标市场分析。主要包括：目标客户分析，竞争对手分析，商业模式分析，等等。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(3)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产品体系设计。首先将不同的商业模式间的共同点做抽象，形成一个基类。再将不同商业模式间的特殊点封装到可插接的模块中。一般采用抽象类或接口来实现上述思想。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41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节    需求定义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20880" cy="468052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2.1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需求的概念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2.2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需求的定义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2.3</a:t>
            </a:r>
            <a:r>
              <a:rPr lang="zh-CN" altLang="en-US" sz="3600" b="1" dirty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需求定义的一般原则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2.4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>
                <a:solidFill>
                  <a:schemeClr val="tx1"/>
                </a:solidFill>
              </a:rPr>
              <a:t>优秀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需求的特性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24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2.1</a:t>
            </a:r>
            <a:r>
              <a:rPr lang="zh-CN" altLang="en-US" b="1" dirty="0" smtClean="0"/>
              <a:t>节    需求的概念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软件需求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是指用户对目标 软件系统在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功能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行为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性能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设计约束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等方面的期望。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76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2.2</a:t>
            </a:r>
            <a:r>
              <a:rPr lang="zh-CN" altLang="en-US" b="1" dirty="0" smtClean="0"/>
              <a:t>节    需求的定义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r>
              <a:rPr lang="zh-CN" altLang="en-US" sz="8800" b="1" dirty="0" smtClean="0">
                <a:solidFill>
                  <a:srgbClr val="FF0000"/>
                </a:solidFill>
              </a:rPr>
              <a:t>注意：</a:t>
            </a:r>
            <a:endParaRPr lang="en-US" altLang="zh-CN" sz="8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5400" b="1" dirty="0">
                <a:solidFill>
                  <a:schemeClr val="tx1"/>
                </a:solidFill>
              </a:rPr>
              <a:t>下面的</a:t>
            </a:r>
            <a:r>
              <a:rPr lang="zh-CN" altLang="en-US" sz="5400" b="1" dirty="0">
                <a:solidFill>
                  <a:srgbClr val="0070C0"/>
                </a:solidFill>
              </a:rPr>
              <a:t>知识点</a:t>
            </a:r>
            <a:r>
              <a:rPr lang="zh-CN" altLang="en-US" sz="5400" b="1" dirty="0">
                <a:solidFill>
                  <a:schemeClr val="tx1"/>
                </a:solidFill>
              </a:rPr>
              <a:t>学习完毕后</a:t>
            </a:r>
            <a:r>
              <a:rPr lang="zh-CN" altLang="en-US" sz="5400" b="1" dirty="0" smtClean="0">
                <a:solidFill>
                  <a:schemeClr val="tx1"/>
                </a:solidFill>
              </a:rPr>
              <a:t>，</a:t>
            </a:r>
            <a:endParaRPr lang="en-US" altLang="zh-CN" sz="54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5400" b="1" dirty="0" smtClean="0">
                <a:solidFill>
                  <a:schemeClr val="tx1"/>
                </a:solidFill>
              </a:rPr>
              <a:t>会</a:t>
            </a:r>
            <a:r>
              <a:rPr lang="zh-CN" altLang="en-US" sz="5400" b="1" dirty="0">
                <a:solidFill>
                  <a:schemeClr val="tx1"/>
                </a:solidFill>
              </a:rPr>
              <a:t>进行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课堂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测验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5400" b="1" dirty="0" smtClean="0">
                <a:solidFill>
                  <a:schemeClr val="tx1"/>
                </a:solidFill>
              </a:rPr>
              <a:t>。</a:t>
            </a:r>
            <a:endParaRPr lang="en-US" altLang="zh-CN" sz="5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64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2.2</a:t>
            </a:r>
            <a:r>
              <a:rPr lang="zh-CN" altLang="en-US" b="1" dirty="0" smtClean="0"/>
              <a:t>节    需求的定义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</a:rPr>
              <a:t>IEEE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软件工程标准词汇表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(1997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中定义的需求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(1)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用户解决问题或达到目标所需的条件或能力。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(2)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系统或系统部件要满足合同、标准、规范或其他正式规定文档所需具备的</a:t>
            </a:r>
            <a:r>
              <a:rPr lang="zh-CN" altLang="en-US" sz="3600" b="1" dirty="0">
                <a:solidFill>
                  <a:schemeClr val="tx1"/>
                </a:solidFill>
              </a:rPr>
              <a:t>条件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或能力。</a:t>
            </a:r>
            <a:endParaRPr lang="en-US" altLang="zh-CN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2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2.2</a:t>
            </a:r>
            <a:r>
              <a:rPr lang="zh-CN" altLang="en-US" b="1" dirty="0" smtClean="0"/>
              <a:t>节    需求的定义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需求分析专家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Davis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定义的需求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是从软件外部可见的、软件所具有的、满足于用户的特点、功能及属性等的集合。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8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2.2</a:t>
            </a:r>
            <a:r>
              <a:rPr lang="zh-CN" altLang="en-US" b="1" dirty="0" smtClean="0"/>
              <a:t>节    需求的定义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需求分析专家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Sommerville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定义的需求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是问题信息和系统行为、特性、设计和实现约束的描述的集合。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55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2.2</a:t>
            </a:r>
            <a:r>
              <a:rPr lang="zh-CN" altLang="en-US" b="1" dirty="0" smtClean="0"/>
              <a:t>节    需求的定义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b="1" dirty="0" smtClean="0">
                <a:solidFill>
                  <a:srgbClr val="FF0000"/>
                </a:solidFill>
              </a:rPr>
              <a:t>课堂测验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6600" b="1" dirty="0" smtClean="0">
                <a:solidFill>
                  <a:schemeClr val="tx1"/>
                </a:solidFill>
              </a:rPr>
              <a:t>：</a:t>
            </a:r>
            <a:endParaRPr lang="en-US" altLang="zh-CN" sz="6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IEEE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软件工程标准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(1997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版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中，对“需求定义”包含以下哪些内容？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个选项，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个是对的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54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2.3</a:t>
            </a:r>
            <a:r>
              <a:rPr lang="zh-CN" altLang="en-US" b="1" dirty="0" smtClean="0"/>
              <a:t>节    需求定义的一般原则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定义问题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关注系统的目的是什么，为了达到目的系统需要的所有功能。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要确定：系统做什么。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而不是关心“系统怎么做”。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6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第一章    软件需求分析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20880" cy="5184576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1</a:t>
            </a:r>
            <a:r>
              <a:rPr lang="zh-CN" altLang="en-US" sz="3600" b="1" dirty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>
                <a:solidFill>
                  <a:schemeClr val="tx1"/>
                </a:solidFill>
              </a:rPr>
              <a:t>需求概述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2</a:t>
            </a:r>
            <a:r>
              <a:rPr lang="zh-CN" altLang="en-US" sz="3600" b="1" dirty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>
                <a:solidFill>
                  <a:schemeClr val="tx1"/>
                </a:solidFill>
              </a:rPr>
              <a:t>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定义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>
                <a:solidFill>
                  <a:schemeClr val="tx1"/>
                </a:solidFill>
              </a:rPr>
              <a:t>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定义的实践</a:t>
            </a:r>
            <a:endParaRPr lang="zh-CN" altLang="en-US" sz="36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需求的层次与分类</a:t>
            </a:r>
            <a:endParaRPr lang="zh-CN" altLang="en-US" sz="36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需求工程的概述</a:t>
            </a:r>
            <a:endParaRPr lang="zh-CN" altLang="en-US" sz="36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6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需求工程的阶段解析</a:t>
            </a:r>
            <a:endParaRPr lang="zh-CN" altLang="en-US" sz="36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7</a:t>
            </a:r>
            <a:r>
              <a:rPr lang="zh-CN" altLang="en-US" sz="3600" b="1" dirty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需求文档</a:t>
            </a:r>
            <a:endParaRPr lang="zh-CN" altLang="en-US" sz="36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8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案例分析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0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2.3</a:t>
            </a:r>
            <a:r>
              <a:rPr lang="zh-CN" altLang="en-US" b="1" dirty="0" smtClean="0"/>
              <a:t>节    需求定义的一般原则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定义系统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根据“系统做什么”，确定一组目标。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这些目标可以实现所有功能。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24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2.3</a:t>
            </a:r>
            <a:r>
              <a:rPr lang="zh-CN" altLang="en-US" b="1" dirty="0" smtClean="0"/>
              <a:t>节    需求定义的一般原则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区分正式和非正式的部分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正式部分指出：“系统必须做什么的正式定义”。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非正式部分指出：项目背景，前后关系，流程，结构等。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87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2.3</a:t>
            </a:r>
            <a:r>
              <a:rPr lang="zh-CN" altLang="en-US" b="1" dirty="0" smtClean="0"/>
              <a:t>节    需求定义的一般原则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避免重复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一个需求是系统必须满足的单一的、可测量的目标。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应当清晰地表述每项需求。可能的话，只表述一次。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13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2.3</a:t>
            </a:r>
            <a:r>
              <a:rPr lang="zh-CN" altLang="en-US" b="1" dirty="0" smtClean="0"/>
              <a:t>节    需求定义的一般原则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控制需求定义的大小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尽量保持每个需求定义的大小在合适的范围内。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一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个需求描述达到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段落，明显太长了。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把需求按类别的不同分成两个或多个需求，更有意义。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24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2.4</a:t>
            </a:r>
            <a:r>
              <a:rPr lang="zh-CN" altLang="en-US" b="1" dirty="0" smtClean="0"/>
              <a:t>节    优秀需求的特性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优秀需求的特性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完整性，正确性，无歧义性，可行性，有优先级，必要性，可验证性。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115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2.4</a:t>
            </a:r>
            <a:r>
              <a:rPr lang="zh-CN" altLang="en-US" b="1" dirty="0" smtClean="0"/>
              <a:t>节    优秀需求的特性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完整性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每一项需求都必须将所要实现的功能描述清楚，以使开发人员获得设计和实现这些功能所需的所有必要信息。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必须从业务的角度来组织各种需求项。让用户验证主题域、业务事件、业务活动、业务步骤、困难与障碍点等是否完整。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2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2.4</a:t>
            </a:r>
            <a:r>
              <a:rPr lang="zh-CN" altLang="en-US" b="1" dirty="0" smtClean="0"/>
              <a:t>节    优秀需求的特性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正确性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每一项需求都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必须准确地陈述其要开发的功能。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做出正确性判断的依据是，用户或高层的系统需求规格说明。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2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2.4</a:t>
            </a:r>
            <a:r>
              <a:rPr lang="zh-CN" altLang="en-US" b="1" dirty="0" smtClean="0"/>
              <a:t>节    优秀需求的特性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无</a:t>
            </a:r>
            <a:r>
              <a:rPr lang="zh-CN" altLang="en-US" sz="3600" b="1" dirty="0">
                <a:solidFill>
                  <a:srgbClr val="FF0000"/>
                </a:solidFill>
              </a:rPr>
              <a:t>歧义性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对所有需求说明的读者都只能有一个明确统一的解释。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避免歧义的有效方法是，对需求文档的正规审查，编写测试用例，开发原型，设计特定的方案脚本。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2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2.4</a:t>
            </a:r>
            <a:r>
              <a:rPr lang="zh-CN" altLang="en-US" b="1" dirty="0" smtClean="0"/>
              <a:t>节    优秀需求的特性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可行性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每一项需求都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必须在已知的系统和环境的权能和限制范围内可以实施的。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对于这类的用户需求“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年内的所有日子里，每天工作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24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小时，系统的有效性必须达到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100%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”，从当前技术上来讲，就是不可性的需求。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2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2.4</a:t>
            </a:r>
            <a:r>
              <a:rPr lang="zh-CN" altLang="en-US" b="1" dirty="0" smtClean="0"/>
              <a:t>节    优秀需求的特性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6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有优先级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为了更好地、更有效地管理项目，就需要区分需求的优先级别。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可以从业务、技术开发、项目管理三个角度进行优先级划分。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其中最重要的是“业务角度”。根据业务的价值和频度进行评价。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节    需求概述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20880" cy="468052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1.1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需求问题的提出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1.2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信息系统的需求视图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1.3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节</a:t>
            </a:r>
            <a:r>
              <a:rPr lang="en-US" altLang="zh-CN" sz="3600" b="1" dirty="0">
                <a:solidFill>
                  <a:schemeClr val="tx1"/>
                </a:solidFill>
              </a:rPr>
              <a:t>	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软件产品的</a:t>
            </a:r>
            <a:r>
              <a:rPr lang="zh-CN" altLang="en-US" sz="3600" b="1" dirty="0">
                <a:solidFill>
                  <a:schemeClr val="tx1"/>
                </a:solidFill>
              </a:rPr>
              <a:t>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视图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0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2.4</a:t>
            </a:r>
            <a:r>
              <a:rPr lang="zh-CN" altLang="en-US" b="1" dirty="0" smtClean="0"/>
              <a:t>节    优秀需求的特性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7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必要性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每一项需求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都应该把客户真正所需要的和最终系统所需遵从的标准记录下来。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每一项需求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都是用来授权编写文档的“根源”。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2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2.4</a:t>
            </a:r>
            <a:r>
              <a:rPr lang="zh-CN" altLang="en-US" b="1" dirty="0" smtClean="0"/>
              <a:t>节    优秀需求的特性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8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可</a:t>
            </a:r>
            <a:r>
              <a:rPr lang="zh-CN" altLang="en-US" sz="3600" b="1" dirty="0">
                <a:solidFill>
                  <a:srgbClr val="FF0000"/>
                </a:solidFill>
              </a:rPr>
              <a:t>验证性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检查一下每项需求是否能通过设计测试用例或其他的验证方法，来确定产品是否确实按需求实现了。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2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/>
              <a:t>第一章    软件需求分析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任课教师：侯爱民，周鹏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联系电话：侯爱民，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13538377208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3600" b="1" dirty="0">
                <a:solidFill>
                  <a:schemeClr val="tx1"/>
                </a:solidFill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748697</a:t>
            </a:r>
          </a:p>
          <a:p>
            <a:pPr algn="l"/>
            <a:r>
              <a:rPr lang="en-US" altLang="zh-CN" sz="3600" b="1" dirty="0">
                <a:solidFill>
                  <a:schemeClr val="tx1"/>
                </a:solidFill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                       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周鹏，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18566142356</a:t>
            </a: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课程资源下载网址：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ftp://172.28.89.9</a:t>
            </a: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账号：</a:t>
            </a:r>
            <a:r>
              <a:rPr lang="en-US" altLang="zh-CN" sz="3600" b="1" dirty="0" err="1" smtClean="0">
                <a:solidFill>
                  <a:schemeClr val="tx1"/>
                </a:solidFill>
              </a:rPr>
              <a:t>houaimins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下载目录：资源共享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\2018-19-1\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软件需求分析与设计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节    需求问题的提出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案例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Ac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公司，由于业务的发展，员工从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300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人增长到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5000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人。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原来的人工方式的工资管理系统，已经不再适应新形势了。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公司总经理李云，约见了技术开发部主管王奇。进行了下面的沟通。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4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节    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案例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李云说：公司发展很快，</a:t>
            </a:r>
            <a:r>
              <a:rPr lang="zh-CN" altLang="en-US" sz="3600" b="1" dirty="0">
                <a:solidFill>
                  <a:schemeClr val="tx1"/>
                </a:solidFill>
              </a:rPr>
              <a:t>原有的工资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管理系统早已落伍。需要利用计算机技术，研发一个新的</a:t>
            </a:r>
            <a:r>
              <a:rPr lang="zh-CN" altLang="en-US" sz="3600" b="1" dirty="0">
                <a:solidFill>
                  <a:schemeClr val="tx1"/>
                </a:solidFill>
              </a:rPr>
              <a:t>工资管理系统。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李云说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：新的系统允许员工以无纸化的方式登记时间卡信息，自动根据员工的工作时间和销售总额生成用于支付工资的工资单。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节    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案例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李云说：</a:t>
            </a:r>
            <a:r>
              <a:rPr lang="zh-CN" altLang="en-US" sz="3600" b="1" dirty="0">
                <a:solidFill>
                  <a:schemeClr val="tx1"/>
                </a:solidFill>
              </a:rPr>
              <a:t>新的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系统需要在五个月内研发出来，有问题吗？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王奇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说：这个项目的重要性，我已经明白了。但是，我们还要收集一些系统的需求信息。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李云说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：难道我刚才讲的需求，还不够清楚吗？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6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节    需求</a:t>
            </a:r>
            <a:r>
              <a:rPr lang="zh-CN" altLang="en-US" b="1" dirty="0"/>
              <a:t>问题的提出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案例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王奇说：你刚才提到的内容，已经说明了‘整个项目的概念和目标’。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王奇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说：这些是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高层次的业务需求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</a:rPr>
              <a:t>王奇说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：我们还需要足够的详细的信息，完善需求的捕获。包括：达到业务需求所需的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各种功能、性能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方面的要求，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用户的要求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软件开发技术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人员经费时间进度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的安排，等等。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2809</Words>
  <Application>Microsoft Office PowerPoint</Application>
  <PresentationFormat>全屏显示(4:3)</PresentationFormat>
  <Paragraphs>310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第一章    软件需求分析</vt:lpstr>
      <vt:lpstr>第一章    软件需求分析</vt:lpstr>
      <vt:lpstr>第一章    软件需求分析</vt:lpstr>
      <vt:lpstr>第一章    软件需求分析</vt:lpstr>
      <vt:lpstr>第1节    需求概述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第1.1节    需求问题的提出</vt:lpstr>
      <vt:lpstr>第1.2节    信息系统的需求视图</vt:lpstr>
      <vt:lpstr>第1.2节    信息系统的需求视图</vt:lpstr>
      <vt:lpstr>第1.2节    信息系统的需求视图</vt:lpstr>
      <vt:lpstr>第1.2节    信息系统的需求视图</vt:lpstr>
      <vt:lpstr>第1.2节    信息系统的需求视图</vt:lpstr>
      <vt:lpstr>第1.3节    软件产品的需求视图</vt:lpstr>
      <vt:lpstr>第1.3节    软件产品的需求视图</vt:lpstr>
      <vt:lpstr>第1.3节    软件产品的需求视图</vt:lpstr>
      <vt:lpstr>第2节    需求定义</vt:lpstr>
      <vt:lpstr>第2.1节    需求的概念</vt:lpstr>
      <vt:lpstr>第2.2节    需求的定义</vt:lpstr>
      <vt:lpstr>第2.2节    需求的定义</vt:lpstr>
      <vt:lpstr>第2.2节    需求的定义</vt:lpstr>
      <vt:lpstr>第2.2节    需求的定义</vt:lpstr>
      <vt:lpstr>第2.2节    需求的定义</vt:lpstr>
      <vt:lpstr>第2.3节    需求定义的一般原则</vt:lpstr>
      <vt:lpstr>第2.3节    需求定义的一般原则</vt:lpstr>
      <vt:lpstr>第2.3节    需求定义的一般原则</vt:lpstr>
      <vt:lpstr>第2.3节    需求定义的一般原则</vt:lpstr>
      <vt:lpstr>第2.3节    需求定义的一般原则</vt:lpstr>
      <vt:lpstr>第2.4节    优秀需求的特性</vt:lpstr>
      <vt:lpstr>第2.4节    优秀需求的特性</vt:lpstr>
      <vt:lpstr>第2.4节    优秀需求的特性</vt:lpstr>
      <vt:lpstr>第2.4节    优秀需求的特性</vt:lpstr>
      <vt:lpstr>第2.4节    优秀需求的特性</vt:lpstr>
      <vt:lpstr>第2.4节    优秀需求的特性</vt:lpstr>
      <vt:lpstr>第2.4节    优秀需求的特性</vt:lpstr>
      <vt:lpstr>第2.4节    优秀需求的特性</vt:lpstr>
      <vt:lpstr>第一章    软件需求分析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软件需求分析与设计</dc:title>
  <dc:creator>Administrator</dc:creator>
  <cp:lastModifiedBy>User</cp:lastModifiedBy>
  <cp:revision>122</cp:revision>
  <dcterms:created xsi:type="dcterms:W3CDTF">2018-08-20T05:52:36Z</dcterms:created>
  <dcterms:modified xsi:type="dcterms:W3CDTF">2018-09-04T03:19:02Z</dcterms:modified>
</cp:coreProperties>
</file>