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57" r:id="rId3"/>
    <p:sldId id="259" r:id="rId4"/>
    <p:sldId id="285"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51" r:id="rId23"/>
    <p:sldId id="349" r:id="rId24"/>
    <p:sldId id="352" r:id="rId25"/>
    <p:sldId id="350"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2" r:id="rId85"/>
    <p:sldId id="411" r:id="rId86"/>
    <p:sldId id="413" r:id="rId87"/>
    <p:sldId id="414" r:id="rId88"/>
    <p:sldId id="415" r:id="rId89"/>
    <p:sldId id="416" r:id="rId90"/>
    <p:sldId id="417" r:id="rId91"/>
    <p:sldId id="418" r:id="rId92"/>
    <p:sldId id="419" r:id="rId93"/>
    <p:sldId id="420" r:id="rId94"/>
    <p:sldId id="421" r:id="rId95"/>
    <p:sldId id="425" r:id="rId96"/>
    <p:sldId id="422" r:id="rId97"/>
    <p:sldId id="423" r:id="rId98"/>
    <p:sldId id="424" r:id="rId99"/>
    <p:sldId id="427" r:id="rId100"/>
    <p:sldId id="428" r:id="rId101"/>
    <p:sldId id="432" r:id="rId102"/>
    <p:sldId id="426" r:id="rId103"/>
    <p:sldId id="429" r:id="rId104"/>
    <p:sldId id="430" r:id="rId105"/>
    <p:sldId id="431" r:id="rId106"/>
    <p:sldId id="433" r:id="rId107"/>
    <p:sldId id="434" r:id="rId108"/>
    <p:sldId id="435" r:id="rId109"/>
    <p:sldId id="436" r:id="rId110"/>
    <p:sldId id="437" r:id="rId111"/>
    <p:sldId id="438" r:id="rId112"/>
    <p:sldId id="439" r:id="rId113"/>
    <p:sldId id="440" r:id="rId114"/>
    <p:sldId id="441" r:id="rId115"/>
    <p:sldId id="442" r:id="rId116"/>
    <p:sldId id="443" r:id="rId117"/>
    <p:sldId id="446" r:id="rId118"/>
    <p:sldId id="447" r:id="rId119"/>
    <p:sldId id="448" r:id="rId120"/>
    <p:sldId id="449" r:id="rId121"/>
    <p:sldId id="450" r:id="rId122"/>
    <p:sldId id="444" r:id="rId123"/>
    <p:sldId id="445" r:id="rId124"/>
    <p:sldId id="258" r:id="rId1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1724F-0038-44E3-916C-82655E8844FE}" type="datetimeFigureOut">
              <a:rPr lang="zh-CN" altLang="en-US" smtClean="0"/>
              <a:t>2018/9/2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F0B993-9F26-48F6-B844-9790F851CC48}" type="slidenum">
              <a:rPr lang="zh-CN" altLang="en-US" smtClean="0"/>
              <a:t>‹#›</a:t>
            </a:fld>
            <a:endParaRPr lang="zh-CN" altLang="en-US"/>
          </a:p>
        </p:txBody>
      </p:sp>
    </p:spTree>
    <p:extLst>
      <p:ext uri="{BB962C8B-B14F-4D97-AF65-F5344CB8AC3E}">
        <p14:creationId xmlns:p14="http://schemas.microsoft.com/office/powerpoint/2010/main" val="110732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0B993-9F26-48F6-B844-9790F851CC48}" type="slidenum">
              <a:rPr lang="zh-CN" altLang="en-US" smtClean="0"/>
              <a:t>40</a:t>
            </a:fld>
            <a:endParaRPr lang="zh-CN" altLang="en-US"/>
          </a:p>
        </p:txBody>
      </p:sp>
    </p:spTree>
    <p:extLst>
      <p:ext uri="{BB962C8B-B14F-4D97-AF65-F5344CB8AC3E}">
        <p14:creationId xmlns:p14="http://schemas.microsoft.com/office/powerpoint/2010/main" val="68114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第一章    软件需求分析</a:t>
            </a:r>
            <a:endParaRPr lang="zh-CN" altLang="en-US" b="1" dirty="0"/>
          </a:p>
        </p:txBody>
      </p:sp>
      <p:sp>
        <p:nvSpPr>
          <p:cNvPr id="3" name="副标题 2"/>
          <p:cNvSpPr>
            <a:spLocks noGrp="1"/>
          </p:cNvSpPr>
          <p:nvPr>
            <p:ph type="subTitle" idx="1"/>
          </p:nvPr>
        </p:nvSpPr>
        <p:spPr>
          <a:xfrm>
            <a:off x="611560" y="1484784"/>
            <a:ext cx="7920880" cy="4752528"/>
          </a:xfrm>
        </p:spPr>
        <p:txBody>
          <a:bodyPr>
            <a:normAutofit/>
          </a:bodyPr>
          <a:lstStyle/>
          <a:p>
            <a:pPr algn="l"/>
            <a:r>
              <a:rPr lang="zh-CN" altLang="en-US" sz="3600" b="1" dirty="0" smtClean="0">
                <a:solidFill>
                  <a:srgbClr val="FF0000"/>
                </a:solidFill>
              </a:rPr>
              <a:t>课程目标</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、了解需求的概念、层次、分类</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、了解需求文档</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、掌握需求获取、需求分析</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、掌握编写需求文档</a:t>
            </a:r>
            <a:endParaRPr lang="zh-CN" altLang="en-US" sz="3600" b="1" dirty="0">
              <a:solidFill>
                <a:schemeClr val="tx1"/>
              </a:solidFill>
            </a:endParaRPr>
          </a:p>
        </p:txBody>
      </p:sp>
    </p:spTree>
    <p:extLst>
      <p:ext uri="{BB962C8B-B14F-4D97-AF65-F5344CB8AC3E}">
        <p14:creationId xmlns:p14="http://schemas.microsoft.com/office/powerpoint/2010/main" val="402566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5</a:t>
            </a:r>
            <a:r>
              <a:rPr lang="zh-CN" altLang="en-US" sz="3600" b="1" dirty="0" smtClean="0">
                <a:solidFill>
                  <a:schemeClr val="tx1"/>
                </a:solidFill>
              </a:rPr>
              <a:t>、</a:t>
            </a:r>
            <a:r>
              <a:rPr lang="zh-CN" altLang="en-US" sz="3600" b="1" dirty="0" smtClean="0">
                <a:solidFill>
                  <a:srgbClr val="FF0000"/>
                </a:solidFill>
              </a:rPr>
              <a:t>确定系统事件和响应</a:t>
            </a:r>
            <a:endParaRPr lang="en-US" altLang="zh-CN" sz="3600" b="1" dirty="0" smtClean="0">
              <a:solidFill>
                <a:schemeClr val="tx1"/>
              </a:solidFill>
            </a:endParaRPr>
          </a:p>
          <a:p>
            <a:pPr algn="l"/>
            <a:r>
              <a:rPr lang="zh-CN" altLang="en-US" sz="3600" b="1" dirty="0" smtClean="0">
                <a:solidFill>
                  <a:schemeClr val="tx1"/>
                </a:solidFill>
              </a:rPr>
              <a:t>业务事件可能触发用例。</a:t>
            </a:r>
            <a:endParaRPr lang="en-US" altLang="zh-CN" sz="3600" b="1" dirty="0" smtClean="0">
              <a:solidFill>
                <a:schemeClr val="tx1"/>
              </a:solidFill>
            </a:endParaRPr>
          </a:p>
          <a:p>
            <a:pPr algn="l"/>
            <a:r>
              <a:rPr lang="zh-CN" altLang="en-US" sz="3600" b="1" dirty="0" smtClean="0">
                <a:solidFill>
                  <a:schemeClr val="tx1"/>
                </a:solidFill>
              </a:rPr>
              <a:t>系统事件包括系统内部的事件，以及从外部接收到的信息、数据等。</a:t>
            </a:r>
            <a:endParaRPr lang="en-US" altLang="zh-CN" sz="3600" b="1" dirty="0" smtClean="0">
              <a:solidFill>
                <a:schemeClr val="tx1"/>
              </a:solidFill>
            </a:endParaRPr>
          </a:p>
          <a:p>
            <a:pPr algn="l"/>
            <a:r>
              <a:rPr lang="zh-CN" altLang="en-US" sz="3600" b="1" dirty="0" smtClean="0">
                <a:solidFill>
                  <a:schemeClr val="tx1"/>
                </a:solidFill>
              </a:rPr>
              <a:t>一个突发的任务。</a:t>
            </a:r>
            <a:endParaRPr lang="zh-CN" altLang="en-US" sz="3600" b="1" dirty="0">
              <a:solidFill>
                <a:schemeClr val="tx1"/>
              </a:solidFill>
            </a:endParaRPr>
          </a:p>
        </p:txBody>
      </p:sp>
    </p:spTree>
    <p:extLst>
      <p:ext uri="{BB962C8B-B14F-4D97-AF65-F5344CB8AC3E}">
        <p14:creationId xmlns:p14="http://schemas.microsoft.com/office/powerpoint/2010/main" val="24375926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zh-CN" altLang="en-US" sz="3600" b="1" dirty="0">
                <a:solidFill>
                  <a:srgbClr val="FF0000"/>
                </a:solidFill>
              </a:rPr>
              <a:t>软件需求规格说明书的主要</a:t>
            </a:r>
            <a:r>
              <a:rPr lang="zh-CN" altLang="en-US" sz="3600" b="1" dirty="0" smtClean="0">
                <a:solidFill>
                  <a:srgbClr val="FF0000"/>
                </a:solidFill>
              </a:rPr>
              <a:t>内容</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性能</a:t>
            </a:r>
            <a:r>
              <a:rPr lang="en-US" altLang="zh-CN" sz="3600" b="1" dirty="0" smtClean="0">
                <a:solidFill>
                  <a:schemeClr val="tx1"/>
                </a:solidFill>
              </a:rPr>
              <a:t>——</a:t>
            </a:r>
            <a:r>
              <a:rPr lang="zh-CN" altLang="en-US" sz="3600" b="1" dirty="0" smtClean="0">
                <a:solidFill>
                  <a:schemeClr val="tx1"/>
                </a:solidFill>
              </a:rPr>
              <a:t>各个软件功能的速度、响应时间、恢复时间等是多少？</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属性</a:t>
            </a:r>
            <a:r>
              <a:rPr lang="en-US" altLang="zh-CN" sz="3600" b="1" dirty="0" smtClean="0">
                <a:solidFill>
                  <a:schemeClr val="tx1"/>
                </a:solidFill>
              </a:rPr>
              <a:t>——</a:t>
            </a:r>
            <a:r>
              <a:rPr lang="zh-CN" altLang="en-US" sz="3600" b="1" dirty="0" smtClean="0">
                <a:solidFill>
                  <a:schemeClr val="tx1"/>
                </a:solidFill>
              </a:rPr>
              <a:t>软件的可用性、可靠性、可移植性、正确性、可维护性、安全性等如何？</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影响产品实现的设计约束</a:t>
            </a:r>
            <a:r>
              <a:rPr lang="en-US" altLang="zh-CN" sz="3600" b="1" dirty="0" smtClean="0">
                <a:solidFill>
                  <a:schemeClr val="tx1"/>
                </a:solidFill>
              </a:rPr>
              <a:t>——</a:t>
            </a:r>
            <a:r>
              <a:rPr lang="zh-CN" altLang="en-US" sz="3600" b="1" dirty="0" smtClean="0">
                <a:solidFill>
                  <a:schemeClr val="tx1"/>
                </a:solidFill>
              </a:rPr>
              <a:t>是否有使用标准、编程语言、数据库、资源限制、运行环境等方面的要求？</a:t>
            </a:r>
            <a:endParaRPr lang="en-US" altLang="zh-CN" sz="3600" b="1" dirty="0" smtClean="0">
              <a:solidFill>
                <a:schemeClr val="tx1"/>
              </a:solidFill>
            </a:endParaRPr>
          </a:p>
        </p:txBody>
      </p:sp>
    </p:spTree>
    <p:extLst>
      <p:ext uri="{BB962C8B-B14F-4D97-AF65-F5344CB8AC3E}">
        <p14:creationId xmlns:p14="http://schemas.microsoft.com/office/powerpoint/2010/main" val="41373456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高质量的软件需求规格说明书的特性</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正确性，无歧义性，完整性，一致性，重要性和稳定性的分级，可验证性，可修改性，可追踪性。</a:t>
            </a:r>
            <a:endParaRPr lang="en-US" altLang="zh-CN" sz="3600" b="1" dirty="0" smtClean="0">
              <a:solidFill>
                <a:schemeClr val="tx1"/>
              </a:solidFill>
            </a:endParaRPr>
          </a:p>
        </p:txBody>
      </p:sp>
    </p:spTree>
    <p:extLst>
      <p:ext uri="{BB962C8B-B14F-4D97-AF65-F5344CB8AC3E}">
        <p14:creationId xmlns:p14="http://schemas.microsoft.com/office/powerpoint/2010/main" val="36896377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软件需求规格说明书的模版（</a:t>
            </a:r>
            <a:r>
              <a:rPr lang="en-US" altLang="zh-CN" sz="3600" b="1" dirty="0" smtClean="0">
                <a:solidFill>
                  <a:srgbClr val="FF0000"/>
                </a:solidFill>
              </a:rPr>
              <a:t>GB/T8567-1988</a:t>
            </a:r>
            <a:r>
              <a:rPr lang="zh-CN" altLang="en-US" sz="3600" b="1" dirty="0" smtClean="0">
                <a:solidFill>
                  <a:srgbClr val="FF0000"/>
                </a:solidFill>
              </a:rPr>
              <a:t>年）</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 </a:t>
            </a:r>
            <a:r>
              <a:rPr lang="zh-CN" altLang="en-US" sz="3600" b="1" dirty="0" smtClean="0">
                <a:solidFill>
                  <a:schemeClr val="tx1"/>
                </a:solidFill>
              </a:rPr>
              <a:t>引言</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编写的目的</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背景</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1.3 </a:t>
            </a:r>
            <a:r>
              <a:rPr lang="zh-CN" altLang="en-US" sz="3600" b="1" dirty="0" smtClean="0">
                <a:solidFill>
                  <a:schemeClr val="tx1"/>
                </a:solidFill>
              </a:rPr>
              <a:t>定义</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参考资料</a:t>
            </a:r>
            <a:endParaRPr lang="en-US" altLang="zh-CN" sz="3600" b="1" dirty="0" smtClean="0">
              <a:solidFill>
                <a:schemeClr val="tx1"/>
              </a:solidFill>
            </a:endParaRPr>
          </a:p>
        </p:txBody>
      </p:sp>
    </p:spTree>
    <p:extLst>
      <p:ext uri="{BB962C8B-B14F-4D97-AF65-F5344CB8AC3E}">
        <p14:creationId xmlns:p14="http://schemas.microsoft.com/office/powerpoint/2010/main" val="37844950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 </a:t>
            </a:r>
            <a:r>
              <a:rPr lang="zh-CN" altLang="en-US" sz="3600" b="1" dirty="0" smtClean="0">
                <a:solidFill>
                  <a:schemeClr val="tx1"/>
                </a:solidFill>
              </a:rPr>
              <a:t>任务概述</a:t>
            </a:r>
            <a:endParaRPr lang="en-US" altLang="zh-CN" sz="3600" b="1" dirty="0" smtClean="0">
              <a:solidFill>
                <a:schemeClr val="tx1"/>
              </a:solidFill>
            </a:endParaRPr>
          </a:p>
          <a:p>
            <a:pPr algn="l"/>
            <a:r>
              <a:rPr lang="en-US" altLang="zh-CN" sz="3600" b="1" dirty="0" smtClean="0">
                <a:solidFill>
                  <a:schemeClr val="tx1"/>
                </a:solidFill>
              </a:rPr>
              <a:t>	2.1 </a:t>
            </a:r>
            <a:r>
              <a:rPr lang="zh-CN" altLang="en-US" sz="3600" b="1" dirty="0" smtClean="0">
                <a:solidFill>
                  <a:schemeClr val="tx1"/>
                </a:solidFill>
              </a:rPr>
              <a:t>目标</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2.2 </a:t>
            </a:r>
            <a:r>
              <a:rPr lang="zh-CN" altLang="en-US" sz="3600" b="1" dirty="0" smtClean="0">
                <a:solidFill>
                  <a:schemeClr val="tx1"/>
                </a:solidFill>
              </a:rPr>
              <a:t>用户的特点</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2.3 </a:t>
            </a:r>
            <a:r>
              <a:rPr lang="zh-CN" altLang="en-US" sz="3600" b="1" dirty="0" smtClean="0">
                <a:solidFill>
                  <a:schemeClr val="tx1"/>
                </a:solidFill>
              </a:rPr>
              <a:t>假定和约束</a:t>
            </a:r>
            <a:endParaRPr lang="en-US" altLang="zh-CN" sz="3600" b="1" dirty="0" smtClean="0">
              <a:solidFill>
                <a:schemeClr val="tx1"/>
              </a:solidFill>
            </a:endParaRPr>
          </a:p>
          <a:p>
            <a:pPr algn="l"/>
            <a:r>
              <a:rPr lang="en-US" altLang="zh-CN" sz="3600" b="1" dirty="0" smtClean="0">
                <a:solidFill>
                  <a:schemeClr val="tx1"/>
                </a:solidFill>
              </a:rPr>
              <a:t>3. </a:t>
            </a:r>
            <a:r>
              <a:rPr lang="zh-CN" altLang="en-US" sz="3600" b="1" dirty="0" smtClean="0">
                <a:solidFill>
                  <a:schemeClr val="tx1"/>
                </a:solidFill>
              </a:rPr>
              <a:t>需求规定</a:t>
            </a:r>
            <a:endParaRPr lang="en-US" altLang="zh-CN" sz="3600" b="1" dirty="0">
              <a:solidFill>
                <a:schemeClr val="tx1"/>
              </a:solidFill>
            </a:endParaRPr>
          </a:p>
          <a:p>
            <a:pPr algn="l"/>
            <a:r>
              <a:rPr lang="en-US" altLang="zh-CN" sz="3600" b="1" dirty="0">
                <a:solidFill>
                  <a:schemeClr val="tx1"/>
                </a:solidFill>
              </a:rPr>
              <a:t>	</a:t>
            </a:r>
            <a:r>
              <a:rPr lang="en-US" altLang="zh-CN" sz="3600" b="1" dirty="0" smtClean="0">
                <a:solidFill>
                  <a:schemeClr val="tx1"/>
                </a:solidFill>
              </a:rPr>
              <a:t>3.1 </a:t>
            </a:r>
            <a:r>
              <a:rPr lang="zh-CN" altLang="en-US" sz="3600" b="1" dirty="0" smtClean="0">
                <a:solidFill>
                  <a:schemeClr val="tx1"/>
                </a:solidFill>
              </a:rPr>
              <a:t>对功能的规定</a:t>
            </a:r>
            <a:endParaRPr lang="en-US" altLang="zh-CN" sz="3600" b="1" dirty="0">
              <a:solidFill>
                <a:schemeClr val="tx1"/>
              </a:solidFill>
            </a:endParaRPr>
          </a:p>
        </p:txBody>
      </p:sp>
    </p:spTree>
    <p:extLst>
      <p:ext uri="{BB962C8B-B14F-4D97-AF65-F5344CB8AC3E}">
        <p14:creationId xmlns:p14="http://schemas.microsoft.com/office/powerpoint/2010/main" val="10350791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a:solidFill>
                  <a:schemeClr val="tx1"/>
                </a:solidFill>
              </a:rPr>
              <a:t>	</a:t>
            </a:r>
            <a:r>
              <a:rPr lang="en-US" altLang="zh-CN" sz="3600" b="1" dirty="0" smtClean="0">
                <a:solidFill>
                  <a:schemeClr val="tx1"/>
                </a:solidFill>
              </a:rPr>
              <a:t>3.2 </a:t>
            </a:r>
            <a:r>
              <a:rPr lang="zh-CN" altLang="en-US" sz="3600" b="1" dirty="0" smtClean="0">
                <a:solidFill>
                  <a:schemeClr val="tx1"/>
                </a:solidFill>
              </a:rPr>
              <a:t>对性能的规定</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3.2.1 </a:t>
            </a:r>
            <a:r>
              <a:rPr lang="zh-CN" altLang="en-US" sz="3600" b="1" dirty="0" smtClean="0">
                <a:solidFill>
                  <a:schemeClr val="tx1"/>
                </a:solidFill>
              </a:rPr>
              <a:t>精度</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3.2.2 </a:t>
            </a:r>
            <a:r>
              <a:rPr lang="zh-CN" altLang="en-US" sz="3600" b="1" dirty="0" smtClean="0">
                <a:solidFill>
                  <a:schemeClr val="tx1"/>
                </a:solidFill>
              </a:rPr>
              <a:t>时间特性要求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3.2.3 </a:t>
            </a:r>
            <a:r>
              <a:rPr lang="zh-CN" altLang="en-US" sz="3600" b="1" dirty="0" smtClean="0">
                <a:solidFill>
                  <a:schemeClr val="tx1"/>
                </a:solidFill>
              </a:rPr>
              <a:t>灵活性</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3.3 </a:t>
            </a:r>
            <a:r>
              <a:rPr lang="zh-CN" altLang="en-US" sz="3600" b="1" dirty="0" smtClean="0">
                <a:solidFill>
                  <a:schemeClr val="tx1"/>
                </a:solidFill>
              </a:rPr>
              <a:t>输入</a:t>
            </a:r>
            <a:r>
              <a:rPr lang="en-US" altLang="zh-CN" sz="3600" b="1" dirty="0" smtClean="0">
                <a:solidFill>
                  <a:schemeClr val="tx1"/>
                </a:solidFill>
              </a:rPr>
              <a:t>/</a:t>
            </a:r>
            <a:r>
              <a:rPr lang="zh-CN" altLang="en-US" sz="3600" b="1" dirty="0" smtClean="0">
                <a:solidFill>
                  <a:schemeClr val="tx1"/>
                </a:solidFill>
              </a:rPr>
              <a:t>输出要求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3.4 </a:t>
            </a:r>
            <a:r>
              <a:rPr lang="zh-CN" altLang="en-US" sz="3600" b="1" dirty="0" smtClean="0">
                <a:solidFill>
                  <a:schemeClr val="tx1"/>
                </a:solidFill>
              </a:rPr>
              <a:t>数据管理能力要求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3.5 </a:t>
            </a:r>
            <a:r>
              <a:rPr lang="zh-CN" altLang="en-US" sz="3600" b="1" dirty="0" smtClean="0">
                <a:solidFill>
                  <a:schemeClr val="tx1"/>
                </a:solidFill>
              </a:rPr>
              <a:t>故障处理要求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3.6 </a:t>
            </a:r>
            <a:r>
              <a:rPr lang="zh-CN" altLang="en-US" sz="3600" b="1" dirty="0" smtClean="0">
                <a:solidFill>
                  <a:schemeClr val="tx1"/>
                </a:solidFill>
              </a:rPr>
              <a:t>其他专门要求</a:t>
            </a:r>
            <a:endParaRPr lang="en-US" altLang="zh-CN" sz="3600" b="1" dirty="0">
              <a:solidFill>
                <a:schemeClr val="tx1"/>
              </a:solidFill>
            </a:endParaRPr>
          </a:p>
        </p:txBody>
      </p:sp>
    </p:spTree>
    <p:extLst>
      <p:ext uri="{BB962C8B-B14F-4D97-AF65-F5344CB8AC3E}">
        <p14:creationId xmlns:p14="http://schemas.microsoft.com/office/powerpoint/2010/main" val="614809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 </a:t>
            </a:r>
            <a:r>
              <a:rPr lang="zh-CN" altLang="en-US" sz="3600" b="1" dirty="0" smtClean="0">
                <a:solidFill>
                  <a:schemeClr val="tx1"/>
                </a:solidFill>
              </a:rPr>
              <a:t>运行环境规定</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4.1 </a:t>
            </a:r>
            <a:r>
              <a:rPr lang="zh-CN" altLang="en-US" sz="3600" b="1" dirty="0" smtClean="0">
                <a:solidFill>
                  <a:schemeClr val="tx1"/>
                </a:solidFill>
              </a:rPr>
              <a:t>设备</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4.2 </a:t>
            </a:r>
            <a:r>
              <a:rPr lang="zh-CN" altLang="en-US" sz="3600" b="1" dirty="0" smtClean="0">
                <a:solidFill>
                  <a:schemeClr val="tx1"/>
                </a:solidFill>
              </a:rPr>
              <a:t>支持软件</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4.3 </a:t>
            </a:r>
            <a:r>
              <a:rPr lang="zh-CN" altLang="en-US" sz="3600" b="1" dirty="0" smtClean="0">
                <a:solidFill>
                  <a:schemeClr val="tx1"/>
                </a:solidFill>
              </a:rPr>
              <a:t>接口</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4.4 </a:t>
            </a:r>
            <a:r>
              <a:rPr lang="zh-CN" altLang="en-US" sz="3600" b="1" dirty="0" smtClean="0">
                <a:solidFill>
                  <a:schemeClr val="tx1"/>
                </a:solidFill>
              </a:rPr>
              <a:t>控制</a:t>
            </a:r>
            <a:endParaRPr lang="en-US" altLang="zh-CN" sz="3600" b="1" dirty="0">
              <a:solidFill>
                <a:schemeClr val="tx1"/>
              </a:solidFill>
            </a:endParaRPr>
          </a:p>
        </p:txBody>
      </p:sp>
    </p:spTree>
    <p:extLst>
      <p:ext uri="{BB962C8B-B14F-4D97-AF65-F5344CB8AC3E}">
        <p14:creationId xmlns:p14="http://schemas.microsoft.com/office/powerpoint/2010/main" val="1595162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软件需求规格说明书的模版（</a:t>
            </a:r>
            <a:r>
              <a:rPr lang="en-US" altLang="zh-CN" sz="3600" b="1" dirty="0" smtClean="0">
                <a:solidFill>
                  <a:srgbClr val="FF0000"/>
                </a:solidFill>
              </a:rPr>
              <a:t>GB/T8567-2006</a:t>
            </a:r>
            <a:r>
              <a:rPr lang="zh-CN" altLang="en-US" sz="3600" b="1" dirty="0" smtClean="0">
                <a:solidFill>
                  <a:srgbClr val="FF0000"/>
                </a:solidFill>
              </a:rPr>
              <a:t>年）</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 </a:t>
            </a:r>
            <a:r>
              <a:rPr lang="zh-CN" altLang="en-US" sz="3600" b="1" dirty="0" smtClean="0">
                <a:solidFill>
                  <a:schemeClr val="tx1"/>
                </a:solidFill>
              </a:rPr>
              <a:t>范围</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标识</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系统概述</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1.3 </a:t>
            </a:r>
            <a:r>
              <a:rPr lang="zh-CN" altLang="en-US" sz="3600" b="1" dirty="0" smtClean="0">
                <a:solidFill>
                  <a:schemeClr val="tx1"/>
                </a:solidFill>
              </a:rPr>
              <a:t>文档概述</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基线</a:t>
            </a:r>
            <a:endParaRPr lang="en-US" altLang="zh-CN" sz="3600" b="1" dirty="0" smtClean="0">
              <a:solidFill>
                <a:schemeClr val="tx1"/>
              </a:solidFill>
            </a:endParaRPr>
          </a:p>
        </p:txBody>
      </p:sp>
    </p:spTree>
    <p:extLst>
      <p:ext uri="{BB962C8B-B14F-4D97-AF65-F5344CB8AC3E}">
        <p14:creationId xmlns:p14="http://schemas.microsoft.com/office/powerpoint/2010/main" val="13968091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fontScale="92500" lnSpcReduction="10000"/>
          </a:bodyPr>
          <a:lstStyle/>
          <a:p>
            <a:pPr algn="l"/>
            <a:r>
              <a:rPr lang="en-US" altLang="zh-CN" sz="3600" b="1" dirty="0" smtClean="0">
                <a:solidFill>
                  <a:schemeClr val="tx1"/>
                </a:solidFill>
              </a:rPr>
              <a:t>2. </a:t>
            </a:r>
            <a:r>
              <a:rPr lang="zh-CN" altLang="en-US" sz="3600" b="1" dirty="0" smtClean="0">
                <a:solidFill>
                  <a:schemeClr val="tx1"/>
                </a:solidFill>
              </a:rPr>
              <a:t>引用文件</a:t>
            </a:r>
            <a:endParaRPr lang="en-US" altLang="zh-CN" sz="3600" b="1" dirty="0" smtClean="0">
              <a:solidFill>
                <a:schemeClr val="tx1"/>
              </a:solidFill>
            </a:endParaRPr>
          </a:p>
          <a:p>
            <a:pPr algn="l"/>
            <a:r>
              <a:rPr lang="en-US" altLang="zh-CN" sz="3600" b="1" dirty="0" smtClean="0">
                <a:solidFill>
                  <a:schemeClr val="tx1"/>
                </a:solidFill>
              </a:rPr>
              <a:t>3. </a:t>
            </a:r>
            <a:r>
              <a:rPr lang="zh-CN" altLang="en-US" sz="3600" b="1" dirty="0" smtClean="0">
                <a:solidFill>
                  <a:schemeClr val="tx1"/>
                </a:solidFill>
              </a:rPr>
              <a:t>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 </a:t>
            </a:r>
            <a:r>
              <a:rPr lang="zh-CN" altLang="en-US" sz="3600" b="1" dirty="0" smtClean="0">
                <a:solidFill>
                  <a:schemeClr val="tx1"/>
                </a:solidFill>
              </a:rPr>
              <a:t>所需的状态和方式</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3.2 </a:t>
            </a:r>
            <a:r>
              <a:rPr lang="zh-CN" altLang="en-US" sz="3600" b="1" dirty="0" smtClean="0">
                <a:solidFill>
                  <a:schemeClr val="tx1"/>
                </a:solidFill>
              </a:rPr>
              <a:t>需求概述</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3.2.1 </a:t>
            </a:r>
            <a:r>
              <a:rPr lang="zh-CN" altLang="en-US" sz="3600" b="1" dirty="0" smtClean="0">
                <a:solidFill>
                  <a:schemeClr val="tx1"/>
                </a:solidFill>
              </a:rPr>
              <a:t>目标</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3.2.2 </a:t>
            </a:r>
            <a:r>
              <a:rPr lang="zh-CN" altLang="en-US" sz="3600" b="1" dirty="0" smtClean="0">
                <a:solidFill>
                  <a:schemeClr val="tx1"/>
                </a:solidFill>
              </a:rPr>
              <a:t>运行环境</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3.2.3 </a:t>
            </a:r>
            <a:r>
              <a:rPr lang="zh-CN" altLang="en-US" sz="3600" b="1" dirty="0" smtClean="0">
                <a:solidFill>
                  <a:schemeClr val="tx1"/>
                </a:solidFill>
              </a:rPr>
              <a:t>用户的特点</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3.2.4 </a:t>
            </a:r>
            <a:r>
              <a:rPr lang="zh-CN" altLang="en-US" sz="3600" b="1" dirty="0" smtClean="0">
                <a:solidFill>
                  <a:schemeClr val="tx1"/>
                </a:solidFill>
              </a:rPr>
              <a:t>关键点</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3.2.5 </a:t>
            </a:r>
            <a:r>
              <a:rPr lang="zh-CN" altLang="en-US" sz="3600" b="1" dirty="0" smtClean="0">
                <a:solidFill>
                  <a:schemeClr val="tx1"/>
                </a:solidFill>
              </a:rPr>
              <a:t>约束条件</a:t>
            </a:r>
            <a:endParaRPr lang="en-US" altLang="zh-CN" sz="3600" b="1" dirty="0">
              <a:solidFill>
                <a:schemeClr val="tx1"/>
              </a:solidFill>
            </a:endParaRPr>
          </a:p>
        </p:txBody>
      </p:sp>
    </p:spTree>
    <p:extLst>
      <p:ext uri="{BB962C8B-B14F-4D97-AF65-F5344CB8AC3E}">
        <p14:creationId xmlns:p14="http://schemas.microsoft.com/office/powerpoint/2010/main" val="14529924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a:bodyPr>
          <a:lstStyle/>
          <a:p>
            <a:pPr algn="l"/>
            <a:r>
              <a:rPr lang="en-US" altLang="zh-CN" sz="3600" b="1" dirty="0">
                <a:solidFill>
                  <a:schemeClr val="tx1"/>
                </a:solidFill>
              </a:rPr>
              <a:t>	</a:t>
            </a:r>
            <a:r>
              <a:rPr lang="en-US" altLang="zh-CN" sz="3600" b="1" dirty="0" smtClean="0">
                <a:solidFill>
                  <a:schemeClr val="tx1"/>
                </a:solidFill>
              </a:rPr>
              <a:t>3.3 </a:t>
            </a:r>
            <a:r>
              <a:rPr lang="zh-CN" altLang="en-US" sz="3600" b="1" dirty="0" smtClean="0">
                <a:solidFill>
                  <a:schemeClr val="tx1"/>
                </a:solidFill>
              </a:rPr>
              <a:t>需求规格</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3.3.1 </a:t>
            </a:r>
            <a:r>
              <a:rPr lang="zh-CN" altLang="en-US" sz="3600" b="1" dirty="0" smtClean="0">
                <a:solidFill>
                  <a:schemeClr val="tx1"/>
                </a:solidFill>
              </a:rPr>
              <a:t>软件系统总体功能</a:t>
            </a:r>
            <a:r>
              <a:rPr lang="en-US" altLang="zh-CN" sz="3600" b="1" dirty="0" smtClean="0">
                <a:solidFill>
                  <a:schemeClr val="tx1"/>
                </a:solidFill>
              </a:rPr>
              <a:t>/</a:t>
            </a:r>
            <a:r>
              <a:rPr lang="zh-CN" altLang="en-US" sz="3600" b="1" dirty="0" smtClean="0">
                <a:solidFill>
                  <a:schemeClr val="tx1"/>
                </a:solidFill>
              </a:rPr>
              <a:t>对象结构</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3.3.2 </a:t>
            </a:r>
            <a:r>
              <a:rPr lang="zh-CN" altLang="en-US" sz="3600" b="1" dirty="0" smtClean="0">
                <a:solidFill>
                  <a:schemeClr val="tx1"/>
                </a:solidFill>
              </a:rPr>
              <a:t>软件子系统功能</a:t>
            </a:r>
            <a:r>
              <a:rPr lang="en-US" altLang="zh-CN" sz="3600" b="1" dirty="0" smtClean="0">
                <a:solidFill>
                  <a:schemeClr val="tx1"/>
                </a:solidFill>
              </a:rPr>
              <a:t>/</a:t>
            </a:r>
            <a:r>
              <a:rPr lang="zh-CN" altLang="en-US" sz="3600" b="1" dirty="0" smtClean="0">
                <a:solidFill>
                  <a:schemeClr val="tx1"/>
                </a:solidFill>
              </a:rPr>
              <a:t>对象结构</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	3.3.3 </a:t>
            </a:r>
            <a:r>
              <a:rPr lang="zh-CN" altLang="en-US" sz="3600" b="1" dirty="0" smtClean="0">
                <a:solidFill>
                  <a:schemeClr val="tx1"/>
                </a:solidFill>
              </a:rPr>
              <a:t>描述约定</a:t>
            </a:r>
            <a:endParaRPr lang="en-US" altLang="zh-CN" sz="3600" b="1" dirty="0" smtClean="0">
              <a:solidFill>
                <a:schemeClr val="tx1"/>
              </a:solidFill>
            </a:endParaRPr>
          </a:p>
          <a:p>
            <a:pPr algn="l"/>
            <a:r>
              <a:rPr lang="en-US" altLang="zh-CN" sz="3600" b="1" dirty="0" smtClean="0">
                <a:solidFill>
                  <a:schemeClr val="tx1"/>
                </a:solidFill>
              </a:rPr>
              <a:t>	3.4 CSCI</a:t>
            </a:r>
            <a:r>
              <a:rPr lang="zh-CN" altLang="en-US" sz="3600" b="1" dirty="0" smtClean="0">
                <a:solidFill>
                  <a:schemeClr val="tx1"/>
                </a:solidFill>
              </a:rPr>
              <a:t>能力需求</a:t>
            </a:r>
            <a:endParaRPr lang="en-US" altLang="zh-CN" sz="3600" b="1" dirty="0" smtClean="0">
              <a:solidFill>
                <a:schemeClr val="tx1"/>
              </a:solidFill>
            </a:endParaRPr>
          </a:p>
        </p:txBody>
      </p:sp>
    </p:spTree>
    <p:extLst>
      <p:ext uri="{BB962C8B-B14F-4D97-AF65-F5344CB8AC3E}">
        <p14:creationId xmlns:p14="http://schemas.microsoft.com/office/powerpoint/2010/main" val="16703893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lnSpcReduction="10000"/>
          </a:bodyPr>
          <a:lstStyle/>
          <a:p>
            <a:pPr algn="l"/>
            <a:r>
              <a:rPr lang="en-US" altLang="zh-CN" sz="3600" b="1" dirty="0">
                <a:solidFill>
                  <a:schemeClr val="tx1"/>
                </a:solidFill>
              </a:rPr>
              <a:t>	</a:t>
            </a:r>
            <a:r>
              <a:rPr lang="en-US" altLang="zh-CN" sz="3600" b="1" dirty="0" smtClean="0">
                <a:solidFill>
                  <a:schemeClr val="tx1"/>
                </a:solidFill>
              </a:rPr>
              <a:t>3.5 </a:t>
            </a:r>
            <a:r>
              <a:rPr lang="zh-CN" altLang="en-US" sz="3600" b="1" dirty="0" smtClean="0">
                <a:solidFill>
                  <a:schemeClr val="tx1"/>
                </a:solidFill>
              </a:rPr>
              <a:t>接口需求</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3.5.1 </a:t>
            </a:r>
            <a:r>
              <a:rPr lang="zh-CN" altLang="en-US" sz="3600" b="1" dirty="0" smtClean="0">
                <a:solidFill>
                  <a:schemeClr val="tx1"/>
                </a:solidFill>
              </a:rPr>
              <a:t>接口需求</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3.5.2 </a:t>
            </a:r>
            <a:r>
              <a:rPr lang="zh-CN" altLang="en-US" sz="3600" b="1" dirty="0" smtClean="0">
                <a:solidFill>
                  <a:schemeClr val="tx1"/>
                </a:solidFill>
              </a:rPr>
              <a:t>数据</a:t>
            </a:r>
            <a:r>
              <a:rPr lang="zh-CN" altLang="en-US" sz="3600" b="1" dirty="0">
                <a:solidFill>
                  <a:schemeClr val="tx1"/>
                </a:solidFill>
              </a:rPr>
              <a:t>需</a:t>
            </a:r>
            <a:r>
              <a:rPr lang="zh-CN" altLang="en-US" sz="3600" b="1" dirty="0" smtClean="0">
                <a:solidFill>
                  <a:schemeClr val="tx1"/>
                </a:solidFill>
              </a:rPr>
              <a:t>求</a:t>
            </a:r>
            <a:endParaRPr lang="en-US" altLang="zh-CN" sz="3600" b="1" dirty="0" smtClean="0">
              <a:solidFill>
                <a:schemeClr val="tx1"/>
              </a:solidFill>
            </a:endParaRPr>
          </a:p>
          <a:p>
            <a:pPr algn="l"/>
            <a:r>
              <a:rPr lang="en-US" altLang="zh-CN" sz="3600" b="1" dirty="0" smtClean="0">
                <a:solidFill>
                  <a:schemeClr val="tx1"/>
                </a:solidFill>
              </a:rPr>
              <a:t>	3.6 CSCI</a:t>
            </a:r>
            <a:r>
              <a:rPr lang="zh-CN" altLang="en-US" sz="3600" b="1" dirty="0" smtClean="0">
                <a:solidFill>
                  <a:schemeClr val="tx1"/>
                </a:solidFill>
              </a:rPr>
              <a:t>内部接口</a:t>
            </a:r>
            <a:r>
              <a:rPr lang="zh-CN" altLang="en-US" sz="3600" b="1" dirty="0">
                <a:solidFill>
                  <a:schemeClr val="tx1"/>
                </a:solidFill>
              </a:rPr>
              <a:t>需</a:t>
            </a:r>
            <a:r>
              <a:rPr lang="zh-CN" altLang="en-US" sz="3600" b="1" dirty="0" smtClean="0">
                <a:solidFill>
                  <a:schemeClr val="tx1"/>
                </a:solidFill>
              </a:rPr>
              <a:t>求</a:t>
            </a:r>
            <a:endParaRPr lang="en-US" altLang="zh-CN" sz="3600" b="1" dirty="0" smtClean="0">
              <a:solidFill>
                <a:schemeClr val="tx1"/>
              </a:solidFill>
            </a:endParaRPr>
          </a:p>
          <a:p>
            <a:pPr algn="l"/>
            <a:r>
              <a:rPr lang="en-US" altLang="zh-CN" sz="3600" b="1" dirty="0" smtClean="0">
                <a:solidFill>
                  <a:schemeClr val="tx1"/>
                </a:solidFill>
              </a:rPr>
              <a:t>	3.7 CSCI</a:t>
            </a:r>
            <a:r>
              <a:rPr lang="zh-CN" altLang="en-US" sz="3600" b="1" dirty="0" smtClean="0">
                <a:solidFill>
                  <a:schemeClr val="tx1"/>
                </a:solidFill>
              </a:rPr>
              <a:t>内部数据需求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3.8 </a:t>
            </a:r>
            <a:r>
              <a:rPr lang="zh-CN" altLang="en-US" sz="3600" b="1" dirty="0" smtClean="0">
                <a:solidFill>
                  <a:schemeClr val="tx1"/>
                </a:solidFill>
              </a:rPr>
              <a:t>适应性需求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3.9 </a:t>
            </a:r>
            <a:r>
              <a:rPr lang="zh-CN" altLang="en-US" sz="3600" b="1" dirty="0" smtClean="0">
                <a:solidFill>
                  <a:schemeClr val="tx1"/>
                </a:solidFill>
              </a:rPr>
              <a:t>保密性需求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3.10 </a:t>
            </a:r>
            <a:r>
              <a:rPr lang="zh-CN" altLang="en-US" sz="3600" b="1" dirty="0" smtClean="0">
                <a:solidFill>
                  <a:schemeClr val="tx1"/>
                </a:solidFill>
              </a:rPr>
              <a:t>私密性需求</a:t>
            </a:r>
            <a:endParaRPr lang="en-US" altLang="zh-CN" sz="3600" b="1" dirty="0" smtClean="0">
              <a:solidFill>
                <a:schemeClr val="tx1"/>
              </a:solidFill>
            </a:endParaRPr>
          </a:p>
        </p:txBody>
      </p:sp>
    </p:spTree>
    <p:extLst>
      <p:ext uri="{BB962C8B-B14F-4D97-AF65-F5344CB8AC3E}">
        <p14:creationId xmlns:p14="http://schemas.microsoft.com/office/powerpoint/2010/main" val="412844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6</a:t>
            </a:r>
            <a:r>
              <a:rPr lang="zh-CN" altLang="en-US" sz="3600" b="1" dirty="0" smtClean="0">
                <a:solidFill>
                  <a:schemeClr val="tx1"/>
                </a:solidFill>
              </a:rPr>
              <a:t>、</a:t>
            </a:r>
            <a:r>
              <a:rPr lang="zh-CN" altLang="en-US" sz="3600" b="1" dirty="0" smtClean="0">
                <a:solidFill>
                  <a:srgbClr val="FF0000"/>
                </a:solidFill>
              </a:rPr>
              <a:t>获取方法</a:t>
            </a:r>
            <a:endParaRPr lang="en-US" altLang="zh-CN" sz="3600" b="1" dirty="0" smtClean="0">
              <a:solidFill>
                <a:schemeClr val="tx1"/>
              </a:solidFill>
            </a:endParaRPr>
          </a:p>
          <a:p>
            <a:pPr algn="l"/>
            <a:r>
              <a:rPr lang="zh-CN" altLang="en-US" sz="3600" b="1" dirty="0" smtClean="0">
                <a:solidFill>
                  <a:schemeClr val="tx1"/>
                </a:solidFill>
              </a:rPr>
              <a:t>召开需求讨论会议。</a:t>
            </a:r>
            <a:endParaRPr lang="en-US" altLang="zh-CN" sz="3600" b="1" dirty="0" smtClean="0">
              <a:solidFill>
                <a:schemeClr val="tx1"/>
              </a:solidFill>
            </a:endParaRPr>
          </a:p>
          <a:p>
            <a:pPr algn="l"/>
            <a:r>
              <a:rPr lang="zh-CN" altLang="en-US" sz="3600" b="1" dirty="0" smtClean="0">
                <a:solidFill>
                  <a:schemeClr val="tx1"/>
                </a:solidFill>
              </a:rPr>
              <a:t>观察用户的工作过程。</a:t>
            </a:r>
            <a:endParaRPr lang="en-US" altLang="zh-CN" sz="3600" b="1" dirty="0" smtClean="0">
              <a:solidFill>
                <a:schemeClr val="tx1"/>
              </a:solidFill>
            </a:endParaRPr>
          </a:p>
          <a:p>
            <a:pPr algn="l"/>
            <a:r>
              <a:rPr lang="zh-CN" altLang="en-US" sz="3600" b="1" dirty="0" smtClean="0">
                <a:solidFill>
                  <a:schemeClr val="tx1"/>
                </a:solidFill>
              </a:rPr>
              <a:t>采用问答式对话、诱发式需求诱导等形式，检查完善问题报告，补充需求建议。</a:t>
            </a:r>
            <a:endParaRPr lang="zh-CN" altLang="en-US" sz="3600" b="1" dirty="0">
              <a:solidFill>
                <a:schemeClr val="tx1"/>
              </a:solidFill>
            </a:endParaRPr>
          </a:p>
        </p:txBody>
      </p:sp>
    </p:spTree>
    <p:extLst>
      <p:ext uri="{BB962C8B-B14F-4D97-AF65-F5344CB8AC3E}">
        <p14:creationId xmlns:p14="http://schemas.microsoft.com/office/powerpoint/2010/main" val="19389065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a:bodyPr>
          <a:lstStyle/>
          <a:p>
            <a:pPr algn="l"/>
            <a:r>
              <a:rPr lang="en-US" altLang="zh-CN" sz="3600" b="1" dirty="0">
                <a:solidFill>
                  <a:schemeClr val="tx1"/>
                </a:solidFill>
              </a:rPr>
              <a:t>	</a:t>
            </a:r>
            <a:r>
              <a:rPr lang="en-US" altLang="zh-CN" sz="3600" b="1" dirty="0" smtClean="0">
                <a:solidFill>
                  <a:schemeClr val="tx1"/>
                </a:solidFill>
              </a:rPr>
              <a:t>3.11 CSCI</a:t>
            </a:r>
            <a:r>
              <a:rPr lang="zh-CN" altLang="en-US" sz="3600" b="1" dirty="0" smtClean="0">
                <a:solidFill>
                  <a:schemeClr val="tx1"/>
                </a:solidFill>
              </a:rPr>
              <a:t>环境需求</a:t>
            </a:r>
            <a:endParaRPr lang="en-US" altLang="zh-CN" sz="3600" b="1" dirty="0" smtClean="0">
              <a:solidFill>
                <a:schemeClr val="tx1"/>
              </a:solidFill>
            </a:endParaRPr>
          </a:p>
          <a:p>
            <a:pPr algn="l"/>
            <a:r>
              <a:rPr lang="en-US" altLang="zh-CN" sz="3600" b="1" dirty="0" smtClean="0">
                <a:solidFill>
                  <a:schemeClr val="tx1"/>
                </a:solidFill>
              </a:rPr>
              <a:t>	3.12 </a:t>
            </a:r>
            <a:r>
              <a:rPr lang="zh-CN" altLang="en-US" sz="3600" b="1" dirty="0" smtClean="0">
                <a:solidFill>
                  <a:schemeClr val="tx1"/>
                </a:solidFill>
              </a:rPr>
              <a:t>计算机资源需求</a:t>
            </a:r>
            <a:endParaRPr lang="en-US" altLang="zh-CN" sz="3600" b="1" dirty="0" smtClean="0">
              <a:solidFill>
                <a:schemeClr val="tx1"/>
              </a:solidFill>
            </a:endParaRPr>
          </a:p>
          <a:p>
            <a:pPr algn="l"/>
            <a:r>
              <a:rPr lang="en-US" altLang="zh-CN" sz="3600" b="1" dirty="0" smtClean="0">
                <a:solidFill>
                  <a:schemeClr val="tx1"/>
                </a:solidFill>
              </a:rPr>
              <a:t>		3.12.1 </a:t>
            </a:r>
            <a:r>
              <a:rPr lang="zh-CN" altLang="en-US" sz="3600" b="1" dirty="0" smtClean="0">
                <a:solidFill>
                  <a:schemeClr val="tx1"/>
                </a:solidFill>
              </a:rPr>
              <a:t>计算机硬件需求</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3.12.2 </a:t>
            </a:r>
            <a:r>
              <a:rPr lang="zh-CN" altLang="en-US" sz="3600" b="1" dirty="0" smtClean="0">
                <a:solidFill>
                  <a:schemeClr val="tx1"/>
                </a:solidFill>
              </a:rPr>
              <a:t>计算机硬件资源利用需求</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3.12.3 </a:t>
            </a:r>
            <a:r>
              <a:rPr lang="zh-CN" altLang="en-US" sz="3600" b="1" dirty="0" smtClean="0">
                <a:solidFill>
                  <a:schemeClr val="tx1"/>
                </a:solidFill>
              </a:rPr>
              <a:t>计算机软件需求</a:t>
            </a:r>
            <a:endParaRPr lang="en-US" altLang="zh-CN" sz="3600" b="1" dirty="0" smtClean="0">
              <a:solidFill>
                <a:schemeClr val="tx1"/>
              </a:solidFill>
            </a:endParaRPr>
          </a:p>
          <a:p>
            <a:pPr algn="l"/>
            <a:r>
              <a:rPr lang="en-US" altLang="zh-CN" sz="3600" b="1" dirty="0" smtClean="0">
                <a:solidFill>
                  <a:schemeClr val="tx1"/>
                </a:solidFill>
              </a:rPr>
              <a:t>	</a:t>
            </a:r>
            <a:r>
              <a:rPr lang="en-US" altLang="zh-CN" sz="3600" b="1" dirty="0">
                <a:solidFill>
                  <a:schemeClr val="tx1"/>
                </a:solidFill>
              </a:rPr>
              <a:t>	</a:t>
            </a:r>
            <a:r>
              <a:rPr lang="en-US" altLang="zh-CN" sz="3600" b="1" dirty="0" smtClean="0">
                <a:solidFill>
                  <a:schemeClr val="tx1"/>
                </a:solidFill>
              </a:rPr>
              <a:t>3.12.4 </a:t>
            </a:r>
            <a:r>
              <a:rPr lang="zh-CN" altLang="en-US" sz="3600" b="1" dirty="0" smtClean="0">
                <a:solidFill>
                  <a:schemeClr val="tx1"/>
                </a:solidFill>
              </a:rPr>
              <a:t>计算机通信需求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3.13 </a:t>
            </a:r>
            <a:r>
              <a:rPr lang="zh-CN" altLang="en-US" sz="3600" b="1" dirty="0" smtClean="0">
                <a:solidFill>
                  <a:schemeClr val="tx1"/>
                </a:solidFill>
              </a:rPr>
              <a:t>软件质量因素</a:t>
            </a:r>
            <a:endParaRPr lang="en-US" altLang="zh-CN" sz="3600" b="1" dirty="0" smtClean="0">
              <a:solidFill>
                <a:schemeClr val="tx1"/>
              </a:solidFill>
            </a:endParaRPr>
          </a:p>
        </p:txBody>
      </p:sp>
    </p:spTree>
    <p:extLst>
      <p:ext uri="{BB962C8B-B14F-4D97-AF65-F5344CB8AC3E}">
        <p14:creationId xmlns:p14="http://schemas.microsoft.com/office/powerpoint/2010/main" val="39205416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a:bodyPr>
          <a:lstStyle/>
          <a:p>
            <a:pPr algn="l"/>
            <a:r>
              <a:rPr lang="en-US" altLang="zh-CN" sz="3600" b="1" dirty="0">
                <a:solidFill>
                  <a:schemeClr val="tx1"/>
                </a:solidFill>
              </a:rPr>
              <a:t>	</a:t>
            </a:r>
            <a:r>
              <a:rPr lang="en-US" altLang="zh-CN" sz="3600" b="1" dirty="0" smtClean="0">
                <a:solidFill>
                  <a:schemeClr val="tx1"/>
                </a:solidFill>
              </a:rPr>
              <a:t>3.14 </a:t>
            </a:r>
            <a:r>
              <a:rPr lang="zh-CN" altLang="en-US" sz="3600" b="1" dirty="0" smtClean="0">
                <a:solidFill>
                  <a:schemeClr val="tx1"/>
                </a:solidFill>
              </a:rPr>
              <a:t>设计和实现的约束</a:t>
            </a:r>
            <a:endParaRPr lang="en-US" altLang="zh-CN" sz="3600" b="1" dirty="0" smtClean="0">
              <a:solidFill>
                <a:schemeClr val="tx1"/>
              </a:solidFill>
            </a:endParaRPr>
          </a:p>
          <a:p>
            <a:pPr algn="l"/>
            <a:r>
              <a:rPr lang="en-US" altLang="zh-CN" sz="3600" b="1" dirty="0" smtClean="0">
                <a:solidFill>
                  <a:schemeClr val="tx1"/>
                </a:solidFill>
              </a:rPr>
              <a:t>	3.15 </a:t>
            </a:r>
            <a:r>
              <a:rPr lang="zh-CN" altLang="en-US" sz="3600" b="1" dirty="0" smtClean="0">
                <a:solidFill>
                  <a:schemeClr val="tx1"/>
                </a:solidFill>
              </a:rPr>
              <a:t>数据</a:t>
            </a:r>
            <a:endParaRPr lang="en-US" altLang="zh-CN" sz="3600" b="1" dirty="0" smtClean="0">
              <a:solidFill>
                <a:schemeClr val="tx1"/>
              </a:solidFill>
            </a:endParaRPr>
          </a:p>
          <a:p>
            <a:pPr algn="l"/>
            <a:r>
              <a:rPr lang="en-US" altLang="zh-CN" sz="3600" b="1" dirty="0" smtClean="0">
                <a:solidFill>
                  <a:schemeClr val="tx1"/>
                </a:solidFill>
              </a:rPr>
              <a:t>	3.16 </a:t>
            </a:r>
            <a:r>
              <a:rPr lang="zh-CN" altLang="en-US" sz="3600" b="1" dirty="0" smtClean="0">
                <a:solidFill>
                  <a:schemeClr val="tx1"/>
                </a:solidFill>
              </a:rPr>
              <a:t>操作</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3.17 </a:t>
            </a:r>
            <a:r>
              <a:rPr lang="zh-CN" altLang="en-US" sz="3600" b="1" dirty="0" smtClean="0">
                <a:solidFill>
                  <a:schemeClr val="tx1"/>
                </a:solidFill>
              </a:rPr>
              <a:t>故障处理</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3.18 </a:t>
            </a:r>
            <a:r>
              <a:rPr lang="zh-CN" altLang="en-US" sz="3600" b="1" dirty="0" smtClean="0">
                <a:solidFill>
                  <a:schemeClr val="tx1"/>
                </a:solidFill>
              </a:rPr>
              <a:t>算法说明</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3.19 </a:t>
            </a:r>
            <a:r>
              <a:rPr lang="zh-CN" altLang="en-US" sz="3600" b="1" dirty="0" smtClean="0">
                <a:solidFill>
                  <a:schemeClr val="tx1"/>
                </a:solidFill>
              </a:rPr>
              <a:t>有关人员需求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3.20 </a:t>
            </a:r>
            <a:r>
              <a:rPr lang="zh-CN" altLang="en-US" sz="3600" b="1" dirty="0" smtClean="0">
                <a:solidFill>
                  <a:schemeClr val="tx1"/>
                </a:solidFill>
              </a:rPr>
              <a:t>有关培训需求</a:t>
            </a:r>
            <a:endParaRPr lang="en-US" altLang="zh-CN" sz="3600" b="1" dirty="0" smtClean="0">
              <a:solidFill>
                <a:schemeClr val="tx1"/>
              </a:solidFill>
            </a:endParaRPr>
          </a:p>
        </p:txBody>
      </p:sp>
    </p:spTree>
    <p:extLst>
      <p:ext uri="{BB962C8B-B14F-4D97-AF65-F5344CB8AC3E}">
        <p14:creationId xmlns:p14="http://schemas.microsoft.com/office/powerpoint/2010/main" val="24431250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5184576"/>
          </a:xfrm>
        </p:spPr>
        <p:txBody>
          <a:bodyPr>
            <a:normAutofit lnSpcReduction="10000"/>
          </a:bodyPr>
          <a:lstStyle/>
          <a:p>
            <a:pPr algn="l"/>
            <a:r>
              <a:rPr lang="en-US" altLang="zh-CN" sz="3600" b="1" dirty="0">
                <a:solidFill>
                  <a:schemeClr val="tx1"/>
                </a:solidFill>
              </a:rPr>
              <a:t>	</a:t>
            </a:r>
            <a:r>
              <a:rPr lang="en-US" altLang="zh-CN" sz="3600" b="1" dirty="0" smtClean="0">
                <a:solidFill>
                  <a:schemeClr val="tx1"/>
                </a:solidFill>
              </a:rPr>
              <a:t>3.21 </a:t>
            </a:r>
            <a:r>
              <a:rPr lang="zh-CN" altLang="en-US" sz="3600" b="1" dirty="0" smtClean="0">
                <a:solidFill>
                  <a:schemeClr val="tx1"/>
                </a:solidFill>
              </a:rPr>
              <a:t>有关后勤需求</a:t>
            </a:r>
            <a:endParaRPr lang="en-US" altLang="zh-CN" sz="3600" b="1" dirty="0" smtClean="0">
              <a:solidFill>
                <a:schemeClr val="tx1"/>
              </a:solidFill>
            </a:endParaRPr>
          </a:p>
          <a:p>
            <a:pPr algn="l"/>
            <a:r>
              <a:rPr lang="en-US" altLang="zh-CN" sz="3600" b="1" dirty="0" smtClean="0">
                <a:solidFill>
                  <a:schemeClr val="tx1"/>
                </a:solidFill>
              </a:rPr>
              <a:t>	3.22 </a:t>
            </a:r>
            <a:r>
              <a:rPr lang="zh-CN" altLang="en-US" sz="3600" b="1" dirty="0" smtClean="0">
                <a:solidFill>
                  <a:schemeClr val="tx1"/>
                </a:solidFill>
              </a:rPr>
              <a:t>其他需求</a:t>
            </a:r>
            <a:endParaRPr lang="en-US" altLang="zh-CN" sz="3600" b="1" dirty="0" smtClean="0">
              <a:solidFill>
                <a:schemeClr val="tx1"/>
              </a:solidFill>
            </a:endParaRPr>
          </a:p>
          <a:p>
            <a:pPr algn="l"/>
            <a:r>
              <a:rPr lang="en-US" altLang="zh-CN" sz="3600" b="1" dirty="0" smtClean="0">
                <a:solidFill>
                  <a:schemeClr val="tx1"/>
                </a:solidFill>
              </a:rPr>
              <a:t>	3.23 </a:t>
            </a:r>
            <a:r>
              <a:rPr lang="zh-CN" altLang="en-US" sz="3600" b="1" dirty="0" smtClean="0">
                <a:solidFill>
                  <a:schemeClr val="tx1"/>
                </a:solidFill>
              </a:rPr>
              <a:t>包装需求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3.24 </a:t>
            </a:r>
            <a:r>
              <a:rPr lang="zh-CN" altLang="en-US" sz="3600" b="1" dirty="0" smtClean="0">
                <a:solidFill>
                  <a:schemeClr val="tx1"/>
                </a:solidFill>
              </a:rPr>
              <a:t>需求的优先次序和关键程度</a:t>
            </a:r>
            <a:endParaRPr lang="en-US" altLang="zh-CN" sz="3600" b="1" dirty="0" smtClean="0">
              <a:solidFill>
                <a:schemeClr val="tx1"/>
              </a:solidFill>
            </a:endParaRPr>
          </a:p>
          <a:p>
            <a:pPr algn="l"/>
            <a:r>
              <a:rPr lang="en-US" altLang="zh-CN" sz="3600" b="1" dirty="0" smtClean="0">
                <a:solidFill>
                  <a:schemeClr val="tx1"/>
                </a:solidFill>
              </a:rPr>
              <a:t>4. </a:t>
            </a:r>
            <a:r>
              <a:rPr lang="zh-CN" altLang="en-US" sz="3600" b="1" dirty="0" smtClean="0">
                <a:solidFill>
                  <a:schemeClr val="tx1"/>
                </a:solidFill>
              </a:rPr>
              <a:t>合格性规定</a:t>
            </a:r>
            <a:endParaRPr lang="en-US" altLang="zh-CN" sz="3600" b="1" dirty="0" smtClean="0">
              <a:solidFill>
                <a:schemeClr val="tx1"/>
              </a:solidFill>
            </a:endParaRPr>
          </a:p>
          <a:p>
            <a:pPr algn="l"/>
            <a:r>
              <a:rPr lang="en-US" altLang="zh-CN" sz="3600" b="1" dirty="0" smtClean="0">
                <a:solidFill>
                  <a:schemeClr val="tx1"/>
                </a:solidFill>
              </a:rPr>
              <a:t>5. </a:t>
            </a:r>
            <a:r>
              <a:rPr lang="zh-CN" altLang="en-US" sz="3600" b="1" dirty="0" smtClean="0">
                <a:solidFill>
                  <a:schemeClr val="tx1"/>
                </a:solidFill>
              </a:rPr>
              <a:t>需求可追踪性</a:t>
            </a:r>
            <a:endParaRPr lang="en-US" altLang="zh-CN" sz="3600" b="1" dirty="0" smtClean="0">
              <a:solidFill>
                <a:schemeClr val="tx1"/>
              </a:solidFill>
            </a:endParaRPr>
          </a:p>
          <a:p>
            <a:pPr algn="l"/>
            <a:r>
              <a:rPr lang="en-US" altLang="zh-CN" sz="3600" b="1" dirty="0" smtClean="0">
                <a:solidFill>
                  <a:schemeClr val="tx1"/>
                </a:solidFill>
              </a:rPr>
              <a:t>6. </a:t>
            </a:r>
            <a:r>
              <a:rPr lang="zh-CN" altLang="en-US" sz="3600" b="1" dirty="0" smtClean="0">
                <a:solidFill>
                  <a:schemeClr val="tx1"/>
                </a:solidFill>
              </a:rPr>
              <a:t>尚未解决的问题</a:t>
            </a:r>
            <a:endParaRPr lang="en-US" altLang="zh-CN" sz="3600" b="1" dirty="0" smtClean="0">
              <a:solidFill>
                <a:schemeClr val="tx1"/>
              </a:solidFill>
            </a:endParaRPr>
          </a:p>
          <a:p>
            <a:pPr algn="l"/>
            <a:r>
              <a:rPr lang="en-US" altLang="zh-CN" sz="3600" b="1" dirty="0" smtClean="0">
                <a:solidFill>
                  <a:schemeClr val="tx1"/>
                </a:solidFill>
              </a:rPr>
              <a:t>7. </a:t>
            </a:r>
            <a:r>
              <a:rPr lang="zh-CN" altLang="en-US" sz="3600" b="1" dirty="0" smtClean="0">
                <a:solidFill>
                  <a:schemeClr val="tx1"/>
                </a:solidFill>
              </a:rPr>
              <a:t>注释</a:t>
            </a:r>
            <a:endParaRPr lang="en-US" altLang="zh-CN" sz="3600" b="1" dirty="0" smtClean="0">
              <a:solidFill>
                <a:schemeClr val="tx1"/>
              </a:solidFill>
            </a:endParaRPr>
          </a:p>
        </p:txBody>
      </p:sp>
    </p:spTree>
    <p:extLst>
      <p:ext uri="{BB962C8B-B14F-4D97-AF65-F5344CB8AC3E}">
        <p14:creationId xmlns:p14="http://schemas.microsoft.com/office/powerpoint/2010/main" val="42107229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a:t>
            </a:r>
            <a:r>
              <a:rPr lang="zh-CN" altLang="en-US" b="1" dirty="0" smtClean="0"/>
              <a:t>节    案例分析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第</a:t>
            </a:r>
            <a:r>
              <a:rPr lang="en-US" altLang="zh-CN" sz="3600" b="1" dirty="0" smtClean="0">
                <a:solidFill>
                  <a:schemeClr val="tx1"/>
                </a:solidFill>
              </a:rPr>
              <a:t>8.1</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问题描述</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.2</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业务需求及分析</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.3</a:t>
            </a:r>
            <a:r>
              <a:rPr lang="zh-CN" altLang="en-US" sz="3600" b="1" dirty="0">
                <a:solidFill>
                  <a:schemeClr val="tx1"/>
                </a:solidFill>
              </a:rPr>
              <a:t>节</a:t>
            </a:r>
            <a:r>
              <a:rPr lang="en-US" altLang="zh-CN" sz="3600" b="1" dirty="0">
                <a:solidFill>
                  <a:schemeClr val="tx1"/>
                </a:solidFill>
              </a:rPr>
              <a:t>	</a:t>
            </a:r>
            <a:r>
              <a:rPr lang="zh-CN" altLang="en-US" sz="3600" b="1" dirty="0" smtClean="0">
                <a:solidFill>
                  <a:schemeClr val="tx1"/>
                </a:solidFill>
              </a:rPr>
              <a:t>用户需求及分析</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.4</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软件需求规格说明书</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.5</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教材上的案例</a:t>
            </a:r>
            <a:endParaRPr lang="en-US" altLang="zh-CN" sz="3600" b="1" dirty="0">
              <a:solidFill>
                <a:schemeClr val="tx1"/>
              </a:solidFill>
            </a:endParaRPr>
          </a:p>
        </p:txBody>
      </p:sp>
    </p:spTree>
    <p:extLst>
      <p:ext uri="{BB962C8B-B14F-4D97-AF65-F5344CB8AC3E}">
        <p14:creationId xmlns:p14="http://schemas.microsoft.com/office/powerpoint/2010/main" val="1000290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8.1</a:t>
            </a:r>
            <a:r>
              <a:rPr lang="zh-CN" altLang="en-US" b="1" dirty="0" smtClean="0"/>
              <a:t>节    问题描述</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在银行办理了储蓄卡的用户，可以在</a:t>
            </a:r>
            <a:r>
              <a:rPr lang="en-US" altLang="zh-CN" sz="3600" b="1" dirty="0" smtClean="0">
                <a:solidFill>
                  <a:schemeClr val="tx1"/>
                </a:solidFill>
              </a:rPr>
              <a:t>ATM</a:t>
            </a:r>
            <a:r>
              <a:rPr lang="zh-CN" altLang="en-US" sz="3600" b="1" dirty="0" smtClean="0">
                <a:solidFill>
                  <a:schemeClr val="tx1"/>
                </a:solidFill>
              </a:rPr>
              <a:t>机上进行银行业务的办理。</a:t>
            </a:r>
            <a:endParaRPr lang="en-US" altLang="zh-CN" sz="3600" b="1" dirty="0" smtClean="0">
              <a:solidFill>
                <a:schemeClr val="tx1"/>
              </a:solidFill>
            </a:endParaRPr>
          </a:p>
          <a:p>
            <a:pPr algn="l"/>
            <a:r>
              <a:rPr lang="zh-CN" altLang="en-US" sz="3600" b="1" dirty="0" smtClean="0">
                <a:solidFill>
                  <a:schemeClr val="tx1"/>
                </a:solidFill>
              </a:rPr>
              <a:t>这些</a:t>
            </a:r>
            <a:r>
              <a:rPr lang="zh-CN" altLang="en-US" sz="3600" b="1" dirty="0">
                <a:solidFill>
                  <a:schemeClr val="tx1"/>
                </a:solidFill>
              </a:rPr>
              <a:t>业务</a:t>
            </a:r>
            <a:r>
              <a:rPr lang="zh-CN" altLang="en-US" sz="3600" b="1" dirty="0" smtClean="0">
                <a:solidFill>
                  <a:schemeClr val="tx1"/>
                </a:solidFill>
              </a:rPr>
              <a:t>操作包括：登录身份检查，查询余额，存钱，取钱，转帐。</a:t>
            </a:r>
            <a:endParaRPr lang="en-US" altLang="zh-CN" sz="3600" b="1" dirty="0">
              <a:solidFill>
                <a:schemeClr val="tx1"/>
              </a:solidFill>
            </a:endParaRPr>
          </a:p>
        </p:txBody>
      </p:sp>
    </p:spTree>
    <p:extLst>
      <p:ext uri="{BB962C8B-B14F-4D97-AF65-F5344CB8AC3E}">
        <p14:creationId xmlns:p14="http://schemas.microsoft.com/office/powerpoint/2010/main" val="20007728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8.2</a:t>
            </a:r>
            <a:r>
              <a:rPr lang="zh-CN" altLang="en-US" b="1" dirty="0" smtClean="0"/>
              <a:t>节    业务需求及分析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总体目标：储户自己在</a:t>
            </a:r>
            <a:r>
              <a:rPr lang="en-US" altLang="zh-CN" sz="3600" b="1" dirty="0" smtClean="0">
                <a:solidFill>
                  <a:schemeClr val="tx1"/>
                </a:solidFill>
              </a:rPr>
              <a:t>ATM</a:t>
            </a:r>
            <a:r>
              <a:rPr lang="zh-CN" altLang="en-US" sz="3600" b="1" dirty="0" smtClean="0">
                <a:solidFill>
                  <a:schemeClr val="tx1"/>
                </a:solidFill>
              </a:rPr>
              <a:t>机上办理银行业务，省去专职的银行员工为其服务。</a:t>
            </a:r>
            <a:endParaRPr lang="en-US" altLang="zh-CN" sz="3600" b="1" dirty="0">
              <a:solidFill>
                <a:schemeClr val="tx1"/>
              </a:solidFill>
            </a:endParaRPr>
          </a:p>
        </p:txBody>
      </p:sp>
    </p:spTree>
    <p:extLst>
      <p:ext uri="{BB962C8B-B14F-4D97-AF65-F5344CB8AC3E}">
        <p14:creationId xmlns:p14="http://schemas.microsoft.com/office/powerpoint/2010/main" val="8550569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用户要完成的任务：</a:t>
            </a:r>
            <a:endParaRPr lang="en-US" altLang="zh-CN" sz="3600" b="1" dirty="0" smtClean="0">
              <a:solidFill>
                <a:schemeClr val="tx1"/>
              </a:solidFill>
            </a:endParaRPr>
          </a:p>
          <a:p>
            <a:pPr algn="l"/>
            <a:r>
              <a:rPr lang="zh-CN" altLang="en-US" sz="3600" b="1" dirty="0" smtClean="0">
                <a:solidFill>
                  <a:schemeClr val="tx1"/>
                </a:solidFill>
              </a:rPr>
              <a:t>登录，</a:t>
            </a:r>
            <a:r>
              <a:rPr lang="zh-CN" altLang="en-US" sz="3600" b="1" dirty="0">
                <a:solidFill>
                  <a:schemeClr val="tx1"/>
                </a:solidFill>
              </a:rPr>
              <a:t>查询余额，存钱，取钱，转帐。</a:t>
            </a:r>
            <a:endParaRPr lang="en-US" altLang="zh-CN" sz="3600" b="1" dirty="0">
              <a:solidFill>
                <a:schemeClr val="tx1"/>
              </a:solidFill>
            </a:endParaRPr>
          </a:p>
          <a:p>
            <a:pPr algn="l"/>
            <a:endParaRPr lang="en-US" altLang="zh-CN" sz="3600" b="1" dirty="0" smtClean="0">
              <a:solidFill>
                <a:schemeClr val="tx1"/>
              </a:solidFill>
            </a:endParaRPr>
          </a:p>
          <a:p>
            <a:pPr algn="l"/>
            <a:r>
              <a:rPr lang="zh-CN" altLang="en-US" sz="3600" b="1" dirty="0" smtClean="0">
                <a:solidFill>
                  <a:schemeClr val="tx1"/>
                </a:solidFill>
              </a:rPr>
              <a:t>推导出来的用例如下：</a:t>
            </a:r>
            <a:endParaRPr lang="en-US" altLang="zh-CN" sz="3600" b="1" dirty="0" smtClean="0">
              <a:solidFill>
                <a:schemeClr val="tx1"/>
              </a:solidFill>
            </a:endParaRPr>
          </a:p>
          <a:p>
            <a:pPr algn="l"/>
            <a:r>
              <a:rPr lang="zh-CN" altLang="en-US" sz="3600" b="1" dirty="0" smtClean="0">
                <a:solidFill>
                  <a:schemeClr val="tx1"/>
                </a:solidFill>
              </a:rPr>
              <a:t>登录，</a:t>
            </a:r>
            <a:r>
              <a:rPr lang="zh-CN" altLang="en-US" sz="3600" b="1" dirty="0">
                <a:solidFill>
                  <a:schemeClr val="tx1"/>
                </a:solidFill>
              </a:rPr>
              <a:t>查询余额，存钱，取钱，转帐。</a:t>
            </a:r>
            <a:endParaRPr lang="en-US" altLang="zh-CN" sz="3600" b="1" dirty="0">
              <a:solidFill>
                <a:schemeClr val="tx1"/>
              </a:solidFill>
            </a:endParaRPr>
          </a:p>
          <a:p>
            <a:pPr algn="l"/>
            <a:endParaRPr lang="en-US" altLang="zh-CN" sz="3600" b="1" dirty="0">
              <a:solidFill>
                <a:schemeClr val="tx1"/>
              </a:solidFill>
            </a:endParaRPr>
          </a:p>
        </p:txBody>
      </p:sp>
    </p:spTree>
    <p:extLst>
      <p:ext uri="{BB962C8B-B14F-4D97-AF65-F5344CB8AC3E}">
        <p14:creationId xmlns:p14="http://schemas.microsoft.com/office/powerpoint/2010/main" val="8592910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fontScale="92500"/>
          </a:bodyPr>
          <a:lstStyle/>
          <a:p>
            <a:pPr algn="l"/>
            <a:r>
              <a:rPr lang="zh-CN" altLang="en-US" sz="3600" b="1" dirty="0">
                <a:solidFill>
                  <a:schemeClr val="tx1"/>
                </a:solidFill>
              </a:rPr>
              <a:t>“</a:t>
            </a:r>
            <a:r>
              <a:rPr lang="zh-CN" altLang="en-US" sz="3600" b="1" dirty="0">
                <a:solidFill>
                  <a:srgbClr val="FF0000"/>
                </a:solidFill>
              </a:rPr>
              <a:t>登录</a:t>
            </a:r>
            <a:r>
              <a:rPr lang="zh-CN" altLang="en-US" sz="3600" b="1" dirty="0">
                <a:solidFill>
                  <a:schemeClr val="tx1"/>
                </a:solidFill>
              </a:rPr>
              <a:t>”</a:t>
            </a:r>
            <a:r>
              <a:rPr lang="zh-CN" altLang="en-US" sz="3600" b="1" dirty="0" smtClean="0">
                <a:solidFill>
                  <a:schemeClr val="tx1"/>
                </a:solidFill>
              </a:rPr>
              <a:t>用例简介：</a:t>
            </a:r>
            <a:endParaRPr lang="en-US" altLang="zh-CN" sz="3600" b="1" dirty="0" smtClean="0">
              <a:solidFill>
                <a:schemeClr val="tx1"/>
              </a:solidFill>
            </a:endParaRPr>
          </a:p>
          <a:p>
            <a:pPr algn="l"/>
            <a:r>
              <a:rPr lang="zh-CN" altLang="en-US" sz="3600" b="1" dirty="0" smtClean="0">
                <a:solidFill>
                  <a:schemeClr val="tx1"/>
                </a:solidFill>
              </a:rPr>
              <a:t>持有储蓄卡的用户，在</a:t>
            </a:r>
            <a:r>
              <a:rPr lang="en-US" altLang="zh-CN" sz="3600" b="1" dirty="0" smtClean="0">
                <a:solidFill>
                  <a:schemeClr val="tx1"/>
                </a:solidFill>
              </a:rPr>
              <a:t>ATM</a:t>
            </a:r>
            <a:r>
              <a:rPr lang="zh-CN" altLang="en-US" sz="3600" b="1" dirty="0" smtClean="0">
                <a:solidFill>
                  <a:schemeClr val="tx1"/>
                </a:solidFill>
              </a:rPr>
              <a:t>机上进行银行业务操作，必须是合法的身份。</a:t>
            </a:r>
            <a:endParaRPr lang="en-US" altLang="zh-CN" sz="3600" b="1" dirty="0">
              <a:solidFill>
                <a:schemeClr val="tx1"/>
              </a:solidFill>
            </a:endParaRPr>
          </a:p>
          <a:p>
            <a:pPr algn="l"/>
            <a:r>
              <a:rPr lang="zh-CN" altLang="en-US" sz="3600" b="1" dirty="0">
                <a:solidFill>
                  <a:schemeClr val="tx1"/>
                </a:solidFill>
              </a:rPr>
              <a:t>“</a:t>
            </a:r>
            <a:r>
              <a:rPr lang="zh-CN" altLang="en-US" sz="3600" b="1" dirty="0">
                <a:solidFill>
                  <a:srgbClr val="FF0000"/>
                </a:solidFill>
              </a:rPr>
              <a:t>登录</a:t>
            </a:r>
            <a:r>
              <a:rPr lang="zh-CN" altLang="en-US" sz="3600" b="1" dirty="0">
                <a:solidFill>
                  <a:schemeClr val="tx1"/>
                </a:solidFill>
              </a:rPr>
              <a:t>”用例</a:t>
            </a:r>
            <a:r>
              <a:rPr lang="zh-CN" altLang="en-US" sz="3600" b="1" dirty="0" smtClean="0">
                <a:solidFill>
                  <a:schemeClr val="tx1"/>
                </a:solidFill>
              </a:rPr>
              <a:t>描述：</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、插入银行卡。</a:t>
            </a:r>
            <a:r>
              <a:rPr lang="en-US" altLang="zh-CN" sz="3600" b="1" dirty="0" smtClean="0">
                <a:solidFill>
                  <a:schemeClr val="tx1"/>
                </a:solidFill>
              </a:rPr>
              <a:t>2</a:t>
            </a:r>
            <a:r>
              <a:rPr lang="zh-CN" altLang="en-US" sz="3600" b="1" dirty="0" smtClean="0">
                <a:solidFill>
                  <a:schemeClr val="tx1"/>
                </a:solidFill>
              </a:rPr>
              <a:t>、输入密码。</a:t>
            </a:r>
            <a:r>
              <a:rPr lang="en-US" altLang="zh-CN" sz="3600" b="1" dirty="0" smtClean="0">
                <a:solidFill>
                  <a:schemeClr val="tx1"/>
                </a:solidFill>
              </a:rPr>
              <a:t>3</a:t>
            </a:r>
            <a:r>
              <a:rPr lang="zh-CN" altLang="en-US" sz="3600" b="1" dirty="0" smtClean="0">
                <a:solidFill>
                  <a:schemeClr val="tx1"/>
                </a:solidFill>
              </a:rPr>
              <a:t>、判断密码是否正确。</a:t>
            </a:r>
            <a:r>
              <a:rPr lang="en-US" altLang="zh-CN" sz="3600" b="1" dirty="0" smtClean="0">
                <a:solidFill>
                  <a:schemeClr val="tx1"/>
                </a:solidFill>
              </a:rPr>
              <a:t>3.1</a:t>
            </a:r>
            <a:r>
              <a:rPr lang="zh-CN" altLang="en-US" sz="3600" b="1" dirty="0" smtClean="0">
                <a:solidFill>
                  <a:schemeClr val="tx1"/>
                </a:solidFill>
              </a:rPr>
              <a:t>、若不正确，则要求重新输入。重新输入三次仍不正确的，自动退卡。</a:t>
            </a:r>
            <a:r>
              <a:rPr lang="en-US" altLang="zh-CN" sz="3600" b="1" dirty="0" smtClean="0">
                <a:solidFill>
                  <a:schemeClr val="tx1"/>
                </a:solidFill>
              </a:rPr>
              <a:t>3.2</a:t>
            </a:r>
            <a:r>
              <a:rPr lang="zh-CN" altLang="en-US" sz="3600" b="1" dirty="0" smtClean="0">
                <a:solidFill>
                  <a:schemeClr val="tx1"/>
                </a:solidFill>
              </a:rPr>
              <a:t>、若正确，则进入操作主界面。</a:t>
            </a:r>
            <a:endParaRPr lang="en-US" altLang="zh-CN" sz="3600" b="1" dirty="0">
              <a:solidFill>
                <a:schemeClr val="tx1"/>
              </a:solidFill>
            </a:endParaRPr>
          </a:p>
        </p:txBody>
      </p:sp>
    </p:spTree>
    <p:extLst>
      <p:ext uri="{BB962C8B-B14F-4D97-AF65-F5344CB8AC3E}">
        <p14:creationId xmlns:p14="http://schemas.microsoft.com/office/powerpoint/2010/main" val="33388128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a:t>
            </a:r>
            <a:r>
              <a:rPr lang="zh-CN" altLang="en-US" sz="3600" b="1" dirty="0" smtClean="0">
                <a:solidFill>
                  <a:srgbClr val="FF0000"/>
                </a:solidFill>
              </a:rPr>
              <a:t>查询余额</a:t>
            </a:r>
            <a:r>
              <a:rPr lang="zh-CN" altLang="en-US" sz="3600" b="1" dirty="0" smtClean="0">
                <a:solidFill>
                  <a:schemeClr val="tx1"/>
                </a:solidFill>
              </a:rPr>
              <a:t>”用例简介：</a:t>
            </a:r>
            <a:endParaRPr lang="en-US" altLang="zh-CN" sz="3600" b="1" dirty="0" smtClean="0">
              <a:solidFill>
                <a:schemeClr val="tx1"/>
              </a:solidFill>
            </a:endParaRPr>
          </a:p>
          <a:p>
            <a:pPr algn="l"/>
            <a:r>
              <a:rPr lang="zh-CN" altLang="en-US" sz="3600" b="1" dirty="0" smtClean="0">
                <a:solidFill>
                  <a:schemeClr val="tx1"/>
                </a:solidFill>
              </a:rPr>
              <a:t>成功登录后，储户可以在</a:t>
            </a:r>
            <a:r>
              <a:rPr lang="en-US" altLang="zh-CN" sz="3600" b="1" dirty="0" smtClean="0">
                <a:solidFill>
                  <a:schemeClr val="tx1"/>
                </a:solidFill>
              </a:rPr>
              <a:t>ATM</a:t>
            </a:r>
            <a:r>
              <a:rPr lang="zh-CN" altLang="en-US" sz="3600" b="1" dirty="0" smtClean="0">
                <a:solidFill>
                  <a:schemeClr val="tx1"/>
                </a:solidFill>
              </a:rPr>
              <a:t>机上查询银行账户上的余额。</a:t>
            </a:r>
            <a:endParaRPr lang="en-US" altLang="zh-CN" sz="3600" b="1" dirty="0">
              <a:solidFill>
                <a:schemeClr val="tx1"/>
              </a:solidFill>
            </a:endParaRPr>
          </a:p>
          <a:p>
            <a:pPr algn="l"/>
            <a:r>
              <a:rPr lang="zh-CN" altLang="en-US" sz="3600" b="1" dirty="0" smtClean="0">
                <a:solidFill>
                  <a:schemeClr val="tx1"/>
                </a:solidFill>
              </a:rPr>
              <a:t>“</a:t>
            </a:r>
            <a:r>
              <a:rPr lang="zh-CN" altLang="en-US" sz="3600" b="1" dirty="0">
                <a:solidFill>
                  <a:srgbClr val="FF0000"/>
                </a:solidFill>
              </a:rPr>
              <a:t>查询余额</a:t>
            </a:r>
            <a:r>
              <a:rPr lang="zh-CN" altLang="en-US" sz="3600" b="1" dirty="0" smtClean="0">
                <a:solidFill>
                  <a:schemeClr val="tx1"/>
                </a:solidFill>
              </a:rPr>
              <a:t>”</a:t>
            </a:r>
            <a:r>
              <a:rPr lang="zh-CN" altLang="en-US" sz="3600" b="1" dirty="0">
                <a:solidFill>
                  <a:schemeClr val="tx1"/>
                </a:solidFill>
              </a:rPr>
              <a:t>用例</a:t>
            </a:r>
            <a:r>
              <a:rPr lang="zh-CN" altLang="en-US" sz="3600" b="1" dirty="0" smtClean="0">
                <a:solidFill>
                  <a:schemeClr val="tx1"/>
                </a:solidFill>
              </a:rPr>
              <a:t>描述：</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、显示该储户在</a:t>
            </a:r>
            <a:r>
              <a:rPr lang="zh-CN" altLang="en-US" sz="3600" b="1" dirty="0">
                <a:solidFill>
                  <a:schemeClr val="tx1"/>
                </a:solidFill>
              </a:rPr>
              <a:t>银行账户上的余额</a:t>
            </a:r>
            <a:r>
              <a:rPr lang="zh-CN" altLang="en-US" sz="3600" b="1" dirty="0" smtClean="0">
                <a:solidFill>
                  <a:schemeClr val="tx1"/>
                </a:solidFill>
              </a:rPr>
              <a:t>。</a:t>
            </a:r>
            <a:r>
              <a:rPr lang="en-US" altLang="zh-CN" sz="3600" b="1" dirty="0" smtClean="0">
                <a:solidFill>
                  <a:schemeClr val="tx1"/>
                </a:solidFill>
              </a:rPr>
              <a:t>2</a:t>
            </a:r>
            <a:r>
              <a:rPr lang="zh-CN" altLang="en-US" sz="3600" b="1" dirty="0" smtClean="0">
                <a:solidFill>
                  <a:schemeClr val="tx1"/>
                </a:solidFill>
              </a:rPr>
              <a:t>、如果还需要查看历史交易记录，则显示给定时间段内的交易记录清单。</a:t>
            </a:r>
            <a:endParaRPr lang="en-US" altLang="zh-CN" sz="3600" b="1" dirty="0">
              <a:solidFill>
                <a:schemeClr val="tx1"/>
              </a:solidFill>
            </a:endParaRPr>
          </a:p>
        </p:txBody>
      </p:sp>
    </p:spTree>
    <p:extLst>
      <p:ext uri="{BB962C8B-B14F-4D97-AF65-F5344CB8AC3E}">
        <p14:creationId xmlns:p14="http://schemas.microsoft.com/office/powerpoint/2010/main" val="39546596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fontScale="92500" lnSpcReduction="20000"/>
          </a:bodyPr>
          <a:lstStyle/>
          <a:p>
            <a:pPr algn="l"/>
            <a:r>
              <a:rPr lang="zh-CN" altLang="en-US" sz="3600" b="1" dirty="0" smtClean="0">
                <a:solidFill>
                  <a:schemeClr val="tx1"/>
                </a:solidFill>
              </a:rPr>
              <a:t>“</a:t>
            </a:r>
            <a:r>
              <a:rPr lang="zh-CN" altLang="en-US" sz="3600" b="1" dirty="0" smtClean="0">
                <a:solidFill>
                  <a:srgbClr val="FF0000"/>
                </a:solidFill>
              </a:rPr>
              <a:t>存钱</a:t>
            </a:r>
            <a:r>
              <a:rPr lang="zh-CN" altLang="en-US" sz="3600" b="1" dirty="0" smtClean="0">
                <a:solidFill>
                  <a:schemeClr val="tx1"/>
                </a:solidFill>
              </a:rPr>
              <a:t>”用例简介：</a:t>
            </a:r>
            <a:endParaRPr lang="en-US" altLang="zh-CN" sz="3600" b="1" dirty="0" smtClean="0">
              <a:solidFill>
                <a:schemeClr val="tx1"/>
              </a:solidFill>
            </a:endParaRPr>
          </a:p>
          <a:p>
            <a:pPr algn="l"/>
            <a:r>
              <a:rPr lang="zh-CN" altLang="en-US" sz="3600" b="1" dirty="0">
                <a:solidFill>
                  <a:schemeClr val="tx1"/>
                </a:solidFill>
              </a:rPr>
              <a:t>成功登录后，储户可以在</a:t>
            </a:r>
            <a:r>
              <a:rPr lang="en-US" altLang="zh-CN" sz="3600" b="1" dirty="0">
                <a:solidFill>
                  <a:schemeClr val="tx1"/>
                </a:solidFill>
              </a:rPr>
              <a:t>ATM</a:t>
            </a:r>
            <a:r>
              <a:rPr lang="zh-CN" altLang="en-US" sz="3600" b="1" dirty="0">
                <a:solidFill>
                  <a:schemeClr val="tx1"/>
                </a:solidFill>
              </a:rPr>
              <a:t>机</a:t>
            </a:r>
            <a:r>
              <a:rPr lang="zh-CN" altLang="en-US" sz="3600" b="1" dirty="0" smtClean="0">
                <a:solidFill>
                  <a:schemeClr val="tx1"/>
                </a:solidFill>
              </a:rPr>
              <a:t>上进行存钱操作。</a:t>
            </a:r>
            <a:endParaRPr lang="en-US" altLang="zh-CN" sz="3600" b="1" dirty="0">
              <a:solidFill>
                <a:schemeClr val="tx1"/>
              </a:solidFill>
            </a:endParaRPr>
          </a:p>
          <a:p>
            <a:pPr algn="l"/>
            <a:r>
              <a:rPr lang="zh-CN" altLang="en-US" sz="3600" b="1" dirty="0" smtClean="0">
                <a:solidFill>
                  <a:schemeClr val="tx1"/>
                </a:solidFill>
              </a:rPr>
              <a:t>“</a:t>
            </a:r>
            <a:r>
              <a:rPr lang="zh-CN" altLang="en-US" sz="3600" b="1" dirty="0">
                <a:solidFill>
                  <a:srgbClr val="FF0000"/>
                </a:solidFill>
              </a:rPr>
              <a:t>存钱</a:t>
            </a:r>
            <a:r>
              <a:rPr lang="zh-CN" altLang="en-US" sz="3600" b="1" dirty="0" smtClean="0">
                <a:solidFill>
                  <a:schemeClr val="tx1"/>
                </a:solidFill>
              </a:rPr>
              <a:t>”</a:t>
            </a:r>
            <a:r>
              <a:rPr lang="zh-CN" altLang="en-US" sz="3600" b="1" dirty="0">
                <a:solidFill>
                  <a:schemeClr val="tx1"/>
                </a:solidFill>
              </a:rPr>
              <a:t>用例</a:t>
            </a:r>
            <a:r>
              <a:rPr lang="zh-CN" altLang="en-US" sz="3600" b="1" dirty="0" smtClean="0">
                <a:solidFill>
                  <a:schemeClr val="tx1"/>
                </a:solidFill>
              </a:rPr>
              <a:t>描述：</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、插入纸币。</a:t>
            </a:r>
            <a:r>
              <a:rPr lang="en-US" altLang="zh-CN" sz="3600" b="1" dirty="0" smtClean="0">
                <a:solidFill>
                  <a:schemeClr val="tx1"/>
                </a:solidFill>
              </a:rPr>
              <a:t>2</a:t>
            </a:r>
            <a:r>
              <a:rPr lang="zh-CN" altLang="en-US" sz="3600" b="1" dirty="0" smtClean="0">
                <a:solidFill>
                  <a:schemeClr val="tx1"/>
                </a:solidFill>
              </a:rPr>
              <a:t>、验证纸币的真伪。</a:t>
            </a:r>
            <a:r>
              <a:rPr lang="en-US" altLang="zh-CN" sz="3600" b="1" dirty="0" smtClean="0">
                <a:solidFill>
                  <a:schemeClr val="tx1"/>
                </a:solidFill>
              </a:rPr>
              <a:t>3</a:t>
            </a:r>
            <a:r>
              <a:rPr lang="zh-CN" altLang="en-US" sz="3600" b="1" dirty="0" smtClean="0">
                <a:solidFill>
                  <a:schemeClr val="tx1"/>
                </a:solidFill>
              </a:rPr>
              <a:t>、吐出判断为假的纸币。</a:t>
            </a:r>
            <a:r>
              <a:rPr lang="en-US" altLang="zh-CN" sz="3600" b="1" dirty="0" smtClean="0">
                <a:solidFill>
                  <a:schemeClr val="tx1"/>
                </a:solidFill>
              </a:rPr>
              <a:t>4</a:t>
            </a:r>
            <a:r>
              <a:rPr lang="zh-CN" altLang="en-US" sz="3600" b="1" dirty="0" smtClean="0">
                <a:solidFill>
                  <a:schemeClr val="tx1"/>
                </a:solidFill>
              </a:rPr>
              <a:t>、统计为真的纸币的总金额，显示该金额，等待储户确认。</a:t>
            </a:r>
            <a:r>
              <a:rPr lang="en-US" altLang="zh-CN" sz="3600" b="1" dirty="0" smtClean="0">
                <a:solidFill>
                  <a:schemeClr val="tx1"/>
                </a:solidFill>
              </a:rPr>
              <a:t>5</a:t>
            </a:r>
            <a:r>
              <a:rPr lang="zh-CN" altLang="en-US" sz="3600" b="1" dirty="0" smtClean="0">
                <a:solidFill>
                  <a:schemeClr val="tx1"/>
                </a:solidFill>
              </a:rPr>
              <a:t>、显示储蓄卡上的持卡人信息，</a:t>
            </a:r>
            <a:r>
              <a:rPr lang="zh-CN" altLang="en-US" sz="3600" b="1" dirty="0">
                <a:solidFill>
                  <a:schemeClr val="tx1"/>
                </a:solidFill>
              </a:rPr>
              <a:t>等待储户确认</a:t>
            </a:r>
            <a:r>
              <a:rPr lang="zh-CN" altLang="en-US" sz="3600" b="1" dirty="0" smtClean="0">
                <a:solidFill>
                  <a:schemeClr val="tx1"/>
                </a:solidFill>
              </a:rPr>
              <a:t>。</a:t>
            </a:r>
            <a:r>
              <a:rPr lang="en-US" altLang="zh-CN" sz="3600" b="1" dirty="0" smtClean="0">
                <a:solidFill>
                  <a:schemeClr val="tx1"/>
                </a:solidFill>
              </a:rPr>
              <a:t>6</a:t>
            </a:r>
            <a:r>
              <a:rPr lang="zh-CN" altLang="en-US" sz="3600" b="1" dirty="0" smtClean="0">
                <a:solidFill>
                  <a:schemeClr val="tx1"/>
                </a:solidFill>
              </a:rPr>
              <a:t>、若确认，则改写该储户的</a:t>
            </a:r>
            <a:r>
              <a:rPr lang="zh-CN" altLang="en-US" sz="3600" b="1" dirty="0">
                <a:solidFill>
                  <a:schemeClr val="tx1"/>
                </a:solidFill>
              </a:rPr>
              <a:t>银行账户上的</a:t>
            </a:r>
            <a:r>
              <a:rPr lang="zh-CN" altLang="en-US" sz="3600" b="1" dirty="0" smtClean="0">
                <a:solidFill>
                  <a:schemeClr val="tx1"/>
                </a:solidFill>
              </a:rPr>
              <a:t>余额。</a:t>
            </a:r>
            <a:endParaRPr lang="en-US" altLang="zh-CN" sz="3600" b="1" dirty="0">
              <a:solidFill>
                <a:schemeClr val="tx1"/>
              </a:solidFill>
            </a:endParaRPr>
          </a:p>
          <a:p>
            <a:pPr algn="l"/>
            <a:endParaRPr lang="en-US" altLang="zh-CN" sz="3600" b="1" dirty="0">
              <a:solidFill>
                <a:schemeClr val="tx1"/>
              </a:solidFill>
            </a:endParaRPr>
          </a:p>
        </p:txBody>
      </p:sp>
    </p:spTree>
    <p:extLst>
      <p:ext uri="{BB962C8B-B14F-4D97-AF65-F5344CB8AC3E}">
        <p14:creationId xmlns:p14="http://schemas.microsoft.com/office/powerpoint/2010/main" val="395465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fontScale="92500"/>
          </a:bodyPr>
          <a:lstStyle/>
          <a:p>
            <a:pPr algn="l"/>
            <a:r>
              <a:rPr lang="en-US" altLang="zh-CN" sz="3600" b="1" dirty="0" smtClean="0">
                <a:solidFill>
                  <a:schemeClr val="tx1"/>
                </a:solidFill>
              </a:rPr>
              <a:t>7</a:t>
            </a:r>
            <a:r>
              <a:rPr lang="zh-CN" altLang="en-US" sz="3600" b="1" dirty="0" smtClean="0">
                <a:solidFill>
                  <a:schemeClr val="tx1"/>
                </a:solidFill>
              </a:rPr>
              <a:t>、</a:t>
            </a:r>
            <a:r>
              <a:rPr lang="zh-CN" altLang="en-US" sz="3600" b="1" dirty="0">
                <a:solidFill>
                  <a:srgbClr val="FF0000"/>
                </a:solidFill>
              </a:rPr>
              <a:t>需求</a:t>
            </a:r>
            <a:r>
              <a:rPr lang="zh-CN" altLang="en-US" sz="3600" b="1" dirty="0" smtClean="0">
                <a:solidFill>
                  <a:srgbClr val="FF0000"/>
                </a:solidFill>
              </a:rPr>
              <a:t>获取的任务</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收集背景资料。</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定义项目前景和范围。</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选择信息的来源。用户、硬数据（表单、报表）、相关的文档、领域专家。</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选择获取方法。面谈、调查表、观察。</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记录获取结果。</a:t>
            </a:r>
            <a:endParaRPr lang="zh-CN" altLang="en-US" sz="3600" b="1" dirty="0">
              <a:solidFill>
                <a:schemeClr val="tx1"/>
              </a:solidFill>
            </a:endParaRPr>
          </a:p>
        </p:txBody>
      </p:sp>
    </p:spTree>
    <p:extLst>
      <p:ext uri="{BB962C8B-B14F-4D97-AF65-F5344CB8AC3E}">
        <p14:creationId xmlns:p14="http://schemas.microsoft.com/office/powerpoint/2010/main" val="28317148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fontScale="92500" lnSpcReduction="10000"/>
          </a:bodyPr>
          <a:lstStyle/>
          <a:p>
            <a:pPr algn="l"/>
            <a:r>
              <a:rPr lang="zh-CN" altLang="en-US" sz="3600" b="1" dirty="0" smtClean="0">
                <a:solidFill>
                  <a:schemeClr val="tx1"/>
                </a:solidFill>
              </a:rPr>
              <a:t>“</a:t>
            </a:r>
            <a:r>
              <a:rPr lang="zh-CN" altLang="en-US" sz="3600" b="1" dirty="0" smtClean="0">
                <a:solidFill>
                  <a:srgbClr val="FF0000"/>
                </a:solidFill>
              </a:rPr>
              <a:t>取钱</a:t>
            </a:r>
            <a:r>
              <a:rPr lang="zh-CN" altLang="en-US" sz="3600" b="1" dirty="0" smtClean="0">
                <a:solidFill>
                  <a:schemeClr val="tx1"/>
                </a:solidFill>
              </a:rPr>
              <a:t>”用例简介：</a:t>
            </a:r>
            <a:endParaRPr lang="en-US" altLang="zh-CN" sz="3600" b="1" dirty="0" smtClean="0">
              <a:solidFill>
                <a:schemeClr val="tx1"/>
              </a:solidFill>
            </a:endParaRPr>
          </a:p>
          <a:p>
            <a:pPr algn="l"/>
            <a:r>
              <a:rPr lang="zh-CN" altLang="en-US" sz="3600" b="1" dirty="0">
                <a:solidFill>
                  <a:schemeClr val="tx1"/>
                </a:solidFill>
              </a:rPr>
              <a:t>成功登录后，储户可以在</a:t>
            </a:r>
            <a:r>
              <a:rPr lang="en-US" altLang="zh-CN" sz="3600" b="1" dirty="0">
                <a:solidFill>
                  <a:schemeClr val="tx1"/>
                </a:solidFill>
              </a:rPr>
              <a:t>ATM</a:t>
            </a:r>
            <a:r>
              <a:rPr lang="zh-CN" altLang="en-US" sz="3600" b="1" dirty="0">
                <a:solidFill>
                  <a:schemeClr val="tx1"/>
                </a:solidFill>
              </a:rPr>
              <a:t>机上</a:t>
            </a:r>
            <a:r>
              <a:rPr lang="zh-CN" altLang="en-US" sz="3600" b="1" dirty="0" smtClean="0">
                <a:solidFill>
                  <a:schemeClr val="tx1"/>
                </a:solidFill>
              </a:rPr>
              <a:t>进行取钱</a:t>
            </a:r>
            <a:r>
              <a:rPr lang="zh-CN" altLang="en-US" sz="3600" b="1" dirty="0">
                <a:solidFill>
                  <a:schemeClr val="tx1"/>
                </a:solidFill>
              </a:rPr>
              <a:t>操作</a:t>
            </a:r>
            <a:r>
              <a:rPr lang="zh-CN" altLang="en-US" sz="3600" b="1" dirty="0" smtClean="0">
                <a:solidFill>
                  <a:schemeClr val="tx1"/>
                </a:solidFill>
              </a:rPr>
              <a:t>。</a:t>
            </a:r>
            <a:endParaRPr lang="en-US" altLang="zh-CN" sz="3600" b="1" dirty="0">
              <a:solidFill>
                <a:schemeClr val="tx1"/>
              </a:solidFill>
            </a:endParaRPr>
          </a:p>
          <a:p>
            <a:pPr algn="l"/>
            <a:r>
              <a:rPr lang="zh-CN" altLang="en-US" sz="3600" b="1" dirty="0" smtClean="0">
                <a:solidFill>
                  <a:schemeClr val="tx1"/>
                </a:solidFill>
              </a:rPr>
              <a:t>“</a:t>
            </a:r>
            <a:r>
              <a:rPr lang="zh-CN" altLang="en-US" sz="3600" b="1" dirty="0">
                <a:solidFill>
                  <a:srgbClr val="FF0000"/>
                </a:solidFill>
              </a:rPr>
              <a:t>取钱</a:t>
            </a:r>
            <a:r>
              <a:rPr lang="zh-CN" altLang="en-US" sz="3600" b="1" dirty="0" smtClean="0">
                <a:solidFill>
                  <a:schemeClr val="tx1"/>
                </a:solidFill>
              </a:rPr>
              <a:t>”</a:t>
            </a:r>
            <a:r>
              <a:rPr lang="zh-CN" altLang="en-US" sz="3600" b="1" dirty="0">
                <a:solidFill>
                  <a:schemeClr val="tx1"/>
                </a:solidFill>
              </a:rPr>
              <a:t>用例</a:t>
            </a:r>
            <a:r>
              <a:rPr lang="zh-CN" altLang="en-US" sz="3600" b="1" dirty="0" smtClean="0">
                <a:solidFill>
                  <a:schemeClr val="tx1"/>
                </a:solidFill>
              </a:rPr>
              <a:t>描述：</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、输入取款金额。</a:t>
            </a:r>
            <a:r>
              <a:rPr lang="en-US" altLang="zh-CN" sz="3600" b="1" dirty="0" smtClean="0">
                <a:solidFill>
                  <a:schemeClr val="tx1"/>
                </a:solidFill>
              </a:rPr>
              <a:t>2</a:t>
            </a:r>
            <a:r>
              <a:rPr lang="zh-CN" altLang="en-US" sz="3600" b="1" dirty="0" smtClean="0">
                <a:solidFill>
                  <a:schemeClr val="tx1"/>
                </a:solidFill>
              </a:rPr>
              <a:t>、判断</a:t>
            </a:r>
            <a:r>
              <a:rPr lang="zh-CN" altLang="en-US" sz="3600" b="1" dirty="0">
                <a:solidFill>
                  <a:schemeClr val="tx1"/>
                </a:solidFill>
              </a:rPr>
              <a:t>该储户的银行账户上的</a:t>
            </a:r>
            <a:r>
              <a:rPr lang="zh-CN" altLang="en-US" sz="3600" b="1" dirty="0" smtClean="0">
                <a:solidFill>
                  <a:schemeClr val="tx1"/>
                </a:solidFill>
              </a:rPr>
              <a:t>余额是否足够。</a:t>
            </a:r>
            <a:r>
              <a:rPr lang="en-US" altLang="zh-CN" sz="3600" b="1" dirty="0" smtClean="0">
                <a:solidFill>
                  <a:schemeClr val="tx1"/>
                </a:solidFill>
              </a:rPr>
              <a:t>2.1</a:t>
            </a:r>
            <a:r>
              <a:rPr lang="zh-CN" altLang="en-US" sz="3600" b="1" dirty="0" smtClean="0">
                <a:solidFill>
                  <a:schemeClr val="tx1"/>
                </a:solidFill>
              </a:rPr>
              <a:t>、若不足，则提示“余额不足”，退回主界面。</a:t>
            </a:r>
            <a:r>
              <a:rPr lang="en-US" altLang="zh-CN" sz="3600" b="1" dirty="0" smtClean="0">
                <a:solidFill>
                  <a:schemeClr val="tx1"/>
                </a:solidFill>
              </a:rPr>
              <a:t>2.2</a:t>
            </a:r>
            <a:r>
              <a:rPr lang="zh-CN" altLang="en-US" sz="3600" b="1" dirty="0" smtClean="0">
                <a:solidFill>
                  <a:schemeClr val="tx1"/>
                </a:solidFill>
              </a:rPr>
              <a:t>、若足额，则吐出纸币，</a:t>
            </a:r>
            <a:r>
              <a:rPr lang="zh-CN" altLang="en-US" sz="3600" b="1" dirty="0">
                <a:solidFill>
                  <a:schemeClr val="tx1"/>
                </a:solidFill>
              </a:rPr>
              <a:t>改写该储户的银行账户上的余额。</a:t>
            </a:r>
            <a:endParaRPr lang="en-US" altLang="zh-CN" sz="3600" b="1" dirty="0">
              <a:solidFill>
                <a:schemeClr val="tx1"/>
              </a:solidFill>
            </a:endParaRPr>
          </a:p>
        </p:txBody>
      </p:sp>
    </p:spTree>
    <p:extLst>
      <p:ext uri="{BB962C8B-B14F-4D97-AF65-F5344CB8AC3E}">
        <p14:creationId xmlns:p14="http://schemas.microsoft.com/office/powerpoint/2010/main" val="39546596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8.3</a:t>
            </a:r>
            <a:r>
              <a:rPr lang="zh-CN" altLang="en-US" b="1" dirty="0" smtClean="0"/>
              <a:t>节    用户需求及分析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fontScale="85000" lnSpcReduction="10000"/>
          </a:bodyPr>
          <a:lstStyle/>
          <a:p>
            <a:pPr algn="l"/>
            <a:r>
              <a:rPr lang="zh-CN" altLang="en-US" sz="3600" b="1" dirty="0" smtClean="0">
                <a:solidFill>
                  <a:schemeClr val="tx1"/>
                </a:solidFill>
              </a:rPr>
              <a:t>“</a:t>
            </a:r>
            <a:r>
              <a:rPr lang="zh-CN" altLang="en-US" sz="3600" b="1" dirty="0" smtClean="0">
                <a:solidFill>
                  <a:srgbClr val="FF0000"/>
                </a:solidFill>
              </a:rPr>
              <a:t>转帐</a:t>
            </a:r>
            <a:r>
              <a:rPr lang="zh-CN" altLang="en-US" sz="3600" b="1" dirty="0" smtClean="0">
                <a:solidFill>
                  <a:schemeClr val="tx1"/>
                </a:solidFill>
              </a:rPr>
              <a:t>”用例简介：</a:t>
            </a:r>
            <a:endParaRPr lang="en-US" altLang="zh-CN" sz="3600" b="1" dirty="0" smtClean="0">
              <a:solidFill>
                <a:schemeClr val="tx1"/>
              </a:solidFill>
            </a:endParaRPr>
          </a:p>
          <a:p>
            <a:pPr algn="l"/>
            <a:r>
              <a:rPr lang="zh-CN" altLang="en-US" sz="3600" b="1" dirty="0">
                <a:solidFill>
                  <a:schemeClr val="tx1"/>
                </a:solidFill>
              </a:rPr>
              <a:t>成功登录后，储户可以在</a:t>
            </a:r>
            <a:r>
              <a:rPr lang="en-US" altLang="zh-CN" sz="3600" b="1" dirty="0">
                <a:solidFill>
                  <a:schemeClr val="tx1"/>
                </a:solidFill>
              </a:rPr>
              <a:t>ATM</a:t>
            </a:r>
            <a:r>
              <a:rPr lang="zh-CN" altLang="en-US" sz="3600" b="1" dirty="0">
                <a:solidFill>
                  <a:schemeClr val="tx1"/>
                </a:solidFill>
              </a:rPr>
              <a:t>机上</a:t>
            </a:r>
            <a:r>
              <a:rPr lang="zh-CN" altLang="en-US" sz="3600" b="1" dirty="0" smtClean="0">
                <a:solidFill>
                  <a:schemeClr val="tx1"/>
                </a:solidFill>
              </a:rPr>
              <a:t>进行转帐操作。</a:t>
            </a:r>
            <a:endParaRPr lang="en-US" altLang="zh-CN" sz="3600" b="1" dirty="0">
              <a:solidFill>
                <a:schemeClr val="tx1"/>
              </a:solidFill>
            </a:endParaRPr>
          </a:p>
          <a:p>
            <a:pPr algn="l"/>
            <a:r>
              <a:rPr lang="zh-CN" altLang="en-US" sz="3600" b="1" dirty="0" smtClean="0">
                <a:solidFill>
                  <a:schemeClr val="tx1"/>
                </a:solidFill>
              </a:rPr>
              <a:t>“</a:t>
            </a:r>
            <a:r>
              <a:rPr lang="zh-CN" altLang="en-US" sz="3600" b="1" dirty="0">
                <a:solidFill>
                  <a:srgbClr val="FF0000"/>
                </a:solidFill>
              </a:rPr>
              <a:t>转帐</a:t>
            </a:r>
            <a:r>
              <a:rPr lang="zh-CN" altLang="en-US" sz="3600" b="1" dirty="0" smtClean="0">
                <a:solidFill>
                  <a:schemeClr val="tx1"/>
                </a:solidFill>
              </a:rPr>
              <a:t>”</a:t>
            </a:r>
            <a:r>
              <a:rPr lang="zh-CN" altLang="en-US" sz="3600" b="1" dirty="0">
                <a:solidFill>
                  <a:schemeClr val="tx1"/>
                </a:solidFill>
              </a:rPr>
              <a:t>用例</a:t>
            </a:r>
            <a:r>
              <a:rPr lang="zh-CN" altLang="en-US" sz="3600" b="1" dirty="0" smtClean="0">
                <a:solidFill>
                  <a:schemeClr val="tx1"/>
                </a:solidFill>
              </a:rPr>
              <a:t>描述：</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、输入其他人的银行账号。</a:t>
            </a:r>
            <a:r>
              <a:rPr lang="en-US" altLang="zh-CN" sz="3600" b="1" dirty="0" smtClean="0">
                <a:solidFill>
                  <a:schemeClr val="tx1"/>
                </a:solidFill>
              </a:rPr>
              <a:t>2</a:t>
            </a:r>
            <a:r>
              <a:rPr lang="zh-CN" altLang="en-US" sz="3600" b="1" dirty="0" smtClean="0">
                <a:solidFill>
                  <a:schemeClr val="tx1"/>
                </a:solidFill>
              </a:rPr>
              <a:t>、输入转帐金额。</a:t>
            </a:r>
            <a:r>
              <a:rPr lang="en-US" altLang="zh-CN" sz="3600" b="1" dirty="0" smtClean="0">
                <a:solidFill>
                  <a:schemeClr val="tx1"/>
                </a:solidFill>
              </a:rPr>
              <a:t>3</a:t>
            </a:r>
            <a:r>
              <a:rPr lang="zh-CN" altLang="en-US" sz="3600" b="1" dirty="0" smtClean="0">
                <a:solidFill>
                  <a:schemeClr val="tx1"/>
                </a:solidFill>
              </a:rPr>
              <a:t>、</a:t>
            </a:r>
            <a:r>
              <a:rPr lang="zh-CN" altLang="en-US" sz="3600" b="1" dirty="0">
                <a:solidFill>
                  <a:schemeClr val="tx1"/>
                </a:solidFill>
              </a:rPr>
              <a:t>判断该储户的银行账户上的余额是否</a:t>
            </a:r>
            <a:r>
              <a:rPr lang="zh-CN" altLang="en-US" sz="3600" b="1" dirty="0" smtClean="0">
                <a:solidFill>
                  <a:schemeClr val="tx1"/>
                </a:solidFill>
              </a:rPr>
              <a:t>足够。</a:t>
            </a:r>
            <a:r>
              <a:rPr lang="en-US" altLang="zh-CN" sz="3600" b="1" dirty="0" smtClean="0">
                <a:solidFill>
                  <a:schemeClr val="tx1"/>
                </a:solidFill>
              </a:rPr>
              <a:t>3.1</a:t>
            </a:r>
            <a:r>
              <a:rPr lang="zh-CN" altLang="en-US" sz="3600" b="1" dirty="0" smtClean="0">
                <a:solidFill>
                  <a:schemeClr val="tx1"/>
                </a:solidFill>
              </a:rPr>
              <a:t>、</a:t>
            </a:r>
            <a:r>
              <a:rPr lang="zh-CN" altLang="en-US" sz="3600" b="1" dirty="0">
                <a:solidFill>
                  <a:schemeClr val="tx1"/>
                </a:solidFill>
              </a:rPr>
              <a:t>若不足，则提示“余额不足”，退回主界面</a:t>
            </a:r>
            <a:r>
              <a:rPr lang="zh-CN" altLang="en-US" sz="3600" b="1" dirty="0" smtClean="0">
                <a:solidFill>
                  <a:schemeClr val="tx1"/>
                </a:solidFill>
              </a:rPr>
              <a:t>。</a:t>
            </a:r>
            <a:r>
              <a:rPr lang="en-US" altLang="zh-CN" sz="3600" b="1" dirty="0" smtClean="0">
                <a:solidFill>
                  <a:schemeClr val="tx1"/>
                </a:solidFill>
              </a:rPr>
              <a:t>3.2</a:t>
            </a:r>
            <a:r>
              <a:rPr lang="zh-CN" altLang="en-US" sz="3600" b="1" dirty="0" smtClean="0">
                <a:solidFill>
                  <a:schemeClr val="tx1"/>
                </a:solidFill>
              </a:rPr>
              <a:t>、</a:t>
            </a:r>
            <a:r>
              <a:rPr lang="zh-CN" altLang="en-US" sz="3600" b="1" dirty="0">
                <a:solidFill>
                  <a:schemeClr val="tx1"/>
                </a:solidFill>
              </a:rPr>
              <a:t>若足额</a:t>
            </a:r>
            <a:r>
              <a:rPr lang="zh-CN" altLang="en-US" sz="3600" b="1" dirty="0" smtClean="0">
                <a:solidFill>
                  <a:schemeClr val="tx1"/>
                </a:solidFill>
              </a:rPr>
              <a:t>，则提示储户核对信息。</a:t>
            </a:r>
            <a:r>
              <a:rPr lang="en-US" altLang="zh-CN" sz="3600" b="1" dirty="0" smtClean="0">
                <a:solidFill>
                  <a:schemeClr val="tx1"/>
                </a:solidFill>
              </a:rPr>
              <a:t>4</a:t>
            </a:r>
            <a:r>
              <a:rPr lang="zh-CN" altLang="en-US" sz="3600" b="1" dirty="0" smtClean="0">
                <a:solidFill>
                  <a:schemeClr val="tx1"/>
                </a:solidFill>
              </a:rPr>
              <a:t>、核对无误，则进行转钱。</a:t>
            </a:r>
            <a:r>
              <a:rPr lang="en-US" altLang="zh-CN" sz="3600" b="1" dirty="0" smtClean="0">
                <a:solidFill>
                  <a:schemeClr val="tx1"/>
                </a:solidFill>
              </a:rPr>
              <a:t>5</a:t>
            </a:r>
            <a:r>
              <a:rPr lang="zh-CN" altLang="en-US" sz="3600" b="1" dirty="0" smtClean="0">
                <a:solidFill>
                  <a:schemeClr val="tx1"/>
                </a:solidFill>
              </a:rPr>
              <a:t>、</a:t>
            </a:r>
            <a:r>
              <a:rPr lang="zh-CN" altLang="en-US" sz="3600" b="1" dirty="0">
                <a:solidFill>
                  <a:schemeClr val="tx1"/>
                </a:solidFill>
              </a:rPr>
              <a:t>改写该储户的银行账户上的余额。</a:t>
            </a:r>
            <a:endParaRPr lang="en-US" altLang="zh-CN" sz="3600" b="1" dirty="0">
              <a:solidFill>
                <a:schemeClr val="tx1"/>
              </a:solidFill>
            </a:endParaRPr>
          </a:p>
          <a:p>
            <a:pPr algn="l"/>
            <a:endParaRPr lang="en-US" altLang="zh-CN" sz="3600" b="1" dirty="0">
              <a:solidFill>
                <a:schemeClr val="tx1"/>
              </a:solidFill>
            </a:endParaRPr>
          </a:p>
        </p:txBody>
      </p:sp>
    </p:spTree>
    <p:extLst>
      <p:ext uri="{BB962C8B-B14F-4D97-AF65-F5344CB8AC3E}">
        <p14:creationId xmlns:p14="http://schemas.microsoft.com/office/powerpoint/2010/main" val="3954659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8.4</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第</a:t>
            </a:r>
            <a:r>
              <a:rPr lang="en-US" altLang="zh-CN" sz="3600" b="1" dirty="0" smtClean="0">
                <a:solidFill>
                  <a:schemeClr val="tx1"/>
                </a:solidFill>
              </a:rPr>
              <a:t>8.1</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问题描述</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.2</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业务需求及分析</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.3</a:t>
            </a:r>
            <a:r>
              <a:rPr lang="zh-CN" altLang="en-US" sz="3600" b="1" dirty="0">
                <a:solidFill>
                  <a:schemeClr val="tx1"/>
                </a:solidFill>
              </a:rPr>
              <a:t>节</a:t>
            </a:r>
            <a:r>
              <a:rPr lang="en-US" altLang="zh-CN" sz="3600" b="1" dirty="0">
                <a:solidFill>
                  <a:schemeClr val="tx1"/>
                </a:solidFill>
              </a:rPr>
              <a:t>	</a:t>
            </a:r>
            <a:r>
              <a:rPr lang="zh-CN" altLang="en-US" sz="3600" b="1" dirty="0" smtClean="0">
                <a:solidFill>
                  <a:schemeClr val="tx1"/>
                </a:solidFill>
              </a:rPr>
              <a:t>用户需求及分析</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.4</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软件需求规格说明书</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8</a:t>
            </a:r>
            <a:r>
              <a:rPr lang="en-US" altLang="zh-CN" sz="3600" b="1" dirty="0" smtClean="0">
                <a:solidFill>
                  <a:schemeClr val="tx1"/>
                </a:solidFill>
              </a:rPr>
              <a:t>.5</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教材上的案例</a:t>
            </a:r>
            <a:endParaRPr lang="en-US" altLang="zh-CN" sz="3600" b="1" dirty="0">
              <a:solidFill>
                <a:schemeClr val="tx1"/>
              </a:solidFill>
            </a:endParaRPr>
          </a:p>
        </p:txBody>
      </p:sp>
    </p:spTree>
    <p:extLst>
      <p:ext uri="{BB962C8B-B14F-4D97-AF65-F5344CB8AC3E}">
        <p14:creationId xmlns:p14="http://schemas.microsoft.com/office/powerpoint/2010/main" val="28799920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8.5</a:t>
            </a:r>
            <a:r>
              <a:rPr lang="zh-CN" altLang="en-US" b="1" dirty="0" smtClean="0"/>
              <a:t>节    教材上的案例</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参考书：</a:t>
            </a:r>
            <a:r>
              <a:rPr lang="en-US" altLang="zh-CN" sz="3600" b="1" dirty="0" smtClean="0">
                <a:solidFill>
                  <a:schemeClr val="tx1"/>
                </a:solidFill>
              </a:rPr>
              <a:t>《</a:t>
            </a:r>
            <a:r>
              <a:rPr lang="zh-CN" altLang="en-US" sz="3600" b="1" dirty="0" smtClean="0">
                <a:solidFill>
                  <a:schemeClr val="tx1"/>
                </a:solidFill>
              </a:rPr>
              <a:t>软件需求工程</a:t>
            </a:r>
            <a:r>
              <a:rPr lang="en-US" altLang="zh-CN" sz="3600" b="1" dirty="0" smtClean="0">
                <a:solidFill>
                  <a:schemeClr val="tx1"/>
                </a:solidFill>
              </a:rPr>
              <a:t>》</a:t>
            </a:r>
            <a:r>
              <a:rPr lang="zh-CN" altLang="en-US" sz="3600" b="1" dirty="0" smtClean="0">
                <a:solidFill>
                  <a:schemeClr val="tx1"/>
                </a:solidFill>
              </a:rPr>
              <a:t>，康雁主编，何婧等编著。科学出版社，</a:t>
            </a:r>
            <a:r>
              <a:rPr lang="en-US" altLang="zh-CN" sz="3600" b="1" dirty="0" smtClean="0">
                <a:solidFill>
                  <a:schemeClr val="tx1"/>
                </a:solidFill>
              </a:rPr>
              <a:t>2012.02</a:t>
            </a:r>
            <a:r>
              <a:rPr lang="zh-CN" altLang="en-US" sz="3600" b="1" dirty="0" smtClean="0">
                <a:solidFill>
                  <a:schemeClr val="tx1"/>
                </a:solidFill>
              </a:rPr>
              <a:t>第</a:t>
            </a:r>
            <a:r>
              <a:rPr lang="en-US" altLang="zh-CN" sz="3600" b="1" dirty="0" smtClean="0">
                <a:solidFill>
                  <a:schemeClr val="tx1"/>
                </a:solidFill>
              </a:rPr>
              <a:t>1</a:t>
            </a:r>
            <a:r>
              <a:rPr lang="zh-CN" altLang="en-US" sz="3600" b="1" dirty="0" smtClean="0">
                <a:solidFill>
                  <a:schemeClr val="tx1"/>
                </a:solidFill>
              </a:rPr>
              <a:t>版</a:t>
            </a:r>
            <a:endParaRPr lang="en-US" altLang="zh-CN" sz="3600" b="1" dirty="0" smtClean="0">
              <a:solidFill>
                <a:schemeClr val="tx1"/>
              </a:solidFill>
            </a:endParaRPr>
          </a:p>
          <a:p>
            <a:pPr algn="l"/>
            <a:r>
              <a:rPr lang="en-US" altLang="zh-CN" sz="3600" b="1" dirty="0" smtClean="0">
                <a:solidFill>
                  <a:schemeClr val="tx1"/>
                </a:solidFill>
              </a:rPr>
              <a:t>ISBN</a:t>
            </a:r>
            <a:r>
              <a:rPr lang="zh-CN" altLang="en-US" sz="3600" b="1" dirty="0" smtClean="0">
                <a:solidFill>
                  <a:schemeClr val="tx1"/>
                </a:solidFill>
              </a:rPr>
              <a:t>：</a:t>
            </a:r>
            <a:r>
              <a:rPr lang="en-US" altLang="zh-CN" sz="3600" b="1" dirty="0" smtClean="0">
                <a:solidFill>
                  <a:schemeClr val="tx1"/>
                </a:solidFill>
              </a:rPr>
              <a:t>9787030331595</a:t>
            </a:r>
          </a:p>
          <a:p>
            <a:pPr algn="l"/>
            <a:r>
              <a:rPr lang="zh-CN" altLang="en-US" sz="3600" b="1" dirty="0" smtClean="0">
                <a:solidFill>
                  <a:schemeClr val="tx1"/>
                </a:solidFill>
              </a:rPr>
              <a:t>页码：</a:t>
            </a:r>
            <a:r>
              <a:rPr lang="en-US" altLang="zh-CN" sz="3600" b="1" dirty="0" smtClean="0">
                <a:solidFill>
                  <a:schemeClr val="tx1"/>
                </a:solidFill>
              </a:rPr>
              <a:t>160-180</a:t>
            </a:r>
            <a:endParaRPr lang="en-US" altLang="zh-CN" sz="3600" b="1" dirty="0">
              <a:solidFill>
                <a:schemeClr val="tx1"/>
              </a:solidFill>
            </a:endParaRPr>
          </a:p>
        </p:txBody>
      </p:sp>
    </p:spTree>
    <p:extLst>
      <p:ext uri="{BB962C8B-B14F-4D97-AF65-F5344CB8AC3E}">
        <p14:creationId xmlns:p14="http://schemas.microsoft.com/office/powerpoint/2010/main" val="36081915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a:t>第一章    软件需求分析</a:t>
            </a:r>
          </a:p>
        </p:txBody>
      </p:sp>
      <p:sp>
        <p:nvSpPr>
          <p:cNvPr id="3" name="副标题 2"/>
          <p:cNvSpPr>
            <a:spLocks noGrp="1"/>
          </p:cNvSpPr>
          <p:nvPr>
            <p:ph type="subTitle" idx="1"/>
          </p:nvPr>
        </p:nvSpPr>
        <p:spPr>
          <a:xfrm>
            <a:off x="611560" y="1484784"/>
            <a:ext cx="7920880" cy="4752528"/>
          </a:xfrm>
        </p:spPr>
        <p:txBody>
          <a:bodyPr>
            <a:normAutofit lnSpcReduction="10000"/>
          </a:bodyPr>
          <a:lstStyle/>
          <a:p>
            <a:pPr algn="l"/>
            <a:r>
              <a:rPr lang="zh-CN" altLang="en-US" sz="3600" b="1" dirty="0" smtClean="0">
                <a:solidFill>
                  <a:schemeClr val="tx1"/>
                </a:solidFill>
              </a:rPr>
              <a:t>任课教师：侯爱民，周鹏</a:t>
            </a:r>
            <a:endParaRPr lang="en-US" altLang="zh-CN" sz="3600" b="1" dirty="0" smtClean="0">
              <a:solidFill>
                <a:schemeClr val="tx1"/>
              </a:solidFill>
            </a:endParaRPr>
          </a:p>
          <a:p>
            <a:pPr algn="l"/>
            <a:r>
              <a:rPr lang="zh-CN" altLang="en-US" sz="3600" b="1" dirty="0" smtClean="0">
                <a:solidFill>
                  <a:schemeClr val="tx1"/>
                </a:solidFill>
              </a:rPr>
              <a:t>联系电话：侯爱民，</a:t>
            </a:r>
            <a:r>
              <a:rPr lang="en-US" altLang="zh-CN" sz="3600" b="1" dirty="0" smtClean="0">
                <a:solidFill>
                  <a:schemeClr val="tx1"/>
                </a:solidFill>
              </a:rPr>
              <a:t>13538377208</a:t>
            </a:r>
            <a:r>
              <a:rPr lang="zh-CN" altLang="en-US" sz="3600" b="1" dirty="0" smtClean="0">
                <a:solidFill>
                  <a:schemeClr val="tx1"/>
                </a:solidFill>
              </a:rPr>
              <a:t>，</a:t>
            </a:r>
            <a:r>
              <a:rPr lang="en-US" altLang="zh-CN" sz="3600" b="1" dirty="0">
                <a:solidFill>
                  <a:schemeClr val="tx1"/>
                </a:solidFill>
              </a:rPr>
              <a:t> </a:t>
            </a:r>
            <a:r>
              <a:rPr lang="en-US" altLang="zh-CN" sz="3600" b="1" dirty="0" smtClean="0">
                <a:solidFill>
                  <a:schemeClr val="tx1"/>
                </a:solidFill>
              </a:rPr>
              <a:t>748697</a:t>
            </a:r>
          </a:p>
          <a:p>
            <a:pPr algn="l"/>
            <a:r>
              <a:rPr lang="en-US" altLang="zh-CN" sz="3600" b="1">
                <a:solidFill>
                  <a:schemeClr val="tx1"/>
                </a:solidFill>
              </a:rPr>
              <a:t> </a:t>
            </a:r>
            <a:r>
              <a:rPr lang="en-US" altLang="zh-CN" sz="3600" b="1" smtClean="0">
                <a:solidFill>
                  <a:schemeClr val="tx1"/>
                </a:solidFill>
              </a:rPr>
              <a:t>                       </a:t>
            </a:r>
            <a:r>
              <a:rPr lang="zh-CN" altLang="en-US" sz="3600" b="1" smtClean="0">
                <a:solidFill>
                  <a:schemeClr val="tx1"/>
                </a:solidFill>
              </a:rPr>
              <a:t>周</a:t>
            </a:r>
            <a:r>
              <a:rPr lang="zh-CN" altLang="en-US" sz="3600" b="1" dirty="0" smtClean="0">
                <a:solidFill>
                  <a:schemeClr val="tx1"/>
                </a:solidFill>
              </a:rPr>
              <a:t>鹏，</a:t>
            </a:r>
            <a:r>
              <a:rPr lang="en-US" altLang="zh-CN" sz="3600" b="1" dirty="0" smtClean="0">
                <a:solidFill>
                  <a:schemeClr val="tx1"/>
                </a:solidFill>
              </a:rPr>
              <a:t>18566142356</a:t>
            </a:r>
          </a:p>
          <a:p>
            <a:pPr algn="l"/>
            <a:r>
              <a:rPr lang="zh-CN" altLang="en-US" sz="3600" b="1" dirty="0" smtClean="0">
                <a:solidFill>
                  <a:schemeClr val="tx1"/>
                </a:solidFill>
              </a:rPr>
              <a:t>课程资源下载网址：</a:t>
            </a:r>
            <a:r>
              <a:rPr lang="en-US" altLang="zh-CN" sz="3600" b="1" dirty="0" smtClean="0">
                <a:solidFill>
                  <a:schemeClr val="tx1"/>
                </a:solidFill>
              </a:rPr>
              <a:t>ftp://172.28.89.9</a:t>
            </a:r>
          </a:p>
          <a:p>
            <a:pPr algn="l"/>
            <a:r>
              <a:rPr lang="zh-CN" altLang="en-US" sz="3600" b="1" dirty="0" smtClean="0">
                <a:solidFill>
                  <a:schemeClr val="tx1"/>
                </a:solidFill>
              </a:rPr>
              <a:t>账号：</a:t>
            </a:r>
            <a:r>
              <a:rPr lang="en-US" altLang="zh-CN" sz="3600" b="1" dirty="0" err="1" smtClean="0">
                <a:solidFill>
                  <a:schemeClr val="tx1"/>
                </a:solidFill>
              </a:rPr>
              <a:t>houaimins</a:t>
            </a:r>
            <a:endParaRPr lang="en-US" altLang="zh-CN" sz="3600" b="1" dirty="0" smtClean="0">
              <a:solidFill>
                <a:schemeClr val="tx1"/>
              </a:solidFill>
            </a:endParaRPr>
          </a:p>
          <a:p>
            <a:pPr algn="l"/>
            <a:r>
              <a:rPr lang="zh-CN" altLang="en-US" sz="3600" b="1" dirty="0" smtClean="0">
                <a:solidFill>
                  <a:schemeClr val="tx1"/>
                </a:solidFill>
              </a:rPr>
              <a:t>下载目录：资源共享</a:t>
            </a:r>
            <a:r>
              <a:rPr lang="en-US" altLang="zh-CN" sz="3600" b="1" dirty="0" smtClean="0">
                <a:solidFill>
                  <a:schemeClr val="tx1"/>
                </a:solidFill>
              </a:rPr>
              <a:t>\2018-19-1\</a:t>
            </a:r>
            <a:r>
              <a:rPr lang="zh-CN" altLang="en-US" sz="3600" b="1" dirty="0" smtClean="0">
                <a:solidFill>
                  <a:schemeClr val="tx1"/>
                </a:solidFill>
              </a:rPr>
              <a:t>软件需求分析与设计</a:t>
            </a:r>
            <a:r>
              <a:rPr lang="en-US" altLang="zh-CN" sz="3600" b="1" dirty="0" smtClean="0">
                <a:solidFill>
                  <a:schemeClr val="tx1"/>
                </a:solidFill>
              </a:rPr>
              <a:t>\</a:t>
            </a:r>
            <a:endParaRPr lang="zh-CN" altLang="en-US" sz="3600" b="1" dirty="0">
              <a:solidFill>
                <a:schemeClr val="tx1"/>
              </a:solidFill>
            </a:endParaRPr>
          </a:p>
        </p:txBody>
      </p:sp>
    </p:spTree>
    <p:extLst>
      <p:ext uri="{BB962C8B-B14F-4D97-AF65-F5344CB8AC3E}">
        <p14:creationId xmlns:p14="http://schemas.microsoft.com/office/powerpoint/2010/main" val="81837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需求分析</a:t>
            </a:r>
            <a:endParaRPr lang="en-US" altLang="zh-CN" sz="3600" b="1" dirty="0" smtClean="0">
              <a:solidFill>
                <a:schemeClr val="tx1"/>
              </a:solidFill>
            </a:endParaRPr>
          </a:p>
          <a:p>
            <a:pPr algn="l"/>
            <a:r>
              <a:rPr lang="zh-CN" altLang="en-US" sz="3600" b="1" dirty="0" smtClean="0">
                <a:solidFill>
                  <a:schemeClr val="tx1"/>
                </a:solidFill>
              </a:rPr>
              <a:t>是需求开发的核心任务。</a:t>
            </a:r>
            <a:endParaRPr lang="en-US" altLang="zh-CN" sz="3600" b="1" dirty="0" smtClean="0">
              <a:solidFill>
                <a:schemeClr val="tx1"/>
              </a:solidFill>
            </a:endParaRPr>
          </a:p>
          <a:p>
            <a:pPr algn="l"/>
            <a:r>
              <a:rPr lang="zh-CN" altLang="en-US" sz="3600" b="1" dirty="0" smtClean="0">
                <a:solidFill>
                  <a:schemeClr val="tx1"/>
                </a:solidFill>
              </a:rPr>
              <a:t>利用建模技术和分析技术，对获取的笔录内容进行整理汇总，建立一个综合考虑了问题域特性和需求的系统模型。</a:t>
            </a:r>
            <a:endParaRPr lang="en-US" altLang="zh-CN" sz="3600" b="1" dirty="0" smtClean="0">
              <a:solidFill>
                <a:schemeClr val="tx1"/>
              </a:solidFill>
            </a:endParaRPr>
          </a:p>
          <a:p>
            <a:pPr algn="l"/>
            <a:r>
              <a:rPr lang="zh-CN" altLang="en-US" sz="3600" b="1" dirty="0" smtClean="0">
                <a:solidFill>
                  <a:schemeClr val="tx1"/>
                </a:solidFill>
              </a:rPr>
              <a:t>根据系统模型将用户需求转化为系统需求。</a:t>
            </a:r>
            <a:endParaRPr lang="zh-CN" altLang="en-US" sz="3600" b="1" dirty="0">
              <a:solidFill>
                <a:schemeClr val="tx1"/>
              </a:solidFill>
            </a:endParaRPr>
          </a:p>
        </p:txBody>
      </p:sp>
    </p:spTree>
    <p:extLst>
      <p:ext uri="{BB962C8B-B14F-4D97-AF65-F5344CB8AC3E}">
        <p14:creationId xmlns:p14="http://schemas.microsoft.com/office/powerpoint/2010/main" val="347494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需求分析</a:t>
            </a:r>
            <a:endParaRPr lang="en-US" altLang="zh-CN" sz="3600" b="1" dirty="0" smtClean="0">
              <a:solidFill>
                <a:schemeClr val="tx1"/>
              </a:solidFill>
            </a:endParaRPr>
          </a:p>
          <a:p>
            <a:pPr algn="l"/>
            <a:r>
              <a:rPr lang="zh-CN" altLang="en-US" sz="3600" b="1" dirty="0" smtClean="0">
                <a:solidFill>
                  <a:schemeClr val="tx1"/>
                </a:solidFill>
              </a:rPr>
              <a:t>为问题定义一个需求集合，这个集合能够为问题界定一个有效的解决方案。</a:t>
            </a:r>
            <a:endParaRPr lang="en-US" altLang="zh-CN" sz="3600" b="1" dirty="0" smtClean="0">
              <a:solidFill>
                <a:schemeClr val="tx1"/>
              </a:solidFill>
            </a:endParaRPr>
          </a:p>
          <a:p>
            <a:pPr algn="l"/>
            <a:r>
              <a:rPr lang="zh-CN" altLang="en-US" sz="3600" b="1" dirty="0" smtClean="0">
                <a:solidFill>
                  <a:schemeClr val="tx1"/>
                </a:solidFill>
              </a:rPr>
              <a:t>另外，需要检查需求当中存在的错误、遗漏、不一致等各种缺陷，并加以修正。以获得用户对软件系统的真正需求，建立软件系统的逻辑模型（或需求模型）。</a:t>
            </a:r>
            <a:endParaRPr lang="zh-CN" altLang="en-US" sz="3600" b="1" dirty="0">
              <a:solidFill>
                <a:schemeClr val="tx1"/>
              </a:solidFill>
            </a:endParaRPr>
          </a:p>
        </p:txBody>
      </p:sp>
    </p:spTree>
    <p:extLst>
      <p:ext uri="{BB962C8B-B14F-4D97-AF65-F5344CB8AC3E}">
        <p14:creationId xmlns:p14="http://schemas.microsoft.com/office/powerpoint/2010/main" val="407040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需求分析的特征</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需求分析是业务分析。</a:t>
            </a:r>
            <a:endParaRPr lang="en-US" altLang="zh-CN" sz="3600" b="1" dirty="0" smtClean="0">
              <a:solidFill>
                <a:schemeClr val="tx1"/>
              </a:solidFill>
            </a:endParaRPr>
          </a:p>
          <a:p>
            <a:pPr algn="l"/>
            <a:r>
              <a:rPr lang="zh-CN" altLang="en-US" sz="3600" b="1" dirty="0" smtClean="0">
                <a:solidFill>
                  <a:schemeClr val="tx1"/>
                </a:solidFill>
              </a:rPr>
              <a:t>需求分析的任务是对问题域进行研究，因此从业务线索入手，而非系统结构入手。</a:t>
            </a:r>
            <a:endParaRPr lang="zh-CN" altLang="en-US" sz="3600" b="1" dirty="0">
              <a:solidFill>
                <a:schemeClr val="tx1"/>
              </a:solidFill>
            </a:endParaRPr>
          </a:p>
        </p:txBody>
      </p:sp>
    </p:spTree>
    <p:extLst>
      <p:ext uri="{BB962C8B-B14F-4D97-AF65-F5344CB8AC3E}">
        <p14:creationId xmlns:p14="http://schemas.microsoft.com/office/powerpoint/2010/main" val="102406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需求分析的特征</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需求分析是一种分解活动。</a:t>
            </a:r>
            <a:endParaRPr lang="en-US" altLang="zh-CN" sz="3600" b="1" dirty="0" smtClean="0">
              <a:solidFill>
                <a:schemeClr val="tx1"/>
              </a:solidFill>
            </a:endParaRPr>
          </a:p>
          <a:p>
            <a:pPr algn="l"/>
            <a:r>
              <a:rPr lang="zh-CN" altLang="en-US" sz="3600" b="1" dirty="0" smtClean="0">
                <a:solidFill>
                  <a:schemeClr val="tx1"/>
                </a:solidFill>
              </a:rPr>
              <a:t>需求分析将待开发的系统按职责划分成不同的主题域（可以理解成子系统，但在划分时是按业务视角进行的）。</a:t>
            </a:r>
            <a:endParaRPr lang="en-US" altLang="zh-CN" sz="3600" b="1" dirty="0" smtClean="0">
              <a:solidFill>
                <a:schemeClr val="tx1"/>
              </a:solidFill>
            </a:endParaRPr>
          </a:p>
          <a:p>
            <a:pPr algn="l"/>
            <a:r>
              <a:rPr lang="zh-CN" altLang="en-US" sz="3600" b="1" dirty="0" smtClean="0">
                <a:solidFill>
                  <a:schemeClr val="tx1"/>
                </a:solidFill>
              </a:rPr>
              <a:t>然后分解成组成该主题域的所有业务流程，再分解到业务活动（用例）、业务步骤。</a:t>
            </a:r>
            <a:endParaRPr lang="zh-CN" altLang="en-US" sz="3600" b="1" dirty="0">
              <a:solidFill>
                <a:schemeClr val="tx1"/>
              </a:solidFill>
            </a:endParaRPr>
          </a:p>
        </p:txBody>
      </p:sp>
    </p:spTree>
    <p:extLst>
      <p:ext uri="{BB962C8B-B14F-4D97-AF65-F5344CB8AC3E}">
        <p14:creationId xmlns:p14="http://schemas.microsoft.com/office/powerpoint/2010/main" val="176661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fontScale="92500" lnSpcReduction="10000"/>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需求分析的特征</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需求分析是一种提炼与整合活动。</a:t>
            </a:r>
            <a:endParaRPr lang="en-US" altLang="zh-CN" sz="3600" b="1" dirty="0" smtClean="0">
              <a:solidFill>
                <a:schemeClr val="tx1"/>
              </a:solidFill>
            </a:endParaRPr>
          </a:p>
          <a:p>
            <a:pPr algn="l"/>
            <a:r>
              <a:rPr lang="zh-CN" altLang="en-US" sz="3600" b="1" dirty="0" smtClean="0">
                <a:solidFill>
                  <a:schemeClr val="tx1"/>
                </a:solidFill>
              </a:rPr>
              <a:t>需求分析需要将用户的原始需求合并到业务活动中。要将各个业务流程合并成全局业务流程图。</a:t>
            </a:r>
            <a:endParaRPr lang="en-US" altLang="zh-CN" sz="3600" b="1" dirty="0" smtClean="0">
              <a:solidFill>
                <a:schemeClr val="tx1"/>
              </a:solidFill>
            </a:endParaRPr>
          </a:p>
          <a:p>
            <a:pPr algn="l"/>
            <a:r>
              <a:rPr lang="zh-CN" altLang="en-US" sz="3600" b="1" dirty="0" smtClean="0">
                <a:solidFill>
                  <a:schemeClr val="tx1"/>
                </a:solidFill>
              </a:rPr>
              <a:t>要将每个业务事件相关的领域类图片段合并成全局领域类图。</a:t>
            </a:r>
            <a:endParaRPr lang="en-US" altLang="zh-CN" sz="3600" b="1" dirty="0" smtClean="0">
              <a:solidFill>
                <a:schemeClr val="tx1"/>
              </a:solidFill>
            </a:endParaRPr>
          </a:p>
          <a:p>
            <a:pPr algn="l"/>
            <a:r>
              <a:rPr lang="zh-CN" altLang="en-US" sz="3600" b="1" dirty="0">
                <a:solidFill>
                  <a:schemeClr val="tx1"/>
                </a:solidFill>
              </a:rPr>
              <a:t>要</a:t>
            </a:r>
            <a:r>
              <a:rPr lang="zh-CN" altLang="en-US" sz="3600" b="1" dirty="0" smtClean="0">
                <a:solidFill>
                  <a:schemeClr val="tx1"/>
                </a:solidFill>
              </a:rPr>
              <a:t>将各个</a:t>
            </a:r>
            <a:r>
              <a:rPr lang="zh-CN" altLang="en-US" sz="3600" b="1" dirty="0">
                <a:solidFill>
                  <a:schemeClr val="tx1"/>
                </a:solidFill>
              </a:rPr>
              <a:t>业务</a:t>
            </a:r>
            <a:r>
              <a:rPr lang="zh-CN" altLang="en-US" sz="3600" b="1" dirty="0" smtClean="0">
                <a:solidFill>
                  <a:schemeClr val="tx1"/>
                </a:solidFill>
              </a:rPr>
              <a:t>事件的用例图</a:t>
            </a:r>
            <a:r>
              <a:rPr lang="zh-CN" altLang="en-US" sz="3600" b="1" dirty="0">
                <a:solidFill>
                  <a:schemeClr val="tx1"/>
                </a:solidFill>
              </a:rPr>
              <a:t>片段合并成</a:t>
            </a:r>
            <a:r>
              <a:rPr lang="zh-CN" altLang="en-US" sz="3600" b="1" dirty="0" smtClean="0">
                <a:solidFill>
                  <a:schemeClr val="tx1"/>
                </a:solidFill>
              </a:rPr>
              <a:t>全局的用例模型。</a:t>
            </a:r>
            <a:endParaRPr lang="zh-CN" altLang="en-US" sz="3600" b="1" dirty="0">
              <a:solidFill>
                <a:schemeClr val="tx1"/>
              </a:solidFill>
            </a:endParaRPr>
          </a:p>
        </p:txBody>
      </p:sp>
    </p:spTree>
    <p:extLst>
      <p:ext uri="{BB962C8B-B14F-4D97-AF65-F5344CB8AC3E}">
        <p14:creationId xmlns:p14="http://schemas.microsoft.com/office/powerpoint/2010/main" val="98483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需求分析的特征</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需求分析是一种规范化活动。</a:t>
            </a:r>
            <a:endParaRPr lang="en-US" altLang="zh-CN" sz="3600" b="1" dirty="0" smtClean="0">
              <a:solidFill>
                <a:schemeClr val="tx1"/>
              </a:solidFill>
            </a:endParaRPr>
          </a:p>
          <a:p>
            <a:pPr algn="l"/>
            <a:r>
              <a:rPr lang="zh-CN" altLang="en-US" sz="3600" b="1" dirty="0" smtClean="0">
                <a:solidFill>
                  <a:schemeClr val="tx1"/>
                </a:solidFill>
              </a:rPr>
              <a:t>需求分析需要找到冲突、矛盾，并且通过访谈等手段解决这个问题。</a:t>
            </a:r>
            <a:endParaRPr lang="zh-CN" altLang="en-US" sz="3600" b="1" dirty="0">
              <a:solidFill>
                <a:schemeClr val="tx1"/>
              </a:solidFill>
            </a:endParaRPr>
          </a:p>
        </p:txBody>
      </p:sp>
    </p:spTree>
    <p:extLst>
      <p:ext uri="{BB962C8B-B14F-4D97-AF65-F5344CB8AC3E}">
        <p14:creationId xmlns:p14="http://schemas.microsoft.com/office/powerpoint/2010/main" val="246264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背景分析。</a:t>
            </a:r>
            <a:endParaRPr lang="en-US" altLang="zh-CN" sz="3600" b="1" dirty="0" smtClean="0">
              <a:solidFill>
                <a:schemeClr val="tx1"/>
              </a:solidFill>
            </a:endParaRPr>
          </a:p>
          <a:p>
            <a:pPr algn="l"/>
            <a:r>
              <a:rPr lang="zh-CN" altLang="en-US" sz="3600" b="1" dirty="0" smtClean="0">
                <a:solidFill>
                  <a:schemeClr val="tx1"/>
                </a:solidFill>
              </a:rPr>
              <a:t>对于规模较大的系统，系统环境往往难以梳理，需要一些专门的分析方法，如企业建模。</a:t>
            </a:r>
            <a:endParaRPr lang="zh-CN" altLang="en-US" sz="3600" b="1" dirty="0">
              <a:solidFill>
                <a:schemeClr val="tx1"/>
              </a:solidFill>
            </a:endParaRPr>
          </a:p>
        </p:txBody>
      </p:sp>
    </p:spTree>
    <p:extLst>
      <p:ext uri="{BB962C8B-B14F-4D97-AF65-F5344CB8AC3E}">
        <p14:creationId xmlns:p14="http://schemas.microsoft.com/office/powerpoint/2010/main" val="420045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a:t>第一章    软件需求分析</a:t>
            </a:r>
          </a:p>
        </p:txBody>
      </p:sp>
      <p:sp>
        <p:nvSpPr>
          <p:cNvPr id="3" name="副标题 2"/>
          <p:cNvSpPr>
            <a:spLocks noGrp="1"/>
          </p:cNvSpPr>
          <p:nvPr>
            <p:ph type="subTitle" idx="1"/>
          </p:nvPr>
        </p:nvSpPr>
        <p:spPr>
          <a:xfrm>
            <a:off x="611560" y="1484784"/>
            <a:ext cx="7920880" cy="4752528"/>
          </a:xfrm>
        </p:spPr>
        <p:txBody>
          <a:bodyPr>
            <a:normAutofit/>
          </a:bodyPr>
          <a:lstStyle/>
          <a:p>
            <a:pPr algn="l"/>
            <a:r>
              <a:rPr lang="zh-CN" altLang="en-US" sz="3600" b="1" dirty="0" smtClean="0">
                <a:solidFill>
                  <a:srgbClr val="FF0000"/>
                </a:solidFill>
              </a:rPr>
              <a:t>课程重点</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a:solidFill>
                  <a:schemeClr val="tx1"/>
                </a:solidFill>
              </a:rPr>
              <a:t>1</a:t>
            </a:r>
            <a:r>
              <a:rPr lang="zh-CN" altLang="en-US" sz="3600" b="1" dirty="0" smtClean="0">
                <a:solidFill>
                  <a:schemeClr val="tx1"/>
                </a:solidFill>
              </a:rPr>
              <a:t>、需求</a:t>
            </a:r>
            <a:r>
              <a:rPr lang="zh-CN" altLang="en-US" sz="3600" b="1" dirty="0">
                <a:solidFill>
                  <a:schemeClr val="tx1"/>
                </a:solidFill>
              </a:rPr>
              <a:t>的概念、层次、分类</a:t>
            </a:r>
            <a:endParaRPr lang="en-US" altLang="zh-CN" sz="3600" b="1" dirty="0">
              <a:solidFill>
                <a:schemeClr val="tx1"/>
              </a:solidFill>
            </a:endParaRPr>
          </a:p>
          <a:p>
            <a:pPr algn="l"/>
            <a:r>
              <a:rPr lang="en-US" altLang="zh-CN" sz="3600" b="1" dirty="0">
                <a:solidFill>
                  <a:schemeClr val="tx1"/>
                </a:solidFill>
              </a:rPr>
              <a:t>2</a:t>
            </a:r>
            <a:r>
              <a:rPr lang="zh-CN" altLang="en-US" sz="3600" b="1" dirty="0" smtClean="0">
                <a:solidFill>
                  <a:schemeClr val="tx1"/>
                </a:solidFill>
              </a:rPr>
              <a:t>、需求文档的内容及格式</a:t>
            </a:r>
            <a:endParaRPr lang="en-US" altLang="zh-CN" sz="3600" b="1" dirty="0">
              <a:solidFill>
                <a:schemeClr val="tx1"/>
              </a:solidFill>
            </a:endParaRPr>
          </a:p>
          <a:p>
            <a:pPr algn="l"/>
            <a:r>
              <a:rPr lang="en-US" altLang="zh-CN" sz="3600" b="1" dirty="0">
                <a:solidFill>
                  <a:schemeClr val="tx1"/>
                </a:solidFill>
              </a:rPr>
              <a:t>3</a:t>
            </a:r>
            <a:r>
              <a:rPr lang="zh-CN" altLang="en-US" sz="3600" b="1" dirty="0" smtClean="0">
                <a:solidFill>
                  <a:schemeClr val="tx1"/>
                </a:solidFill>
              </a:rPr>
              <a:t>、需求</a:t>
            </a:r>
            <a:r>
              <a:rPr lang="zh-CN" altLang="en-US" sz="3600" b="1" dirty="0">
                <a:solidFill>
                  <a:schemeClr val="tx1"/>
                </a:solidFill>
              </a:rPr>
              <a:t>获取、</a:t>
            </a:r>
            <a:r>
              <a:rPr lang="zh-CN" altLang="en-US" sz="3600" b="1" dirty="0" smtClean="0">
                <a:solidFill>
                  <a:schemeClr val="tx1"/>
                </a:solidFill>
              </a:rPr>
              <a:t>需求分析的技术</a:t>
            </a:r>
            <a:endParaRPr lang="en-US" altLang="zh-CN" sz="3600" b="1" dirty="0">
              <a:solidFill>
                <a:schemeClr val="tx1"/>
              </a:solidFill>
            </a:endParaRPr>
          </a:p>
          <a:p>
            <a:pPr algn="l"/>
            <a:r>
              <a:rPr lang="en-US" altLang="zh-CN" sz="3600" b="1" dirty="0">
                <a:solidFill>
                  <a:schemeClr val="tx1"/>
                </a:solidFill>
              </a:rPr>
              <a:t>4</a:t>
            </a:r>
            <a:r>
              <a:rPr lang="zh-CN" altLang="en-US" sz="3600" b="1" dirty="0" smtClean="0">
                <a:solidFill>
                  <a:schemeClr val="tx1"/>
                </a:solidFill>
              </a:rPr>
              <a:t>、需求文档的</a:t>
            </a:r>
            <a:r>
              <a:rPr lang="zh-CN" altLang="en-US" sz="3600" b="1" dirty="0">
                <a:solidFill>
                  <a:schemeClr val="tx1"/>
                </a:solidFill>
              </a:rPr>
              <a:t>编写</a:t>
            </a:r>
          </a:p>
        </p:txBody>
      </p:sp>
    </p:spTree>
    <p:extLst>
      <p:ext uri="{BB962C8B-B14F-4D97-AF65-F5344CB8AC3E}">
        <p14:creationId xmlns:p14="http://schemas.microsoft.com/office/powerpoint/2010/main" val="81837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确定系统边界。</a:t>
            </a:r>
            <a:endParaRPr lang="en-US" altLang="zh-CN" sz="3600" b="1" dirty="0" smtClean="0">
              <a:solidFill>
                <a:schemeClr val="tx1"/>
              </a:solidFill>
            </a:endParaRPr>
          </a:p>
          <a:p>
            <a:pPr algn="l"/>
            <a:r>
              <a:rPr lang="zh-CN" altLang="en-US" sz="3600" b="1" dirty="0" smtClean="0">
                <a:solidFill>
                  <a:schemeClr val="tx1"/>
                </a:solidFill>
              </a:rPr>
              <a:t>系统边界之内的定义，是系统需要对外提供哪些功能。</a:t>
            </a:r>
            <a:endParaRPr lang="en-US" altLang="zh-CN" sz="3600" b="1" dirty="0" smtClean="0">
              <a:solidFill>
                <a:schemeClr val="tx1"/>
              </a:solidFill>
            </a:endParaRPr>
          </a:p>
          <a:p>
            <a:pPr algn="l"/>
            <a:r>
              <a:rPr lang="zh-CN" altLang="en-US" sz="3600" b="1" dirty="0" smtClean="0">
                <a:solidFill>
                  <a:schemeClr val="tx1"/>
                </a:solidFill>
              </a:rPr>
              <a:t>系统边界之外的标识，是对系统有功能要求的外部实体。</a:t>
            </a:r>
            <a:endParaRPr lang="en-US" altLang="zh-CN" sz="3600" b="1" dirty="0" smtClean="0">
              <a:solidFill>
                <a:schemeClr val="tx1"/>
              </a:solidFill>
            </a:endParaRPr>
          </a:p>
        </p:txBody>
      </p:sp>
    </p:spTree>
    <p:extLst>
      <p:ext uri="{BB962C8B-B14F-4D97-AF65-F5344CB8AC3E}">
        <p14:creationId xmlns:p14="http://schemas.microsoft.com/office/powerpoint/2010/main" val="195287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需求建模。</a:t>
            </a:r>
            <a:endParaRPr lang="en-US" altLang="zh-CN" sz="3600" b="1" dirty="0" smtClean="0">
              <a:solidFill>
                <a:schemeClr val="tx1"/>
              </a:solidFill>
            </a:endParaRPr>
          </a:p>
          <a:p>
            <a:pPr algn="l"/>
            <a:r>
              <a:rPr lang="zh-CN" altLang="en-US" sz="3600" b="1" dirty="0" smtClean="0">
                <a:solidFill>
                  <a:schemeClr val="tx1"/>
                </a:solidFill>
              </a:rPr>
              <a:t>借助数据流图、</a:t>
            </a:r>
            <a:r>
              <a:rPr lang="en-US" altLang="zh-CN" sz="3600" b="1" dirty="0" smtClean="0">
                <a:solidFill>
                  <a:schemeClr val="tx1"/>
                </a:solidFill>
              </a:rPr>
              <a:t>E-R</a:t>
            </a:r>
            <a:r>
              <a:rPr lang="zh-CN" altLang="en-US" sz="3600" b="1" dirty="0" smtClean="0">
                <a:solidFill>
                  <a:schemeClr val="tx1"/>
                </a:solidFill>
              </a:rPr>
              <a:t>图、状态装换图、类图、用例图等，把需求描述出来。</a:t>
            </a:r>
            <a:endParaRPr lang="en-US" altLang="zh-CN" sz="3600" b="1" dirty="0" smtClean="0">
              <a:solidFill>
                <a:schemeClr val="tx1"/>
              </a:solidFill>
            </a:endParaRPr>
          </a:p>
        </p:txBody>
      </p:sp>
    </p:spTree>
    <p:extLst>
      <p:ext uri="{BB962C8B-B14F-4D97-AF65-F5344CB8AC3E}">
        <p14:creationId xmlns:p14="http://schemas.microsoft.com/office/powerpoint/2010/main" val="60536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需求细化。</a:t>
            </a:r>
            <a:endParaRPr lang="en-US" altLang="zh-CN" sz="3600" b="1" dirty="0" smtClean="0">
              <a:solidFill>
                <a:schemeClr val="tx1"/>
              </a:solidFill>
            </a:endParaRPr>
          </a:p>
          <a:p>
            <a:pPr algn="l"/>
            <a:r>
              <a:rPr lang="zh-CN" altLang="en-US" sz="3600" b="1" dirty="0" smtClean="0">
                <a:solidFill>
                  <a:schemeClr val="tx1"/>
                </a:solidFill>
              </a:rPr>
              <a:t>用户需求往往具有模糊、歧义等不利特征。通过分解细化，消除这些不利因素。</a:t>
            </a:r>
            <a:endParaRPr lang="en-US" altLang="zh-CN" sz="3600" b="1" dirty="0" smtClean="0">
              <a:solidFill>
                <a:schemeClr val="tx1"/>
              </a:solidFill>
            </a:endParaRPr>
          </a:p>
        </p:txBody>
      </p:sp>
    </p:spTree>
    <p:extLst>
      <p:ext uri="{BB962C8B-B14F-4D97-AF65-F5344CB8AC3E}">
        <p14:creationId xmlns:p14="http://schemas.microsoft.com/office/powerpoint/2010/main" val="3065905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确定优先级。</a:t>
            </a:r>
            <a:endParaRPr lang="en-US" altLang="zh-CN" sz="3600" b="1" dirty="0" smtClean="0">
              <a:solidFill>
                <a:schemeClr val="tx1"/>
              </a:solidFill>
            </a:endParaRPr>
          </a:p>
          <a:p>
            <a:pPr algn="l"/>
            <a:r>
              <a:rPr lang="zh-CN" altLang="en-US" sz="3600" b="1" dirty="0" smtClean="0">
                <a:solidFill>
                  <a:schemeClr val="tx1"/>
                </a:solidFill>
              </a:rPr>
              <a:t>用户对系统的需求，并不是处于同等重要地位。将核心需求定为高级别的优先级。</a:t>
            </a:r>
            <a:endParaRPr lang="en-US" altLang="zh-CN" sz="3600" b="1" dirty="0" smtClean="0">
              <a:solidFill>
                <a:schemeClr val="tx1"/>
              </a:solidFill>
            </a:endParaRPr>
          </a:p>
        </p:txBody>
      </p:sp>
    </p:spTree>
    <p:extLst>
      <p:ext uri="{BB962C8B-B14F-4D97-AF65-F5344CB8AC3E}">
        <p14:creationId xmlns:p14="http://schemas.microsoft.com/office/powerpoint/2010/main" val="31338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(6)</a:t>
            </a:r>
            <a:r>
              <a:rPr lang="zh-CN" altLang="en-US" sz="3600" b="1" dirty="0" smtClean="0">
                <a:solidFill>
                  <a:schemeClr val="tx1"/>
                </a:solidFill>
              </a:rPr>
              <a:t>需求协商。</a:t>
            </a:r>
            <a:endParaRPr lang="en-US" altLang="zh-CN" sz="3600" b="1" dirty="0" smtClean="0">
              <a:solidFill>
                <a:schemeClr val="tx1"/>
              </a:solidFill>
            </a:endParaRPr>
          </a:p>
          <a:p>
            <a:pPr algn="l"/>
            <a:r>
              <a:rPr lang="zh-CN" altLang="en-US" sz="3600" b="1" dirty="0">
                <a:solidFill>
                  <a:schemeClr val="tx1"/>
                </a:solidFill>
              </a:rPr>
              <a:t>不同</a:t>
            </a:r>
            <a:r>
              <a:rPr lang="zh-CN" altLang="en-US" sz="3600" b="1" dirty="0" smtClean="0">
                <a:solidFill>
                  <a:schemeClr val="tx1"/>
                </a:solidFill>
              </a:rPr>
              <a:t>用户之间的需求往往会有冲突，要求协商。</a:t>
            </a:r>
            <a:endParaRPr lang="en-US" altLang="zh-CN" sz="3600" b="1" dirty="0" smtClean="0">
              <a:solidFill>
                <a:schemeClr val="tx1"/>
              </a:solidFill>
            </a:endParaRPr>
          </a:p>
        </p:txBody>
      </p:sp>
    </p:spTree>
    <p:extLst>
      <p:ext uri="{BB962C8B-B14F-4D97-AF65-F5344CB8AC3E}">
        <p14:creationId xmlns:p14="http://schemas.microsoft.com/office/powerpoint/2010/main" val="200499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(7)</a:t>
            </a:r>
            <a:r>
              <a:rPr lang="zh-CN" altLang="en-US" sz="3600" b="1" dirty="0" smtClean="0">
                <a:solidFill>
                  <a:schemeClr val="tx1"/>
                </a:solidFill>
              </a:rPr>
              <a:t>绘制关联图。</a:t>
            </a:r>
            <a:endParaRPr lang="en-US" altLang="zh-CN" sz="3600" b="1" dirty="0" smtClean="0">
              <a:solidFill>
                <a:schemeClr val="tx1"/>
              </a:solidFill>
            </a:endParaRPr>
          </a:p>
          <a:p>
            <a:pPr algn="l"/>
            <a:r>
              <a:rPr lang="zh-CN" altLang="en-US" sz="3600" b="1" dirty="0" smtClean="0">
                <a:solidFill>
                  <a:schemeClr val="tx1"/>
                </a:solidFill>
              </a:rPr>
              <a:t>关联图确定系统和外部的交互，划分了系统的范围和界限，构建了系统的对外的接口。</a:t>
            </a:r>
            <a:endParaRPr lang="en-US" altLang="zh-CN" sz="3600" b="1" dirty="0" smtClean="0">
              <a:solidFill>
                <a:schemeClr val="tx1"/>
              </a:solidFill>
            </a:endParaRPr>
          </a:p>
        </p:txBody>
      </p:sp>
    </p:spTree>
    <p:extLst>
      <p:ext uri="{BB962C8B-B14F-4D97-AF65-F5344CB8AC3E}">
        <p14:creationId xmlns:p14="http://schemas.microsoft.com/office/powerpoint/2010/main" val="2075651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(8)</a:t>
            </a:r>
            <a:r>
              <a:rPr lang="zh-CN" altLang="en-US" sz="3600" b="1" dirty="0" smtClean="0">
                <a:solidFill>
                  <a:schemeClr val="tx1"/>
                </a:solidFill>
              </a:rPr>
              <a:t>原型开发。</a:t>
            </a:r>
            <a:endParaRPr lang="en-US" altLang="zh-CN" sz="3600" b="1" dirty="0" smtClean="0">
              <a:solidFill>
                <a:schemeClr val="tx1"/>
              </a:solidFill>
            </a:endParaRPr>
          </a:p>
          <a:p>
            <a:pPr algn="l"/>
            <a:r>
              <a:rPr lang="zh-CN" altLang="en-US" sz="3600" b="1" dirty="0" smtClean="0">
                <a:solidFill>
                  <a:schemeClr val="tx1"/>
                </a:solidFill>
              </a:rPr>
              <a:t>完成一个操作界面的原型（指可运行的一个软件系统，但是仅仅有操作界面，不能输入信息或显示处理后的信息）。一个初步的系统实现。</a:t>
            </a:r>
            <a:endParaRPr lang="en-US" altLang="zh-CN" sz="3600" b="1" dirty="0" smtClean="0">
              <a:solidFill>
                <a:schemeClr val="tx1"/>
              </a:solidFill>
            </a:endParaRPr>
          </a:p>
          <a:p>
            <a:pPr algn="l"/>
            <a:r>
              <a:rPr lang="zh-CN" altLang="en-US" sz="3600" b="1" dirty="0" smtClean="0">
                <a:solidFill>
                  <a:schemeClr val="tx1"/>
                </a:solidFill>
              </a:rPr>
              <a:t>通过原型，让所有的涉众对开发的项目有一个感性的初步的印象，同时可以提供对需求的检验。</a:t>
            </a:r>
            <a:endParaRPr lang="en-US" altLang="zh-CN" sz="3600" b="1" dirty="0" smtClean="0">
              <a:solidFill>
                <a:schemeClr val="tx1"/>
              </a:solidFill>
            </a:endParaRPr>
          </a:p>
        </p:txBody>
      </p:sp>
    </p:spTree>
    <p:extLst>
      <p:ext uri="{BB962C8B-B14F-4D97-AF65-F5344CB8AC3E}">
        <p14:creationId xmlns:p14="http://schemas.microsoft.com/office/powerpoint/2010/main" val="4282814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(9)</a:t>
            </a:r>
            <a:r>
              <a:rPr lang="zh-CN" altLang="en-US" sz="3600" b="1" dirty="0" smtClean="0">
                <a:solidFill>
                  <a:schemeClr val="tx1"/>
                </a:solidFill>
              </a:rPr>
              <a:t>创建数据字典。</a:t>
            </a:r>
            <a:endParaRPr lang="en-US" altLang="zh-CN" sz="3600" b="1" dirty="0" smtClean="0">
              <a:solidFill>
                <a:schemeClr val="tx1"/>
              </a:solidFill>
            </a:endParaRPr>
          </a:p>
          <a:p>
            <a:pPr algn="l"/>
            <a:r>
              <a:rPr lang="zh-CN" altLang="en-US" sz="3600" b="1" dirty="0" smtClean="0">
                <a:solidFill>
                  <a:schemeClr val="tx1"/>
                </a:solidFill>
              </a:rPr>
              <a:t>建立系统中所用到的数据项和结构的定义。</a:t>
            </a:r>
            <a:endParaRPr lang="en-US" altLang="zh-CN" sz="3600" b="1" dirty="0" smtClean="0">
              <a:solidFill>
                <a:schemeClr val="tx1"/>
              </a:solidFill>
            </a:endParaRPr>
          </a:p>
          <a:p>
            <a:pPr algn="l"/>
            <a:r>
              <a:rPr lang="zh-CN" altLang="en-US" sz="3600" b="1" dirty="0" smtClean="0">
                <a:solidFill>
                  <a:schemeClr val="tx1"/>
                </a:solidFill>
              </a:rPr>
              <a:t>数据字典可以使参与项目开发的每一个人都使用统一的定义。</a:t>
            </a:r>
            <a:endParaRPr lang="en-US" altLang="zh-CN" sz="3600" b="1" dirty="0" smtClean="0">
              <a:solidFill>
                <a:schemeClr val="tx1"/>
              </a:solidFill>
            </a:endParaRPr>
          </a:p>
        </p:txBody>
      </p:sp>
    </p:spTree>
    <p:extLst>
      <p:ext uri="{BB962C8B-B14F-4D97-AF65-F5344CB8AC3E}">
        <p14:creationId xmlns:p14="http://schemas.microsoft.com/office/powerpoint/2010/main" val="652407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需求分析的任务</a:t>
            </a:r>
            <a:endParaRPr lang="en-US" altLang="zh-CN" sz="3600" b="1" dirty="0" smtClean="0">
              <a:solidFill>
                <a:schemeClr val="tx1"/>
              </a:solidFill>
            </a:endParaRPr>
          </a:p>
          <a:p>
            <a:pPr algn="l"/>
            <a:r>
              <a:rPr lang="en-US" altLang="zh-CN" sz="3600" b="1" dirty="0" smtClean="0">
                <a:solidFill>
                  <a:schemeClr val="tx1"/>
                </a:solidFill>
              </a:rPr>
              <a:t>(10)</a:t>
            </a:r>
            <a:r>
              <a:rPr lang="zh-CN" altLang="en-US" sz="3600" b="1" dirty="0" smtClean="0">
                <a:solidFill>
                  <a:schemeClr val="tx1"/>
                </a:solidFill>
              </a:rPr>
              <a:t>建立子系统。</a:t>
            </a:r>
            <a:endParaRPr lang="en-US" altLang="zh-CN" sz="3600" b="1" dirty="0" smtClean="0">
              <a:solidFill>
                <a:schemeClr val="tx1"/>
              </a:solidFill>
            </a:endParaRPr>
          </a:p>
          <a:p>
            <a:pPr algn="l"/>
            <a:r>
              <a:rPr lang="zh-CN" altLang="en-US" sz="3600" b="1" dirty="0" smtClean="0">
                <a:solidFill>
                  <a:schemeClr val="tx1"/>
                </a:solidFill>
              </a:rPr>
              <a:t>建立系统的结构，同时将需求分配到各个子系统和模型中。</a:t>
            </a:r>
            <a:endParaRPr lang="en-US" altLang="zh-CN" sz="3600" b="1" dirty="0" smtClean="0">
              <a:solidFill>
                <a:schemeClr val="tx1"/>
              </a:solidFill>
            </a:endParaRPr>
          </a:p>
        </p:txBody>
      </p:sp>
    </p:spTree>
    <p:extLst>
      <p:ext uri="{BB962C8B-B14F-4D97-AF65-F5344CB8AC3E}">
        <p14:creationId xmlns:p14="http://schemas.microsoft.com/office/powerpoint/2010/main" val="27744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6.2</a:t>
            </a:r>
            <a:r>
              <a:rPr lang="zh-CN" altLang="en-US" b="1" dirty="0" smtClean="0"/>
              <a:t>节    需求分析</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需求分析的执行</a:t>
            </a:r>
            <a:endParaRPr lang="en-US" altLang="zh-CN" sz="3600" b="1" dirty="0" smtClean="0">
              <a:solidFill>
                <a:schemeClr val="tx1"/>
              </a:solidFill>
            </a:endParaRPr>
          </a:p>
          <a:p>
            <a:pPr algn="l"/>
            <a:r>
              <a:rPr lang="zh-CN" altLang="en-US" sz="3600" b="1" dirty="0" smtClean="0">
                <a:solidFill>
                  <a:schemeClr val="tx1"/>
                </a:solidFill>
              </a:rPr>
              <a:t>需求分析和需求捕获不是截然分开的。它们需要交替进行。</a:t>
            </a:r>
            <a:endParaRPr lang="en-US" altLang="zh-CN" sz="3600" b="1" dirty="0" smtClean="0">
              <a:solidFill>
                <a:schemeClr val="tx1"/>
              </a:solidFill>
            </a:endParaRPr>
          </a:p>
          <a:p>
            <a:pPr algn="l"/>
            <a:r>
              <a:rPr lang="zh-CN" altLang="en-US" sz="3600" b="1" dirty="0" smtClean="0">
                <a:solidFill>
                  <a:schemeClr val="tx1"/>
                </a:solidFill>
              </a:rPr>
              <a:t>在首次需求捕获之后，就可以开始第一轮的需求分析。需求分析的结果可以填写到相应的需求规格说明文档中。</a:t>
            </a:r>
            <a:endParaRPr lang="en-US" altLang="zh-CN" sz="3600" b="1" dirty="0" smtClean="0">
              <a:solidFill>
                <a:schemeClr val="tx1"/>
              </a:solidFill>
            </a:endParaRPr>
          </a:p>
          <a:p>
            <a:pPr algn="l"/>
            <a:r>
              <a:rPr lang="zh-CN" altLang="en-US" sz="3600" b="1" dirty="0" smtClean="0">
                <a:solidFill>
                  <a:schemeClr val="tx1"/>
                </a:solidFill>
              </a:rPr>
              <a:t>通过分析，可以发现更多的需求捕获不明确项，从而捕获更多信息，生成第二次需求调研计划。</a:t>
            </a:r>
            <a:endParaRPr lang="en-US" altLang="zh-CN" sz="3600" b="1" dirty="0" smtClean="0">
              <a:solidFill>
                <a:schemeClr val="tx1"/>
              </a:solidFill>
            </a:endParaRPr>
          </a:p>
        </p:txBody>
      </p:sp>
    </p:spTree>
    <p:extLst>
      <p:ext uri="{BB962C8B-B14F-4D97-AF65-F5344CB8AC3E}">
        <p14:creationId xmlns:p14="http://schemas.microsoft.com/office/powerpoint/2010/main" val="306123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a:t>第一章    软件需求分析</a:t>
            </a:r>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rgbClr val="FF0000"/>
                </a:solidFill>
              </a:rPr>
              <a:t>课程难点</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、需求获取</a:t>
            </a:r>
            <a:endParaRPr lang="en-US" altLang="zh-CN" sz="3600" b="1" dirty="0" smtClean="0">
              <a:solidFill>
                <a:schemeClr val="tx1"/>
              </a:solidFill>
            </a:endParaRPr>
          </a:p>
          <a:p>
            <a:pPr algn="l"/>
            <a:r>
              <a:rPr lang="en-US" altLang="zh-CN" sz="3600" b="1" dirty="0">
                <a:solidFill>
                  <a:schemeClr val="tx1"/>
                </a:solidFill>
              </a:rPr>
              <a:t>2</a:t>
            </a:r>
            <a:r>
              <a:rPr lang="zh-CN" altLang="en-US" sz="3600" b="1" dirty="0" smtClean="0">
                <a:solidFill>
                  <a:schemeClr val="tx1"/>
                </a:solidFill>
              </a:rPr>
              <a:t>、需求分析</a:t>
            </a:r>
            <a:endParaRPr lang="zh-CN" altLang="en-US" sz="3600" b="1" dirty="0">
              <a:solidFill>
                <a:schemeClr val="tx1"/>
              </a:solidFill>
            </a:endParaRPr>
          </a:p>
        </p:txBody>
      </p:sp>
    </p:spTree>
    <p:extLst>
      <p:ext uri="{BB962C8B-B14F-4D97-AF65-F5344CB8AC3E}">
        <p14:creationId xmlns:p14="http://schemas.microsoft.com/office/powerpoint/2010/main" val="255754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6.3</a:t>
            </a:r>
            <a:r>
              <a:rPr lang="zh-CN" altLang="en-US" b="1" dirty="0" smtClean="0"/>
              <a:t>节    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需求规格说明书</a:t>
            </a:r>
            <a:endParaRPr lang="en-US" altLang="zh-CN" sz="3600" b="1" dirty="0" smtClean="0">
              <a:solidFill>
                <a:schemeClr val="tx1"/>
              </a:solidFill>
            </a:endParaRPr>
          </a:p>
          <a:p>
            <a:pPr algn="l"/>
            <a:r>
              <a:rPr lang="zh-CN" altLang="en-US" sz="3600" b="1" dirty="0" smtClean="0">
                <a:solidFill>
                  <a:schemeClr val="tx1"/>
                </a:solidFill>
              </a:rPr>
              <a:t>需求规格说明书，就是将需求分析的结果文档化的过程。</a:t>
            </a:r>
            <a:endParaRPr lang="en-US" altLang="zh-CN" sz="3600" b="1" dirty="0" smtClean="0">
              <a:solidFill>
                <a:schemeClr val="tx1"/>
              </a:solidFill>
            </a:endParaRPr>
          </a:p>
          <a:p>
            <a:pPr algn="l"/>
            <a:r>
              <a:rPr lang="zh-CN" altLang="en-US" sz="3600" b="1" dirty="0" smtClean="0">
                <a:solidFill>
                  <a:schemeClr val="tx1"/>
                </a:solidFill>
              </a:rPr>
              <a:t>软件</a:t>
            </a:r>
            <a:r>
              <a:rPr lang="zh-CN" altLang="en-US" sz="3600" b="1" dirty="0">
                <a:solidFill>
                  <a:schemeClr val="tx1"/>
                </a:solidFill>
              </a:rPr>
              <a:t>需求规格</a:t>
            </a:r>
            <a:r>
              <a:rPr lang="zh-CN" altLang="en-US" sz="3600" b="1" dirty="0" smtClean="0">
                <a:solidFill>
                  <a:schemeClr val="tx1"/>
                </a:solidFill>
              </a:rPr>
              <a:t>说明书，阐述一个软件系统必须提供的功能和性能，以及它所要考虑的限制条件。</a:t>
            </a:r>
            <a:endParaRPr lang="en-US" altLang="zh-CN" sz="3600" b="1" dirty="0" smtClean="0">
              <a:solidFill>
                <a:schemeClr val="tx1"/>
              </a:solidFill>
            </a:endParaRPr>
          </a:p>
        </p:txBody>
      </p:sp>
    </p:spTree>
    <p:extLst>
      <p:ext uri="{BB962C8B-B14F-4D97-AF65-F5344CB8AC3E}">
        <p14:creationId xmlns:p14="http://schemas.microsoft.com/office/powerpoint/2010/main" val="520654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6.3</a:t>
            </a:r>
            <a:r>
              <a:rPr lang="zh-CN" altLang="en-US" b="1" dirty="0" smtClean="0"/>
              <a:t>节    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需求规格说明书的任务</a:t>
            </a:r>
            <a:endParaRPr lang="en-US" altLang="zh-CN" sz="3600" b="1" dirty="0" smtClean="0">
              <a:solidFill>
                <a:schemeClr val="tx1"/>
              </a:solidFill>
            </a:endParaRPr>
          </a:p>
          <a:p>
            <a:pPr algn="l"/>
            <a:r>
              <a:rPr lang="zh-CN" altLang="en-US" sz="3600" b="1" dirty="0" smtClean="0">
                <a:solidFill>
                  <a:srgbClr val="0070C0"/>
                </a:solidFill>
              </a:rPr>
              <a:t>定制文档模版</a:t>
            </a:r>
            <a:r>
              <a:rPr lang="zh-CN" altLang="en-US" sz="3600" b="1" dirty="0" smtClean="0">
                <a:solidFill>
                  <a:schemeClr val="tx1"/>
                </a:solidFill>
              </a:rPr>
              <a:t>，</a:t>
            </a:r>
            <a:r>
              <a:rPr lang="zh-CN" altLang="en-US" sz="3600" b="1" dirty="0" smtClean="0">
                <a:solidFill>
                  <a:srgbClr val="0070C0"/>
                </a:solidFill>
              </a:rPr>
              <a:t>编写文档</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文档要求准确的表达、良好的结构、易读性。</a:t>
            </a:r>
            <a:endParaRPr lang="en-US" altLang="zh-CN" sz="3600" b="1" dirty="0" smtClean="0">
              <a:solidFill>
                <a:schemeClr val="tx1"/>
              </a:solidFill>
            </a:endParaRPr>
          </a:p>
        </p:txBody>
      </p:sp>
    </p:spTree>
    <p:extLst>
      <p:ext uri="{BB962C8B-B14F-4D97-AF65-F5344CB8AC3E}">
        <p14:creationId xmlns:p14="http://schemas.microsoft.com/office/powerpoint/2010/main" val="141423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6.3</a:t>
            </a:r>
            <a:r>
              <a:rPr lang="zh-CN" altLang="en-US" b="1" dirty="0" smtClean="0"/>
              <a:t>节    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需求规格说明书的构成</a:t>
            </a:r>
            <a:endParaRPr lang="en-US" altLang="zh-CN" sz="3600" b="1" dirty="0" smtClean="0">
              <a:solidFill>
                <a:schemeClr val="tx1"/>
              </a:solidFill>
            </a:endParaRPr>
          </a:p>
          <a:p>
            <a:pPr algn="l"/>
            <a:r>
              <a:rPr lang="zh-CN" altLang="en-US" sz="3600" b="1" dirty="0" smtClean="0">
                <a:solidFill>
                  <a:schemeClr val="tx1"/>
                </a:solidFill>
              </a:rPr>
              <a:t>需求规格说明书，应该尽可能完整地描述系统预期的外部行为和用户可视化行为。</a:t>
            </a:r>
            <a:endParaRPr lang="en-US" altLang="zh-CN" sz="3600" b="1" dirty="0" smtClean="0">
              <a:solidFill>
                <a:schemeClr val="tx1"/>
              </a:solidFill>
            </a:endParaRPr>
          </a:p>
          <a:p>
            <a:pPr algn="l"/>
            <a:r>
              <a:rPr lang="zh-CN" altLang="en-US" sz="3600" b="1" dirty="0" smtClean="0">
                <a:solidFill>
                  <a:schemeClr val="tx1"/>
                </a:solidFill>
              </a:rPr>
              <a:t>项目视图和范围文档，包含了业务需求。</a:t>
            </a:r>
            <a:endParaRPr lang="en-US" altLang="zh-CN" sz="3600" b="1" dirty="0" smtClean="0">
              <a:solidFill>
                <a:schemeClr val="tx1"/>
              </a:solidFill>
            </a:endParaRPr>
          </a:p>
          <a:p>
            <a:pPr algn="l"/>
            <a:r>
              <a:rPr lang="zh-CN" altLang="en-US" sz="3600" b="1" dirty="0" smtClean="0">
                <a:solidFill>
                  <a:schemeClr val="tx1"/>
                </a:solidFill>
              </a:rPr>
              <a:t>使用实例文档，包含了用户需求。</a:t>
            </a:r>
            <a:endParaRPr lang="en-US" altLang="zh-CN" sz="3600" b="1" dirty="0" smtClean="0">
              <a:solidFill>
                <a:schemeClr val="tx1"/>
              </a:solidFill>
            </a:endParaRPr>
          </a:p>
        </p:txBody>
      </p:sp>
    </p:spTree>
    <p:extLst>
      <p:ext uri="{BB962C8B-B14F-4D97-AF65-F5344CB8AC3E}">
        <p14:creationId xmlns:p14="http://schemas.microsoft.com/office/powerpoint/2010/main" val="252851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6.3</a:t>
            </a:r>
            <a:r>
              <a:rPr lang="zh-CN" altLang="en-US" b="1" dirty="0" smtClean="0"/>
              <a:t>节    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需求规格说明书的构成</a:t>
            </a:r>
            <a:endParaRPr lang="en-US" altLang="zh-CN" sz="3600" b="1" dirty="0" smtClean="0">
              <a:solidFill>
                <a:schemeClr val="tx1"/>
              </a:solidFill>
            </a:endParaRPr>
          </a:p>
          <a:p>
            <a:pPr algn="l"/>
            <a:r>
              <a:rPr lang="zh-CN" altLang="en-US" sz="3600" b="1" dirty="0" smtClean="0">
                <a:solidFill>
                  <a:schemeClr val="tx1"/>
                </a:solidFill>
              </a:rPr>
              <a:t>必须编写从</a:t>
            </a:r>
            <a:r>
              <a:rPr lang="zh-CN" altLang="en-US" sz="3600" b="1" dirty="0">
                <a:solidFill>
                  <a:schemeClr val="tx1"/>
                </a:solidFill>
              </a:rPr>
              <a:t>使用</a:t>
            </a:r>
            <a:r>
              <a:rPr lang="zh-CN" altLang="en-US" sz="3600" b="1" dirty="0" smtClean="0">
                <a:solidFill>
                  <a:schemeClr val="tx1"/>
                </a:solidFill>
              </a:rPr>
              <a:t>实例派生出的功能需求文档。</a:t>
            </a:r>
            <a:endParaRPr lang="en-US" altLang="zh-CN" sz="3600" b="1" dirty="0" smtClean="0">
              <a:solidFill>
                <a:schemeClr val="tx1"/>
              </a:solidFill>
            </a:endParaRPr>
          </a:p>
          <a:p>
            <a:pPr algn="l"/>
            <a:r>
              <a:rPr lang="zh-CN" altLang="en-US" sz="3600" b="1" dirty="0" smtClean="0">
                <a:solidFill>
                  <a:schemeClr val="tx1"/>
                </a:solidFill>
              </a:rPr>
              <a:t>还要编写产品的非功能需求文档。包括质量属性和外部接口需求。</a:t>
            </a:r>
            <a:endParaRPr lang="en-US" altLang="zh-CN" sz="3600" b="1" dirty="0" smtClean="0">
              <a:solidFill>
                <a:schemeClr val="tx1"/>
              </a:solidFill>
            </a:endParaRPr>
          </a:p>
        </p:txBody>
      </p:sp>
    </p:spTree>
    <p:extLst>
      <p:ext uri="{BB962C8B-B14F-4D97-AF65-F5344CB8AC3E}">
        <p14:creationId xmlns:p14="http://schemas.microsoft.com/office/powerpoint/2010/main" val="4268485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6.3</a:t>
            </a:r>
            <a:r>
              <a:rPr lang="zh-CN" altLang="en-US" b="1" dirty="0" smtClean="0"/>
              <a:t>节    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需求规格说明书的构成</a:t>
            </a:r>
            <a:endParaRPr lang="en-US" altLang="zh-CN" sz="3600" b="1" dirty="0" smtClean="0">
              <a:solidFill>
                <a:schemeClr val="tx1"/>
              </a:solidFill>
            </a:endParaRPr>
          </a:p>
          <a:p>
            <a:pPr algn="l"/>
            <a:r>
              <a:rPr lang="zh-CN" altLang="en-US" sz="3600" b="1" dirty="0" smtClean="0">
                <a:solidFill>
                  <a:schemeClr val="tx1"/>
                </a:solidFill>
              </a:rPr>
              <a:t>采用软件需求规格说明书模版，为每项需求注上标号，记录业务范围，创建</a:t>
            </a:r>
            <a:r>
              <a:rPr lang="zh-CN" altLang="en-US" sz="3600" b="1" dirty="0" smtClean="0">
                <a:solidFill>
                  <a:srgbClr val="FF0000"/>
                </a:solidFill>
              </a:rPr>
              <a:t>需求跟踪能力矩阵</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要用到图形模型：数据字典，数据流图，</a:t>
            </a:r>
            <a:r>
              <a:rPr lang="en-US" altLang="zh-CN" sz="3600" b="1" dirty="0" smtClean="0">
                <a:solidFill>
                  <a:schemeClr val="tx1"/>
                </a:solidFill>
              </a:rPr>
              <a:t>E-R</a:t>
            </a:r>
            <a:r>
              <a:rPr lang="zh-CN" altLang="en-US" sz="3600" b="1" dirty="0" smtClean="0">
                <a:solidFill>
                  <a:schemeClr val="tx1"/>
                </a:solidFill>
              </a:rPr>
              <a:t>图，状态转换图，类图，用例图。</a:t>
            </a:r>
            <a:endParaRPr lang="en-US" altLang="zh-CN" sz="3600" b="1" dirty="0" smtClean="0">
              <a:solidFill>
                <a:schemeClr val="tx1"/>
              </a:solidFill>
            </a:endParaRPr>
          </a:p>
        </p:txBody>
      </p:sp>
    </p:spTree>
    <p:extLst>
      <p:ext uri="{BB962C8B-B14F-4D97-AF65-F5344CB8AC3E}">
        <p14:creationId xmlns:p14="http://schemas.microsoft.com/office/powerpoint/2010/main" val="3590913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6.4</a:t>
            </a:r>
            <a:r>
              <a:rPr lang="zh-CN" altLang="en-US" b="1" dirty="0" smtClean="0"/>
              <a:t>节    需求验证</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需求验证</a:t>
            </a:r>
            <a:endParaRPr lang="en-US" altLang="zh-CN" sz="3600" b="1" dirty="0" smtClean="0">
              <a:solidFill>
                <a:schemeClr val="tx1"/>
              </a:solidFill>
            </a:endParaRPr>
          </a:p>
          <a:p>
            <a:pPr algn="l"/>
            <a:r>
              <a:rPr lang="zh-CN" altLang="en-US" sz="3600" b="1" dirty="0" smtClean="0">
                <a:solidFill>
                  <a:schemeClr val="tx1"/>
                </a:solidFill>
              </a:rPr>
              <a:t>需求验证，是审查需求规格说明书是否正确和完整地表达了用户对软件系统的需求。</a:t>
            </a:r>
            <a:endParaRPr lang="en-US" altLang="zh-CN" sz="3600" b="1" dirty="0" smtClean="0">
              <a:solidFill>
                <a:schemeClr val="tx1"/>
              </a:solidFill>
            </a:endParaRPr>
          </a:p>
        </p:txBody>
      </p:sp>
    </p:spTree>
    <p:extLst>
      <p:ext uri="{BB962C8B-B14F-4D97-AF65-F5344CB8AC3E}">
        <p14:creationId xmlns:p14="http://schemas.microsoft.com/office/powerpoint/2010/main" val="2883774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6.4</a:t>
            </a:r>
            <a:r>
              <a:rPr lang="zh-CN" altLang="en-US" b="1" dirty="0" smtClean="0"/>
              <a:t>节    需求验证</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需求验证的内容</a:t>
            </a:r>
            <a:endParaRPr lang="en-US" altLang="zh-CN" sz="3600" b="1" dirty="0" smtClean="0">
              <a:solidFill>
                <a:schemeClr val="tx1"/>
              </a:solidFill>
            </a:endParaRPr>
          </a:p>
          <a:p>
            <a:pPr algn="l"/>
            <a:r>
              <a:rPr lang="zh-CN" altLang="en-US" sz="3600" b="1" dirty="0" smtClean="0">
                <a:solidFill>
                  <a:schemeClr val="tx1"/>
                </a:solidFill>
              </a:rPr>
              <a:t>审查需求文档，依据需求编写测试用例，编写用户手册，确定合格的标准。</a:t>
            </a:r>
            <a:endParaRPr lang="en-US" altLang="zh-CN" sz="3600" b="1" dirty="0" smtClean="0">
              <a:solidFill>
                <a:schemeClr val="tx1"/>
              </a:solidFill>
            </a:endParaRPr>
          </a:p>
        </p:txBody>
      </p:sp>
    </p:spTree>
    <p:extLst>
      <p:ext uri="{BB962C8B-B14F-4D97-AF65-F5344CB8AC3E}">
        <p14:creationId xmlns:p14="http://schemas.microsoft.com/office/powerpoint/2010/main" val="1928244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6.4</a:t>
            </a:r>
            <a:r>
              <a:rPr lang="zh-CN" altLang="en-US" b="1" dirty="0" smtClean="0"/>
              <a:t>节    需求验证</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需求验证的标准</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文档内每条需求都准确地反映了用户的意图。</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文档记录的需求集在整体上具有完整性和一致性。</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文档的组织方式和需求的书写方式具有可读性和可修改性。</a:t>
            </a:r>
            <a:endParaRPr lang="en-US" altLang="zh-CN" sz="3600" b="1" dirty="0" smtClean="0">
              <a:solidFill>
                <a:schemeClr val="tx1"/>
              </a:solidFill>
            </a:endParaRPr>
          </a:p>
        </p:txBody>
      </p:sp>
    </p:spTree>
    <p:extLst>
      <p:ext uri="{BB962C8B-B14F-4D97-AF65-F5344CB8AC3E}">
        <p14:creationId xmlns:p14="http://schemas.microsoft.com/office/powerpoint/2010/main" val="346575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6.4</a:t>
            </a:r>
            <a:r>
              <a:rPr lang="zh-CN" altLang="en-US" b="1" dirty="0" smtClean="0"/>
              <a:t>节    需求验证</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需求验证的任务</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执行验证。</a:t>
            </a:r>
            <a:endParaRPr lang="en-US" altLang="zh-CN" sz="3600" b="1" dirty="0" smtClean="0">
              <a:solidFill>
                <a:schemeClr val="tx1"/>
              </a:solidFill>
            </a:endParaRPr>
          </a:p>
          <a:p>
            <a:pPr algn="l"/>
            <a:r>
              <a:rPr lang="zh-CN" altLang="en-US" sz="3600" b="1" dirty="0" smtClean="0">
                <a:solidFill>
                  <a:schemeClr val="tx1"/>
                </a:solidFill>
              </a:rPr>
              <a:t>执行验证方法</a:t>
            </a:r>
            <a:r>
              <a:rPr lang="en-US" altLang="zh-CN" sz="3600" b="1" dirty="0" smtClean="0">
                <a:solidFill>
                  <a:schemeClr val="tx1"/>
                </a:solidFill>
              </a:rPr>
              <a:t>——</a:t>
            </a:r>
            <a:r>
              <a:rPr lang="zh-CN" altLang="en-US" sz="3600" b="1" dirty="0" smtClean="0">
                <a:solidFill>
                  <a:schemeClr val="tx1"/>
                </a:solidFill>
              </a:rPr>
              <a:t>同级评审。</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问题修正。</a:t>
            </a:r>
            <a:endParaRPr lang="en-US" altLang="zh-CN" sz="3600" b="1" dirty="0" smtClean="0">
              <a:solidFill>
                <a:schemeClr val="tx1"/>
              </a:solidFill>
            </a:endParaRPr>
          </a:p>
          <a:p>
            <a:pPr algn="l"/>
            <a:r>
              <a:rPr lang="zh-CN" altLang="en-US" sz="3600" b="1" dirty="0" smtClean="0">
                <a:solidFill>
                  <a:schemeClr val="tx1"/>
                </a:solidFill>
              </a:rPr>
              <a:t>发现问题，及时修正。</a:t>
            </a:r>
            <a:endParaRPr lang="en-US" altLang="zh-CN" sz="3600" b="1" dirty="0" smtClean="0">
              <a:solidFill>
                <a:schemeClr val="tx1"/>
              </a:solidFill>
            </a:endParaRPr>
          </a:p>
        </p:txBody>
      </p:sp>
    </p:spTree>
    <p:extLst>
      <p:ext uri="{BB962C8B-B14F-4D97-AF65-F5344CB8AC3E}">
        <p14:creationId xmlns:p14="http://schemas.microsoft.com/office/powerpoint/2010/main" val="1128953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需求管理</a:t>
            </a:r>
            <a:endParaRPr lang="en-US" altLang="zh-CN" sz="3600" b="1" dirty="0" smtClean="0">
              <a:solidFill>
                <a:schemeClr val="tx1"/>
              </a:solidFill>
            </a:endParaRPr>
          </a:p>
          <a:p>
            <a:pPr algn="l"/>
            <a:r>
              <a:rPr lang="zh-CN" altLang="en-US" sz="3600" b="1" dirty="0" smtClean="0">
                <a:solidFill>
                  <a:schemeClr val="tx1"/>
                </a:solidFill>
              </a:rPr>
              <a:t>需求管理，包括在工程进展过程中，维持需求约定集成性和精确性的所有活动。</a:t>
            </a:r>
            <a:endParaRPr lang="en-US" altLang="zh-CN" sz="3600" b="1" dirty="0" smtClean="0">
              <a:solidFill>
                <a:schemeClr val="tx1"/>
              </a:solidFill>
            </a:endParaRPr>
          </a:p>
          <a:p>
            <a:pPr algn="l"/>
            <a:r>
              <a:rPr lang="zh-CN" altLang="en-US" sz="3600" b="1" dirty="0" smtClean="0">
                <a:solidFill>
                  <a:schemeClr val="tx1"/>
                </a:solidFill>
              </a:rPr>
              <a:t>具体说，包括：需求跟踪，变更管理，基线管理。</a:t>
            </a:r>
            <a:endParaRPr lang="en-US" altLang="zh-CN" sz="3600" b="1" dirty="0" smtClean="0">
              <a:solidFill>
                <a:schemeClr val="tx1"/>
              </a:solidFill>
            </a:endParaRPr>
          </a:p>
        </p:txBody>
      </p:sp>
    </p:spTree>
    <p:extLst>
      <p:ext uri="{BB962C8B-B14F-4D97-AF65-F5344CB8AC3E}">
        <p14:creationId xmlns:p14="http://schemas.microsoft.com/office/powerpoint/2010/main" val="111687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a:t>第一章    软件需求分析</a:t>
            </a:r>
          </a:p>
        </p:txBody>
      </p:sp>
      <p:sp>
        <p:nvSpPr>
          <p:cNvPr id="3" name="副标题 2"/>
          <p:cNvSpPr>
            <a:spLocks noGrp="1"/>
          </p:cNvSpPr>
          <p:nvPr>
            <p:ph type="subTitle" idx="1"/>
          </p:nvPr>
        </p:nvSpPr>
        <p:spPr>
          <a:xfrm>
            <a:off x="611560" y="1268760"/>
            <a:ext cx="7920880" cy="5184576"/>
          </a:xfrm>
        </p:spPr>
        <p:txBody>
          <a:bodyPr>
            <a:normAutofit lnSpcReduction="10000"/>
          </a:bodyPr>
          <a:lstStyle/>
          <a:p>
            <a:pPr algn="l"/>
            <a:r>
              <a:rPr lang="zh-CN" altLang="en-US" sz="3600" b="1" dirty="0">
                <a:solidFill>
                  <a:schemeClr val="tx1"/>
                </a:solidFill>
              </a:rPr>
              <a:t>第</a:t>
            </a:r>
            <a:r>
              <a:rPr lang="en-US" altLang="zh-CN" sz="3600" b="1" dirty="0">
                <a:solidFill>
                  <a:schemeClr val="tx1"/>
                </a:solidFill>
              </a:rPr>
              <a:t>1</a:t>
            </a:r>
            <a:r>
              <a:rPr lang="zh-CN" altLang="en-US" sz="3600" b="1" dirty="0">
                <a:solidFill>
                  <a:schemeClr val="tx1"/>
                </a:solidFill>
              </a:rPr>
              <a:t>节</a:t>
            </a:r>
            <a:r>
              <a:rPr lang="en-US" altLang="zh-CN" sz="3600" b="1" dirty="0">
                <a:solidFill>
                  <a:schemeClr val="tx1"/>
                </a:solidFill>
              </a:rPr>
              <a:t>	</a:t>
            </a:r>
            <a:r>
              <a:rPr lang="zh-CN" altLang="en-US" sz="3600" b="1" dirty="0">
                <a:solidFill>
                  <a:schemeClr val="tx1"/>
                </a:solidFill>
              </a:rPr>
              <a:t>需求概述</a:t>
            </a:r>
            <a:endParaRPr lang="en-US" altLang="zh-CN" sz="3600" b="1" dirty="0">
              <a:solidFill>
                <a:schemeClr val="tx1"/>
              </a:solidFill>
            </a:endParaRPr>
          </a:p>
          <a:p>
            <a:pPr algn="l"/>
            <a:r>
              <a:rPr lang="zh-CN" altLang="en-US" sz="3600" b="1" dirty="0">
                <a:solidFill>
                  <a:schemeClr val="tx1"/>
                </a:solidFill>
              </a:rPr>
              <a:t>第</a:t>
            </a:r>
            <a:r>
              <a:rPr lang="en-US" altLang="zh-CN" sz="3600" b="1" dirty="0">
                <a:solidFill>
                  <a:schemeClr val="tx1"/>
                </a:solidFill>
              </a:rPr>
              <a:t>2</a:t>
            </a:r>
            <a:r>
              <a:rPr lang="zh-CN" altLang="en-US" sz="3600" b="1" dirty="0">
                <a:solidFill>
                  <a:schemeClr val="tx1"/>
                </a:solidFill>
              </a:rPr>
              <a:t>节</a:t>
            </a:r>
            <a:r>
              <a:rPr lang="en-US" altLang="zh-CN" sz="3600" b="1" dirty="0">
                <a:solidFill>
                  <a:schemeClr val="tx1"/>
                </a:solidFill>
              </a:rPr>
              <a:t>	</a:t>
            </a:r>
            <a:r>
              <a:rPr lang="zh-CN" altLang="en-US" sz="3600" b="1" dirty="0">
                <a:solidFill>
                  <a:schemeClr val="tx1"/>
                </a:solidFill>
              </a:rPr>
              <a:t>需求</a:t>
            </a:r>
            <a:r>
              <a:rPr lang="zh-CN" altLang="en-US" sz="3600" b="1" dirty="0" smtClean="0">
                <a:solidFill>
                  <a:schemeClr val="tx1"/>
                </a:solidFill>
              </a:rPr>
              <a:t>定义</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3</a:t>
            </a:r>
            <a:r>
              <a:rPr lang="zh-CN" altLang="en-US" sz="3600" b="1" dirty="0" smtClean="0">
                <a:solidFill>
                  <a:schemeClr val="tx1"/>
                </a:solidFill>
              </a:rPr>
              <a:t>节</a:t>
            </a:r>
            <a:r>
              <a:rPr lang="en-US" altLang="zh-CN" sz="3600" b="1" dirty="0">
                <a:solidFill>
                  <a:schemeClr val="tx1"/>
                </a:solidFill>
              </a:rPr>
              <a:t>	</a:t>
            </a:r>
            <a:r>
              <a:rPr lang="zh-CN" altLang="en-US" sz="3600" b="1" dirty="0">
                <a:solidFill>
                  <a:schemeClr val="tx1"/>
                </a:solidFill>
              </a:rPr>
              <a:t>需求</a:t>
            </a:r>
            <a:r>
              <a:rPr lang="zh-CN" altLang="en-US" sz="3600" b="1" dirty="0" smtClean="0">
                <a:solidFill>
                  <a:schemeClr val="tx1"/>
                </a:solidFill>
              </a:rPr>
              <a:t>定义的实践</a:t>
            </a:r>
            <a:endParaRPr lang="zh-CN" altLang="en-US" sz="3600" b="1" dirty="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4</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需求的层次与分类</a:t>
            </a:r>
            <a:endParaRPr lang="zh-CN" altLang="en-US" sz="3600" b="1" dirty="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5</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需求工程的概述</a:t>
            </a:r>
            <a:endParaRPr lang="zh-CN" altLang="en-US" sz="3600" b="1" dirty="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6</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需求工程的阶段解析</a:t>
            </a:r>
            <a:endParaRPr lang="zh-CN" altLang="en-US" sz="3600" b="1" dirty="0">
              <a:solidFill>
                <a:schemeClr val="tx1"/>
              </a:solidFill>
            </a:endParaRPr>
          </a:p>
          <a:p>
            <a:pPr algn="l"/>
            <a:r>
              <a:rPr lang="zh-CN" altLang="en-US" sz="3600" b="1" dirty="0">
                <a:solidFill>
                  <a:schemeClr val="tx1"/>
                </a:solidFill>
              </a:rPr>
              <a:t>第</a:t>
            </a:r>
            <a:r>
              <a:rPr lang="en-US" altLang="zh-CN" sz="3600" b="1" dirty="0">
                <a:solidFill>
                  <a:schemeClr val="tx1"/>
                </a:solidFill>
              </a:rPr>
              <a:t>7</a:t>
            </a:r>
            <a:r>
              <a:rPr lang="zh-CN" altLang="en-US" sz="3600" b="1" dirty="0">
                <a:solidFill>
                  <a:schemeClr val="tx1"/>
                </a:solidFill>
              </a:rPr>
              <a:t>节</a:t>
            </a:r>
            <a:r>
              <a:rPr lang="en-US" altLang="zh-CN" sz="3600" b="1" dirty="0">
                <a:solidFill>
                  <a:schemeClr val="tx1"/>
                </a:solidFill>
              </a:rPr>
              <a:t>	</a:t>
            </a:r>
            <a:r>
              <a:rPr lang="zh-CN" altLang="en-US" sz="3600" b="1" dirty="0" smtClean="0">
                <a:solidFill>
                  <a:schemeClr val="tx1"/>
                </a:solidFill>
              </a:rPr>
              <a:t>需求文档</a:t>
            </a:r>
            <a:endParaRPr lang="zh-CN" altLang="en-US" sz="3600" b="1" dirty="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8</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案例分析</a:t>
            </a:r>
            <a:endParaRPr lang="zh-CN" altLang="en-US" sz="3600" b="1" dirty="0">
              <a:solidFill>
                <a:schemeClr val="tx1"/>
              </a:solidFill>
            </a:endParaRPr>
          </a:p>
        </p:txBody>
      </p:sp>
    </p:spTree>
    <p:extLst>
      <p:ext uri="{BB962C8B-B14F-4D97-AF65-F5344CB8AC3E}">
        <p14:creationId xmlns:p14="http://schemas.microsoft.com/office/powerpoint/2010/main" val="118421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64807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需求管理</a:t>
            </a:r>
            <a:endParaRPr lang="en-US" altLang="zh-CN" sz="3600" b="1" dirty="0" smtClean="0">
              <a:solidFill>
                <a:schemeClr val="tx1"/>
              </a:solidFill>
            </a:endParaRPr>
          </a:p>
        </p:txBody>
      </p:sp>
      <p:grpSp>
        <p:nvGrpSpPr>
          <p:cNvPr id="18" name="组合 17"/>
          <p:cNvGrpSpPr/>
          <p:nvPr/>
        </p:nvGrpSpPr>
        <p:grpSpPr>
          <a:xfrm>
            <a:off x="323528" y="2564904"/>
            <a:ext cx="8352928" cy="3024336"/>
            <a:chOff x="251520" y="2348880"/>
            <a:chExt cx="8352928" cy="3024336"/>
          </a:xfrm>
        </p:grpSpPr>
        <p:sp>
          <p:nvSpPr>
            <p:cNvPr id="4" name="矩形 3"/>
            <p:cNvSpPr/>
            <p:nvPr/>
          </p:nvSpPr>
          <p:spPr>
            <a:xfrm>
              <a:off x="3275856" y="2348880"/>
              <a:ext cx="230425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需求管理</a:t>
              </a:r>
              <a:endParaRPr lang="zh-CN" altLang="en-US" sz="2800" b="1" dirty="0">
                <a:solidFill>
                  <a:schemeClr val="tx1"/>
                </a:solidFill>
              </a:endParaRPr>
            </a:p>
          </p:txBody>
        </p:sp>
        <p:sp>
          <p:nvSpPr>
            <p:cNvPr id="5" name="矩形 4"/>
            <p:cNvSpPr/>
            <p:nvPr/>
          </p:nvSpPr>
          <p:spPr>
            <a:xfrm>
              <a:off x="3275856" y="4365104"/>
              <a:ext cx="230425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变更需求</a:t>
              </a:r>
              <a:endParaRPr lang="zh-CN" altLang="en-US" sz="2800" b="1" dirty="0">
                <a:solidFill>
                  <a:schemeClr val="tx1"/>
                </a:solidFill>
              </a:endParaRPr>
            </a:p>
          </p:txBody>
        </p:sp>
        <p:sp>
          <p:nvSpPr>
            <p:cNvPr id="6" name="矩形 5"/>
            <p:cNvSpPr/>
            <p:nvPr/>
          </p:nvSpPr>
          <p:spPr>
            <a:xfrm>
              <a:off x="251520" y="4365104"/>
              <a:ext cx="230425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需求跟踪</a:t>
              </a:r>
              <a:endParaRPr lang="zh-CN" altLang="en-US" sz="2800" b="1" dirty="0">
                <a:solidFill>
                  <a:schemeClr val="tx1"/>
                </a:solidFill>
              </a:endParaRPr>
            </a:p>
          </p:txBody>
        </p:sp>
        <p:sp>
          <p:nvSpPr>
            <p:cNvPr id="7" name="矩形 6"/>
            <p:cNvSpPr/>
            <p:nvPr/>
          </p:nvSpPr>
          <p:spPr>
            <a:xfrm>
              <a:off x="6300192" y="4365104"/>
              <a:ext cx="230425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基线</a:t>
              </a:r>
              <a:r>
                <a:rPr lang="zh-CN" altLang="en-US" sz="2800" b="1" dirty="0" smtClean="0">
                  <a:solidFill>
                    <a:schemeClr val="tx1"/>
                  </a:solidFill>
                </a:rPr>
                <a:t>管理</a:t>
              </a:r>
              <a:endParaRPr lang="zh-CN" altLang="en-US" sz="2800" b="1" dirty="0">
                <a:solidFill>
                  <a:schemeClr val="tx1"/>
                </a:solidFill>
              </a:endParaRPr>
            </a:p>
          </p:txBody>
        </p:sp>
        <p:cxnSp>
          <p:nvCxnSpPr>
            <p:cNvPr id="9" name="直接箭头连接符 8"/>
            <p:cNvCxnSpPr>
              <a:stCxn id="6" idx="3"/>
              <a:endCxn id="5" idx="1"/>
            </p:cNvCxnSpPr>
            <p:nvPr/>
          </p:nvCxnSpPr>
          <p:spPr>
            <a:xfrm>
              <a:off x="2555776" y="4869160"/>
              <a:ext cx="72008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580112" y="4869160"/>
              <a:ext cx="72008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5" idx="0"/>
            </p:cNvCxnSpPr>
            <p:nvPr/>
          </p:nvCxnSpPr>
          <p:spPr>
            <a:xfrm>
              <a:off x="4427984" y="3356992"/>
              <a:ext cx="0" cy="10081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47664" y="3861048"/>
              <a:ext cx="59046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47664" y="3861048"/>
              <a:ext cx="0" cy="50405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452320" y="3861048"/>
              <a:ext cx="0" cy="50405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9242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需求管理的任务</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建立和维护需求基线集。</a:t>
            </a:r>
            <a:endParaRPr lang="en-US" altLang="zh-CN" sz="3600" b="1" dirty="0" smtClean="0">
              <a:solidFill>
                <a:schemeClr val="tx1"/>
              </a:solidFill>
            </a:endParaRPr>
          </a:p>
          <a:p>
            <a:pPr algn="l"/>
            <a:r>
              <a:rPr lang="zh-CN" altLang="en-US" sz="3600" b="1" dirty="0" smtClean="0">
                <a:solidFill>
                  <a:schemeClr val="tx1"/>
                </a:solidFill>
              </a:rPr>
              <a:t>需求基线，就是把这些需求都画成一根“线”，说明这些需求已经确定下来了。</a:t>
            </a:r>
            <a:endParaRPr lang="en-US" altLang="zh-CN" sz="3600" b="1" dirty="0" smtClean="0">
              <a:solidFill>
                <a:schemeClr val="tx1"/>
              </a:solidFill>
            </a:endParaRPr>
          </a:p>
          <a:p>
            <a:pPr algn="l"/>
            <a:r>
              <a:rPr lang="zh-CN" altLang="en-US" sz="3600" b="1" dirty="0" smtClean="0">
                <a:solidFill>
                  <a:schemeClr val="tx1"/>
                </a:solidFill>
              </a:rPr>
              <a:t>添加新的需求，或修改原有的需求，都必须通过需求变更流程来操作。记录变更情况、变更日期、变更原因等。</a:t>
            </a:r>
            <a:endParaRPr lang="en-US" altLang="zh-CN" sz="3600" b="1" dirty="0" smtClean="0">
              <a:solidFill>
                <a:schemeClr val="tx1"/>
              </a:solidFill>
            </a:endParaRPr>
          </a:p>
        </p:txBody>
      </p:sp>
    </p:spTree>
    <p:extLst>
      <p:ext uri="{BB962C8B-B14F-4D97-AF65-F5344CB8AC3E}">
        <p14:creationId xmlns:p14="http://schemas.microsoft.com/office/powerpoint/2010/main" val="2829242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fontScale="92500"/>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需求管理的任务</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建立需求跟踪信息。</a:t>
            </a:r>
            <a:endParaRPr lang="en-US" altLang="zh-CN" sz="3600" b="1" dirty="0" smtClean="0">
              <a:solidFill>
                <a:schemeClr val="tx1"/>
              </a:solidFill>
            </a:endParaRPr>
          </a:p>
          <a:p>
            <a:pPr algn="l"/>
            <a:r>
              <a:rPr lang="zh-CN" altLang="en-US" sz="3600" b="1" dirty="0" smtClean="0">
                <a:solidFill>
                  <a:schemeClr val="tx1"/>
                </a:solidFill>
              </a:rPr>
              <a:t>需求要具有可跟踪性。</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后向跟踪。</a:t>
            </a:r>
            <a:endParaRPr lang="en-US" altLang="zh-CN" sz="3600" b="1" dirty="0" smtClean="0">
              <a:solidFill>
                <a:schemeClr val="tx1"/>
              </a:solidFill>
            </a:endParaRPr>
          </a:p>
          <a:p>
            <a:pPr algn="l"/>
            <a:r>
              <a:rPr lang="zh-CN" altLang="en-US" sz="3600" b="1" dirty="0" smtClean="0">
                <a:solidFill>
                  <a:schemeClr val="tx1"/>
                </a:solidFill>
              </a:rPr>
              <a:t>跟踪需求去向，寻找特定需求的导出需求。</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前向跟踪。</a:t>
            </a:r>
            <a:endParaRPr lang="en-US" altLang="zh-CN" sz="3600" b="1" dirty="0" smtClean="0">
              <a:solidFill>
                <a:schemeClr val="tx1"/>
              </a:solidFill>
            </a:endParaRPr>
          </a:p>
          <a:p>
            <a:pPr algn="l"/>
            <a:r>
              <a:rPr lang="zh-CN" altLang="en-US" sz="3600" b="1" dirty="0" smtClean="0">
                <a:solidFill>
                  <a:schemeClr val="tx1"/>
                </a:solidFill>
              </a:rPr>
              <a:t>跟踪需求来源，寻找提出特定需求的用户。</a:t>
            </a:r>
            <a:endParaRPr lang="en-US" altLang="zh-CN" sz="3600" b="1" dirty="0" smtClean="0">
              <a:solidFill>
                <a:schemeClr val="tx1"/>
              </a:solidFill>
            </a:endParaRPr>
          </a:p>
        </p:txBody>
      </p:sp>
    </p:spTree>
    <p:extLst>
      <p:ext uri="{BB962C8B-B14F-4D97-AF65-F5344CB8AC3E}">
        <p14:creationId xmlns:p14="http://schemas.microsoft.com/office/powerpoint/2010/main" val="2303405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需求管理的任务</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进行变更控制。</a:t>
            </a:r>
            <a:endParaRPr lang="en-US" altLang="zh-CN" sz="3600" b="1" dirty="0" smtClean="0">
              <a:solidFill>
                <a:schemeClr val="tx1"/>
              </a:solidFill>
            </a:endParaRPr>
          </a:p>
          <a:p>
            <a:pPr algn="l"/>
            <a:r>
              <a:rPr lang="zh-CN" altLang="en-US" sz="3600" b="1" dirty="0" smtClean="0">
                <a:solidFill>
                  <a:schemeClr val="tx1"/>
                </a:solidFill>
              </a:rPr>
              <a:t>需求可能不断变化。</a:t>
            </a:r>
            <a:endParaRPr lang="en-US" altLang="zh-CN" sz="3600" b="1" dirty="0" smtClean="0">
              <a:solidFill>
                <a:schemeClr val="tx1"/>
              </a:solidFill>
            </a:endParaRPr>
          </a:p>
          <a:p>
            <a:pPr algn="l"/>
            <a:r>
              <a:rPr lang="zh-CN" altLang="en-US" sz="3600" b="1" dirty="0" smtClean="0">
                <a:solidFill>
                  <a:schemeClr val="tx1"/>
                </a:solidFill>
              </a:rPr>
              <a:t>为了保证项目顺利进行，这些变化的需求必须得到妥善控制。</a:t>
            </a:r>
            <a:endParaRPr lang="en-US" altLang="zh-CN" sz="3600" b="1" dirty="0" smtClean="0">
              <a:solidFill>
                <a:schemeClr val="tx1"/>
              </a:solidFill>
            </a:endParaRPr>
          </a:p>
          <a:p>
            <a:pPr algn="l"/>
            <a:r>
              <a:rPr lang="zh-CN" altLang="en-US" sz="3600" b="1" dirty="0" smtClean="0">
                <a:solidFill>
                  <a:schemeClr val="tx1"/>
                </a:solidFill>
              </a:rPr>
              <a:t>有效地变更控制和影响分析过程，能够降低需求变更带来的负面影响。</a:t>
            </a:r>
            <a:endParaRPr lang="en-US" altLang="zh-CN" sz="3600" b="1" dirty="0" smtClean="0">
              <a:solidFill>
                <a:schemeClr val="tx1"/>
              </a:solidFill>
            </a:endParaRPr>
          </a:p>
        </p:txBody>
      </p:sp>
    </p:spTree>
    <p:extLst>
      <p:ext uri="{BB962C8B-B14F-4D97-AF65-F5344CB8AC3E}">
        <p14:creationId xmlns:p14="http://schemas.microsoft.com/office/powerpoint/2010/main" val="3042179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需求基线</a:t>
            </a:r>
            <a:endParaRPr lang="en-US" altLang="zh-CN" sz="3600" b="1" dirty="0" smtClean="0">
              <a:solidFill>
                <a:schemeClr val="tx1"/>
              </a:solidFill>
            </a:endParaRPr>
          </a:p>
          <a:p>
            <a:pPr algn="l"/>
            <a:r>
              <a:rPr lang="zh-CN" altLang="en-US" sz="3600" b="1" dirty="0" smtClean="0">
                <a:solidFill>
                  <a:schemeClr val="tx1"/>
                </a:solidFill>
              </a:rPr>
              <a:t>需求开发的结果，应该有：项目视图和范围文档，使用实例文档，软件需求规格说明书，相关的分析模型。</a:t>
            </a:r>
            <a:endParaRPr lang="en-US" altLang="zh-CN" sz="3600" b="1" dirty="0" smtClean="0">
              <a:solidFill>
                <a:schemeClr val="tx1"/>
              </a:solidFill>
            </a:endParaRPr>
          </a:p>
          <a:p>
            <a:pPr algn="l"/>
            <a:r>
              <a:rPr lang="zh-CN" altLang="en-US" sz="3600" b="1" dirty="0" smtClean="0">
                <a:solidFill>
                  <a:schemeClr val="tx1"/>
                </a:solidFill>
              </a:rPr>
              <a:t>经评审批准后，这些文档就定义了开发工作的</a:t>
            </a:r>
            <a:r>
              <a:rPr lang="zh-CN" altLang="en-US" sz="3600" b="1" dirty="0" smtClean="0">
                <a:solidFill>
                  <a:srgbClr val="FF0000"/>
                </a:solidFill>
              </a:rPr>
              <a:t>需求基线</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这个基线，在客户和开发人员之间，就构筑了计划产品的功能需求和非功能需求的一个约定。</a:t>
            </a:r>
            <a:endParaRPr lang="en-US" altLang="zh-CN" sz="3600" b="1" dirty="0" smtClean="0">
              <a:solidFill>
                <a:schemeClr val="tx1"/>
              </a:solidFill>
            </a:endParaRPr>
          </a:p>
        </p:txBody>
      </p:sp>
    </p:spTree>
    <p:extLst>
      <p:ext uri="{BB962C8B-B14F-4D97-AF65-F5344CB8AC3E}">
        <p14:creationId xmlns:p14="http://schemas.microsoft.com/office/powerpoint/2010/main" val="3067403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统一、明确的需求项划分标准。</a:t>
            </a:r>
            <a:endParaRPr lang="en-US" altLang="zh-CN" sz="3600" b="1" dirty="0" smtClean="0">
              <a:solidFill>
                <a:schemeClr val="tx1"/>
              </a:solidFill>
            </a:endParaRPr>
          </a:p>
          <a:p>
            <a:pPr algn="l"/>
            <a:r>
              <a:rPr lang="zh-CN" altLang="en-US" sz="3600" b="1" dirty="0" smtClean="0">
                <a:solidFill>
                  <a:schemeClr val="tx1"/>
                </a:solidFill>
              </a:rPr>
              <a:t>要对需求进行有效管理，就必须以清晰的、统一的、明确的标准，将需求划分为具体的需求项。</a:t>
            </a:r>
            <a:endParaRPr lang="en-US" altLang="zh-CN" sz="3600" b="1" dirty="0" smtClean="0">
              <a:solidFill>
                <a:schemeClr val="tx1"/>
              </a:solidFill>
            </a:endParaRPr>
          </a:p>
          <a:p>
            <a:pPr algn="l"/>
            <a:r>
              <a:rPr lang="zh-CN" altLang="en-US" sz="3600" b="1" dirty="0" smtClean="0">
                <a:solidFill>
                  <a:schemeClr val="tx1"/>
                </a:solidFill>
              </a:rPr>
              <a:t>使之满足以下条件：粒度均匀，大小均匀，完整。</a:t>
            </a:r>
            <a:endParaRPr lang="en-US" altLang="zh-CN" sz="3600" b="1" dirty="0" smtClean="0">
              <a:solidFill>
                <a:schemeClr val="tx1"/>
              </a:solidFill>
            </a:endParaRPr>
          </a:p>
        </p:txBody>
      </p:sp>
    </p:spTree>
    <p:extLst>
      <p:ext uri="{BB962C8B-B14F-4D97-AF65-F5344CB8AC3E}">
        <p14:creationId xmlns:p14="http://schemas.microsoft.com/office/powerpoint/2010/main" val="420920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统一、明确的需求项划分标准。</a:t>
            </a:r>
            <a:endParaRPr lang="en-US" altLang="zh-CN" sz="3600" b="1" dirty="0" smtClean="0">
              <a:solidFill>
                <a:schemeClr val="tx1"/>
              </a:solidFill>
            </a:endParaRPr>
          </a:p>
          <a:p>
            <a:pPr algn="l"/>
            <a:r>
              <a:rPr lang="zh-CN" altLang="en-US" sz="3600" b="1" dirty="0" smtClean="0">
                <a:solidFill>
                  <a:srgbClr val="FF0000"/>
                </a:solidFill>
              </a:rPr>
              <a:t>粒度均匀</a:t>
            </a:r>
            <a:endParaRPr lang="en-US" altLang="zh-CN" sz="3600" b="1" dirty="0" smtClean="0">
              <a:solidFill>
                <a:srgbClr val="FF0000"/>
              </a:solidFill>
            </a:endParaRPr>
          </a:p>
          <a:p>
            <a:pPr algn="l"/>
            <a:r>
              <a:rPr lang="zh-CN" altLang="en-US" sz="3600" b="1" dirty="0" smtClean="0">
                <a:solidFill>
                  <a:schemeClr val="tx1"/>
                </a:solidFill>
              </a:rPr>
              <a:t>每个需求项的大小（即工作量）是相当的，采用的用时单位（人月，人周，人日）是相同的。</a:t>
            </a:r>
            <a:endParaRPr lang="en-US" altLang="zh-CN" sz="3600" b="1" dirty="0" smtClean="0">
              <a:solidFill>
                <a:schemeClr val="tx1"/>
              </a:solidFill>
            </a:endParaRPr>
          </a:p>
        </p:txBody>
      </p:sp>
    </p:spTree>
    <p:extLst>
      <p:ext uri="{BB962C8B-B14F-4D97-AF65-F5344CB8AC3E}">
        <p14:creationId xmlns:p14="http://schemas.microsoft.com/office/powerpoint/2010/main" val="2078280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统一、明确的需求项划分标准。</a:t>
            </a:r>
            <a:endParaRPr lang="en-US" altLang="zh-CN" sz="3600" b="1" dirty="0" smtClean="0">
              <a:solidFill>
                <a:schemeClr val="tx1"/>
              </a:solidFill>
            </a:endParaRPr>
          </a:p>
          <a:p>
            <a:pPr algn="l"/>
            <a:r>
              <a:rPr lang="zh-CN" altLang="en-US" sz="3600" b="1" dirty="0" smtClean="0">
                <a:solidFill>
                  <a:srgbClr val="FF0000"/>
                </a:solidFill>
              </a:rPr>
              <a:t>大小均匀</a:t>
            </a:r>
            <a:endParaRPr lang="en-US" altLang="zh-CN" sz="3600" b="1" dirty="0" smtClean="0">
              <a:solidFill>
                <a:srgbClr val="FF0000"/>
              </a:solidFill>
            </a:endParaRPr>
          </a:p>
          <a:p>
            <a:pPr algn="l"/>
            <a:r>
              <a:rPr lang="zh-CN" altLang="en-US" sz="3600" b="1" dirty="0" smtClean="0">
                <a:solidFill>
                  <a:schemeClr val="tx1"/>
                </a:solidFill>
              </a:rPr>
              <a:t>需求项的大小划分，取决于管理粒度。</a:t>
            </a:r>
            <a:endParaRPr lang="en-US" altLang="zh-CN" sz="3600" b="1" dirty="0" smtClean="0">
              <a:solidFill>
                <a:schemeClr val="tx1"/>
              </a:solidFill>
            </a:endParaRPr>
          </a:p>
          <a:p>
            <a:pPr algn="l"/>
            <a:r>
              <a:rPr lang="zh-CN" altLang="en-US" sz="3600" b="1" dirty="0" smtClean="0">
                <a:solidFill>
                  <a:schemeClr val="tx1"/>
                </a:solidFill>
              </a:rPr>
              <a:t>大的管理粒度分解成若干个小的管理粒度。</a:t>
            </a:r>
            <a:endParaRPr lang="en-US" altLang="zh-CN" sz="3600" b="1" dirty="0" smtClean="0">
              <a:solidFill>
                <a:schemeClr val="tx1"/>
              </a:solidFill>
            </a:endParaRPr>
          </a:p>
        </p:txBody>
      </p:sp>
    </p:spTree>
    <p:extLst>
      <p:ext uri="{BB962C8B-B14F-4D97-AF65-F5344CB8AC3E}">
        <p14:creationId xmlns:p14="http://schemas.microsoft.com/office/powerpoint/2010/main" val="2078280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统一、明确的需求项划分标准。</a:t>
            </a:r>
            <a:endParaRPr lang="en-US" altLang="zh-CN" sz="3600" b="1" dirty="0" smtClean="0">
              <a:solidFill>
                <a:schemeClr val="tx1"/>
              </a:solidFill>
            </a:endParaRPr>
          </a:p>
          <a:p>
            <a:pPr algn="l"/>
            <a:r>
              <a:rPr lang="zh-CN" altLang="en-US" sz="3600" b="1" dirty="0" smtClean="0">
                <a:solidFill>
                  <a:srgbClr val="FF0000"/>
                </a:solidFill>
              </a:rPr>
              <a:t>完整</a:t>
            </a:r>
            <a:endParaRPr lang="en-US" altLang="zh-CN" sz="3600" b="1" dirty="0" smtClean="0">
              <a:solidFill>
                <a:srgbClr val="FF0000"/>
              </a:solidFill>
            </a:endParaRPr>
          </a:p>
          <a:p>
            <a:pPr algn="l"/>
            <a:r>
              <a:rPr lang="zh-CN" altLang="en-US" sz="3600" b="1" dirty="0" smtClean="0">
                <a:solidFill>
                  <a:schemeClr val="tx1"/>
                </a:solidFill>
              </a:rPr>
              <a:t>最低一级的需求项，应该涵盖所有的开发任务。</a:t>
            </a:r>
            <a:endParaRPr lang="en-US" altLang="zh-CN" sz="3600" b="1" dirty="0" smtClean="0">
              <a:solidFill>
                <a:schemeClr val="tx1"/>
              </a:solidFill>
            </a:endParaRPr>
          </a:p>
          <a:p>
            <a:pPr algn="l"/>
            <a:r>
              <a:rPr lang="zh-CN" altLang="en-US" sz="3600" b="1" dirty="0" smtClean="0">
                <a:solidFill>
                  <a:schemeClr val="tx1"/>
                </a:solidFill>
              </a:rPr>
              <a:t>应该包括基础设施、复用控制等技术特性。</a:t>
            </a:r>
            <a:endParaRPr lang="en-US" altLang="zh-CN" sz="3600" b="1" dirty="0" smtClean="0">
              <a:solidFill>
                <a:schemeClr val="tx1"/>
              </a:solidFill>
            </a:endParaRPr>
          </a:p>
        </p:txBody>
      </p:sp>
    </p:spTree>
    <p:extLst>
      <p:ext uri="{BB962C8B-B14F-4D97-AF65-F5344CB8AC3E}">
        <p14:creationId xmlns:p14="http://schemas.microsoft.com/office/powerpoint/2010/main" val="2078280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chemeClr val="tx1"/>
                </a:solidFill>
              </a:rPr>
              <a:t>基线的内容，就是一次开发迭代的工作内容。</a:t>
            </a:r>
            <a:endParaRPr lang="en-US" altLang="zh-CN" sz="3600" b="1" dirty="0" smtClean="0">
              <a:solidFill>
                <a:schemeClr val="tx1"/>
              </a:solidFill>
            </a:endParaRPr>
          </a:p>
          <a:p>
            <a:pPr algn="l"/>
            <a:r>
              <a:rPr lang="zh-CN" altLang="en-US" sz="3600" b="1" dirty="0" smtClean="0">
                <a:solidFill>
                  <a:schemeClr val="tx1"/>
                </a:solidFill>
              </a:rPr>
              <a:t>而一次开发迭代的时间是一个相对较短的固定时间段。</a:t>
            </a:r>
            <a:endParaRPr lang="en-US" altLang="zh-CN" sz="3600" b="1" dirty="0" smtClean="0">
              <a:solidFill>
                <a:schemeClr val="tx1"/>
              </a:solidFill>
            </a:endParaRPr>
          </a:p>
        </p:txBody>
      </p:sp>
    </p:spTree>
    <p:extLst>
      <p:ext uri="{BB962C8B-B14F-4D97-AF65-F5344CB8AC3E}">
        <p14:creationId xmlns:p14="http://schemas.microsoft.com/office/powerpoint/2010/main" val="311097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6</a:t>
            </a:r>
            <a:r>
              <a:rPr lang="zh-CN" altLang="en-US" b="1" dirty="0" smtClean="0"/>
              <a:t>节    需求工程的阶段解析</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第</a:t>
            </a:r>
            <a:r>
              <a:rPr lang="en-US" altLang="zh-CN" sz="3600" b="1" dirty="0" smtClean="0">
                <a:solidFill>
                  <a:schemeClr val="tx1"/>
                </a:solidFill>
              </a:rPr>
              <a:t>6.1</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需求获取</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6</a:t>
            </a:r>
            <a:r>
              <a:rPr lang="en-US" altLang="zh-CN" sz="3600" b="1" dirty="0" smtClean="0">
                <a:solidFill>
                  <a:schemeClr val="tx1"/>
                </a:solidFill>
              </a:rPr>
              <a:t>.2</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需求分析</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6</a:t>
            </a:r>
            <a:r>
              <a:rPr lang="en-US" altLang="zh-CN" sz="3600" b="1" dirty="0" smtClean="0">
                <a:solidFill>
                  <a:schemeClr val="tx1"/>
                </a:solidFill>
              </a:rPr>
              <a:t>.3</a:t>
            </a:r>
            <a:r>
              <a:rPr lang="zh-CN" altLang="en-US" sz="3600" b="1" dirty="0">
                <a:solidFill>
                  <a:schemeClr val="tx1"/>
                </a:solidFill>
              </a:rPr>
              <a:t>节</a:t>
            </a:r>
            <a:r>
              <a:rPr lang="en-US" altLang="zh-CN" sz="3600" b="1" dirty="0">
                <a:solidFill>
                  <a:schemeClr val="tx1"/>
                </a:solidFill>
              </a:rPr>
              <a:t>	</a:t>
            </a:r>
            <a:r>
              <a:rPr lang="zh-CN" altLang="en-US" sz="3600" b="1" dirty="0" smtClean="0">
                <a:solidFill>
                  <a:schemeClr val="tx1"/>
                </a:solidFill>
              </a:rPr>
              <a:t>需求规格说明</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a:solidFill>
                  <a:schemeClr val="tx1"/>
                </a:solidFill>
              </a:rPr>
              <a:t>6</a:t>
            </a:r>
            <a:r>
              <a:rPr lang="en-US" altLang="zh-CN" sz="3600" b="1" dirty="0" smtClean="0">
                <a:solidFill>
                  <a:schemeClr val="tx1"/>
                </a:solidFill>
              </a:rPr>
              <a:t>.4</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需求验证</a:t>
            </a:r>
            <a:endParaRPr lang="en-US" altLang="zh-CN" sz="3600" b="1" dirty="0" smtClean="0">
              <a:solidFill>
                <a:schemeClr val="tx1"/>
              </a:solidFill>
            </a:endParaRPr>
          </a:p>
          <a:p>
            <a:pPr algn="l"/>
            <a:r>
              <a:rPr lang="zh-CN" altLang="en-US" sz="3600" b="1" dirty="0">
                <a:solidFill>
                  <a:schemeClr val="tx1"/>
                </a:solidFill>
              </a:rPr>
              <a:t>第</a:t>
            </a:r>
            <a:r>
              <a:rPr lang="en-US" altLang="zh-CN" sz="3600" b="1" dirty="0" smtClean="0">
                <a:solidFill>
                  <a:schemeClr val="tx1"/>
                </a:solidFill>
              </a:rPr>
              <a:t>6.5</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需求管理</a:t>
            </a:r>
            <a:endParaRPr lang="en-US" altLang="zh-CN" sz="3600" b="1" dirty="0">
              <a:solidFill>
                <a:schemeClr val="tx1"/>
              </a:solidFill>
            </a:endParaRPr>
          </a:p>
        </p:txBody>
      </p:sp>
    </p:spTree>
    <p:extLst>
      <p:ext uri="{BB962C8B-B14F-4D97-AF65-F5344CB8AC3E}">
        <p14:creationId xmlns:p14="http://schemas.microsoft.com/office/powerpoint/2010/main" val="1085676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chemeClr val="tx1"/>
                </a:solidFill>
              </a:rPr>
              <a:t>引入基线后，就将</a:t>
            </a:r>
            <a:r>
              <a:rPr lang="zh-CN" altLang="en-US" sz="3600" b="1" dirty="0" smtClean="0">
                <a:solidFill>
                  <a:srgbClr val="FF0000"/>
                </a:solidFill>
              </a:rPr>
              <a:t>需求分成两大类</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一类是已经开发的基线内的需求。</a:t>
            </a:r>
            <a:endParaRPr lang="en-US" altLang="zh-CN" sz="3600" b="1" dirty="0" smtClean="0">
              <a:solidFill>
                <a:schemeClr val="tx1"/>
              </a:solidFill>
            </a:endParaRPr>
          </a:p>
          <a:p>
            <a:pPr algn="l"/>
            <a:r>
              <a:rPr lang="zh-CN" altLang="en-US" sz="3600" b="1" dirty="0">
                <a:solidFill>
                  <a:schemeClr val="tx1"/>
                </a:solidFill>
              </a:rPr>
              <a:t>另</a:t>
            </a:r>
            <a:r>
              <a:rPr lang="zh-CN" altLang="en-US" sz="3600" b="1" dirty="0" smtClean="0">
                <a:solidFill>
                  <a:schemeClr val="tx1"/>
                </a:solidFill>
              </a:rPr>
              <a:t>一类是还没有安排开发的待处理的需求。</a:t>
            </a:r>
            <a:endParaRPr lang="en-US" altLang="zh-CN" sz="3600" b="1" dirty="0" smtClean="0">
              <a:solidFill>
                <a:schemeClr val="tx1"/>
              </a:solidFill>
            </a:endParaRPr>
          </a:p>
        </p:txBody>
      </p:sp>
    </p:spTree>
    <p:extLst>
      <p:ext uri="{BB962C8B-B14F-4D97-AF65-F5344CB8AC3E}">
        <p14:creationId xmlns:p14="http://schemas.microsoft.com/office/powerpoint/2010/main" val="423782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chemeClr val="tx1"/>
                </a:solidFill>
              </a:rPr>
              <a:t>由于基线中的需求是明确的，所以每次迭代都是一个小型的瀑布型生命周期。</a:t>
            </a:r>
            <a:endParaRPr lang="en-US" altLang="zh-CN" sz="3600" b="1" dirty="0" smtClean="0">
              <a:solidFill>
                <a:schemeClr val="tx1"/>
              </a:solidFill>
            </a:endParaRPr>
          </a:p>
          <a:p>
            <a:pPr algn="l"/>
            <a:r>
              <a:rPr lang="zh-CN" altLang="en-US" sz="3600" b="1" dirty="0" smtClean="0">
                <a:solidFill>
                  <a:schemeClr val="tx1"/>
                </a:solidFill>
              </a:rPr>
              <a:t>通过这样的分解，整个开发工作就被划分成了多个小项目。这种模式更容易使开发人员保持良好的工作节奏。</a:t>
            </a:r>
            <a:endParaRPr lang="en-US" altLang="zh-CN" sz="3600" b="1" dirty="0" smtClean="0">
              <a:solidFill>
                <a:schemeClr val="tx1"/>
              </a:solidFill>
            </a:endParaRPr>
          </a:p>
        </p:txBody>
      </p:sp>
    </p:spTree>
    <p:extLst>
      <p:ext uri="{BB962C8B-B14F-4D97-AF65-F5344CB8AC3E}">
        <p14:creationId xmlns:p14="http://schemas.microsoft.com/office/powerpoint/2010/main" val="1815186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rgbClr val="FF0000"/>
                </a:solidFill>
              </a:rPr>
              <a:t>需求优先级</a:t>
            </a:r>
            <a:r>
              <a:rPr lang="zh-CN" altLang="en-US" sz="3600" b="1" dirty="0" smtClean="0">
                <a:solidFill>
                  <a:schemeClr val="tx1"/>
                </a:solidFill>
              </a:rPr>
              <a:t>和</a:t>
            </a:r>
            <a:r>
              <a:rPr lang="zh-CN" altLang="en-US" sz="3600" b="1" dirty="0" smtClean="0">
                <a:solidFill>
                  <a:srgbClr val="FF0000"/>
                </a:solidFill>
              </a:rPr>
              <a:t>工作量估算</a:t>
            </a:r>
            <a:r>
              <a:rPr lang="zh-CN" altLang="en-US" sz="3600" b="1" dirty="0" smtClean="0">
                <a:solidFill>
                  <a:schemeClr val="tx1"/>
                </a:solidFill>
              </a:rPr>
              <a:t>，是基线管理的</a:t>
            </a:r>
            <a:r>
              <a:rPr lang="zh-CN" altLang="en-US" sz="3600" b="1" dirty="0" smtClean="0">
                <a:solidFill>
                  <a:srgbClr val="FF0000"/>
                </a:solidFill>
              </a:rPr>
              <a:t>关键</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在划分每次基线时，需要完成下面三个任务：确定优先级，工作量估算，未完成项的合并。</a:t>
            </a:r>
            <a:endParaRPr lang="en-US" altLang="zh-CN" sz="3600" b="1" dirty="0" smtClean="0">
              <a:solidFill>
                <a:schemeClr val="tx1"/>
              </a:solidFill>
            </a:endParaRPr>
          </a:p>
        </p:txBody>
      </p:sp>
    </p:spTree>
    <p:extLst>
      <p:ext uri="{BB962C8B-B14F-4D97-AF65-F5344CB8AC3E}">
        <p14:creationId xmlns:p14="http://schemas.microsoft.com/office/powerpoint/2010/main" val="4048378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rgbClr val="FF0000"/>
                </a:solidFill>
              </a:rPr>
              <a:t>确定优先级</a:t>
            </a:r>
            <a:endParaRPr lang="en-US" altLang="zh-CN" sz="3600" b="1" dirty="0" smtClean="0">
              <a:solidFill>
                <a:srgbClr val="FF0000"/>
              </a:solidFill>
            </a:endParaRPr>
          </a:p>
          <a:p>
            <a:pPr algn="l"/>
            <a:r>
              <a:rPr lang="zh-CN" altLang="en-US" sz="3600" b="1" dirty="0" smtClean="0">
                <a:solidFill>
                  <a:schemeClr val="tx1"/>
                </a:solidFill>
              </a:rPr>
              <a:t>确保高优先级、高风险的需求项，在尽早的迭代中完成。</a:t>
            </a:r>
            <a:endParaRPr lang="en-US" altLang="zh-CN" sz="3600" b="1" dirty="0" smtClean="0">
              <a:solidFill>
                <a:schemeClr val="tx1"/>
              </a:solidFill>
            </a:endParaRPr>
          </a:p>
        </p:txBody>
      </p:sp>
    </p:spTree>
    <p:extLst>
      <p:ext uri="{BB962C8B-B14F-4D97-AF65-F5344CB8AC3E}">
        <p14:creationId xmlns:p14="http://schemas.microsoft.com/office/powerpoint/2010/main" val="1824848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rgbClr val="FF0000"/>
                </a:solidFill>
              </a:rPr>
              <a:t>工作量估算</a:t>
            </a:r>
            <a:endParaRPr lang="en-US" altLang="zh-CN" sz="3600" b="1" dirty="0" smtClean="0">
              <a:solidFill>
                <a:schemeClr val="tx1"/>
              </a:solidFill>
            </a:endParaRPr>
          </a:p>
          <a:p>
            <a:pPr algn="l"/>
            <a:r>
              <a:rPr lang="zh-CN" altLang="en-US" sz="3600" b="1" dirty="0" smtClean="0">
                <a:solidFill>
                  <a:schemeClr val="tx1"/>
                </a:solidFill>
              </a:rPr>
              <a:t>确保每次迭代的时间安排是紧凑的。</a:t>
            </a:r>
            <a:endParaRPr lang="en-US" altLang="zh-CN" sz="3600" b="1" dirty="0" smtClean="0">
              <a:solidFill>
                <a:schemeClr val="tx1"/>
              </a:solidFill>
            </a:endParaRPr>
          </a:p>
        </p:txBody>
      </p:sp>
    </p:spTree>
    <p:extLst>
      <p:ext uri="{BB962C8B-B14F-4D97-AF65-F5344CB8AC3E}">
        <p14:creationId xmlns:p14="http://schemas.microsoft.com/office/powerpoint/2010/main" val="849373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引入基线管理。</a:t>
            </a:r>
            <a:endParaRPr lang="en-US" altLang="zh-CN" sz="3600" b="1" dirty="0" smtClean="0">
              <a:solidFill>
                <a:schemeClr val="tx1"/>
              </a:solidFill>
            </a:endParaRPr>
          </a:p>
          <a:p>
            <a:pPr algn="l"/>
            <a:r>
              <a:rPr lang="zh-CN" altLang="en-US" sz="3600" b="1" dirty="0" smtClean="0">
                <a:solidFill>
                  <a:srgbClr val="FF0000"/>
                </a:solidFill>
              </a:rPr>
              <a:t>未完成项的合并</a:t>
            </a:r>
            <a:endParaRPr lang="en-US" altLang="zh-CN" sz="3600" b="1" dirty="0" smtClean="0">
              <a:solidFill>
                <a:srgbClr val="FF0000"/>
              </a:solidFill>
            </a:endParaRPr>
          </a:p>
          <a:p>
            <a:pPr algn="l"/>
            <a:r>
              <a:rPr lang="zh-CN" altLang="en-US" sz="3600" b="1" dirty="0" smtClean="0">
                <a:solidFill>
                  <a:schemeClr val="tx1"/>
                </a:solidFill>
              </a:rPr>
              <a:t>每次迭代后可能有某些工作未完成，在分配下一次基线时，就需要将其考虑进去。</a:t>
            </a:r>
            <a:endParaRPr lang="en-US" altLang="zh-CN" sz="3600" b="1" dirty="0" smtClean="0">
              <a:solidFill>
                <a:schemeClr val="tx1"/>
              </a:solidFill>
            </a:endParaRPr>
          </a:p>
        </p:txBody>
      </p:sp>
    </p:spTree>
    <p:extLst>
      <p:ext uri="{BB962C8B-B14F-4D97-AF65-F5344CB8AC3E}">
        <p14:creationId xmlns:p14="http://schemas.microsoft.com/office/powerpoint/2010/main" val="849373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引入变更管理。</a:t>
            </a:r>
            <a:endParaRPr lang="en-US" altLang="zh-CN" sz="3600" b="1" dirty="0" smtClean="0">
              <a:solidFill>
                <a:schemeClr val="tx1"/>
              </a:solidFill>
            </a:endParaRPr>
          </a:p>
          <a:p>
            <a:pPr algn="l"/>
            <a:r>
              <a:rPr lang="zh-CN" altLang="en-US" sz="3600" b="1" dirty="0" smtClean="0">
                <a:solidFill>
                  <a:schemeClr val="tx1"/>
                </a:solidFill>
              </a:rPr>
              <a:t>在开发的过程中，不可能不出现变更。</a:t>
            </a:r>
            <a:endParaRPr lang="en-US" altLang="zh-CN" sz="3600" b="1" dirty="0" smtClean="0">
              <a:solidFill>
                <a:schemeClr val="tx1"/>
              </a:solidFill>
            </a:endParaRPr>
          </a:p>
          <a:p>
            <a:pPr algn="l"/>
            <a:r>
              <a:rPr lang="zh-CN" altLang="en-US" sz="3600" b="1" dirty="0" smtClean="0">
                <a:solidFill>
                  <a:schemeClr val="tx1"/>
                </a:solidFill>
              </a:rPr>
              <a:t>如果简单地将变更直接转交给开发人员，会使开发团队陷于大量繁琐的事务中，无法关注于开发。</a:t>
            </a:r>
            <a:endParaRPr lang="en-US" altLang="zh-CN" sz="3600" b="1" dirty="0" smtClean="0">
              <a:solidFill>
                <a:schemeClr val="tx1"/>
              </a:solidFill>
            </a:endParaRPr>
          </a:p>
        </p:txBody>
      </p:sp>
    </p:spTree>
    <p:extLst>
      <p:ext uri="{BB962C8B-B14F-4D97-AF65-F5344CB8AC3E}">
        <p14:creationId xmlns:p14="http://schemas.microsoft.com/office/powerpoint/2010/main" val="849373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引入变更管理。</a:t>
            </a:r>
            <a:endParaRPr lang="en-US" altLang="zh-CN" sz="3600" b="1" dirty="0" smtClean="0">
              <a:solidFill>
                <a:schemeClr val="tx1"/>
              </a:solidFill>
            </a:endParaRPr>
          </a:p>
          <a:p>
            <a:pPr algn="l"/>
            <a:r>
              <a:rPr lang="zh-CN" altLang="en-US" sz="3600" b="1" dirty="0" smtClean="0">
                <a:solidFill>
                  <a:schemeClr val="tx1"/>
                </a:solidFill>
              </a:rPr>
              <a:t>在需求管理的范围内，变更管理需要完成下面三个任务：业务影响分析，技术</a:t>
            </a:r>
            <a:r>
              <a:rPr lang="zh-CN" altLang="en-US" sz="3600" b="1" dirty="0">
                <a:solidFill>
                  <a:schemeClr val="tx1"/>
                </a:solidFill>
              </a:rPr>
              <a:t>影响分析</a:t>
            </a:r>
            <a:r>
              <a:rPr lang="zh-CN" altLang="en-US" sz="3600" b="1" dirty="0" smtClean="0">
                <a:solidFill>
                  <a:schemeClr val="tx1"/>
                </a:solidFill>
              </a:rPr>
              <a:t>，项目</a:t>
            </a:r>
            <a:r>
              <a:rPr lang="zh-CN" altLang="en-US" sz="3600" b="1" dirty="0">
                <a:solidFill>
                  <a:schemeClr val="tx1"/>
                </a:solidFill>
              </a:rPr>
              <a:t>影响</a:t>
            </a:r>
            <a:r>
              <a:rPr lang="zh-CN" altLang="en-US" sz="3600" b="1" dirty="0" smtClean="0">
                <a:solidFill>
                  <a:schemeClr val="tx1"/>
                </a:solidFill>
              </a:rPr>
              <a:t>分析。</a:t>
            </a:r>
            <a:endParaRPr lang="en-US" altLang="zh-CN" sz="3600" b="1" dirty="0" smtClean="0">
              <a:solidFill>
                <a:schemeClr val="tx1"/>
              </a:solidFill>
            </a:endParaRPr>
          </a:p>
        </p:txBody>
      </p:sp>
    </p:spTree>
    <p:extLst>
      <p:ext uri="{BB962C8B-B14F-4D97-AF65-F5344CB8AC3E}">
        <p14:creationId xmlns:p14="http://schemas.microsoft.com/office/powerpoint/2010/main" val="4042338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引入变更管理。</a:t>
            </a:r>
            <a:endParaRPr lang="en-US" altLang="zh-CN" sz="3600" b="1" dirty="0" smtClean="0">
              <a:solidFill>
                <a:schemeClr val="tx1"/>
              </a:solidFill>
            </a:endParaRPr>
          </a:p>
          <a:p>
            <a:pPr algn="l"/>
            <a:r>
              <a:rPr lang="zh-CN" altLang="en-US" sz="3600" b="1" dirty="0" smtClean="0">
                <a:solidFill>
                  <a:srgbClr val="FF0000"/>
                </a:solidFill>
              </a:rPr>
              <a:t>业务影响分析</a:t>
            </a:r>
            <a:endParaRPr lang="en-US" altLang="zh-CN" sz="3600" b="1" dirty="0" smtClean="0">
              <a:solidFill>
                <a:srgbClr val="FF0000"/>
              </a:solidFill>
            </a:endParaRPr>
          </a:p>
          <a:p>
            <a:pPr algn="l"/>
            <a:r>
              <a:rPr lang="zh-CN" altLang="en-US" sz="3600" b="1" dirty="0" smtClean="0">
                <a:solidFill>
                  <a:schemeClr val="tx1"/>
                </a:solidFill>
              </a:rPr>
              <a:t>从业务角度对变更的合理性、优先级、以及对原有需求的影响进行分析。</a:t>
            </a:r>
            <a:endParaRPr lang="en-US" altLang="zh-CN" sz="3600" b="1" dirty="0" smtClean="0">
              <a:solidFill>
                <a:schemeClr val="tx1"/>
              </a:solidFill>
            </a:endParaRPr>
          </a:p>
          <a:p>
            <a:pPr algn="l"/>
            <a:r>
              <a:rPr lang="zh-CN" altLang="en-US" sz="3600" b="1" dirty="0" smtClean="0">
                <a:solidFill>
                  <a:schemeClr val="tx1"/>
                </a:solidFill>
              </a:rPr>
              <a:t>以便决定是否将其纳入日志记录中。</a:t>
            </a:r>
            <a:endParaRPr lang="en-US" altLang="zh-CN" sz="3600" b="1" dirty="0" smtClean="0">
              <a:solidFill>
                <a:schemeClr val="tx1"/>
              </a:solidFill>
            </a:endParaRPr>
          </a:p>
          <a:p>
            <a:pPr algn="l"/>
            <a:r>
              <a:rPr lang="zh-CN" altLang="en-US" sz="3600" b="1" dirty="0" smtClean="0">
                <a:solidFill>
                  <a:schemeClr val="tx1"/>
                </a:solidFill>
              </a:rPr>
              <a:t>如果纳入，还需确定优先级。</a:t>
            </a:r>
            <a:endParaRPr lang="en-US" altLang="zh-CN" sz="3600" b="1" dirty="0" smtClean="0">
              <a:solidFill>
                <a:schemeClr val="tx1"/>
              </a:solidFill>
            </a:endParaRPr>
          </a:p>
        </p:txBody>
      </p:sp>
    </p:spTree>
    <p:extLst>
      <p:ext uri="{BB962C8B-B14F-4D97-AF65-F5344CB8AC3E}">
        <p14:creationId xmlns:p14="http://schemas.microsoft.com/office/powerpoint/2010/main" val="41072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引入变更管理。</a:t>
            </a:r>
            <a:endParaRPr lang="en-US" altLang="zh-CN" sz="3600" b="1" dirty="0" smtClean="0">
              <a:solidFill>
                <a:schemeClr val="tx1"/>
              </a:solidFill>
            </a:endParaRPr>
          </a:p>
          <a:p>
            <a:pPr algn="l"/>
            <a:r>
              <a:rPr lang="zh-CN" altLang="en-US" sz="3600" b="1" dirty="0" smtClean="0">
                <a:solidFill>
                  <a:srgbClr val="FF0000"/>
                </a:solidFill>
              </a:rPr>
              <a:t>技术</a:t>
            </a:r>
            <a:r>
              <a:rPr lang="zh-CN" altLang="en-US" sz="3600" b="1" dirty="0">
                <a:solidFill>
                  <a:srgbClr val="FF0000"/>
                </a:solidFill>
              </a:rPr>
              <a:t>影响</a:t>
            </a:r>
            <a:r>
              <a:rPr lang="zh-CN" altLang="en-US" sz="3600" b="1" dirty="0" smtClean="0">
                <a:solidFill>
                  <a:srgbClr val="FF0000"/>
                </a:solidFill>
              </a:rPr>
              <a:t>分析</a:t>
            </a:r>
            <a:endParaRPr lang="en-US" altLang="zh-CN" sz="3600" b="1" dirty="0" smtClean="0">
              <a:solidFill>
                <a:schemeClr val="tx1"/>
              </a:solidFill>
            </a:endParaRPr>
          </a:p>
          <a:p>
            <a:pPr algn="l"/>
            <a:r>
              <a:rPr lang="zh-CN" altLang="en-US" sz="3600" b="1" dirty="0" smtClean="0">
                <a:solidFill>
                  <a:schemeClr val="tx1"/>
                </a:solidFill>
              </a:rPr>
              <a:t>从技术角度对变更的影响范围、工作量进行分析。</a:t>
            </a:r>
            <a:endParaRPr lang="en-US" altLang="zh-CN" sz="3600" b="1" dirty="0" smtClean="0">
              <a:solidFill>
                <a:schemeClr val="tx1"/>
              </a:solidFill>
            </a:endParaRPr>
          </a:p>
          <a:p>
            <a:pPr algn="l"/>
            <a:r>
              <a:rPr lang="zh-CN" altLang="en-US" sz="3600" b="1" dirty="0" smtClean="0">
                <a:solidFill>
                  <a:schemeClr val="tx1"/>
                </a:solidFill>
              </a:rPr>
              <a:t>在此基础上，决定是拒绝、在后续迭代中进行响应，还是在本次</a:t>
            </a:r>
            <a:r>
              <a:rPr lang="zh-CN" altLang="en-US" sz="3600" b="1" dirty="0">
                <a:solidFill>
                  <a:schemeClr val="tx1"/>
                </a:solidFill>
              </a:rPr>
              <a:t>迭代中进行</a:t>
            </a:r>
            <a:r>
              <a:rPr lang="zh-CN" altLang="en-US" sz="3600" b="1" dirty="0" smtClean="0">
                <a:solidFill>
                  <a:schemeClr val="tx1"/>
                </a:solidFill>
              </a:rPr>
              <a:t>响应。</a:t>
            </a:r>
            <a:endParaRPr lang="en-US" altLang="zh-CN" sz="3600" b="1" dirty="0" smtClean="0">
              <a:solidFill>
                <a:schemeClr val="tx1"/>
              </a:solidFill>
            </a:endParaRPr>
          </a:p>
        </p:txBody>
      </p:sp>
    </p:spTree>
    <p:extLst>
      <p:ext uri="{BB962C8B-B14F-4D97-AF65-F5344CB8AC3E}">
        <p14:creationId xmlns:p14="http://schemas.microsoft.com/office/powerpoint/2010/main" val="4107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fontScale="92500"/>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需求获取</a:t>
            </a:r>
            <a:endParaRPr lang="en-US" altLang="zh-CN" sz="3600" b="1" dirty="0" smtClean="0">
              <a:solidFill>
                <a:schemeClr val="tx1"/>
              </a:solidFill>
            </a:endParaRPr>
          </a:p>
          <a:p>
            <a:pPr algn="l"/>
            <a:r>
              <a:rPr lang="zh-CN" altLang="en-US" sz="3600" b="1" dirty="0" smtClean="0">
                <a:solidFill>
                  <a:schemeClr val="tx1"/>
                </a:solidFill>
              </a:rPr>
              <a:t>是从人、文档、环境中确定和收集与软件系统相关的、来自不同来源和对象的用户需求的过程。</a:t>
            </a:r>
            <a:endParaRPr lang="en-US" altLang="zh-CN" sz="3600" b="1" dirty="0" smtClean="0">
              <a:solidFill>
                <a:schemeClr val="tx1"/>
              </a:solidFill>
            </a:endParaRPr>
          </a:p>
          <a:p>
            <a:pPr algn="l"/>
            <a:r>
              <a:rPr lang="zh-CN" altLang="en-US" sz="3600" b="1" dirty="0" smtClean="0">
                <a:solidFill>
                  <a:schemeClr val="tx1"/>
                </a:solidFill>
              </a:rPr>
              <a:t>主要包括：确定需求开发过程，编写项目视图和范围文档，用户群分类，选择产品代表，建立核心队伍，确定使用用例，召开软件开发联系会议，分析用户工作流程，确定质量属性，检查问题报告，需求重用。</a:t>
            </a:r>
            <a:endParaRPr lang="zh-CN" altLang="en-US" sz="3600" b="1" dirty="0">
              <a:solidFill>
                <a:schemeClr val="tx1"/>
              </a:solidFill>
            </a:endParaRPr>
          </a:p>
        </p:txBody>
      </p:sp>
    </p:spTree>
    <p:extLst>
      <p:ext uri="{BB962C8B-B14F-4D97-AF65-F5344CB8AC3E}">
        <p14:creationId xmlns:p14="http://schemas.microsoft.com/office/powerpoint/2010/main" val="1889645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引入变更管理。</a:t>
            </a:r>
            <a:endParaRPr lang="en-US" altLang="zh-CN" sz="3600" b="1" dirty="0" smtClean="0">
              <a:solidFill>
                <a:schemeClr val="tx1"/>
              </a:solidFill>
            </a:endParaRPr>
          </a:p>
          <a:p>
            <a:pPr algn="l"/>
            <a:r>
              <a:rPr lang="zh-CN" altLang="en-US" sz="3600" b="1" dirty="0" smtClean="0">
                <a:solidFill>
                  <a:srgbClr val="FF0000"/>
                </a:solidFill>
              </a:rPr>
              <a:t>项目</a:t>
            </a:r>
            <a:r>
              <a:rPr lang="zh-CN" altLang="en-US" sz="3600" b="1" dirty="0">
                <a:solidFill>
                  <a:srgbClr val="FF0000"/>
                </a:solidFill>
              </a:rPr>
              <a:t>影响</a:t>
            </a:r>
            <a:r>
              <a:rPr lang="zh-CN" altLang="en-US" sz="3600" b="1" dirty="0" smtClean="0">
                <a:solidFill>
                  <a:srgbClr val="FF0000"/>
                </a:solidFill>
              </a:rPr>
              <a:t>分析</a:t>
            </a:r>
            <a:endParaRPr lang="en-US" altLang="zh-CN" sz="3600" b="1" dirty="0" smtClean="0">
              <a:solidFill>
                <a:srgbClr val="FF0000"/>
              </a:solidFill>
            </a:endParaRPr>
          </a:p>
          <a:p>
            <a:pPr algn="l"/>
            <a:r>
              <a:rPr lang="zh-CN" altLang="en-US" sz="3600" b="1" dirty="0" smtClean="0">
                <a:solidFill>
                  <a:schemeClr val="tx1"/>
                </a:solidFill>
              </a:rPr>
              <a:t>基于前面的工作量分析，考虑是否对整个项目的时间、进度、成本产生较大的影响。</a:t>
            </a:r>
            <a:endParaRPr lang="en-US" altLang="zh-CN" sz="3600" b="1" dirty="0" smtClean="0">
              <a:solidFill>
                <a:schemeClr val="tx1"/>
              </a:solidFill>
            </a:endParaRPr>
          </a:p>
        </p:txBody>
      </p:sp>
    </p:spTree>
    <p:extLst>
      <p:ext uri="{BB962C8B-B14F-4D97-AF65-F5344CB8AC3E}">
        <p14:creationId xmlns:p14="http://schemas.microsoft.com/office/powerpoint/2010/main" val="41072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需求管理的步骤</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引入需求跟踪。</a:t>
            </a:r>
            <a:endParaRPr lang="en-US" altLang="zh-CN" sz="3600" b="1" dirty="0" smtClean="0">
              <a:solidFill>
                <a:schemeClr val="tx1"/>
              </a:solidFill>
            </a:endParaRPr>
          </a:p>
          <a:p>
            <a:pPr algn="l"/>
            <a:r>
              <a:rPr lang="zh-CN" altLang="en-US" sz="3600" b="1" dirty="0" smtClean="0">
                <a:solidFill>
                  <a:schemeClr val="tx1"/>
                </a:solidFill>
              </a:rPr>
              <a:t>在对变更的影响进行分析时，如果要真正地做到精确的量化评估，则需要通过需求跟踪活动来积累信息。</a:t>
            </a:r>
            <a:endParaRPr lang="en-US" altLang="zh-CN" sz="3600" b="1" dirty="0" smtClean="0">
              <a:solidFill>
                <a:schemeClr val="tx1"/>
              </a:solidFill>
            </a:endParaRPr>
          </a:p>
          <a:p>
            <a:pPr algn="l"/>
            <a:r>
              <a:rPr lang="zh-CN" altLang="en-US" sz="3600" b="1" smtClean="0">
                <a:solidFill>
                  <a:schemeClr val="tx1"/>
                </a:solidFill>
              </a:rPr>
              <a:t>需求跟踪是一种高阶的管理活动，它需要付出大量的工作。如果前三个活动不顺畅，则不建议马上引入需求跟踪。</a:t>
            </a:r>
            <a:endParaRPr lang="en-US" altLang="zh-CN" sz="3600" b="1" dirty="0" smtClean="0">
              <a:solidFill>
                <a:schemeClr val="tx1"/>
              </a:solidFill>
            </a:endParaRPr>
          </a:p>
        </p:txBody>
      </p:sp>
    </p:spTree>
    <p:extLst>
      <p:ext uri="{BB962C8B-B14F-4D97-AF65-F5344CB8AC3E}">
        <p14:creationId xmlns:p14="http://schemas.microsoft.com/office/powerpoint/2010/main" val="41072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5</a:t>
            </a:r>
            <a:r>
              <a:rPr lang="zh-CN" altLang="en-US" sz="3600" b="1" dirty="0" smtClean="0">
                <a:solidFill>
                  <a:schemeClr val="tx1"/>
                </a:solidFill>
              </a:rPr>
              <a:t>、</a:t>
            </a:r>
            <a:r>
              <a:rPr lang="zh-CN" altLang="en-US" sz="3600" b="1" dirty="0" smtClean="0">
                <a:solidFill>
                  <a:srgbClr val="FF0000"/>
                </a:solidFill>
              </a:rPr>
              <a:t>需求变更管理的核心</a:t>
            </a:r>
            <a:endParaRPr lang="en-US" altLang="zh-CN" sz="3600" b="1" dirty="0" smtClean="0">
              <a:solidFill>
                <a:schemeClr val="tx1"/>
              </a:solidFill>
            </a:endParaRPr>
          </a:p>
          <a:p>
            <a:pPr algn="l"/>
            <a:r>
              <a:rPr lang="zh-CN" altLang="en-US" sz="3600" b="1" dirty="0" smtClean="0">
                <a:solidFill>
                  <a:schemeClr val="tx1"/>
                </a:solidFill>
              </a:rPr>
              <a:t>如果从需求开发的角度来看，需求变更的核心是通过整个团队的协作，来控制变更的影响。而非消除变更。</a:t>
            </a:r>
            <a:endParaRPr lang="en-US" altLang="zh-CN" sz="3600" b="1" dirty="0" smtClean="0">
              <a:solidFill>
                <a:schemeClr val="tx1"/>
              </a:solidFill>
            </a:endParaRPr>
          </a:p>
          <a:p>
            <a:pPr algn="l"/>
            <a:r>
              <a:rPr lang="zh-CN" altLang="en-US" sz="3600" b="1" dirty="0" smtClean="0">
                <a:solidFill>
                  <a:schemeClr val="tx1"/>
                </a:solidFill>
              </a:rPr>
              <a:t>即控制变更对技术开发工作所带来的影响，减少返工、重做的工作量。</a:t>
            </a:r>
            <a:endParaRPr lang="en-US" altLang="zh-CN" sz="3600" b="1" dirty="0" smtClean="0">
              <a:solidFill>
                <a:schemeClr val="tx1"/>
              </a:solidFill>
            </a:endParaRPr>
          </a:p>
        </p:txBody>
      </p:sp>
    </p:spTree>
    <p:extLst>
      <p:ext uri="{BB962C8B-B14F-4D97-AF65-F5344CB8AC3E}">
        <p14:creationId xmlns:p14="http://schemas.microsoft.com/office/powerpoint/2010/main" val="188165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6.5</a:t>
            </a:r>
            <a:r>
              <a:rPr lang="zh-CN" altLang="en-US" b="1" dirty="0" smtClean="0"/>
              <a:t>节    需求管理</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5</a:t>
            </a:r>
            <a:r>
              <a:rPr lang="zh-CN" altLang="en-US" sz="3600" b="1" dirty="0" smtClean="0">
                <a:solidFill>
                  <a:schemeClr val="tx1"/>
                </a:solidFill>
              </a:rPr>
              <a:t>、</a:t>
            </a:r>
            <a:r>
              <a:rPr lang="zh-CN" altLang="en-US" sz="3600" b="1" dirty="0" smtClean="0">
                <a:solidFill>
                  <a:srgbClr val="FF0000"/>
                </a:solidFill>
              </a:rPr>
              <a:t>需求变更管理的核心</a:t>
            </a:r>
            <a:endParaRPr lang="en-US" altLang="zh-CN" sz="3600" b="1" dirty="0" smtClean="0">
              <a:solidFill>
                <a:schemeClr val="tx1"/>
              </a:solidFill>
            </a:endParaRPr>
          </a:p>
          <a:p>
            <a:pPr algn="l"/>
            <a:r>
              <a:rPr lang="zh-CN" altLang="en-US" sz="3600" b="1" dirty="0" smtClean="0">
                <a:solidFill>
                  <a:schemeClr val="tx1"/>
                </a:solidFill>
              </a:rPr>
              <a:t>需求分析师的贡献在于“尽早标识变更”。</a:t>
            </a:r>
            <a:endParaRPr lang="en-US" altLang="zh-CN" sz="3600" b="1" dirty="0" smtClean="0">
              <a:solidFill>
                <a:schemeClr val="tx1"/>
              </a:solidFill>
            </a:endParaRPr>
          </a:p>
          <a:p>
            <a:pPr algn="l"/>
            <a:r>
              <a:rPr lang="zh-CN" altLang="en-US" sz="3600" b="1" dirty="0" smtClean="0">
                <a:solidFill>
                  <a:schemeClr val="tx1"/>
                </a:solidFill>
              </a:rPr>
              <a:t>架构师和软件设计师的贡献在于“以弹性的架构减少变更的影响”。</a:t>
            </a:r>
            <a:endParaRPr lang="en-US" altLang="zh-CN" sz="3600" b="1" dirty="0" smtClean="0">
              <a:solidFill>
                <a:schemeClr val="tx1"/>
              </a:solidFill>
            </a:endParaRPr>
          </a:p>
        </p:txBody>
      </p:sp>
    </p:spTree>
    <p:extLst>
      <p:ext uri="{BB962C8B-B14F-4D97-AF65-F5344CB8AC3E}">
        <p14:creationId xmlns:p14="http://schemas.microsoft.com/office/powerpoint/2010/main" val="753072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lstStyle/>
          <a:p>
            <a:r>
              <a:rPr lang="zh-CN" altLang="en-US" b="1" dirty="0" smtClean="0"/>
              <a:t>第</a:t>
            </a:r>
            <a:r>
              <a:rPr lang="en-US" altLang="zh-CN" b="1" dirty="0" smtClean="0"/>
              <a:t>7</a:t>
            </a:r>
            <a:r>
              <a:rPr lang="zh-CN" altLang="en-US" b="1" dirty="0" smtClean="0"/>
              <a:t>节    需求文档</a:t>
            </a:r>
            <a:endParaRPr lang="zh-CN" altLang="en-US" b="1" dirty="0"/>
          </a:p>
        </p:txBody>
      </p:sp>
      <p:sp>
        <p:nvSpPr>
          <p:cNvPr id="3" name="副标题 2"/>
          <p:cNvSpPr>
            <a:spLocks noGrp="1"/>
          </p:cNvSpPr>
          <p:nvPr>
            <p:ph type="subTitle" idx="1"/>
          </p:nvPr>
        </p:nvSpPr>
        <p:spPr>
          <a:xfrm>
            <a:off x="611560" y="1556792"/>
            <a:ext cx="7920880" cy="4680520"/>
          </a:xfrm>
        </p:spPr>
        <p:txBody>
          <a:bodyPr>
            <a:normAutofit/>
          </a:bodyPr>
          <a:lstStyle/>
          <a:p>
            <a:pPr algn="l"/>
            <a:r>
              <a:rPr lang="zh-CN" altLang="en-US" sz="3600" b="1" dirty="0" smtClean="0">
                <a:solidFill>
                  <a:schemeClr val="tx1"/>
                </a:solidFill>
              </a:rPr>
              <a:t>第</a:t>
            </a:r>
            <a:r>
              <a:rPr lang="en-US" altLang="zh-CN" sz="3600" b="1" dirty="0" smtClean="0">
                <a:solidFill>
                  <a:schemeClr val="tx1"/>
                </a:solidFill>
              </a:rPr>
              <a:t>7.1</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需求文档概述</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7.2</a:t>
            </a:r>
            <a:r>
              <a:rPr lang="zh-CN" altLang="en-US" sz="3600" b="1" dirty="0" smtClean="0">
                <a:solidFill>
                  <a:schemeClr val="tx1"/>
                </a:solidFill>
              </a:rPr>
              <a:t>节</a:t>
            </a:r>
            <a:r>
              <a:rPr lang="en-US" altLang="zh-CN" sz="3600" b="1" dirty="0" smtClean="0">
                <a:solidFill>
                  <a:schemeClr val="tx1"/>
                </a:solidFill>
              </a:rPr>
              <a:t>	</a:t>
            </a:r>
            <a:r>
              <a:rPr lang="zh-CN" altLang="en-US" sz="3600" b="1" dirty="0" smtClean="0">
                <a:solidFill>
                  <a:schemeClr val="tx1"/>
                </a:solidFill>
              </a:rPr>
              <a:t>需求文档的作用</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7.3</a:t>
            </a:r>
            <a:r>
              <a:rPr lang="zh-CN" altLang="en-US" sz="3600" b="1" dirty="0">
                <a:solidFill>
                  <a:schemeClr val="tx1"/>
                </a:solidFill>
              </a:rPr>
              <a:t>节</a:t>
            </a:r>
            <a:r>
              <a:rPr lang="en-US" altLang="zh-CN" sz="3600" b="1" dirty="0">
                <a:solidFill>
                  <a:schemeClr val="tx1"/>
                </a:solidFill>
              </a:rPr>
              <a:t>	</a:t>
            </a:r>
            <a:r>
              <a:rPr lang="zh-CN" altLang="en-US" sz="3600" b="1" dirty="0" smtClean="0">
                <a:solidFill>
                  <a:schemeClr val="tx1"/>
                </a:solidFill>
              </a:rPr>
              <a:t>编写需求文档的原则</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7.4</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需求文档的读者活动</a:t>
            </a:r>
            <a:endParaRPr lang="en-US" altLang="zh-CN" sz="3600" b="1" dirty="0" smtClean="0">
              <a:solidFill>
                <a:schemeClr val="tx1"/>
              </a:solidFill>
            </a:endParaRPr>
          </a:p>
          <a:p>
            <a:pPr algn="l"/>
            <a:r>
              <a:rPr lang="zh-CN" altLang="en-US" sz="3600" b="1" dirty="0" smtClean="0">
                <a:solidFill>
                  <a:schemeClr val="tx1"/>
                </a:solidFill>
              </a:rPr>
              <a:t>第</a:t>
            </a:r>
            <a:r>
              <a:rPr lang="en-US" altLang="zh-CN" sz="3600" b="1" dirty="0" smtClean="0">
                <a:solidFill>
                  <a:schemeClr val="tx1"/>
                </a:solidFill>
              </a:rPr>
              <a:t>7.5</a:t>
            </a:r>
            <a:r>
              <a:rPr lang="zh-CN" altLang="en-US" sz="3600" b="1" dirty="0" smtClean="0">
                <a:solidFill>
                  <a:schemeClr val="tx1"/>
                </a:solidFill>
              </a:rPr>
              <a:t>节</a:t>
            </a:r>
            <a:r>
              <a:rPr lang="en-US" altLang="zh-CN" sz="3600" b="1" dirty="0">
                <a:solidFill>
                  <a:schemeClr val="tx1"/>
                </a:solidFill>
              </a:rPr>
              <a:t>	</a:t>
            </a:r>
            <a:r>
              <a:rPr lang="zh-CN" altLang="en-US" sz="3600" b="1" dirty="0" smtClean="0">
                <a:solidFill>
                  <a:schemeClr val="tx1"/>
                </a:solidFill>
              </a:rPr>
              <a:t>编写需求文档的注意事项</a:t>
            </a:r>
            <a:endParaRPr lang="en-US" altLang="zh-CN" sz="3600" b="1" dirty="0" smtClean="0">
              <a:solidFill>
                <a:schemeClr val="tx1"/>
              </a:solidFill>
            </a:endParaRPr>
          </a:p>
          <a:p>
            <a:pPr algn="l"/>
            <a:r>
              <a:rPr lang="zh-CN" altLang="en-US" sz="3600" b="1" dirty="0">
                <a:solidFill>
                  <a:schemeClr val="tx1"/>
                </a:solidFill>
              </a:rPr>
              <a:t>第</a:t>
            </a:r>
            <a:r>
              <a:rPr lang="en-US" altLang="zh-CN" sz="3600" b="1" dirty="0" smtClean="0">
                <a:solidFill>
                  <a:schemeClr val="tx1"/>
                </a:solidFill>
              </a:rPr>
              <a:t>7.6</a:t>
            </a:r>
            <a:r>
              <a:rPr lang="zh-CN" altLang="en-US" sz="3600" b="1" dirty="0" smtClean="0">
                <a:solidFill>
                  <a:schemeClr val="tx1"/>
                </a:solidFill>
              </a:rPr>
              <a:t>节</a:t>
            </a:r>
            <a:r>
              <a:rPr lang="en-US" altLang="zh-CN" sz="3600" b="1" dirty="0">
                <a:solidFill>
                  <a:schemeClr val="tx1"/>
                </a:solidFill>
              </a:rPr>
              <a:t>	</a:t>
            </a:r>
            <a:r>
              <a:rPr lang="zh-CN" altLang="en-US" sz="3600" b="1" dirty="0">
                <a:solidFill>
                  <a:schemeClr val="tx1"/>
                </a:solidFill>
              </a:rPr>
              <a:t>需求</a:t>
            </a:r>
            <a:r>
              <a:rPr lang="zh-CN" altLang="en-US" sz="3600" b="1" dirty="0" smtClean="0">
                <a:solidFill>
                  <a:schemeClr val="tx1"/>
                </a:solidFill>
              </a:rPr>
              <a:t>文档格式范本</a:t>
            </a:r>
            <a:endParaRPr lang="en-US" altLang="zh-CN" sz="3600" b="1" dirty="0">
              <a:solidFill>
                <a:schemeClr val="tx1"/>
              </a:solidFill>
            </a:endParaRPr>
          </a:p>
        </p:txBody>
      </p:sp>
    </p:spTree>
    <p:extLst>
      <p:ext uri="{BB962C8B-B14F-4D97-AF65-F5344CB8AC3E}">
        <p14:creationId xmlns:p14="http://schemas.microsoft.com/office/powerpoint/2010/main" val="449954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7.1</a:t>
            </a:r>
            <a:r>
              <a:rPr lang="zh-CN" altLang="en-US" b="1" dirty="0" smtClean="0"/>
              <a:t>节    需求文档概述</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无论采用何种方法，在获取了需求之后，</a:t>
            </a:r>
            <a:endParaRPr lang="en-US" altLang="zh-CN" sz="3600" b="1" dirty="0" smtClean="0">
              <a:solidFill>
                <a:schemeClr val="tx1"/>
              </a:solidFill>
            </a:endParaRPr>
          </a:p>
          <a:p>
            <a:pPr algn="l"/>
            <a:r>
              <a:rPr lang="zh-CN" altLang="en-US" sz="3600" b="1" dirty="0" smtClean="0">
                <a:solidFill>
                  <a:schemeClr val="tx1"/>
                </a:solidFill>
              </a:rPr>
              <a:t>都需要经过详细的需求分析，</a:t>
            </a:r>
            <a:endParaRPr lang="en-US" altLang="zh-CN" sz="3600" b="1" dirty="0" smtClean="0">
              <a:solidFill>
                <a:schemeClr val="tx1"/>
              </a:solidFill>
            </a:endParaRPr>
          </a:p>
          <a:p>
            <a:pPr algn="l"/>
            <a:r>
              <a:rPr lang="zh-CN" altLang="en-US" sz="3600" b="1" dirty="0" smtClean="0">
                <a:solidFill>
                  <a:schemeClr val="tx1"/>
                </a:solidFill>
              </a:rPr>
              <a:t>再用一种统一的方式将需求分析的结果编写成可视化的文档。</a:t>
            </a:r>
            <a:endParaRPr lang="en-US" altLang="zh-CN" sz="3600" b="1" dirty="0" smtClean="0">
              <a:solidFill>
                <a:schemeClr val="tx1"/>
              </a:solidFill>
            </a:endParaRPr>
          </a:p>
        </p:txBody>
      </p:sp>
    </p:spTree>
    <p:extLst>
      <p:ext uri="{BB962C8B-B14F-4D97-AF65-F5344CB8AC3E}">
        <p14:creationId xmlns:p14="http://schemas.microsoft.com/office/powerpoint/2010/main" val="2343937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7.1</a:t>
            </a:r>
            <a:r>
              <a:rPr lang="zh-CN" altLang="en-US" b="1" dirty="0" smtClean="0"/>
              <a:t>节    需求文档概述</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业务需求</a:t>
            </a:r>
            <a:r>
              <a:rPr lang="zh-CN" altLang="en-US" sz="3600" b="1" dirty="0" smtClean="0">
                <a:solidFill>
                  <a:schemeClr val="tx1"/>
                </a:solidFill>
              </a:rPr>
              <a:t>，编写成</a:t>
            </a:r>
            <a:r>
              <a:rPr lang="zh-CN" altLang="en-US" sz="3600" b="1" dirty="0" smtClean="0">
                <a:solidFill>
                  <a:srgbClr val="FF0000"/>
                </a:solidFill>
              </a:rPr>
              <a:t>项目视图</a:t>
            </a:r>
            <a:r>
              <a:rPr lang="zh-CN" altLang="en-US" sz="3600" b="1" dirty="0" smtClean="0">
                <a:solidFill>
                  <a:schemeClr val="tx1"/>
                </a:solidFill>
              </a:rPr>
              <a:t>和</a:t>
            </a:r>
            <a:r>
              <a:rPr lang="zh-CN" altLang="en-US" sz="3600" b="1" dirty="0" smtClean="0">
                <a:solidFill>
                  <a:srgbClr val="FF0000"/>
                </a:solidFill>
              </a:rPr>
              <a:t>范围文档</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rgbClr val="FF0000"/>
                </a:solidFill>
              </a:rPr>
              <a:t>用户需求</a:t>
            </a:r>
            <a:r>
              <a:rPr lang="zh-CN" altLang="en-US" sz="3600" b="1" dirty="0" smtClean="0">
                <a:solidFill>
                  <a:schemeClr val="tx1"/>
                </a:solidFill>
              </a:rPr>
              <a:t>，采用符合某种标准的</a:t>
            </a:r>
            <a:r>
              <a:rPr lang="zh-CN" altLang="en-US" sz="3600" b="1" dirty="0" smtClean="0">
                <a:solidFill>
                  <a:srgbClr val="FF0000"/>
                </a:solidFill>
              </a:rPr>
              <a:t>实例模版</a:t>
            </a:r>
            <a:r>
              <a:rPr lang="zh-CN" altLang="en-US" sz="3600" b="1" dirty="0" smtClean="0">
                <a:solidFill>
                  <a:schemeClr val="tx1"/>
                </a:solidFill>
              </a:rPr>
              <a:t>，编写成</a:t>
            </a:r>
            <a:r>
              <a:rPr lang="zh-CN" altLang="en-US" sz="3600" b="1" dirty="0" smtClean="0">
                <a:solidFill>
                  <a:srgbClr val="FF0000"/>
                </a:solidFill>
              </a:rPr>
              <a:t>用户文档</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rgbClr val="FF0000"/>
                </a:solidFill>
              </a:rPr>
              <a:t>软件需求规格说明书</a:t>
            </a:r>
            <a:r>
              <a:rPr lang="zh-CN" altLang="en-US" sz="3600" b="1" dirty="0" smtClean="0">
                <a:solidFill>
                  <a:schemeClr val="tx1"/>
                </a:solidFill>
              </a:rPr>
              <a:t>包含了软件的</a:t>
            </a:r>
            <a:r>
              <a:rPr lang="zh-CN" altLang="en-US" sz="3600" b="1" dirty="0" smtClean="0">
                <a:solidFill>
                  <a:srgbClr val="FF0000"/>
                </a:solidFill>
              </a:rPr>
              <a:t>功能需求</a:t>
            </a:r>
            <a:r>
              <a:rPr lang="zh-CN" altLang="en-US" sz="3600" b="1" dirty="0" smtClean="0">
                <a:solidFill>
                  <a:schemeClr val="tx1"/>
                </a:solidFill>
              </a:rPr>
              <a:t>和</a:t>
            </a:r>
            <a:r>
              <a:rPr lang="zh-CN" altLang="en-US" sz="3600" b="1" dirty="0" smtClean="0">
                <a:solidFill>
                  <a:srgbClr val="FF0000"/>
                </a:solidFill>
              </a:rPr>
              <a:t>非功能需求</a:t>
            </a:r>
            <a:r>
              <a:rPr lang="zh-CN" altLang="en-US" sz="3600" b="1" dirty="0" smtClean="0">
                <a:solidFill>
                  <a:schemeClr val="tx1"/>
                </a:solidFill>
              </a:rPr>
              <a:t>。</a:t>
            </a:r>
            <a:endParaRPr lang="en-US" altLang="zh-CN" sz="3600" b="1" dirty="0" smtClean="0">
              <a:solidFill>
                <a:schemeClr val="tx1"/>
              </a:solidFill>
            </a:endParaRPr>
          </a:p>
        </p:txBody>
      </p:sp>
    </p:spTree>
    <p:extLst>
      <p:ext uri="{BB962C8B-B14F-4D97-AF65-F5344CB8AC3E}">
        <p14:creationId xmlns:p14="http://schemas.microsoft.com/office/powerpoint/2010/main" val="2203409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7.1</a:t>
            </a:r>
            <a:r>
              <a:rPr lang="zh-CN" altLang="en-US" b="1" dirty="0" smtClean="0"/>
              <a:t>节    需求文档概述</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软件文档</a:t>
            </a:r>
            <a:r>
              <a:rPr lang="zh-CN" altLang="en-US" sz="3600" b="1" dirty="0" smtClean="0">
                <a:solidFill>
                  <a:schemeClr val="tx1"/>
                </a:solidFill>
              </a:rPr>
              <a:t>主要包括：</a:t>
            </a:r>
            <a:endParaRPr lang="en-US" altLang="zh-CN" sz="3600" b="1" dirty="0" smtClean="0">
              <a:solidFill>
                <a:schemeClr val="tx1"/>
              </a:solidFill>
            </a:endParaRPr>
          </a:p>
          <a:p>
            <a:pPr algn="l"/>
            <a:r>
              <a:rPr lang="zh-CN" altLang="en-US" sz="3600" b="1" dirty="0" smtClean="0">
                <a:solidFill>
                  <a:schemeClr val="tx1"/>
                </a:solidFill>
              </a:rPr>
              <a:t>可行性研究报告，项目开发计划，</a:t>
            </a:r>
            <a:r>
              <a:rPr lang="zh-CN" altLang="en-US" sz="3600" b="1" dirty="0" smtClean="0">
                <a:solidFill>
                  <a:srgbClr val="0070C0"/>
                </a:solidFill>
              </a:rPr>
              <a:t>需求文档</a:t>
            </a:r>
            <a:r>
              <a:rPr lang="zh-CN" altLang="en-US" sz="3600" b="1" dirty="0" smtClean="0">
                <a:solidFill>
                  <a:schemeClr val="tx1"/>
                </a:solidFill>
              </a:rPr>
              <a:t>，概要设计文档，详细设计文档，测试文档，项目开发总结报告，用户手册，操作手册。</a:t>
            </a:r>
            <a:endParaRPr lang="en-US" altLang="zh-CN" sz="3600" b="1" dirty="0" smtClean="0">
              <a:solidFill>
                <a:schemeClr val="tx1"/>
              </a:solidFill>
            </a:endParaRPr>
          </a:p>
        </p:txBody>
      </p:sp>
    </p:spTree>
    <p:extLst>
      <p:ext uri="{BB962C8B-B14F-4D97-AF65-F5344CB8AC3E}">
        <p14:creationId xmlns:p14="http://schemas.microsoft.com/office/powerpoint/2010/main" val="2174974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7.1</a:t>
            </a:r>
            <a:r>
              <a:rPr lang="zh-CN" altLang="en-US" b="1" dirty="0" smtClean="0"/>
              <a:t>节    需求文档概述</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需求文档</a:t>
            </a:r>
            <a:r>
              <a:rPr lang="zh-CN" altLang="en-US" sz="3600" b="1" dirty="0" smtClean="0">
                <a:solidFill>
                  <a:schemeClr val="tx1"/>
                </a:solidFill>
              </a:rPr>
              <a:t>是其中最重要的软件文档之一。</a:t>
            </a:r>
            <a:endParaRPr lang="en-US" altLang="zh-CN" sz="3600" b="1" dirty="0" smtClean="0">
              <a:solidFill>
                <a:schemeClr val="tx1"/>
              </a:solidFill>
            </a:endParaRPr>
          </a:p>
          <a:p>
            <a:pPr algn="l"/>
            <a:r>
              <a:rPr lang="zh-CN" altLang="en-US" sz="3600" b="1" dirty="0" smtClean="0">
                <a:solidFill>
                  <a:schemeClr val="tx1"/>
                </a:solidFill>
              </a:rPr>
              <a:t>需求文档，使得开发人员、项目管理人员、软件用户对软件的初始规定达成共识，并使之成为整个开发工作的基础。</a:t>
            </a:r>
            <a:endParaRPr lang="en-US" altLang="zh-CN" sz="3600" b="1" dirty="0" smtClean="0">
              <a:solidFill>
                <a:schemeClr val="tx1"/>
              </a:solidFill>
            </a:endParaRPr>
          </a:p>
        </p:txBody>
      </p:sp>
    </p:spTree>
    <p:extLst>
      <p:ext uri="{BB962C8B-B14F-4D97-AF65-F5344CB8AC3E}">
        <p14:creationId xmlns:p14="http://schemas.microsoft.com/office/powerpoint/2010/main" val="752290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7.1</a:t>
            </a:r>
            <a:r>
              <a:rPr lang="zh-CN" altLang="en-US" b="1" dirty="0" smtClean="0"/>
              <a:t>节    需求文档概述</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需求工程</a:t>
            </a:r>
            <a:r>
              <a:rPr lang="zh-CN" altLang="en-US" sz="3600" b="1" dirty="0" smtClean="0">
                <a:solidFill>
                  <a:schemeClr val="tx1"/>
                </a:solidFill>
              </a:rPr>
              <a:t>，是一个不断反复的需求定义、需求分析、文档记录、需求演进的过程。并最终在验证的基础上得到需求基线。</a:t>
            </a:r>
            <a:endParaRPr lang="en-US" altLang="zh-CN" sz="3600" b="1" dirty="0" smtClean="0">
              <a:solidFill>
                <a:schemeClr val="tx1"/>
              </a:solidFill>
            </a:endParaRPr>
          </a:p>
        </p:txBody>
      </p:sp>
    </p:spTree>
    <p:extLst>
      <p:ext uri="{BB962C8B-B14F-4D97-AF65-F5344CB8AC3E}">
        <p14:creationId xmlns:p14="http://schemas.microsoft.com/office/powerpoint/2010/main" val="412642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确定项目范围</a:t>
            </a:r>
            <a:endParaRPr lang="en-US" altLang="zh-CN" sz="3600" b="1" dirty="0" smtClean="0">
              <a:solidFill>
                <a:schemeClr val="tx1"/>
              </a:solidFill>
            </a:endParaRPr>
          </a:p>
          <a:p>
            <a:pPr algn="l"/>
            <a:r>
              <a:rPr lang="zh-CN" altLang="en-US" sz="3600" b="1" dirty="0" smtClean="0">
                <a:solidFill>
                  <a:schemeClr val="tx1"/>
                </a:solidFill>
              </a:rPr>
              <a:t>在需求开发的前期，应该获取用户的业务需求，定义好项目的范围，使得所有的涉众对项目有一个共同的理解。</a:t>
            </a:r>
            <a:endParaRPr lang="zh-CN" altLang="en-US" sz="3600" b="1" dirty="0">
              <a:solidFill>
                <a:schemeClr val="tx1"/>
              </a:solidFill>
            </a:endParaRPr>
          </a:p>
        </p:txBody>
      </p:sp>
    </p:spTree>
    <p:extLst>
      <p:ext uri="{BB962C8B-B14F-4D97-AF65-F5344CB8AC3E}">
        <p14:creationId xmlns:p14="http://schemas.microsoft.com/office/powerpoint/2010/main" val="16966455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7.2</a:t>
            </a:r>
            <a:r>
              <a:rPr lang="zh-CN" altLang="en-US" b="1" dirty="0" smtClean="0"/>
              <a:t>节    需求文档的作用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规范的文档可以拓展人脑的知识记忆能力。</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编写需求文档的过程，可以帮助需求工作人员更好的理解问题域。使文档表达的知识更准确、更清晰。</a:t>
            </a:r>
            <a:endParaRPr lang="en-US" altLang="zh-CN" sz="3600" b="1" dirty="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定义清晰的、正确的、规范的需求文档，为开发人员、项目管理人员、软件用户提供相对稳定的可阅读资料。</a:t>
            </a:r>
            <a:endParaRPr lang="en-US" altLang="zh-CN" sz="3600" b="1" dirty="0" smtClean="0">
              <a:solidFill>
                <a:schemeClr val="tx1"/>
              </a:solidFill>
            </a:endParaRPr>
          </a:p>
        </p:txBody>
      </p:sp>
    </p:spTree>
    <p:extLst>
      <p:ext uri="{BB962C8B-B14F-4D97-AF65-F5344CB8AC3E}">
        <p14:creationId xmlns:p14="http://schemas.microsoft.com/office/powerpoint/2010/main" val="194939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7.2</a:t>
            </a:r>
            <a:r>
              <a:rPr lang="zh-CN" altLang="en-US" b="1" dirty="0" smtClean="0"/>
              <a:t>节    需求文档的作用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通过编写需求文档，可以尽早地发现需求错误，提高项目开发效率。</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需求文档能够促进软件开发过程的规范化。也为开发团队建立了经验模型和可复用的知识库。</a:t>
            </a:r>
            <a:endParaRPr lang="en-US" altLang="zh-CN" sz="3600" b="1" dirty="0" smtClean="0">
              <a:solidFill>
                <a:schemeClr val="tx1"/>
              </a:solidFill>
            </a:endParaRPr>
          </a:p>
        </p:txBody>
      </p:sp>
    </p:spTree>
    <p:extLst>
      <p:ext uri="{BB962C8B-B14F-4D97-AF65-F5344CB8AC3E}">
        <p14:creationId xmlns:p14="http://schemas.microsoft.com/office/powerpoint/2010/main" val="2256647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7.2</a:t>
            </a:r>
            <a:r>
              <a:rPr lang="zh-CN" altLang="en-US" b="1" dirty="0" smtClean="0"/>
              <a:t>节    需求文档的作用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en-US" altLang="zh-CN" sz="3600" b="1" dirty="0" smtClean="0">
                <a:solidFill>
                  <a:schemeClr val="tx1"/>
                </a:solidFill>
              </a:rPr>
              <a:t>(6)</a:t>
            </a:r>
            <a:r>
              <a:rPr lang="zh-CN" altLang="en-US" sz="3600" b="1" dirty="0" smtClean="0">
                <a:solidFill>
                  <a:schemeClr val="tx1"/>
                </a:solidFill>
              </a:rPr>
              <a:t>需求文档，可以作为项目开发方和软件客户之间的有关软件系统的协议基准。可以使用它作为合同协议的重要组成部分。使开发方和软件用户对系统目标达成一致。</a:t>
            </a:r>
            <a:endParaRPr lang="en-US" altLang="zh-CN" sz="3600" b="1" dirty="0" smtClean="0">
              <a:solidFill>
                <a:schemeClr val="tx1"/>
              </a:solidFill>
            </a:endParaRPr>
          </a:p>
          <a:p>
            <a:pPr algn="l"/>
            <a:r>
              <a:rPr lang="en-US" altLang="zh-CN" sz="3600" b="1" dirty="0" smtClean="0">
                <a:solidFill>
                  <a:schemeClr val="tx1"/>
                </a:solidFill>
              </a:rPr>
              <a:t>(7)</a:t>
            </a:r>
            <a:r>
              <a:rPr lang="zh-CN" altLang="en-US" sz="3600" b="1" dirty="0" smtClean="0">
                <a:solidFill>
                  <a:schemeClr val="tx1"/>
                </a:solidFill>
              </a:rPr>
              <a:t>需求文档，可以作为软件成本估算和项目开发进度安排的重要依据，从而使得整个项目开发计划的制订更为合理。</a:t>
            </a:r>
            <a:endParaRPr lang="en-US" altLang="zh-CN" sz="3600" b="1" dirty="0" smtClean="0">
              <a:solidFill>
                <a:schemeClr val="tx1"/>
              </a:solidFill>
            </a:endParaRPr>
          </a:p>
        </p:txBody>
      </p:sp>
    </p:spTree>
    <p:extLst>
      <p:ext uri="{BB962C8B-B14F-4D97-AF65-F5344CB8AC3E}">
        <p14:creationId xmlns:p14="http://schemas.microsoft.com/office/powerpoint/2010/main" val="7201450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7.3</a:t>
            </a:r>
            <a:r>
              <a:rPr lang="zh-CN" altLang="en-US" b="1" dirty="0" smtClean="0"/>
              <a:t>节    编写需求文档的原则</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zh-CN" altLang="en-US" sz="3600" b="1" dirty="0" smtClean="0">
                <a:solidFill>
                  <a:schemeClr val="tx1"/>
                </a:solidFill>
              </a:rPr>
              <a:t>对待需求文档，通常有两种观点：一种“过分强调”，另一种“不重视”。</a:t>
            </a:r>
            <a:endParaRPr lang="en-US" altLang="zh-CN" sz="3600" b="1" dirty="0" smtClean="0">
              <a:solidFill>
                <a:schemeClr val="tx1"/>
              </a:solidFill>
            </a:endParaRPr>
          </a:p>
          <a:p>
            <a:pPr algn="l"/>
            <a:r>
              <a:rPr lang="zh-CN" altLang="en-US" sz="3600" b="1" dirty="0" smtClean="0">
                <a:solidFill>
                  <a:schemeClr val="tx1"/>
                </a:solidFill>
              </a:rPr>
              <a:t>科学的态度，应该是：充分尊重文档的实效，而非形式。不要过于强调“文档量”，而要重视文档内容和文档中的文字、图表的表达，使文档能够准确、简洁、清晰地表达系统需求信息，也使文档能够被项目管理人员、开发人员、软件用户共同接受。</a:t>
            </a:r>
            <a:endParaRPr lang="en-US" altLang="zh-CN" sz="3600" b="1" dirty="0" smtClean="0">
              <a:solidFill>
                <a:schemeClr val="tx1"/>
              </a:solidFill>
            </a:endParaRPr>
          </a:p>
        </p:txBody>
      </p:sp>
    </p:spTree>
    <p:extLst>
      <p:ext uri="{BB962C8B-B14F-4D97-AF65-F5344CB8AC3E}">
        <p14:creationId xmlns:p14="http://schemas.microsoft.com/office/powerpoint/2010/main" val="4021976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7.3</a:t>
            </a:r>
            <a:r>
              <a:rPr lang="zh-CN" altLang="en-US" b="1" dirty="0" smtClean="0"/>
              <a:t>节    编写需求文档的原则</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需求文档编写的一些</a:t>
            </a:r>
            <a:r>
              <a:rPr lang="zh-CN" altLang="en-US" sz="3600" b="1" dirty="0" smtClean="0">
                <a:solidFill>
                  <a:srgbClr val="FF0000"/>
                </a:solidFill>
              </a:rPr>
              <a:t>基本原则</a:t>
            </a:r>
            <a:r>
              <a:rPr lang="zh-CN" altLang="en-US" sz="3600" b="1" dirty="0" smtClean="0">
                <a:solidFill>
                  <a:schemeClr val="tx1"/>
                </a:solidFill>
              </a:rPr>
              <a:t>，如下：</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在可能的情况下，应该由软件开发方和软件用户联合起草。</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文档编写应适应文档的读者。</a:t>
            </a:r>
            <a:endParaRPr lang="en-US" altLang="zh-CN" sz="3600" b="1" dirty="0" smtClean="0">
              <a:solidFill>
                <a:schemeClr val="tx1"/>
              </a:solidFill>
            </a:endParaRPr>
          </a:p>
          <a:p>
            <a:pPr algn="l"/>
            <a:r>
              <a:rPr lang="zh-CN" altLang="en-US" sz="3600" b="1" dirty="0" smtClean="0">
                <a:solidFill>
                  <a:schemeClr val="tx1"/>
                </a:solidFill>
              </a:rPr>
              <a:t>读者包括：项目管理人员，开发人员，软件用户。</a:t>
            </a:r>
            <a:endParaRPr lang="en-US" altLang="zh-CN" sz="3600" b="1" dirty="0" smtClean="0">
              <a:solidFill>
                <a:schemeClr val="tx1"/>
              </a:solidFill>
            </a:endParaRPr>
          </a:p>
          <a:p>
            <a:pPr algn="l"/>
            <a:r>
              <a:rPr lang="zh-CN" altLang="en-US" sz="3600" b="1" dirty="0" smtClean="0">
                <a:solidFill>
                  <a:schemeClr val="tx1"/>
                </a:solidFill>
              </a:rPr>
              <a:t>开发人员又包括：系统设计师，程序员，测试人员，文档编写人员。</a:t>
            </a:r>
            <a:endParaRPr lang="en-US" altLang="zh-CN" sz="3600" b="1" dirty="0" smtClean="0">
              <a:solidFill>
                <a:schemeClr val="tx1"/>
              </a:solidFill>
            </a:endParaRPr>
          </a:p>
        </p:txBody>
      </p:sp>
    </p:spTree>
    <p:extLst>
      <p:ext uri="{BB962C8B-B14F-4D97-AF65-F5344CB8AC3E}">
        <p14:creationId xmlns:p14="http://schemas.microsoft.com/office/powerpoint/2010/main" val="3047156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7.3</a:t>
            </a:r>
            <a:r>
              <a:rPr lang="zh-CN" altLang="en-US" b="1" dirty="0" smtClean="0"/>
              <a:t>节    编写需求文档的原则</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需求文档编写的一些</a:t>
            </a:r>
            <a:r>
              <a:rPr lang="zh-CN" altLang="en-US" sz="3600" b="1" dirty="0" smtClean="0">
                <a:solidFill>
                  <a:srgbClr val="FF0000"/>
                </a:solidFill>
              </a:rPr>
              <a:t>基本原则</a:t>
            </a:r>
            <a:r>
              <a:rPr lang="zh-CN" altLang="en-US" sz="3600" b="1" dirty="0" smtClean="0">
                <a:solidFill>
                  <a:schemeClr val="tx1"/>
                </a:solidFill>
              </a:rPr>
              <a:t>，如下：</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文档的表达方式依赖于内容。</a:t>
            </a:r>
            <a:endParaRPr lang="en-US" altLang="zh-CN" sz="3600" b="1" dirty="0" smtClean="0">
              <a:solidFill>
                <a:schemeClr val="tx1"/>
              </a:solidFill>
            </a:endParaRPr>
          </a:p>
          <a:p>
            <a:pPr algn="l"/>
            <a:r>
              <a:rPr lang="zh-CN" altLang="en-US" sz="3600" b="1" dirty="0" smtClean="0">
                <a:solidFill>
                  <a:schemeClr val="tx1"/>
                </a:solidFill>
              </a:rPr>
              <a:t>表达方式有：文字，图示，表格。</a:t>
            </a:r>
            <a:endParaRPr lang="en-US" altLang="zh-CN" sz="3600" b="1" dirty="0" smtClean="0">
              <a:solidFill>
                <a:schemeClr val="tx1"/>
              </a:solidFill>
            </a:endParaRPr>
          </a:p>
          <a:p>
            <a:pPr algn="l"/>
            <a:r>
              <a:rPr lang="en-US" altLang="zh-CN" sz="3600" b="1" dirty="0" smtClean="0">
                <a:solidFill>
                  <a:schemeClr val="tx1"/>
                </a:solidFill>
              </a:rPr>
              <a:t>(4)</a:t>
            </a:r>
            <a:r>
              <a:rPr lang="zh-CN" altLang="en-US" sz="3600" b="1" dirty="0" smtClean="0">
                <a:solidFill>
                  <a:schemeClr val="tx1"/>
                </a:solidFill>
              </a:rPr>
              <a:t>文档编写应有必要的重复（强化）。</a:t>
            </a:r>
            <a:endParaRPr lang="en-US" altLang="zh-CN" sz="3600" b="1" dirty="0" smtClean="0">
              <a:solidFill>
                <a:schemeClr val="tx1"/>
              </a:solidFill>
            </a:endParaRPr>
          </a:p>
          <a:p>
            <a:pPr algn="l"/>
            <a:r>
              <a:rPr lang="en-US" altLang="zh-CN" sz="3600" b="1" dirty="0" smtClean="0">
                <a:solidFill>
                  <a:schemeClr val="tx1"/>
                </a:solidFill>
              </a:rPr>
              <a:t>(5)</a:t>
            </a:r>
            <a:r>
              <a:rPr lang="zh-CN" altLang="en-US" sz="3600" b="1" dirty="0">
                <a:solidFill>
                  <a:schemeClr val="tx1"/>
                </a:solidFill>
              </a:rPr>
              <a:t>文档编写</a:t>
            </a:r>
            <a:r>
              <a:rPr lang="zh-CN" altLang="en-US" sz="3600" b="1" dirty="0" smtClean="0">
                <a:solidFill>
                  <a:schemeClr val="tx1"/>
                </a:solidFill>
              </a:rPr>
              <a:t>应有一定的灵活性。</a:t>
            </a:r>
            <a:endParaRPr lang="en-US" altLang="zh-CN" sz="3600" b="1" dirty="0" smtClean="0">
              <a:solidFill>
                <a:schemeClr val="tx1"/>
              </a:solidFill>
            </a:endParaRPr>
          </a:p>
          <a:p>
            <a:pPr algn="l"/>
            <a:r>
              <a:rPr lang="en-US" altLang="zh-CN" sz="3600" b="1" dirty="0" smtClean="0">
                <a:solidFill>
                  <a:schemeClr val="tx1"/>
                </a:solidFill>
              </a:rPr>
              <a:t>(6)</a:t>
            </a:r>
            <a:r>
              <a:rPr lang="zh-CN" altLang="en-US" sz="3600" b="1" dirty="0" smtClean="0">
                <a:solidFill>
                  <a:schemeClr val="tx1"/>
                </a:solidFill>
              </a:rPr>
              <a:t>采用原型法、渐进式开发需求文档。</a:t>
            </a:r>
            <a:endParaRPr lang="en-US" altLang="zh-CN" sz="3600" b="1" dirty="0" smtClean="0">
              <a:solidFill>
                <a:schemeClr val="tx1"/>
              </a:solidFill>
            </a:endParaRPr>
          </a:p>
        </p:txBody>
      </p:sp>
    </p:spTree>
    <p:extLst>
      <p:ext uri="{BB962C8B-B14F-4D97-AF65-F5344CB8AC3E}">
        <p14:creationId xmlns:p14="http://schemas.microsoft.com/office/powerpoint/2010/main" val="2520123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项目管理人员</a:t>
            </a:r>
            <a:endParaRPr lang="en-US" altLang="zh-CN" sz="3600" b="1" dirty="0" smtClean="0">
              <a:solidFill>
                <a:schemeClr val="tx1"/>
              </a:solidFill>
            </a:endParaRPr>
          </a:p>
          <a:p>
            <a:pPr algn="l"/>
            <a:r>
              <a:rPr lang="zh-CN" altLang="en-US" sz="3600" b="1" dirty="0" smtClean="0">
                <a:solidFill>
                  <a:schemeClr val="tx1"/>
                </a:solidFill>
              </a:rPr>
              <a:t>参考需求文档对软件进行估算。</a:t>
            </a:r>
            <a:endParaRPr lang="en-US" altLang="zh-CN" sz="3600" b="1" dirty="0" smtClean="0">
              <a:solidFill>
                <a:schemeClr val="tx1"/>
              </a:solidFill>
            </a:endParaRPr>
          </a:p>
          <a:p>
            <a:pPr algn="l"/>
            <a:r>
              <a:rPr lang="zh-CN" altLang="en-US" sz="3600" b="1" dirty="0" smtClean="0">
                <a:solidFill>
                  <a:schemeClr val="tx1"/>
                </a:solidFill>
              </a:rPr>
              <a:t>在估算出软件的规模、成本、</a:t>
            </a:r>
            <a:r>
              <a:rPr lang="zh-CN" altLang="en-US" sz="3600" b="1" dirty="0">
                <a:solidFill>
                  <a:schemeClr val="tx1"/>
                </a:solidFill>
              </a:rPr>
              <a:t>所</a:t>
            </a:r>
            <a:r>
              <a:rPr lang="zh-CN" altLang="en-US" sz="3600" b="1" dirty="0" smtClean="0">
                <a:solidFill>
                  <a:schemeClr val="tx1"/>
                </a:solidFill>
              </a:rPr>
              <a:t>需资源等因素后，制定有效的项目开发计划，安排项目进度。</a:t>
            </a:r>
            <a:endParaRPr lang="en-US" altLang="zh-CN" sz="3600" b="1" dirty="0" smtClean="0">
              <a:solidFill>
                <a:schemeClr val="tx1"/>
              </a:solidFill>
            </a:endParaRPr>
          </a:p>
        </p:txBody>
      </p:sp>
    </p:spTree>
    <p:extLst>
      <p:ext uri="{BB962C8B-B14F-4D97-AF65-F5344CB8AC3E}">
        <p14:creationId xmlns:p14="http://schemas.microsoft.com/office/powerpoint/2010/main" val="25201238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软件用户</a:t>
            </a:r>
            <a:endParaRPr lang="en-US" altLang="zh-CN" sz="3600" b="1" dirty="0" smtClean="0">
              <a:solidFill>
                <a:schemeClr val="tx1"/>
              </a:solidFill>
            </a:endParaRPr>
          </a:p>
          <a:p>
            <a:pPr algn="l"/>
            <a:r>
              <a:rPr lang="zh-CN" altLang="en-US" sz="3600" b="1" dirty="0" smtClean="0">
                <a:solidFill>
                  <a:schemeClr val="tx1"/>
                </a:solidFill>
              </a:rPr>
              <a:t>验证需求是否满足自己的要求。</a:t>
            </a:r>
            <a:endParaRPr lang="en-US" altLang="zh-CN" sz="3600" b="1" dirty="0" smtClean="0">
              <a:solidFill>
                <a:schemeClr val="tx1"/>
              </a:solidFill>
            </a:endParaRPr>
          </a:p>
          <a:p>
            <a:pPr algn="l"/>
            <a:r>
              <a:rPr lang="zh-CN" altLang="en-US" sz="3600" b="1" dirty="0" smtClean="0">
                <a:solidFill>
                  <a:schemeClr val="tx1"/>
                </a:solidFill>
              </a:rPr>
              <a:t>以此作为签订软件合同的重要基础，并作为后期验收软件的重要标准。</a:t>
            </a:r>
            <a:endParaRPr lang="en-US" altLang="zh-CN" sz="3600" b="1" dirty="0" smtClean="0">
              <a:solidFill>
                <a:schemeClr val="tx1"/>
              </a:solidFill>
            </a:endParaRPr>
          </a:p>
        </p:txBody>
      </p:sp>
    </p:spTree>
    <p:extLst>
      <p:ext uri="{BB962C8B-B14F-4D97-AF65-F5344CB8AC3E}">
        <p14:creationId xmlns:p14="http://schemas.microsoft.com/office/powerpoint/2010/main" val="1966037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软件设计人员</a:t>
            </a:r>
            <a:endParaRPr lang="en-US" altLang="zh-CN" sz="3600" b="1" dirty="0" smtClean="0">
              <a:solidFill>
                <a:schemeClr val="tx1"/>
              </a:solidFill>
            </a:endParaRPr>
          </a:p>
          <a:p>
            <a:pPr algn="l"/>
            <a:r>
              <a:rPr lang="zh-CN" altLang="en-US" sz="3600" b="1" dirty="0" smtClean="0">
                <a:solidFill>
                  <a:schemeClr val="tx1"/>
                </a:solidFill>
              </a:rPr>
              <a:t>需求文档限定了正确设计的范围，但不规定任何具体的设计。</a:t>
            </a:r>
            <a:endParaRPr lang="en-US" altLang="zh-CN" sz="3600" b="1" dirty="0" smtClean="0">
              <a:solidFill>
                <a:schemeClr val="tx1"/>
              </a:solidFill>
            </a:endParaRPr>
          </a:p>
          <a:p>
            <a:pPr algn="l"/>
            <a:r>
              <a:rPr lang="zh-CN" altLang="en-US" sz="3600" b="1" dirty="0" smtClean="0">
                <a:solidFill>
                  <a:schemeClr val="tx1"/>
                </a:solidFill>
              </a:rPr>
              <a:t>设计人员将基于需求文档的规定，开发出软件概要设计和软件详细设计。</a:t>
            </a:r>
            <a:endParaRPr lang="en-US" altLang="zh-CN" sz="3600" b="1" dirty="0" smtClean="0">
              <a:solidFill>
                <a:schemeClr val="tx1"/>
              </a:solidFill>
            </a:endParaRPr>
          </a:p>
        </p:txBody>
      </p:sp>
    </p:spTree>
    <p:extLst>
      <p:ext uri="{BB962C8B-B14F-4D97-AF65-F5344CB8AC3E}">
        <p14:creationId xmlns:p14="http://schemas.microsoft.com/office/powerpoint/2010/main" val="1647937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a:t>
            </a:r>
            <a:r>
              <a:rPr lang="zh-CN" altLang="en-US" sz="3600" b="1" dirty="0" smtClean="0">
                <a:solidFill>
                  <a:srgbClr val="FF0000"/>
                </a:solidFill>
              </a:rPr>
              <a:t>程序员</a:t>
            </a:r>
            <a:endParaRPr lang="en-US" altLang="zh-CN" sz="3600" b="1" dirty="0" smtClean="0">
              <a:solidFill>
                <a:schemeClr val="tx1"/>
              </a:solidFill>
            </a:endParaRPr>
          </a:p>
          <a:p>
            <a:pPr algn="l"/>
            <a:r>
              <a:rPr lang="zh-CN" altLang="en-US" sz="3600" b="1" dirty="0" smtClean="0">
                <a:solidFill>
                  <a:schemeClr val="tx1"/>
                </a:solidFill>
              </a:rPr>
              <a:t>将需求文档作为判断自己的开发工作是否正确的一个重要标准。</a:t>
            </a:r>
            <a:endParaRPr lang="en-US" altLang="zh-CN" sz="3600" b="1" dirty="0" smtClean="0">
              <a:solidFill>
                <a:schemeClr val="tx1"/>
              </a:solidFill>
            </a:endParaRPr>
          </a:p>
          <a:p>
            <a:pPr algn="l"/>
            <a:r>
              <a:rPr lang="zh-CN" altLang="en-US" sz="3600" b="1" dirty="0" smtClean="0">
                <a:solidFill>
                  <a:schemeClr val="tx1"/>
                </a:solidFill>
              </a:rPr>
              <a:t>保证实现的软件功能满足用户需求。</a:t>
            </a:r>
            <a:endParaRPr lang="en-US" altLang="zh-CN" sz="3600" b="1" dirty="0" smtClean="0">
              <a:solidFill>
                <a:schemeClr val="tx1"/>
              </a:solidFill>
            </a:endParaRPr>
          </a:p>
        </p:txBody>
      </p:sp>
    </p:spTree>
    <p:extLst>
      <p:ext uri="{BB962C8B-B14F-4D97-AF65-F5344CB8AC3E}">
        <p14:creationId xmlns:p14="http://schemas.microsoft.com/office/powerpoint/2010/main" val="370073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确定用户</a:t>
            </a:r>
            <a:endParaRPr lang="en-US" altLang="zh-CN" sz="3600" b="1" dirty="0" smtClean="0">
              <a:solidFill>
                <a:schemeClr val="tx1"/>
              </a:solidFill>
            </a:endParaRPr>
          </a:p>
          <a:p>
            <a:pPr algn="l"/>
            <a:r>
              <a:rPr lang="zh-CN" altLang="en-US" sz="3600" b="1" dirty="0" smtClean="0">
                <a:solidFill>
                  <a:schemeClr val="tx1"/>
                </a:solidFill>
              </a:rPr>
              <a:t>确定用户群和分类。</a:t>
            </a:r>
            <a:endParaRPr lang="en-US" altLang="zh-CN" sz="3600" b="1" dirty="0" smtClean="0">
              <a:solidFill>
                <a:schemeClr val="tx1"/>
              </a:solidFill>
            </a:endParaRPr>
          </a:p>
          <a:p>
            <a:pPr algn="l"/>
            <a:r>
              <a:rPr lang="zh-CN" altLang="en-US" sz="3600" b="1" dirty="0" smtClean="0">
                <a:solidFill>
                  <a:schemeClr val="tx1"/>
                </a:solidFill>
              </a:rPr>
              <a:t>对用户组进行详细描述，包括使用产品频率、所使用的功能、优先级别、熟练程度等。</a:t>
            </a:r>
            <a:endParaRPr lang="en-US" altLang="zh-CN" sz="3600" b="1" dirty="0" smtClean="0">
              <a:solidFill>
                <a:schemeClr val="tx1"/>
              </a:solidFill>
            </a:endParaRPr>
          </a:p>
          <a:p>
            <a:pPr algn="l"/>
            <a:r>
              <a:rPr lang="zh-CN" altLang="en-US" sz="3600" b="1" dirty="0" smtClean="0">
                <a:solidFill>
                  <a:schemeClr val="tx1"/>
                </a:solidFill>
              </a:rPr>
              <a:t>对于大型项目，要确定中心客户群，并赋予最高级别的优先级。</a:t>
            </a:r>
            <a:endParaRPr lang="zh-CN" altLang="en-US" sz="3600" b="1" dirty="0">
              <a:solidFill>
                <a:schemeClr val="tx1"/>
              </a:solidFill>
            </a:endParaRPr>
          </a:p>
        </p:txBody>
      </p:sp>
    </p:spTree>
    <p:extLst>
      <p:ext uri="{BB962C8B-B14F-4D97-AF65-F5344CB8AC3E}">
        <p14:creationId xmlns:p14="http://schemas.microsoft.com/office/powerpoint/2010/main" val="28663632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5</a:t>
            </a:r>
            <a:r>
              <a:rPr lang="zh-CN" altLang="en-US" sz="3600" b="1" dirty="0" smtClean="0">
                <a:solidFill>
                  <a:schemeClr val="tx1"/>
                </a:solidFill>
              </a:rPr>
              <a:t>、</a:t>
            </a:r>
            <a:r>
              <a:rPr lang="zh-CN" altLang="en-US" sz="3600" b="1" dirty="0" smtClean="0">
                <a:solidFill>
                  <a:srgbClr val="FF0000"/>
                </a:solidFill>
              </a:rPr>
              <a:t>测试人员</a:t>
            </a:r>
            <a:endParaRPr lang="en-US" altLang="zh-CN" sz="3600" b="1" dirty="0" smtClean="0">
              <a:solidFill>
                <a:schemeClr val="tx1"/>
              </a:solidFill>
            </a:endParaRPr>
          </a:p>
          <a:p>
            <a:pPr algn="l"/>
            <a:r>
              <a:rPr lang="zh-CN" altLang="en-US" sz="3600" b="1" dirty="0" smtClean="0">
                <a:solidFill>
                  <a:schemeClr val="tx1"/>
                </a:solidFill>
              </a:rPr>
              <a:t>将需求文档作为设计测试计划和产生测试用例的重要依据之一。</a:t>
            </a:r>
            <a:endParaRPr lang="en-US" altLang="zh-CN" sz="3600" b="1" dirty="0" smtClean="0">
              <a:solidFill>
                <a:schemeClr val="tx1"/>
              </a:solidFill>
            </a:endParaRPr>
          </a:p>
          <a:p>
            <a:pPr algn="l"/>
            <a:r>
              <a:rPr lang="zh-CN" altLang="en-US" sz="3600" b="1" dirty="0" smtClean="0">
                <a:solidFill>
                  <a:schemeClr val="tx1"/>
                </a:solidFill>
              </a:rPr>
              <a:t>在后期的测试活动中尽可能高效地发现软件</a:t>
            </a:r>
            <a:r>
              <a:rPr lang="en-US" altLang="zh-CN" sz="3600" b="1" dirty="0" smtClean="0">
                <a:solidFill>
                  <a:schemeClr val="tx1"/>
                </a:solidFill>
              </a:rPr>
              <a:t>Bug</a:t>
            </a:r>
            <a:r>
              <a:rPr lang="zh-CN" altLang="en-US" sz="3600" b="1" dirty="0" smtClean="0">
                <a:solidFill>
                  <a:schemeClr val="tx1"/>
                </a:solidFill>
              </a:rPr>
              <a:t>，从而保证软件质量。</a:t>
            </a:r>
            <a:endParaRPr lang="en-US" altLang="zh-CN" sz="3600" b="1" dirty="0" smtClean="0">
              <a:solidFill>
                <a:schemeClr val="tx1"/>
              </a:solidFill>
            </a:endParaRPr>
          </a:p>
        </p:txBody>
      </p:sp>
    </p:spTree>
    <p:extLst>
      <p:ext uri="{BB962C8B-B14F-4D97-AF65-F5344CB8AC3E}">
        <p14:creationId xmlns:p14="http://schemas.microsoft.com/office/powerpoint/2010/main" val="2580263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6</a:t>
            </a:r>
            <a:r>
              <a:rPr lang="zh-CN" altLang="en-US" sz="3600" b="1" dirty="0" smtClean="0">
                <a:solidFill>
                  <a:schemeClr val="tx1"/>
                </a:solidFill>
              </a:rPr>
              <a:t>、</a:t>
            </a:r>
            <a:r>
              <a:rPr lang="zh-CN" altLang="en-US" sz="3600" b="1" dirty="0" smtClean="0">
                <a:solidFill>
                  <a:srgbClr val="FF0000"/>
                </a:solidFill>
              </a:rPr>
              <a:t>文档编写人员</a:t>
            </a:r>
            <a:endParaRPr lang="en-US" altLang="zh-CN" sz="3600" b="1" dirty="0" smtClean="0">
              <a:solidFill>
                <a:schemeClr val="tx1"/>
              </a:solidFill>
            </a:endParaRPr>
          </a:p>
          <a:p>
            <a:pPr algn="l"/>
            <a:r>
              <a:rPr lang="zh-CN" altLang="en-US" sz="3600" b="1" dirty="0" smtClean="0">
                <a:solidFill>
                  <a:schemeClr val="tx1"/>
                </a:solidFill>
              </a:rPr>
              <a:t>主要指编写用户手册和操作手册的编写人员。</a:t>
            </a:r>
            <a:endParaRPr lang="en-US" altLang="zh-CN" sz="3600" b="1" dirty="0" smtClean="0">
              <a:solidFill>
                <a:schemeClr val="tx1"/>
              </a:solidFill>
            </a:endParaRPr>
          </a:p>
          <a:p>
            <a:pPr algn="l"/>
            <a:r>
              <a:rPr lang="zh-CN" altLang="en-US" sz="3600" b="1" dirty="0" smtClean="0">
                <a:solidFill>
                  <a:schemeClr val="tx1"/>
                </a:solidFill>
              </a:rPr>
              <a:t>根据需求文档，确定手册的内容和要点。</a:t>
            </a:r>
            <a:endParaRPr lang="en-US" altLang="zh-CN" sz="3600" b="1" dirty="0" smtClean="0">
              <a:solidFill>
                <a:schemeClr val="tx1"/>
              </a:solidFill>
            </a:endParaRPr>
          </a:p>
          <a:p>
            <a:pPr algn="l"/>
            <a:r>
              <a:rPr lang="zh-CN" altLang="en-US" sz="3600" b="1" dirty="0" smtClean="0">
                <a:solidFill>
                  <a:schemeClr val="tx1"/>
                </a:solidFill>
              </a:rPr>
              <a:t>在软件开发活动完成之后，再添加相关素材，完成手册的编写工作。</a:t>
            </a:r>
            <a:endParaRPr lang="en-US" altLang="zh-CN" sz="3600" b="1" dirty="0" smtClean="0">
              <a:solidFill>
                <a:schemeClr val="tx1"/>
              </a:solidFill>
            </a:endParaRPr>
          </a:p>
        </p:txBody>
      </p:sp>
    </p:spTree>
    <p:extLst>
      <p:ext uri="{BB962C8B-B14F-4D97-AF65-F5344CB8AC3E}">
        <p14:creationId xmlns:p14="http://schemas.microsoft.com/office/powerpoint/2010/main" val="1163669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7.4</a:t>
            </a:r>
            <a:r>
              <a:rPr lang="zh-CN" altLang="en-US" b="1" dirty="0" smtClean="0"/>
              <a:t>节    需求文档的读者活动</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7</a:t>
            </a:r>
            <a:r>
              <a:rPr lang="zh-CN" altLang="en-US" sz="3600" b="1" dirty="0" smtClean="0">
                <a:solidFill>
                  <a:schemeClr val="tx1"/>
                </a:solidFill>
              </a:rPr>
              <a:t>、</a:t>
            </a:r>
            <a:r>
              <a:rPr lang="zh-CN" altLang="en-US" sz="3600" b="1" dirty="0" smtClean="0">
                <a:solidFill>
                  <a:srgbClr val="FF0000"/>
                </a:solidFill>
              </a:rPr>
              <a:t>软件维护人员</a:t>
            </a:r>
            <a:endParaRPr lang="en-US" altLang="zh-CN" sz="3600" b="1" dirty="0" smtClean="0">
              <a:solidFill>
                <a:schemeClr val="tx1"/>
              </a:solidFill>
            </a:endParaRPr>
          </a:p>
          <a:p>
            <a:pPr algn="l"/>
            <a:r>
              <a:rPr lang="zh-CN" altLang="en-US" sz="3600" b="1" dirty="0" smtClean="0">
                <a:solidFill>
                  <a:schemeClr val="tx1"/>
                </a:solidFill>
              </a:rPr>
              <a:t>根据需求文档，了解产品的某部分是做什么的。</a:t>
            </a:r>
            <a:endParaRPr lang="en-US" altLang="zh-CN" sz="3600" b="1" dirty="0" smtClean="0">
              <a:solidFill>
                <a:schemeClr val="tx1"/>
              </a:solidFill>
            </a:endParaRPr>
          </a:p>
          <a:p>
            <a:pPr algn="l"/>
            <a:r>
              <a:rPr lang="en-US" altLang="zh-CN" sz="3600" b="1" dirty="0" smtClean="0">
                <a:solidFill>
                  <a:schemeClr val="tx1"/>
                </a:solidFill>
              </a:rPr>
              <a:t>8</a:t>
            </a:r>
            <a:r>
              <a:rPr lang="zh-CN" altLang="en-US" sz="3600" b="1" dirty="0" smtClean="0">
                <a:solidFill>
                  <a:schemeClr val="tx1"/>
                </a:solidFill>
              </a:rPr>
              <a:t>、</a:t>
            </a:r>
            <a:r>
              <a:rPr lang="zh-CN" altLang="en-US" sz="3600" b="1" dirty="0" smtClean="0">
                <a:solidFill>
                  <a:srgbClr val="FF0000"/>
                </a:solidFill>
              </a:rPr>
              <a:t>培训人员</a:t>
            </a:r>
            <a:endParaRPr lang="en-US" altLang="zh-CN" sz="3600" b="1" dirty="0" smtClean="0">
              <a:solidFill>
                <a:srgbClr val="FF0000"/>
              </a:solidFill>
            </a:endParaRPr>
          </a:p>
          <a:p>
            <a:pPr algn="l"/>
            <a:r>
              <a:rPr lang="zh-CN" altLang="en-US" sz="3600" b="1" dirty="0" smtClean="0">
                <a:solidFill>
                  <a:schemeClr val="tx1"/>
                </a:solidFill>
              </a:rPr>
              <a:t>根据需求文档和用户手册，编写培训手册。</a:t>
            </a:r>
            <a:endParaRPr lang="en-US" altLang="zh-CN" sz="3600" b="1" dirty="0" smtClean="0">
              <a:solidFill>
                <a:schemeClr val="tx1"/>
              </a:solidFill>
            </a:endParaRPr>
          </a:p>
        </p:txBody>
      </p:sp>
    </p:spTree>
    <p:extLst>
      <p:ext uri="{BB962C8B-B14F-4D97-AF65-F5344CB8AC3E}">
        <p14:creationId xmlns:p14="http://schemas.microsoft.com/office/powerpoint/2010/main" val="881987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1512168"/>
          </a:xfrm>
        </p:spPr>
        <p:txBody>
          <a:bodyPr>
            <a:normAutofit/>
          </a:bodyPr>
          <a:lstStyle/>
          <a:p>
            <a:r>
              <a:rPr lang="zh-CN" altLang="en-US" b="1" dirty="0" smtClean="0"/>
              <a:t>第</a:t>
            </a:r>
            <a:r>
              <a:rPr lang="en-US" altLang="zh-CN" b="1" dirty="0" smtClean="0"/>
              <a:t>7.5</a:t>
            </a:r>
            <a:r>
              <a:rPr lang="zh-CN" altLang="en-US" b="1" dirty="0" smtClean="0"/>
              <a:t>节    编写需求文档的注意事项</a:t>
            </a:r>
            <a:endParaRPr lang="zh-CN" altLang="en-US" b="1" dirty="0"/>
          </a:p>
        </p:txBody>
      </p:sp>
      <p:sp>
        <p:nvSpPr>
          <p:cNvPr id="3" name="副标题 2"/>
          <p:cNvSpPr>
            <a:spLocks noGrp="1"/>
          </p:cNvSpPr>
          <p:nvPr>
            <p:ph type="subTitle" idx="1"/>
          </p:nvPr>
        </p:nvSpPr>
        <p:spPr>
          <a:xfrm>
            <a:off x="611560" y="1988840"/>
            <a:ext cx="7920880" cy="424847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、是否一次提供给读者的信息太多？使他们无法马上理解清楚？</a:t>
            </a:r>
            <a:endParaRPr lang="en-US" altLang="zh-CN" sz="3600" b="1" dirty="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、是否存在更好的表达方式，以使文档更容易理解？表达是否太抽象？是否需要一些路线图或表格？</a:t>
            </a:r>
            <a:endParaRPr lang="en-US" altLang="zh-CN" sz="3600" b="1" dirty="0" smtClean="0">
              <a:solidFill>
                <a:schemeClr val="tx1"/>
              </a:solidFill>
            </a:endParaRPr>
          </a:p>
          <a:p>
            <a:pPr algn="l"/>
            <a:r>
              <a:rPr lang="en-US" altLang="zh-CN" sz="3600" b="1" dirty="0" smtClean="0">
                <a:solidFill>
                  <a:schemeClr val="tx1"/>
                </a:solidFill>
              </a:rPr>
              <a:t>3</a:t>
            </a:r>
            <a:r>
              <a:rPr lang="zh-CN" altLang="en-US" sz="3600" b="1" dirty="0" smtClean="0">
                <a:solidFill>
                  <a:schemeClr val="tx1"/>
                </a:solidFill>
              </a:rPr>
              <a:t>、对读者而言，哪些细节更重要？细节的表达是否清楚？</a:t>
            </a:r>
          </a:p>
        </p:txBody>
      </p:sp>
    </p:spTree>
    <p:extLst>
      <p:ext uri="{BB962C8B-B14F-4D97-AF65-F5344CB8AC3E}">
        <p14:creationId xmlns:p14="http://schemas.microsoft.com/office/powerpoint/2010/main" val="188404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1512168"/>
          </a:xfrm>
        </p:spPr>
        <p:txBody>
          <a:bodyPr>
            <a:normAutofit/>
          </a:bodyPr>
          <a:lstStyle/>
          <a:p>
            <a:r>
              <a:rPr lang="zh-CN" altLang="en-US" b="1" dirty="0" smtClean="0"/>
              <a:t>第</a:t>
            </a:r>
            <a:r>
              <a:rPr lang="en-US" altLang="zh-CN" b="1" dirty="0" smtClean="0"/>
              <a:t>7.5</a:t>
            </a:r>
            <a:r>
              <a:rPr lang="zh-CN" altLang="en-US" b="1" dirty="0" smtClean="0"/>
              <a:t>节    编写需求文档的注意事项</a:t>
            </a:r>
            <a:endParaRPr lang="zh-CN" altLang="en-US" b="1" dirty="0"/>
          </a:p>
        </p:txBody>
      </p:sp>
      <p:sp>
        <p:nvSpPr>
          <p:cNvPr id="3" name="副标题 2"/>
          <p:cNvSpPr>
            <a:spLocks noGrp="1"/>
          </p:cNvSpPr>
          <p:nvPr>
            <p:ph type="subTitle" idx="1"/>
          </p:nvPr>
        </p:nvSpPr>
        <p:spPr>
          <a:xfrm>
            <a:off x="611560" y="1988840"/>
            <a:ext cx="7920880" cy="4248472"/>
          </a:xfrm>
        </p:spPr>
        <p:txBody>
          <a:bodyPr>
            <a:normAutofit/>
          </a:bodyPr>
          <a:lstStyle/>
          <a:p>
            <a:pPr algn="l"/>
            <a:r>
              <a:rPr lang="en-US" altLang="zh-CN" sz="3600" b="1" dirty="0" smtClean="0">
                <a:solidFill>
                  <a:schemeClr val="tx1"/>
                </a:solidFill>
              </a:rPr>
              <a:t>4</a:t>
            </a:r>
            <a:r>
              <a:rPr lang="zh-CN" altLang="en-US" sz="3600" b="1" dirty="0" smtClean="0">
                <a:solidFill>
                  <a:schemeClr val="tx1"/>
                </a:solidFill>
              </a:rPr>
              <a:t>、审查文档描述的内容是否会引起读者错误的理解？</a:t>
            </a:r>
            <a:endParaRPr lang="en-US" altLang="zh-CN" sz="3600" b="1" dirty="0">
              <a:solidFill>
                <a:schemeClr val="tx1"/>
              </a:solidFill>
            </a:endParaRPr>
          </a:p>
          <a:p>
            <a:pPr algn="l"/>
            <a:r>
              <a:rPr lang="en-US" altLang="zh-CN" sz="3600" b="1" dirty="0" smtClean="0">
                <a:solidFill>
                  <a:schemeClr val="tx1"/>
                </a:solidFill>
              </a:rPr>
              <a:t>5</a:t>
            </a:r>
            <a:r>
              <a:rPr lang="zh-CN" altLang="en-US" sz="3600" b="1" dirty="0" smtClean="0">
                <a:solidFill>
                  <a:schemeClr val="tx1"/>
                </a:solidFill>
              </a:rPr>
              <a:t>、审查每一节的内容与读者的工作是否有关？是否是读者需要的？</a:t>
            </a:r>
            <a:endParaRPr lang="en-US" altLang="zh-CN" sz="3600" b="1" dirty="0" smtClean="0">
              <a:solidFill>
                <a:schemeClr val="tx1"/>
              </a:solidFill>
            </a:endParaRPr>
          </a:p>
        </p:txBody>
      </p:sp>
    </p:spTree>
    <p:extLst>
      <p:ext uri="{BB962C8B-B14F-4D97-AF65-F5344CB8AC3E}">
        <p14:creationId xmlns:p14="http://schemas.microsoft.com/office/powerpoint/2010/main" val="3659903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a:t>
            </a:r>
            <a:r>
              <a:rPr lang="zh-CN" altLang="en-US" b="1" dirty="0" smtClean="0"/>
              <a:t>节    需求文档格式范本</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前面已提到过，</a:t>
            </a:r>
            <a:r>
              <a:rPr lang="zh-CN" altLang="en-US" sz="3600" b="1" dirty="0" smtClean="0">
                <a:solidFill>
                  <a:srgbClr val="FF0000"/>
                </a:solidFill>
              </a:rPr>
              <a:t>软件需求</a:t>
            </a:r>
            <a:r>
              <a:rPr lang="zh-CN" altLang="en-US" sz="3600" b="1" dirty="0" smtClean="0">
                <a:solidFill>
                  <a:schemeClr val="tx1"/>
                </a:solidFill>
              </a:rPr>
              <a:t>主要有</a:t>
            </a:r>
            <a:r>
              <a:rPr lang="zh-CN" altLang="en-US" sz="3600" b="1" dirty="0" smtClean="0">
                <a:solidFill>
                  <a:srgbClr val="FF0000"/>
                </a:solidFill>
              </a:rPr>
              <a:t>三个层次</a:t>
            </a:r>
            <a:r>
              <a:rPr lang="zh-CN" altLang="en-US" sz="3600" b="1" dirty="0" smtClean="0">
                <a:solidFill>
                  <a:schemeClr val="tx1"/>
                </a:solidFill>
              </a:rPr>
              <a:t>：</a:t>
            </a:r>
            <a:endParaRPr lang="en-US" altLang="zh-CN" sz="3600" b="1" dirty="0" smtClean="0">
              <a:solidFill>
                <a:schemeClr val="tx1"/>
              </a:solidFill>
            </a:endParaRPr>
          </a:p>
          <a:p>
            <a:pPr algn="l"/>
            <a:r>
              <a:rPr lang="zh-CN" altLang="en-US" sz="3600" b="1" dirty="0" smtClean="0">
                <a:solidFill>
                  <a:schemeClr val="tx1"/>
                </a:solidFill>
              </a:rPr>
              <a:t>业务需求</a:t>
            </a:r>
            <a:endParaRPr lang="en-US" altLang="zh-CN" sz="3600" b="1" dirty="0" smtClean="0">
              <a:solidFill>
                <a:schemeClr val="tx1"/>
              </a:solidFill>
            </a:endParaRPr>
          </a:p>
          <a:p>
            <a:pPr algn="l"/>
            <a:r>
              <a:rPr lang="zh-CN" altLang="en-US" sz="3600" b="1" dirty="0" smtClean="0">
                <a:solidFill>
                  <a:schemeClr val="tx1"/>
                </a:solidFill>
              </a:rPr>
              <a:t>用户需求</a:t>
            </a:r>
            <a:endParaRPr lang="en-US" altLang="zh-CN" sz="3600" b="1" dirty="0" smtClean="0">
              <a:solidFill>
                <a:schemeClr val="tx1"/>
              </a:solidFill>
            </a:endParaRPr>
          </a:p>
          <a:p>
            <a:pPr algn="l"/>
            <a:r>
              <a:rPr lang="zh-CN" altLang="en-US" sz="3600" b="1" dirty="0" smtClean="0">
                <a:solidFill>
                  <a:schemeClr val="tx1"/>
                </a:solidFill>
              </a:rPr>
              <a:t>功能需求（包括非功能需求）</a:t>
            </a:r>
            <a:endParaRPr lang="en-US" altLang="zh-CN" sz="3600" b="1" dirty="0" smtClean="0">
              <a:solidFill>
                <a:schemeClr val="tx1"/>
              </a:solidFill>
            </a:endParaRPr>
          </a:p>
        </p:txBody>
      </p:sp>
    </p:spTree>
    <p:extLst>
      <p:ext uri="{BB962C8B-B14F-4D97-AF65-F5344CB8AC3E}">
        <p14:creationId xmlns:p14="http://schemas.microsoft.com/office/powerpoint/2010/main" val="188404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a:t>
            </a:r>
            <a:r>
              <a:rPr lang="zh-CN" altLang="en-US" b="1" dirty="0" smtClean="0"/>
              <a:t>节    需求文档格式范本</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1</a:t>
            </a:r>
            <a:r>
              <a:rPr lang="zh-CN" altLang="en-US" sz="3600" b="1" dirty="0" smtClean="0">
                <a:solidFill>
                  <a:schemeClr val="tx1"/>
                </a:solidFill>
              </a:rPr>
              <a:t>、</a:t>
            </a:r>
            <a:r>
              <a:rPr lang="zh-CN" altLang="en-US" sz="3600" b="1" dirty="0" smtClean="0">
                <a:solidFill>
                  <a:srgbClr val="FF0000"/>
                </a:solidFill>
              </a:rPr>
              <a:t>业务需求</a:t>
            </a:r>
            <a:endParaRPr lang="en-US" altLang="zh-CN" sz="3600" b="1" dirty="0" smtClean="0">
              <a:solidFill>
                <a:srgbClr val="FF0000"/>
              </a:solidFill>
            </a:endParaRPr>
          </a:p>
          <a:p>
            <a:pPr algn="l"/>
            <a:r>
              <a:rPr lang="zh-CN" altLang="en-US" sz="3600" b="1" dirty="0" smtClean="0">
                <a:solidFill>
                  <a:schemeClr val="tx1"/>
                </a:solidFill>
              </a:rPr>
              <a:t>反映了组织机构或客户对系统、产品高层次的目标要求。</a:t>
            </a:r>
            <a:endParaRPr lang="en-US" altLang="zh-CN" sz="3600" b="1" dirty="0" smtClean="0">
              <a:solidFill>
                <a:schemeClr val="tx1"/>
              </a:solidFill>
            </a:endParaRPr>
          </a:p>
          <a:p>
            <a:pPr algn="l"/>
            <a:r>
              <a:rPr lang="zh-CN" altLang="en-US" sz="3600" b="1" dirty="0" smtClean="0">
                <a:solidFill>
                  <a:schemeClr val="tx1"/>
                </a:solidFill>
              </a:rPr>
              <a:t>它们在</a:t>
            </a:r>
            <a:r>
              <a:rPr lang="zh-CN" altLang="en-US" sz="3600" b="1" dirty="0" smtClean="0">
                <a:solidFill>
                  <a:srgbClr val="0070C0"/>
                </a:solidFill>
              </a:rPr>
              <a:t>项目视图</a:t>
            </a:r>
            <a:r>
              <a:rPr lang="zh-CN" altLang="en-US" sz="3600" b="1" dirty="0" smtClean="0">
                <a:solidFill>
                  <a:schemeClr val="tx1"/>
                </a:solidFill>
              </a:rPr>
              <a:t>和</a:t>
            </a:r>
            <a:r>
              <a:rPr lang="zh-CN" altLang="en-US" sz="3600" b="1" dirty="0" smtClean="0">
                <a:solidFill>
                  <a:srgbClr val="0070C0"/>
                </a:solidFill>
              </a:rPr>
              <a:t>范围文档</a:t>
            </a:r>
            <a:r>
              <a:rPr lang="zh-CN" altLang="en-US" sz="3600" b="1" dirty="0" smtClean="0">
                <a:solidFill>
                  <a:schemeClr val="tx1"/>
                </a:solidFill>
              </a:rPr>
              <a:t>中给予说明。</a:t>
            </a:r>
            <a:endParaRPr lang="en-US" altLang="zh-CN" sz="3600" b="1" dirty="0" smtClean="0">
              <a:solidFill>
                <a:schemeClr val="tx1"/>
              </a:solidFill>
            </a:endParaRPr>
          </a:p>
        </p:txBody>
      </p:sp>
    </p:spTree>
    <p:extLst>
      <p:ext uri="{BB962C8B-B14F-4D97-AF65-F5344CB8AC3E}">
        <p14:creationId xmlns:p14="http://schemas.microsoft.com/office/powerpoint/2010/main" val="4021455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a:t>
            </a:r>
            <a:r>
              <a:rPr lang="zh-CN" altLang="en-US" b="1" dirty="0" smtClean="0"/>
              <a:t>节    需求文档格式范本</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2</a:t>
            </a:r>
            <a:r>
              <a:rPr lang="zh-CN" altLang="en-US" sz="3600" b="1" dirty="0" smtClean="0">
                <a:solidFill>
                  <a:schemeClr val="tx1"/>
                </a:solidFill>
              </a:rPr>
              <a:t>、</a:t>
            </a:r>
            <a:r>
              <a:rPr lang="zh-CN" altLang="en-US" sz="3600" b="1" dirty="0" smtClean="0">
                <a:solidFill>
                  <a:srgbClr val="FF0000"/>
                </a:solidFill>
              </a:rPr>
              <a:t>用户需求</a:t>
            </a:r>
            <a:endParaRPr lang="en-US" altLang="zh-CN" sz="3600" b="1" dirty="0" smtClean="0">
              <a:solidFill>
                <a:srgbClr val="FF0000"/>
              </a:solidFill>
            </a:endParaRPr>
          </a:p>
          <a:p>
            <a:pPr algn="l"/>
            <a:r>
              <a:rPr lang="zh-CN" altLang="en-US" sz="3600" b="1" dirty="0">
                <a:solidFill>
                  <a:schemeClr val="tx1"/>
                </a:solidFill>
              </a:rPr>
              <a:t>描述</a:t>
            </a:r>
            <a:r>
              <a:rPr lang="zh-CN" altLang="en-US" sz="3600" b="1" dirty="0" smtClean="0">
                <a:solidFill>
                  <a:schemeClr val="tx1"/>
                </a:solidFill>
              </a:rPr>
              <a:t>了用户使用产品必须要完成的任务。</a:t>
            </a:r>
            <a:endParaRPr lang="en-US" altLang="zh-CN" sz="3600" b="1" dirty="0" smtClean="0">
              <a:solidFill>
                <a:schemeClr val="tx1"/>
              </a:solidFill>
            </a:endParaRPr>
          </a:p>
          <a:p>
            <a:pPr algn="l"/>
            <a:r>
              <a:rPr lang="zh-CN" altLang="en-US" sz="3600" b="1" dirty="0" smtClean="0">
                <a:solidFill>
                  <a:schemeClr val="tx1"/>
                </a:solidFill>
              </a:rPr>
              <a:t>通常采用</a:t>
            </a:r>
            <a:r>
              <a:rPr lang="zh-CN" altLang="en-US" sz="3600" b="1" dirty="0" smtClean="0">
                <a:solidFill>
                  <a:srgbClr val="0070C0"/>
                </a:solidFill>
              </a:rPr>
              <a:t>使用实例</a:t>
            </a:r>
            <a:r>
              <a:rPr lang="zh-CN" altLang="en-US" sz="3600" b="1" dirty="0">
                <a:solidFill>
                  <a:schemeClr val="tx1"/>
                </a:solidFill>
              </a:rPr>
              <a:t>（</a:t>
            </a:r>
            <a:r>
              <a:rPr lang="en-US" altLang="zh-CN" sz="3600" b="1" dirty="0" smtClean="0">
                <a:solidFill>
                  <a:srgbClr val="FF0000"/>
                </a:solidFill>
              </a:rPr>
              <a:t>Use Case</a:t>
            </a:r>
            <a:r>
              <a:rPr lang="zh-CN" altLang="en-US" sz="3600" b="1" dirty="0">
                <a:solidFill>
                  <a:schemeClr val="tx1"/>
                </a:solidFill>
              </a:rPr>
              <a:t>）</a:t>
            </a:r>
            <a:r>
              <a:rPr lang="zh-CN" altLang="en-US" sz="3600" b="1" dirty="0" smtClean="0">
                <a:solidFill>
                  <a:srgbClr val="0070C0"/>
                </a:solidFill>
              </a:rPr>
              <a:t>文档</a:t>
            </a:r>
            <a:r>
              <a:rPr lang="zh-CN" altLang="en-US" sz="3600" b="1" dirty="0" smtClean="0">
                <a:solidFill>
                  <a:schemeClr val="tx1"/>
                </a:solidFill>
              </a:rPr>
              <a:t>或</a:t>
            </a:r>
            <a:r>
              <a:rPr lang="zh-CN" altLang="en-US" sz="3600" b="1" dirty="0" smtClean="0">
                <a:solidFill>
                  <a:srgbClr val="0070C0"/>
                </a:solidFill>
              </a:rPr>
              <a:t>方案脚本</a:t>
            </a:r>
            <a:r>
              <a:rPr lang="zh-CN" altLang="en-US" sz="3600" b="1" dirty="0" smtClean="0">
                <a:solidFill>
                  <a:schemeClr val="tx1"/>
                </a:solidFill>
              </a:rPr>
              <a:t>（</a:t>
            </a:r>
            <a:r>
              <a:rPr lang="en-US" altLang="zh-CN" sz="3600" b="1" dirty="0" smtClean="0">
                <a:solidFill>
                  <a:schemeClr val="tx1"/>
                </a:solidFill>
              </a:rPr>
              <a:t>Scenario</a:t>
            </a:r>
            <a:r>
              <a:rPr lang="zh-CN" altLang="en-US" sz="3600" b="1" dirty="0" smtClean="0">
                <a:solidFill>
                  <a:schemeClr val="tx1"/>
                </a:solidFill>
              </a:rPr>
              <a:t>）给予说明。</a:t>
            </a:r>
            <a:endParaRPr lang="en-US" altLang="zh-CN" sz="3600" b="1" dirty="0" smtClean="0">
              <a:solidFill>
                <a:schemeClr val="tx1"/>
              </a:solidFill>
            </a:endParaRPr>
          </a:p>
          <a:p>
            <a:pPr algn="l"/>
            <a:r>
              <a:rPr lang="zh-CN" altLang="en-US" sz="3600" b="1" dirty="0" smtClean="0">
                <a:solidFill>
                  <a:schemeClr val="tx1"/>
                </a:solidFill>
              </a:rPr>
              <a:t>将来在</a:t>
            </a:r>
            <a:r>
              <a:rPr lang="en-US" altLang="zh-CN" sz="3600" b="1" dirty="0" smtClean="0">
                <a:solidFill>
                  <a:srgbClr val="FF0000"/>
                </a:solidFill>
              </a:rPr>
              <a:t>UML</a:t>
            </a:r>
            <a:r>
              <a:rPr lang="zh-CN" altLang="en-US" sz="3600" b="1" dirty="0" smtClean="0">
                <a:solidFill>
                  <a:srgbClr val="FF0000"/>
                </a:solidFill>
              </a:rPr>
              <a:t>建模</a:t>
            </a:r>
            <a:r>
              <a:rPr lang="zh-CN" altLang="en-US" sz="3600" b="1" dirty="0" smtClean="0">
                <a:solidFill>
                  <a:schemeClr val="tx1"/>
                </a:solidFill>
              </a:rPr>
              <a:t>中，就是绘制</a:t>
            </a:r>
            <a:r>
              <a:rPr lang="zh-CN" altLang="en-US" sz="3600" b="1" dirty="0" smtClean="0">
                <a:solidFill>
                  <a:srgbClr val="FF0000"/>
                </a:solidFill>
              </a:rPr>
              <a:t>用例图</a:t>
            </a:r>
            <a:r>
              <a:rPr lang="zh-CN" altLang="en-US" sz="3600" b="1" dirty="0">
                <a:solidFill>
                  <a:schemeClr val="tx1"/>
                </a:solidFill>
              </a:rPr>
              <a:t>和</a:t>
            </a:r>
            <a:r>
              <a:rPr lang="zh-CN" altLang="en-US" sz="3600" b="1" dirty="0" smtClean="0">
                <a:solidFill>
                  <a:srgbClr val="FF0000"/>
                </a:solidFill>
              </a:rPr>
              <a:t>不带泳道的活动图</a:t>
            </a:r>
            <a:r>
              <a:rPr lang="zh-CN" altLang="en-US" sz="3600" b="1" dirty="0" smtClean="0">
                <a:solidFill>
                  <a:schemeClr val="tx1"/>
                </a:solidFill>
              </a:rPr>
              <a:t>，编写</a:t>
            </a:r>
            <a:r>
              <a:rPr lang="zh-CN" altLang="en-US" sz="3600" b="1" dirty="0" smtClean="0">
                <a:solidFill>
                  <a:srgbClr val="FF0000"/>
                </a:solidFill>
              </a:rPr>
              <a:t>用例描述</a:t>
            </a:r>
            <a:r>
              <a:rPr lang="zh-CN" altLang="en-US" sz="3600" b="1" dirty="0" smtClean="0">
                <a:solidFill>
                  <a:schemeClr val="tx1"/>
                </a:solidFill>
              </a:rPr>
              <a:t>。</a:t>
            </a:r>
            <a:endParaRPr lang="en-US" altLang="zh-CN" sz="3600" b="1" dirty="0" smtClean="0">
              <a:solidFill>
                <a:schemeClr val="tx1"/>
              </a:solidFill>
            </a:endParaRPr>
          </a:p>
        </p:txBody>
      </p:sp>
    </p:spTree>
    <p:extLst>
      <p:ext uri="{BB962C8B-B14F-4D97-AF65-F5344CB8AC3E}">
        <p14:creationId xmlns:p14="http://schemas.microsoft.com/office/powerpoint/2010/main" val="40214550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a:t>
            </a:r>
            <a:r>
              <a:rPr lang="zh-CN" altLang="en-US" b="1" dirty="0" smtClean="0"/>
              <a:t>节    需求文档格式范本</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smtClean="0">
                <a:solidFill>
                  <a:schemeClr val="tx1"/>
                </a:solidFill>
              </a:rPr>
              <a:t>3</a:t>
            </a:r>
            <a:r>
              <a:rPr lang="zh-CN" altLang="en-US" sz="3600" b="1" dirty="0" smtClean="0">
                <a:solidFill>
                  <a:schemeClr val="tx1"/>
                </a:solidFill>
              </a:rPr>
              <a:t>、</a:t>
            </a:r>
            <a:r>
              <a:rPr lang="zh-CN" altLang="en-US" sz="3600" b="1" dirty="0" smtClean="0">
                <a:solidFill>
                  <a:srgbClr val="FF0000"/>
                </a:solidFill>
              </a:rPr>
              <a:t>功能需求</a:t>
            </a:r>
            <a:endParaRPr lang="en-US" altLang="zh-CN" sz="3600" b="1" dirty="0" smtClean="0">
              <a:solidFill>
                <a:srgbClr val="FF0000"/>
              </a:solidFill>
            </a:endParaRPr>
          </a:p>
          <a:p>
            <a:pPr algn="l"/>
            <a:r>
              <a:rPr lang="zh-CN" altLang="en-US" sz="3600" b="1" dirty="0" smtClean="0">
                <a:solidFill>
                  <a:schemeClr val="tx1"/>
                </a:solidFill>
              </a:rPr>
              <a:t>定义了开发人员必须实现的软件功能。使得用户通过使用软件能够完成他们的任务，从而满足业务需求。</a:t>
            </a:r>
            <a:endParaRPr lang="en-US" altLang="zh-CN" sz="3600" b="1" dirty="0" smtClean="0">
              <a:solidFill>
                <a:schemeClr val="tx1"/>
              </a:solidFill>
            </a:endParaRPr>
          </a:p>
          <a:p>
            <a:pPr algn="l"/>
            <a:r>
              <a:rPr lang="zh-CN" altLang="en-US" sz="3600" b="1" dirty="0" smtClean="0">
                <a:solidFill>
                  <a:schemeClr val="tx1"/>
                </a:solidFill>
              </a:rPr>
              <a:t>它们在</a:t>
            </a:r>
            <a:r>
              <a:rPr lang="zh-CN" altLang="en-US" sz="3600" b="1" dirty="0" smtClean="0">
                <a:solidFill>
                  <a:srgbClr val="0070C0"/>
                </a:solidFill>
              </a:rPr>
              <a:t>需求规格说明书</a:t>
            </a:r>
            <a:r>
              <a:rPr lang="zh-CN" altLang="en-US" sz="3600" b="1" dirty="0" smtClean="0">
                <a:solidFill>
                  <a:schemeClr val="tx1"/>
                </a:solidFill>
              </a:rPr>
              <a:t>中给予说明。</a:t>
            </a:r>
            <a:endParaRPr lang="en-US" altLang="zh-CN" sz="3600" b="1" dirty="0" smtClean="0">
              <a:solidFill>
                <a:schemeClr val="tx1"/>
              </a:solidFill>
            </a:endParaRPr>
          </a:p>
        </p:txBody>
      </p:sp>
    </p:spTree>
    <p:extLst>
      <p:ext uri="{BB962C8B-B14F-4D97-AF65-F5344CB8AC3E}">
        <p14:creationId xmlns:p14="http://schemas.microsoft.com/office/powerpoint/2010/main" val="40214550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88640"/>
            <a:ext cx="7772400" cy="720080"/>
          </a:xfrm>
        </p:spPr>
        <p:txBody>
          <a:bodyPr>
            <a:normAutofit/>
          </a:bodyPr>
          <a:lstStyle/>
          <a:p>
            <a:r>
              <a:rPr lang="zh-CN" altLang="en-US" sz="3600" b="1" dirty="0"/>
              <a:t>需求开发中的各种文档之间的关系</a:t>
            </a:r>
            <a:endParaRPr lang="en-US" altLang="zh-CN" sz="3600" b="1" dirty="0"/>
          </a:p>
        </p:txBody>
      </p:sp>
      <p:grpSp>
        <p:nvGrpSpPr>
          <p:cNvPr id="37" name="组合 36"/>
          <p:cNvGrpSpPr/>
          <p:nvPr/>
        </p:nvGrpSpPr>
        <p:grpSpPr>
          <a:xfrm>
            <a:off x="323528" y="980728"/>
            <a:ext cx="8496944" cy="5616624"/>
            <a:chOff x="539552" y="1124744"/>
            <a:chExt cx="8496944" cy="5616624"/>
          </a:xfrm>
        </p:grpSpPr>
        <p:sp>
          <p:nvSpPr>
            <p:cNvPr id="4" name="TextBox 3"/>
            <p:cNvSpPr txBox="1"/>
            <p:nvPr/>
          </p:nvSpPr>
          <p:spPr>
            <a:xfrm>
              <a:off x="1043608" y="1124744"/>
              <a:ext cx="2339102" cy="461665"/>
            </a:xfrm>
            <a:prstGeom prst="rect">
              <a:avLst/>
            </a:prstGeom>
            <a:noFill/>
          </p:spPr>
          <p:txBody>
            <a:bodyPr wrap="none" rtlCol="0">
              <a:spAutoFit/>
            </a:bodyPr>
            <a:lstStyle/>
            <a:p>
              <a:r>
                <a:rPr lang="zh-CN" altLang="en-US" sz="2400" b="1" dirty="0" smtClean="0"/>
                <a:t>面向用户的文档</a:t>
              </a:r>
              <a:endParaRPr lang="zh-CN" altLang="en-US" sz="2400" b="1" dirty="0"/>
            </a:p>
          </p:txBody>
        </p:sp>
        <p:sp>
          <p:nvSpPr>
            <p:cNvPr id="5" name="矩形 4"/>
            <p:cNvSpPr/>
            <p:nvPr/>
          </p:nvSpPr>
          <p:spPr>
            <a:xfrm>
              <a:off x="539552" y="184482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业务需求</a:t>
              </a:r>
              <a:endParaRPr lang="zh-CN" altLang="en-US" b="1" dirty="0">
                <a:solidFill>
                  <a:schemeClr val="tx1"/>
                </a:solidFill>
              </a:endParaRPr>
            </a:p>
          </p:txBody>
        </p:sp>
        <p:sp>
          <p:nvSpPr>
            <p:cNvPr id="6" name="流程图: 文档 5"/>
            <p:cNvSpPr/>
            <p:nvPr/>
          </p:nvSpPr>
          <p:spPr>
            <a:xfrm>
              <a:off x="539552" y="2708920"/>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项目视图</a:t>
              </a:r>
              <a:endParaRPr lang="en-US" altLang="zh-CN" b="1" dirty="0" smtClean="0">
                <a:solidFill>
                  <a:schemeClr val="tx1"/>
                </a:solidFill>
              </a:endParaRPr>
            </a:p>
            <a:p>
              <a:pPr algn="ctr"/>
              <a:r>
                <a:rPr lang="zh-CN" altLang="en-US" b="1" dirty="0" smtClean="0">
                  <a:solidFill>
                    <a:schemeClr val="tx1"/>
                  </a:solidFill>
                </a:rPr>
                <a:t>范围文档</a:t>
              </a:r>
              <a:endParaRPr lang="zh-CN" altLang="en-US" b="1" dirty="0">
                <a:solidFill>
                  <a:schemeClr val="tx1"/>
                </a:solidFill>
              </a:endParaRPr>
            </a:p>
          </p:txBody>
        </p:sp>
        <p:sp>
          <p:nvSpPr>
            <p:cNvPr id="10" name="矩形 9"/>
            <p:cNvSpPr/>
            <p:nvPr/>
          </p:nvSpPr>
          <p:spPr>
            <a:xfrm>
              <a:off x="2339752" y="292494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用户需求</a:t>
              </a:r>
              <a:endParaRPr lang="zh-CN" altLang="en-US" b="1" dirty="0">
                <a:solidFill>
                  <a:schemeClr val="tx1"/>
                </a:solidFill>
              </a:endParaRPr>
            </a:p>
          </p:txBody>
        </p:sp>
        <p:sp>
          <p:nvSpPr>
            <p:cNvPr id="11" name="流程图: 文档 10"/>
            <p:cNvSpPr/>
            <p:nvPr/>
          </p:nvSpPr>
          <p:spPr>
            <a:xfrm>
              <a:off x="2411760" y="3789040"/>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用例文档</a:t>
              </a:r>
              <a:endParaRPr lang="zh-CN" altLang="en-US" b="1" dirty="0">
                <a:solidFill>
                  <a:schemeClr val="tx1"/>
                </a:solidFill>
              </a:endParaRPr>
            </a:p>
          </p:txBody>
        </p:sp>
        <p:sp>
          <p:nvSpPr>
            <p:cNvPr id="12" name="矩形 11"/>
            <p:cNvSpPr/>
            <p:nvPr/>
          </p:nvSpPr>
          <p:spPr>
            <a:xfrm>
              <a:off x="4572000" y="292494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系统需求</a:t>
              </a:r>
              <a:endParaRPr lang="zh-CN" altLang="en-US" b="1" dirty="0">
                <a:solidFill>
                  <a:schemeClr val="tx1"/>
                </a:solidFill>
              </a:endParaRPr>
            </a:p>
          </p:txBody>
        </p:sp>
        <p:sp>
          <p:nvSpPr>
            <p:cNvPr id="13" name="流程图: 文档 12"/>
            <p:cNvSpPr/>
            <p:nvPr/>
          </p:nvSpPr>
          <p:spPr>
            <a:xfrm>
              <a:off x="6444208" y="2636912"/>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系统需求规格说明书</a:t>
              </a:r>
              <a:endParaRPr lang="zh-CN" altLang="en-US" b="1" dirty="0">
                <a:solidFill>
                  <a:schemeClr val="tx1"/>
                </a:solidFill>
              </a:endParaRPr>
            </a:p>
          </p:txBody>
        </p:sp>
        <p:sp>
          <p:nvSpPr>
            <p:cNvPr id="14" name="矩形 13"/>
            <p:cNvSpPr/>
            <p:nvPr/>
          </p:nvSpPr>
          <p:spPr>
            <a:xfrm>
              <a:off x="4355976" y="436510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软件需求</a:t>
              </a:r>
              <a:endParaRPr lang="zh-CN" altLang="en-US" b="1" dirty="0">
                <a:solidFill>
                  <a:schemeClr val="tx1"/>
                </a:solidFill>
              </a:endParaRPr>
            </a:p>
          </p:txBody>
        </p:sp>
        <p:sp>
          <p:nvSpPr>
            <p:cNvPr id="15" name="流程图: 文档 14"/>
            <p:cNvSpPr/>
            <p:nvPr/>
          </p:nvSpPr>
          <p:spPr>
            <a:xfrm>
              <a:off x="4355976" y="5229200"/>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软件</a:t>
              </a:r>
              <a:r>
                <a:rPr lang="zh-CN" altLang="en-US" b="1" dirty="0" smtClean="0">
                  <a:solidFill>
                    <a:schemeClr val="tx1"/>
                  </a:solidFill>
                </a:rPr>
                <a:t>需求规格</a:t>
              </a:r>
              <a:r>
                <a:rPr lang="zh-CN" altLang="en-US" b="1" dirty="0">
                  <a:solidFill>
                    <a:schemeClr val="tx1"/>
                  </a:solidFill>
                </a:rPr>
                <a:t>说明书</a:t>
              </a:r>
            </a:p>
          </p:txBody>
        </p:sp>
        <p:sp>
          <p:nvSpPr>
            <p:cNvPr id="16" name="矩形 15"/>
            <p:cNvSpPr/>
            <p:nvPr/>
          </p:nvSpPr>
          <p:spPr>
            <a:xfrm>
              <a:off x="5940152" y="436510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接口</a:t>
              </a:r>
              <a:r>
                <a:rPr lang="zh-CN" altLang="en-US" b="1" dirty="0" smtClean="0">
                  <a:solidFill>
                    <a:schemeClr val="tx1"/>
                  </a:solidFill>
                </a:rPr>
                <a:t>需求</a:t>
              </a:r>
              <a:endParaRPr lang="zh-CN" altLang="en-US" b="1" dirty="0">
                <a:solidFill>
                  <a:schemeClr val="tx1"/>
                </a:solidFill>
              </a:endParaRPr>
            </a:p>
          </p:txBody>
        </p:sp>
        <p:sp>
          <p:nvSpPr>
            <p:cNvPr id="17" name="流程图: 文档 16"/>
            <p:cNvSpPr/>
            <p:nvPr/>
          </p:nvSpPr>
          <p:spPr>
            <a:xfrm>
              <a:off x="5940152" y="5229200"/>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接口</a:t>
              </a:r>
              <a:r>
                <a:rPr lang="zh-CN" altLang="en-US" b="1" dirty="0" smtClean="0">
                  <a:solidFill>
                    <a:schemeClr val="tx1"/>
                  </a:solidFill>
                </a:rPr>
                <a:t>需求规格</a:t>
              </a:r>
              <a:r>
                <a:rPr lang="zh-CN" altLang="en-US" b="1" dirty="0">
                  <a:solidFill>
                    <a:schemeClr val="tx1"/>
                  </a:solidFill>
                </a:rPr>
                <a:t>说明书</a:t>
              </a:r>
            </a:p>
          </p:txBody>
        </p:sp>
        <p:sp>
          <p:nvSpPr>
            <p:cNvPr id="18" name="矩形 17"/>
            <p:cNvSpPr/>
            <p:nvPr/>
          </p:nvSpPr>
          <p:spPr>
            <a:xfrm>
              <a:off x="7524328" y="4365104"/>
              <a:ext cx="136815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界面</a:t>
              </a:r>
              <a:r>
                <a:rPr lang="zh-CN" altLang="en-US" b="1" dirty="0" smtClean="0">
                  <a:solidFill>
                    <a:schemeClr val="tx1"/>
                  </a:solidFill>
                </a:rPr>
                <a:t>需求</a:t>
              </a:r>
              <a:endParaRPr lang="zh-CN" altLang="en-US" b="1" dirty="0">
                <a:solidFill>
                  <a:schemeClr val="tx1"/>
                </a:solidFill>
              </a:endParaRPr>
            </a:p>
          </p:txBody>
        </p:sp>
        <p:sp>
          <p:nvSpPr>
            <p:cNvPr id="19" name="流程图: 文档 18"/>
            <p:cNvSpPr/>
            <p:nvPr/>
          </p:nvSpPr>
          <p:spPr>
            <a:xfrm>
              <a:off x="7524328" y="5229200"/>
              <a:ext cx="1296144" cy="122413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人机交互文档</a:t>
              </a:r>
              <a:endParaRPr lang="zh-CN" altLang="en-US" b="1" dirty="0">
                <a:solidFill>
                  <a:schemeClr val="tx1"/>
                </a:solidFill>
              </a:endParaRPr>
            </a:p>
          </p:txBody>
        </p:sp>
        <p:sp>
          <p:nvSpPr>
            <p:cNvPr id="20" name="TextBox 19"/>
            <p:cNvSpPr txBox="1"/>
            <p:nvPr/>
          </p:nvSpPr>
          <p:spPr>
            <a:xfrm>
              <a:off x="5219779" y="1124744"/>
              <a:ext cx="2339102" cy="461665"/>
            </a:xfrm>
            <a:prstGeom prst="rect">
              <a:avLst/>
            </a:prstGeom>
            <a:noFill/>
          </p:spPr>
          <p:txBody>
            <a:bodyPr wrap="none" rtlCol="0">
              <a:spAutoFit/>
            </a:bodyPr>
            <a:lstStyle/>
            <a:p>
              <a:r>
                <a:rPr lang="zh-CN" altLang="en-US" sz="2400" b="1" dirty="0" smtClean="0"/>
                <a:t>面向开发的文档</a:t>
              </a:r>
              <a:endParaRPr lang="zh-CN" altLang="en-US" sz="2400" b="1" dirty="0"/>
            </a:p>
          </p:txBody>
        </p:sp>
        <p:cxnSp>
          <p:nvCxnSpPr>
            <p:cNvPr id="22" name="直接箭头连接符 21"/>
            <p:cNvCxnSpPr>
              <a:stCxn id="5" idx="2"/>
            </p:cNvCxnSpPr>
            <p:nvPr/>
          </p:nvCxnSpPr>
          <p:spPr>
            <a:xfrm>
              <a:off x="1223628" y="2276872"/>
              <a:ext cx="0"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835696" y="3140968"/>
              <a:ext cx="50434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059832" y="3356992"/>
              <a:ext cx="0"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76056" y="4797152"/>
              <a:ext cx="0"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660232" y="4797152"/>
              <a:ext cx="0"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244408" y="4797152"/>
              <a:ext cx="0"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07611" y="3140968"/>
              <a:ext cx="86438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939859" y="3140968"/>
              <a:ext cx="50434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292080" y="3356992"/>
              <a:ext cx="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139805" y="4077072"/>
              <a:ext cx="4896691"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a:off x="3995936" y="1124744"/>
              <a:ext cx="0" cy="5616624"/>
            </a:xfrm>
            <a:prstGeom prst="line">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212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6.1</a:t>
            </a:r>
            <a:r>
              <a:rPr lang="zh-CN" altLang="en-US" b="1" dirty="0" smtClean="0"/>
              <a:t>节    需求获取</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en-US" altLang="zh-CN" sz="3600" b="1" dirty="0">
                <a:solidFill>
                  <a:schemeClr val="tx1"/>
                </a:solidFill>
              </a:rPr>
              <a:t>4</a:t>
            </a:r>
            <a:r>
              <a:rPr lang="zh-CN" altLang="en-US" sz="3600" b="1" dirty="0" smtClean="0">
                <a:solidFill>
                  <a:schemeClr val="tx1"/>
                </a:solidFill>
              </a:rPr>
              <a:t>、</a:t>
            </a:r>
            <a:r>
              <a:rPr lang="zh-CN" altLang="en-US" sz="3600" b="1" dirty="0" smtClean="0">
                <a:solidFill>
                  <a:srgbClr val="FF0000"/>
                </a:solidFill>
              </a:rPr>
              <a:t>确定用例</a:t>
            </a:r>
            <a:endParaRPr lang="en-US" altLang="zh-CN" sz="3600" b="1" dirty="0" smtClean="0">
              <a:solidFill>
                <a:schemeClr val="tx1"/>
              </a:solidFill>
            </a:endParaRPr>
          </a:p>
          <a:p>
            <a:pPr algn="l"/>
            <a:r>
              <a:rPr lang="zh-CN" altLang="en-US" sz="3600" b="1" dirty="0" smtClean="0">
                <a:solidFill>
                  <a:schemeClr val="tx1"/>
                </a:solidFill>
              </a:rPr>
              <a:t>与用户沟通，了解他们要完成的任务。</a:t>
            </a:r>
            <a:endParaRPr lang="en-US" altLang="zh-CN" sz="3600" b="1" dirty="0" smtClean="0">
              <a:solidFill>
                <a:schemeClr val="tx1"/>
              </a:solidFill>
            </a:endParaRPr>
          </a:p>
          <a:p>
            <a:pPr algn="l"/>
            <a:r>
              <a:rPr lang="zh-CN" altLang="en-US" sz="3600" b="1" dirty="0" smtClean="0">
                <a:solidFill>
                  <a:schemeClr val="tx1"/>
                </a:solidFill>
              </a:rPr>
              <a:t>得到用例模型。</a:t>
            </a:r>
            <a:endParaRPr lang="en-US" altLang="zh-CN" sz="3600" b="1" dirty="0" smtClean="0">
              <a:solidFill>
                <a:schemeClr val="tx1"/>
              </a:solidFill>
            </a:endParaRPr>
          </a:p>
          <a:p>
            <a:pPr algn="l"/>
            <a:r>
              <a:rPr lang="zh-CN" altLang="en-US" sz="3600" b="1" dirty="0" smtClean="0">
                <a:solidFill>
                  <a:schemeClr val="tx1"/>
                </a:solidFill>
              </a:rPr>
              <a:t>根据用例导出功能需求。</a:t>
            </a:r>
            <a:endParaRPr lang="zh-CN" altLang="en-US" sz="3600" b="1" dirty="0">
              <a:solidFill>
                <a:schemeClr val="tx1"/>
              </a:solidFill>
            </a:endParaRPr>
          </a:p>
        </p:txBody>
      </p:sp>
    </p:spTree>
    <p:extLst>
      <p:ext uri="{BB962C8B-B14F-4D97-AF65-F5344CB8AC3E}">
        <p14:creationId xmlns:p14="http://schemas.microsoft.com/office/powerpoint/2010/main" val="41954281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7.6.1</a:t>
            </a:r>
            <a:r>
              <a:rPr lang="zh-CN" altLang="en-US" b="1" dirty="0" smtClean="0"/>
              <a:t>节    项目视图和范围文档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lnSpcReduction="10000"/>
          </a:bodyPr>
          <a:lstStyle/>
          <a:p>
            <a:pPr algn="l"/>
            <a:r>
              <a:rPr lang="zh-CN" altLang="en-US" sz="3600" b="1" dirty="0" smtClean="0">
                <a:solidFill>
                  <a:srgbClr val="FF0000"/>
                </a:solidFill>
              </a:rPr>
              <a:t>项目视图和范围文档的模版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 </a:t>
            </a:r>
            <a:r>
              <a:rPr lang="zh-CN" altLang="en-US" sz="3600" b="1" dirty="0" smtClean="0">
                <a:solidFill>
                  <a:schemeClr val="tx1"/>
                </a:solidFill>
              </a:rPr>
              <a:t>业务需求</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背景</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业务机遇</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1.3 </a:t>
            </a:r>
            <a:r>
              <a:rPr lang="zh-CN" altLang="en-US" sz="3600" b="1" dirty="0" smtClean="0">
                <a:solidFill>
                  <a:schemeClr val="tx1"/>
                </a:solidFill>
              </a:rPr>
              <a:t>业务目标</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客户或市场需求</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1.5 </a:t>
            </a:r>
            <a:r>
              <a:rPr lang="zh-CN" altLang="en-US" sz="3600" b="1" dirty="0" smtClean="0">
                <a:solidFill>
                  <a:schemeClr val="tx1"/>
                </a:solidFill>
              </a:rPr>
              <a:t>提供给客户的价值</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1.6 </a:t>
            </a:r>
            <a:r>
              <a:rPr lang="zh-CN" altLang="en-US" sz="3600" b="1" dirty="0" smtClean="0">
                <a:solidFill>
                  <a:schemeClr val="tx1"/>
                </a:solidFill>
              </a:rPr>
              <a:t>业务风险</a:t>
            </a:r>
            <a:endParaRPr lang="en-US" altLang="zh-CN" sz="3600" b="1" dirty="0" smtClean="0">
              <a:solidFill>
                <a:schemeClr val="tx1"/>
              </a:solidFill>
            </a:endParaRPr>
          </a:p>
        </p:txBody>
      </p:sp>
    </p:spTree>
    <p:extLst>
      <p:ext uri="{BB962C8B-B14F-4D97-AF65-F5344CB8AC3E}">
        <p14:creationId xmlns:p14="http://schemas.microsoft.com/office/powerpoint/2010/main" val="36931851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7.6.1</a:t>
            </a:r>
            <a:r>
              <a:rPr lang="zh-CN" altLang="en-US" b="1" dirty="0" smtClean="0"/>
              <a:t>节    项目视图和范围文档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项目视图和范围文档的模版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2. </a:t>
            </a:r>
            <a:r>
              <a:rPr lang="zh-CN" altLang="en-US" sz="3600" b="1" dirty="0" smtClean="0">
                <a:solidFill>
                  <a:schemeClr val="tx1"/>
                </a:solidFill>
              </a:rPr>
              <a:t>项目视图的解决方案</a:t>
            </a:r>
            <a:endParaRPr lang="en-US" altLang="zh-CN" sz="3600" b="1" dirty="0" smtClean="0">
              <a:solidFill>
                <a:schemeClr val="tx1"/>
              </a:solidFill>
            </a:endParaRPr>
          </a:p>
          <a:p>
            <a:pPr algn="l"/>
            <a:r>
              <a:rPr lang="en-US" altLang="zh-CN" sz="3600" b="1" dirty="0" smtClean="0">
                <a:solidFill>
                  <a:schemeClr val="tx1"/>
                </a:solidFill>
              </a:rPr>
              <a:t>	2.1 </a:t>
            </a:r>
            <a:r>
              <a:rPr lang="zh-CN" altLang="en-US" sz="3600" b="1" dirty="0" smtClean="0">
                <a:solidFill>
                  <a:schemeClr val="tx1"/>
                </a:solidFill>
              </a:rPr>
              <a:t>项目视图陈述</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2.2 </a:t>
            </a:r>
            <a:r>
              <a:rPr lang="zh-CN" altLang="en-US" sz="3600" b="1" dirty="0" smtClean="0">
                <a:solidFill>
                  <a:schemeClr val="tx1"/>
                </a:solidFill>
              </a:rPr>
              <a:t>主要特性</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2.3 </a:t>
            </a:r>
            <a:r>
              <a:rPr lang="zh-CN" altLang="en-US" sz="3600" b="1" dirty="0" smtClean="0">
                <a:solidFill>
                  <a:schemeClr val="tx1"/>
                </a:solidFill>
              </a:rPr>
              <a:t>假设和依赖环境</a:t>
            </a:r>
            <a:endParaRPr lang="en-US" altLang="zh-CN" sz="3600" b="1" dirty="0" smtClean="0">
              <a:solidFill>
                <a:schemeClr val="tx1"/>
              </a:solidFill>
            </a:endParaRPr>
          </a:p>
          <a:p>
            <a:pPr algn="l"/>
            <a:r>
              <a:rPr lang="en-US" altLang="zh-CN" sz="3600" b="1" dirty="0">
                <a:solidFill>
                  <a:schemeClr val="tx1"/>
                </a:solidFill>
              </a:rPr>
              <a:t>	</a:t>
            </a:r>
            <a:endParaRPr lang="en-US" altLang="zh-CN" sz="3600" b="1" dirty="0" smtClean="0">
              <a:solidFill>
                <a:schemeClr val="tx1"/>
              </a:solidFill>
            </a:endParaRPr>
          </a:p>
        </p:txBody>
      </p:sp>
    </p:spTree>
    <p:extLst>
      <p:ext uri="{BB962C8B-B14F-4D97-AF65-F5344CB8AC3E}">
        <p14:creationId xmlns:p14="http://schemas.microsoft.com/office/powerpoint/2010/main" val="3722977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7.6.1</a:t>
            </a:r>
            <a:r>
              <a:rPr lang="zh-CN" altLang="en-US" b="1" dirty="0" smtClean="0"/>
              <a:t>节    项目视图和范围文档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项目视图和范围文档的模版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3. </a:t>
            </a:r>
            <a:r>
              <a:rPr lang="zh-CN" altLang="en-US" sz="3600" b="1" dirty="0" smtClean="0">
                <a:solidFill>
                  <a:schemeClr val="tx1"/>
                </a:solidFill>
              </a:rPr>
              <a:t>范围和局限性</a:t>
            </a:r>
            <a:endParaRPr lang="en-US" altLang="zh-CN" sz="3600" b="1" dirty="0" smtClean="0">
              <a:solidFill>
                <a:schemeClr val="tx1"/>
              </a:solidFill>
            </a:endParaRPr>
          </a:p>
          <a:p>
            <a:pPr algn="l"/>
            <a:r>
              <a:rPr lang="en-US" altLang="zh-CN" sz="3600" b="1" dirty="0" smtClean="0">
                <a:solidFill>
                  <a:schemeClr val="tx1"/>
                </a:solidFill>
              </a:rPr>
              <a:t>	3.1 </a:t>
            </a:r>
            <a:r>
              <a:rPr lang="zh-CN" altLang="en-US" sz="3600" b="1" dirty="0" smtClean="0">
                <a:solidFill>
                  <a:schemeClr val="tx1"/>
                </a:solidFill>
              </a:rPr>
              <a:t>首次发行的范围</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3.2 </a:t>
            </a:r>
            <a:r>
              <a:rPr lang="zh-CN" altLang="en-US" sz="3600" b="1" dirty="0" smtClean="0">
                <a:solidFill>
                  <a:schemeClr val="tx1"/>
                </a:solidFill>
              </a:rPr>
              <a:t>随后发行的范围</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3.3 </a:t>
            </a:r>
            <a:r>
              <a:rPr lang="zh-CN" altLang="en-US" sz="3600" b="1" dirty="0" smtClean="0">
                <a:solidFill>
                  <a:schemeClr val="tx1"/>
                </a:solidFill>
              </a:rPr>
              <a:t>局限性和专用性</a:t>
            </a:r>
            <a:endParaRPr lang="en-US" altLang="zh-CN" sz="3600" b="1" dirty="0" smtClean="0">
              <a:solidFill>
                <a:schemeClr val="tx1"/>
              </a:solidFill>
            </a:endParaRPr>
          </a:p>
          <a:p>
            <a:pPr algn="l"/>
            <a:r>
              <a:rPr lang="en-US" altLang="zh-CN" sz="3600" b="1" dirty="0">
                <a:solidFill>
                  <a:schemeClr val="tx1"/>
                </a:solidFill>
              </a:rPr>
              <a:t>	</a:t>
            </a:r>
            <a:endParaRPr lang="en-US" altLang="zh-CN" sz="3600" b="1" dirty="0" smtClean="0">
              <a:solidFill>
                <a:schemeClr val="tx1"/>
              </a:solidFill>
            </a:endParaRPr>
          </a:p>
        </p:txBody>
      </p:sp>
    </p:spTree>
    <p:extLst>
      <p:ext uri="{BB962C8B-B14F-4D97-AF65-F5344CB8AC3E}">
        <p14:creationId xmlns:p14="http://schemas.microsoft.com/office/powerpoint/2010/main" val="30289164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7.6.1</a:t>
            </a:r>
            <a:r>
              <a:rPr lang="zh-CN" altLang="en-US" b="1" dirty="0" smtClean="0"/>
              <a:t>节    项目视图和范围文档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项目视图和范围文档的模版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4. </a:t>
            </a:r>
            <a:r>
              <a:rPr lang="zh-CN" altLang="en-US" sz="3600" b="1" dirty="0" smtClean="0">
                <a:solidFill>
                  <a:schemeClr val="tx1"/>
                </a:solidFill>
              </a:rPr>
              <a:t>业务环境</a:t>
            </a:r>
            <a:endParaRPr lang="en-US" altLang="zh-CN" sz="3600" b="1" dirty="0" smtClean="0">
              <a:solidFill>
                <a:schemeClr val="tx1"/>
              </a:solidFill>
            </a:endParaRPr>
          </a:p>
          <a:p>
            <a:pPr algn="l"/>
            <a:r>
              <a:rPr lang="en-US" altLang="zh-CN" sz="3600" b="1" dirty="0" smtClean="0">
                <a:solidFill>
                  <a:schemeClr val="tx1"/>
                </a:solidFill>
              </a:rPr>
              <a:t>	4.1 </a:t>
            </a:r>
            <a:r>
              <a:rPr lang="zh-CN" altLang="en-US" sz="3600" b="1" dirty="0" smtClean="0">
                <a:solidFill>
                  <a:schemeClr val="tx1"/>
                </a:solidFill>
              </a:rPr>
              <a:t>客户概貌</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4.2 </a:t>
            </a:r>
            <a:r>
              <a:rPr lang="zh-CN" altLang="en-US" sz="3600" b="1" dirty="0" smtClean="0">
                <a:solidFill>
                  <a:schemeClr val="tx1"/>
                </a:solidFill>
              </a:rPr>
              <a:t>项目优先级</a:t>
            </a:r>
            <a:endParaRPr lang="en-US" altLang="zh-CN" sz="3600" b="1" dirty="0" smtClean="0">
              <a:solidFill>
                <a:schemeClr val="tx1"/>
              </a:solidFill>
            </a:endParaRPr>
          </a:p>
          <a:p>
            <a:pPr algn="l"/>
            <a:r>
              <a:rPr lang="en-US" altLang="zh-CN" sz="3600" b="1" dirty="0" smtClean="0">
                <a:solidFill>
                  <a:schemeClr val="tx1"/>
                </a:solidFill>
              </a:rPr>
              <a:t>5. </a:t>
            </a:r>
            <a:r>
              <a:rPr lang="zh-CN" altLang="en-US" sz="3600" b="1" dirty="0" smtClean="0">
                <a:solidFill>
                  <a:schemeClr val="tx1"/>
                </a:solidFill>
              </a:rPr>
              <a:t>产品成功的因素</a:t>
            </a:r>
            <a:endParaRPr lang="en-US" altLang="zh-CN" sz="3600" b="1" dirty="0" smtClean="0">
              <a:solidFill>
                <a:schemeClr val="tx1"/>
              </a:solidFill>
            </a:endParaRPr>
          </a:p>
          <a:p>
            <a:pPr algn="l"/>
            <a:r>
              <a:rPr lang="en-US" altLang="zh-CN" sz="3600" b="1" dirty="0">
                <a:solidFill>
                  <a:schemeClr val="tx1"/>
                </a:solidFill>
              </a:rPr>
              <a:t>	</a:t>
            </a:r>
            <a:endParaRPr lang="en-US" altLang="zh-CN" sz="3600" b="1" dirty="0" smtClean="0">
              <a:solidFill>
                <a:schemeClr val="tx1"/>
              </a:solidFill>
            </a:endParaRPr>
          </a:p>
        </p:txBody>
      </p:sp>
    </p:spTree>
    <p:extLst>
      <p:ext uri="{BB962C8B-B14F-4D97-AF65-F5344CB8AC3E}">
        <p14:creationId xmlns:p14="http://schemas.microsoft.com/office/powerpoint/2010/main" val="21650206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7.6.2</a:t>
            </a:r>
            <a:r>
              <a:rPr lang="zh-CN" altLang="en-US" b="1" dirty="0" smtClean="0"/>
              <a:t>节    用例文档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在获取和分析用户需求的诸多方法中，使用用例是最有效的方法之一。</a:t>
            </a:r>
            <a:endParaRPr lang="en-US" altLang="zh-CN" sz="3600" b="1" dirty="0" smtClean="0">
              <a:solidFill>
                <a:schemeClr val="tx1"/>
              </a:solidFill>
            </a:endParaRPr>
          </a:p>
          <a:p>
            <a:pPr algn="l"/>
            <a:r>
              <a:rPr lang="zh-CN" altLang="en-US" sz="3600" b="1" dirty="0" smtClean="0">
                <a:solidFill>
                  <a:schemeClr val="tx1"/>
                </a:solidFill>
              </a:rPr>
              <a:t>在面向对象的方法中，常常采用用例来描述用户需求。</a:t>
            </a:r>
            <a:endParaRPr lang="en-US" altLang="zh-CN" sz="3600" b="1" dirty="0" smtClean="0">
              <a:solidFill>
                <a:schemeClr val="tx1"/>
              </a:solidFill>
            </a:endParaRPr>
          </a:p>
          <a:p>
            <a:pPr algn="l"/>
            <a:r>
              <a:rPr lang="zh-CN" altLang="en-US" sz="3600" b="1" dirty="0" smtClean="0">
                <a:solidFill>
                  <a:schemeClr val="tx1"/>
                </a:solidFill>
              </a:rPr>
              <a:t>关键点在于找到</a:t>
            </a:r>
            <a:r>
              <a:rPr lang="zh-CN" altLang="en-US" sz="3600" b="1" dirty="0" smtClean="0">
                <a:solidFill>
                  <a:srgbClr val="FF0000"/>
                </a:solidFill>
              </a:rPr>
              <a:t>用例</a:t>
            </a:r>
            <a:r>
              <a:rPr lang="zh-CN" altLang="en-US" sz="3600" b="1" dirty="0" smtClean="0">
                <a:solidFill>
                  <a:schemeClr val="tx1"/>
                </a:solidFill>
              </a:rPr>
              <a:t>与</a:t>
            </a:r>
            <a:r>
              <a:rPr lang="zh-CN" altLang="en-US" sz="3600" b="1" dirty="0" smtClean="0">
                <a:solidFill>
                  <a:srgbClr val="FF0000"/>
                </a:solidFill>
              </a:rPr>
              <a:t>功能</a:t>
            </a:r>
            <a:r>
              <a:rPr lang="zh-CN" altLang="en-US" sz="3600" b="1" dirty="0" smtClean="0">
                <a:solidFill>
                  <a:schemeClr val="tx1"/>
                </a:solidFill>
              </a:rPr>
              <a:t>之间的关系。</a:t>
            </a:r>
            <a:endParaRPr lang="en-US" altLang="zh-CN" sz="3600" b="1" dirty="0" smtClean="0">
              <a:solidFill>
                <a:schemeClr val="tx1"/>
              </a:solidFill>
            </a:endParaRPr>
          </a:p>
          <a:p>
            <a:pPr algn="l"/>
            <a:r>
              <a:rPr lang="zh-CN" altLang="en-US" sz="3600" b="1" dirty="0">
                <a:solidFill>
                  <a:schemeClr val="tx1"/>
                </a:solidFill>
              </a:rPr>
              <a:t>一</a:t>
            </a:r>
            <a:r>
              <a:rPr lang="zh-CN" altLang="en-US" sz="3600" b="1" dirty="0" smtClean="0">
                <a:solidFill>
                  <a:schemeClr val="tx1"/>
                </a:solidFill>
              </a:rPr>
              <a:t>个用例可能会引申出多个功能。多个用例可能会使用同一个功能。</a:t>
            </a:r>
            <a:endParaRPr lang="en-US" altLang="zh-CN" sz="3600" b="1" dirty="0" smtClean="0">
              <a:solidFill>
                <a:schemeClr val="tx1"/>
              </a:solidFill>
            </a:endParaRPr>
          </a:p>
        </p:txBody>
      </p:sp>
    </p:spTree>
    <p:extLst>
      <p:ext uri="{BB962C8B-B14F-4D97-AF65-F5344CB8AC3E}">
        <p14:creationId xmlns:p14="http://schemas.microsoft.com/office/powerpoint/2010/main" val="3883310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7.6.2</a:t>
            </a:r>
            <a:r>
              <a:rPr lang="zh-CN" altLang="en-US" b="1" dirty="0" smtClean="0"/>
              <a:t>节    用例文档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用例文档的模版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1. </a:t>
            </a:r>
            <a:r>
              <a:rPr lang="zh-CN" altLang="en-US" sz="3600" b="1" dirty="0" smtClean="0">
                <a:solidFill>
                  <a:schemeClr val="tx1"/>
                </a:solidFill>
              </a:rPr>
              <a:t>用户要完成的任务</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任务</a:t>
            </a:r>
            <a:r>
              <a:rPr lang="en-US" altLang="zh-CN" sz="3600" b="1" dirty="0" smtClean="0">
                <a:solidFill>
                  <a:schemeClr val="tx1"/>
                </a:solidFill>
              </a:rPr>
              <a:t>1</a:t>
            </a: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任务</a:t>
            </a:r>
            <a:r>
              <a:rPr lang="en-US" altLang="zh-CN" sz="3600" b="1" dirty="0" smtClean="0">
                <a:solidFill>
                  <a:schemeClr val="tx1"/>
                </a:solidFill>
              </a:rPr>
              <a:t>2</a:t>
            </a:r>
          </a:p>
          <a:p>
            <a:pPr algn="l"/>
            <a:r>
              <a:rPr lang="en-US" altLang="zh-CN" sz="3600" b="1" dirty="0">
                <a:solidFill>
                  <a:schemeClr val="tx1"/>
                </a:solidFill>
              </a:rPr>
              <a:t>	</a:t>
            </a:r>
            <a:r>
              <a:rPr lang="en-US" altLang="zh-CN" sz="3600" b="1" dirty="0" smtClean="0">
                <a:solidFill>
                  <a:schemeClr val="tx1"/>
                </a:solidFill>
              </a:rPr>
              <a:t>1.3 ……</a:t>
            </a: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任务</a:t>
            </a:r>
            <a:r>
              <a:rPr lang="en-US" altLang="zh-CN" sz="3600" b="1" dirty="0" smtClean="0">
                <a:solidFill>
                  <a:schemeClr val="tx1"/>
                </a:solidFill>
              </a:rPr>
              <a:t>n</a:t>
            </a:r>
          </a:p>
        </p:txBody>
      </p:sp>
    </p:spTree>
    <p:extLst>
      <p:ext uri="{BB962C8B-B14F-4D97-AF65-F5344CB8AC3E}">
        <p14:creationId xmlns:p14="http://schemas.microsoft.com/office/powerpoint/2010/main" val="21867732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7.6.2</a:t>
            </a:r>
            <a:r>
              <a:rPr lang="zh-CN" altLang="en-US" b="1" dirty="0" smtClean="0"/>
              <a:t>节    用例文档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用例文档的模版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2. </a:t>
            </a:r>
            <a:r>
              <a:rPr lang="zh-CN" altLang="en-US" sz="3600" b="1" dirty="0" smtClean="0">
                <a:solidFill>
                  <a:schemeClr val="tx1"/>
                </a:solidFill>
              </a:rPr>
              <a:t>任务对应的用例</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用例</a:t>
            </a:r>
            <a:r>
              <a:rPr lang="en-US" altLang="zh-CN" sz="3600" b="1" dirty="0" smtClean="0">
                <a:solidFill>
                  <a:schemeClr val="tx1"/>
                </a:solidFill>
              </a:rPr>
              <a:t>1</a:t>
            </a: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用例</a:t>
            </a:r>
            <a:r>
              <a:rPr lang="en-US" altLang="zh-CN" sz="3600" b="1" dirty="0" smtClean="0">
                <a:solidFill>
                  <a:schemeClr val="tx1"/>
                </a:solidFill>
              </a:rPr>
              <a:t>2</a:t>
            </a:r>
          </a:p>
          <a:p>
            <a:pPr algn="l"/>
            <a:r>
              <a:rPr lang="en-US" altLang="zh-CN" sz="3600" b="1" dirty="0">
                <a:solidFill>
                  <a:schemeClr val="tx1"/>
                </a:solidFill>
              </a:rPr>
              <a:t>	</a:t>
            </a:r>
            <a:r>
              <a:rPr lang="en-US" altLang="zh-CN" sz="3600" b="1" dirty="0" smtClean="0">
                <a:solidFill>
                  <a:schemeClr val="tx1"/>
                </a:solidFill>
              </a:rPr>
              <a:t>1.3 ……</a:t>
            </a: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用例</a:t>
            </a:r>
            <a:r>
              <a:rPr lang="en-US" altLang="zh-CN" sz="3600" b="1" dirty="0" smtClean="0">
                <a:solidFill>
                  <a:schemeClr val="tx1"/>
                </a:solidFill>
              </a:rPr>
              <a:t>n</a:t>
            </a:r>
          </a:p>
        </p:txBody>
      </p:sp>
    </p:spTree>
    <p:extLst>
      <p:ext uri="{BB962C8B-B14F-4D97-AF65-F5344CB8AC3E}">
        <p14:creationId xmlns:p14="http://schemas.microsoft.com/office/powerpoint/2010/main" val="24840021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a:bodyPr>
          <a:lstStyle/>
          <a:p>
            <a:r>
              <a:rPr lang="zh-CN" altLang="en-US" b="1" dirty="0" smtClean="0"/>
              <a:t>第</a:t>
            </a:r>
            <a:r>
              <a:rPr lang="en-US" altLang="zh-CN" b="1" dirty="0" smtClean="0"/>
              <a:t>7.6.2</a:t>
            </a:r>
            <a:r>
              <a:rPr lang="zh-CN" altLang="en-US" b="1" dirty="0" smtClean="0"/>
              <a:t>节    用例文档</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rgbClr val="FF0000"/>
                </a:solidFill>
              </a:rPr>
              <a:t>用例文档的模版</a:t>
            </a:r>
            <a:r>
              <a:rPr lang="zh-CN" altLang="en-US" sz="3600" b="1" dirty="0" smtClean="0">
                <a:solidFill>
                  <a:schemeClr val="tx1"/>
                </a:solidFill>
              </a:rPr>
              <a:t>：</a:t>
            </a:r>
            <a:endParaRPr lang="en-US" altLang="zh-CN" sz="3600" b="1" dirty="0" smtClean="0">
              <a:solidFill>
                <a:schemeClr val="tx1"/>
              </a:solidFill>
            </a:endParaRPr>
          </a:p>
          <a:p>
            <a:pPr algn="l"/>
            <a:r>
              <a:rPr lang="en-US" altLang="zh-CN" sz="3600" b="1" dirty="0" smtClean="0">
                <a:solidFill>
                  <a:schemeClr val="tx1"/>
                </a:solidFill>
              </a:rPr>
              <a:t>3. </a:t>
            </a:r>
            <a:r>
              <a:rPr lang="zh-CN" altLang="en-US" sz="3600" b="1" dirty="0" smtClean="0">
                <a:solidFill>
                  <a:schemeClr val="tx1"/>
                </a:solidFill>
              </a:rPr>
              <a:t>对应的用例描述</a:t>
            </a:r>
            <a:endParaRPr lang="en-US" altLang="zh-CN" sz="3600" b="1" dirty="0" smtClean="0">
              <a:solidFill>
                <a:schemeClr val="tx1"/>
              </a:solidFill>
            </a:endParaRPr>
          </a:p>
          <a:p>
            <a:pPr algn="l"/>
            <a:r>
              <a:rPr lang="en-US" altLang="zh-CN" sz="3600" b="1" dirty="0" smtClean="0">
                <a:solidFill>
                  <a:schemeClr val="tx1"/>
                </a:solidFill>
              </a:rPr>
              <a:t>	1.1 </a:t>
            </a:r>
            <a:r>
              <a:rPr lang="zh-CN" altLang="en-US" sz="3600" b="1" dirty="0" smtClean="0">
                <a:solidFill>
                  <a:schemeClr val="tx1"/>
                </a:solidFill>
              </a:rPr>
              <a:t>用例</a:t>
            </a:r>
            <a:r>
              <a:rPr lang="en-US" altLang="zh-CN" sz="3600" b="1" dirty="0" smtClean="0">
                <a:solidFill>
                  <a:schemeClr val="tx1"/>
                </a:solidFill>
              </a:rPr>
              <a:t>1</a:t>
            </a:r>
            <a:r>
              <a:rPr lang="zh-CN" altLang="en-US" sz="3600" b="1" dirty="0" smtClean="0">
                <a:solidFill>
                  <a:schemeClr val="tx1"/>
                </a:solidFill>
              </a:rPr>
              <a:t>的用例描述</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1.2 </a:t>
            </a:r>
            <a:r>
              <a:rPr lang="zh-CN" altLang="en-US" sz="3600" b="1" dirty="0" smtClean="0">
                <a:solidFill>
                  <a:schemeClr val="tx1"/>
                </a:solidFill>
              </a:rPr>
              <a:t>用例</a:t>
            </a:r>
            <a:r>
              <a:rPr lang="en-US" altLang="zh-CN" sz="3600" b="1" dirty="0" smtClean="0">
                <a:solidFill>
                  <a:schemeClr val="tx1"/>
                </a:solidFill>
              </a:rPr>
              <a:t>2</a:t>
            </a:r>
            <a:r>
              <a:rPr lang="zh-CN" altLang="en-US" sz="3600" b="1" dirty="0">
                <a:solidFill>
                  <a:schemeClr val="tx1"/>
                </a:solidFill>
              </a:rPr>
              <a:t>的用例描述</a:t>
            </a:r>
            <a:endParaRPr lang="en-US" altLang="zh-CN" sz="3600" b="1" dirty="0" smtClean="0">
              <a:solidFill>
                <a:schemeClr val="tx1"/>
              </a:solidFill>
            </a:endParaRPr>
          </a:p>
          <a:p>
            <a:pPr algn="l"/>
            <a:r>
              <a:rPr lang="en-US" altLang="zh-CN" sz="3600" b="1" dirty="0">
                <a:solidFill>
                  <a:schemeClr val="tx1"/>
                </a:solidFill>
              </a:rPr>
              <a:t>	</a:t>
            </a:r>
            <a:r>
              <a:rPr lang="en-US" altLang="zh-CN" sz="3600" b="1" dirty="0" smtClean="0">
                <a:solidFill>
                  <a:schemeClr val="tx1"/>
                </a:solidFill>
              </a:rPr>
              <a:t>1.3 ……</a:t>
            </a:r>
          </a:p>
          <a:p>
            <a:pPr algn="l"/>
            <a:r>
              <a:rPr lang="en-US" altLang="zh-CN" sz="3600" b="1" dirty="0">
                <a:solidFill>
                  <a:schemeClr val="tx1"/>
                </a:solidFill>
              </a:rPr>
              <a:t>	</a:t>
            </a:r>
            <a:r>
              <a:rPr lang="en-US" altLang="zh-CN" sz="3600" b="1" dirty="0" smtClean="0">
                <a:solidFill>
                  <a:schemeClr val="tx1"/>
                </a:solidFill>
              </a:rPr>
              <a:t>1.4 </a:t>
            </a:r>
            <a:r>
              <a:rPr lang="zh-CN" altLang="en-US" sz="3600" b="1" dirty="0" smtClean="0">
                <a:solidFill>
                  <a:schemeClr val="tx1"/>
                </a:solidFill>
              </a:rPr>
              <a:t>用例</a:t>
            </a:r>
            <a:r>
              <a:rPr lang="en-US" altLang="zh-CN" sz="3600" b="1" dirty="0" smtClean="0">
                <a:solidFill>
                  <a:schemeClr val="tx1"/>
                </a:solidFill>
              </a:rPr>
              <a:t>n</a:t>
            </a:r>
            <a:r>
              <a:rPr lang="zh-CN" altLang="en-US" sz="3600" b="1" dirty="0">
                <a:solidFill>
                  <a:schemeClr val="tx1"/>
                </a:solidFill>
              </a:rPr>
              <a:t>的用例描述</a:t>
            </a:r>
            <a:endParaRPr lang="en-US" altLang="zh-CN" sz="3600" b="1" dirty="0" smtClean="0">
              <a:solidFill>
                <a:schemeClr val="tx1"/>
              </a:solidFill>
            </a:endParaRPr>
          </a:p>
        </p:txBody>
      </p:sp>
    </p:spTree>
    <p:extLst>
      <p:ext uri="{BB962C8B-B14F-4D97-AF65-F5344CB8AC3E}">
        <p14:creationId xmlns:p14="http://schemas.microsoft.com/office/powerpoint/2010/main" val="19565169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a:solidFill>
                  <a:schemeClr val="tx1"/>
                </a:solidFill>
              </a:rPr>
              <a:t>软件需求规格</a:t>
            </a:r>
            <a:r>
              <a:rPr lang="zh-CN" altLang="en-US" sz="3600" b="1" dirty="0" smtClean="0">
                <a:solidFill>
                  <a:schemeClr val="tx1"/>
                </a:solidFill>
              </a:rPr>
              <a:t>说明书（</a:t>
            </a:r>
            <a:r>
              <a:rPr lang="en-US" altLang="zh-CN" sz="3600" b="1" dirty="0">
                <a:solidFill>
                  <a:srgbClr val="FF0000"/>
                </a:solidFill>
              </a:rPr>
              <a:t>Software Requirement Specification</a:t>
            </a:r>
            <a:r>
              <a:rPr lang="zh-CN" altLang="en-US" sz="3600" b="1" dirty="0" smtClean="0">
                <a:solidFill>
                  <a:schemeClr val="tx1"/>
                </a:solidFill>
              </a:rPr>
              <a:t>，</a:t>
            </a:r>
            <a:r>
              <a:rPr lang="en-US" altLang="zh-CN" sz="3600" b="1" dirty="0">
                <a:solidFill>
                  <a:srgbClr val="FF0000"/>
                </a:solidFill>
              </a:rPr>
              <a:t>SRS</a:t>
            </a:r>
            <a:r>
              <a:rPr lang="zh-CN" altLang="en-US" sz="3600" b="1" dirty="0" smtClean="0">
                <a:solidFill>
                  <a:schemeClr val="tx1"/>
                </a:solidFill>
              </a:rPr>
              <a:t>），精确地阐述了一个软件系统必须提供的功能、性能、以及它所要考虑的限制条件。</a:t>
            </a:r>
            <a:endParaRPr lang="en-US" altLang="zh-CN" sz="3600" b="1" dirty="0" smtClean="0">
              <a:solidFill>
                <a:schemeClr val="tx1"/>
              </a:solidFill>
            </a:endParaRPr>
          </a:p>
          <a:p>
            <a:pPr algn="l"/>
            <a:r>
              <a:rPr lang="zh-CN" altLang="en-US" sz="3600" b="1" dirty="0" smtClean="0">
                <a:solidFill>
                  <a:schemeClr val="tx1"/>
                </a:solidFill>
              </a:rPr>
              <a:t>它不仅是系统测试和用户文档的基础，也是所有子项目规划、设计和编码的基础。</a:t>
            </a:r>
            <a:endParaRPr lang="en-US" altLang="zh-CN" sz="3600" b="1" dirty="0" smtClean="0">
              <a:solidFill>
                <a:schemeClr val="tx1"/>
              </a:solidFill>
            </a:endParaRPr>
          </a:p>
        </p:txBody>
      </p:sp>
    </p:spTree>
    <p:extLst>
      <p:ext uri="{BB962C8B-B14F-4D97-AF65-F5344CB8AC3E}">
        <p14:creationId xmlns:p14="http://schemas.microsoft.com/office/powerpoint/2010/main" val="40573523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60648"/>
            <a:ext cx="7772400" cy="936104"/>
          </a:xfrm>
        </p:spPr>
        <p:txBody>
          <a:bodyPr>
            <a:normAutofit fontScale="90000"/>
          </a:bodyPr>
          <a:lstStyle/>
          <a:p>
            <a:r>
              <a:rPr lang="zh-CN" altLang="en-US" b="1" dirty="0" smtClean="0"/>
              <a:t>第</a:t>
            </a:r>
            <a:r>
              <a:rPr lang="en-US" altLang="zh-CN" b="1" dirty="0" smtClean="0"/>
              <a:t>7.6.3</a:t>
            </a:r>
            <a:r>
              <a:rPr lang="zh-CN" altLang="en-US" b="1" dirty="0" smtClean="0"/>
              <a:t>节    软件需求规格说明书</a:t>
            </a:r>
            <a:endParaRPr lang="zh-CN" altLang="en-US" b="1" dirty="0"/>
          </a:p>
        </p:txBody>
      </p:sp>
      <p:sp>
        <p:nvSpPr>
          <p:cNvPr id="3" name="副标题 2"/>
          <p:cNvSpPr>
            <a:spLocks noGrp="1"/>
          </p:cNvSpPr>
          <p:nvPr>
            <p:ph type="subTitle" idx="1"/>
          </p:nvPr>
        </p:nvSpPr>
        <p:spPr>
          <a:xfrm>
            <a:off x="611560" y="1268760"/>
            <a:ext cx="7920880" cy="4968552"/>
          </a:xfrm>
        </p:spPr>
        <p:txBody>
          <a:bodyPr>
            <a:normAutofit/>
          </a:bodyPr>
          <a:lstStyle/>
          <a:p>
            <a:pPr algn="l"/>
            <a:r>
              <a:rPr lang="zh-CN" altLang="en-US" sz="3600" b="1" dirty="0" smtClean="0">
                <a:solidFill>
                  <a:schemeClr val="tx1"/>
                </a:solidFill>
              </a:rPr>
              <a:t>它应该尽可能完整地描述系统预期的外部行为和用户可视化行为。</a:t>
            </a:r>
            <a:endParaRPr lang="en-US" altLang="zh-CN" sz="3600" b="1" dirty="0" smtClean="0">
              <a:solidFill>
                <a:schemeClr val="tx1"/>
              </a:solidFill>
            </a:endParaRPr>
          </a:p>
          <a:p>
            <a:pPr algn="l"/>
            <a:r>
              <a:rPr lang="zh-CN" altLang="en-US" sz="3600" b="1" dirty="0" smtClean="0">
                <a:solidFill>
                  <a:srgbClr val="FF0000"/>
                </a:solidFill>
              </a:rPr>
              <a:t>软件需求规格说明书的主要内容</a:t>
            </a:r>
            <a:r>
              <a:rPr lang="zh-CN" altLang="en-US" sz="3600" b="1" dirty="0" smtClean="0">
                <a:solidFill>
                  <a:schemeClr val="tx1"/>
                </a:solidFill>
              </a:rPr>
              <a:t>应该包含：</a:t>
            </a:r>
            <a:endParaRPr lang="en-US" altLang="zh-CN" sz="3600" b="1" dirty="0" smtClean="0">
              <a:solidFill>
                <a:schemeClr val="tx1"/>
              </a:solidFill>
            </a:endParaRPr>
          </a:p>
          <a:p>
            <a:pPr algn="l"/>
            <a:r>
              <a:rPr lang="en-US" altLang="zh-CN" sz="3600" b="1" dirty="0" smtClean="0">
                <a:solidFill>
                  <a:schemeClr val="tx1"/>
                </a:solidFill>
              </a:rPr>
              <a:t>(1)</a:t>
            </a:r>
            <a:r>
              <a:rPr lang="zh-CN" altLang="en-US" sz="3600" b="1" dirty="0" smtClean="0">
                <a:solidFill>
                  <a:schemeClr val="tx1"/>
                </a:solidFill>
              </a:rPr>
              <a:t>功能</a:t>
            </a:r>
            <a:r>
              <a:rPr lang="en-US" altLang="zh-CN" sz="3600" b="1" dirty="0" smtClean="0">
                <a:solidFill>
                  <a:schemeClr val="tx1"/>
                </a:solidFill>
              </a:rPr>
              <a:t>——</a:t>
            </a:r>
            <a:r>
              <a:rPr lang="zh-CN" altLang="en-US" sz="3600" b="1" dirty="0" smtClean="0">
                <a:solidFill>
                  <a:schemeClr val="tx1"/>
                </a:solidFill>
              </a:rPr>
              <a:t>软件将执行什么功能？</a:t>
            </a:r>
            <a:endParaRPr lang="en-US" altLang="zh-CN" sz="3600" b="1" dirty="0" smtClean="0">
              <a:solidFill>
                <a:schemeClr val="tx1"/>
              </a:solidFill>
            </a:endParaRPr>
          </a:p>
          <a:p>
            <a:pPr algn="l"/>
            <a:r>
              <a:rPr lang="en-US" altLang="zh-CN" sz="3600" b="1" dirty="0" smtClean="0">
                <a:solidFill>
                  <a:schemeClr val="tx1"/>
                </a:solidFill>
              </a:rPr>
              <a:t>(2)</a:t>
            </a:r>
            <a:r>
              <a:rPr lang="zh-CN" altLang="en-US" sz="3600" b="1" dirty="0" smtClean="0">
                <a:solidFill>
                  <a:schemeClr val="tx1"/>
                </a:solidFill>
              </a:rPr>
              <a:t>外部接口</a:t>
            </a:r>
            <a:r>
              <a:rPr lang="en-US" altLang="zh-CN" sz="3600" b="1" dirty="0" smtClean="0">
                <a:solidFill>
                  <a:schemeClr val="tx1"/>
                </a:solidFill>
              </a:rPr>
              <a:t>——</a:t>
            </a:r>
            <a:r>
              <a:rPr lang="zh-CN" altLang="en-US" sz="3600" b="1" dirty="0" smtClean="0">
                <a:solidFill>
                  <a:schemeClr val="tx1"/>
                </a:solidFill>
              </a:rPr>
              <a:t>软件如何与人、系统的硬件，及其他硬件和其他软件进行交互？</a:t>
            </a:r>
            <a:endParaRPr lang="en-US" altLang="zh-CN" sz="3600" b="1" dirty="0" smtClean="0">
              <a:solidFill>
                <a:schemeClr val="tx1"/>
              </a:solidFill>
            </a:endParaRPr>
          </a:p>
        </p:txBody>
      </p:sp>
    </p:spTree>
    <p:extLst>
      <p:ext uri="{BB962C8B-B14F-4D97-AF65-F5344CB8AC3E}">
        <p14:creationId xmlns:p14="http://schemas.microsoft.com/office/powerpoint/2010/main" val="33973121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TotalTime>
  <Words>5540</Words>
  <Application>Microsoft Office PowerPoint</Application>
  <PresentationFormat>全屏显示(4:3)</PresentationFormat>
  <Paragraphs>649</Paragraphs>
  <Slides>124</Slides>
  <Notes>1</Notes>
  <HiddenSlides>0</HiddenSlides>
  <MMClips>0</MMClips>
  <ScaleCrop>false</ScaleCrop>
  <HeadingPairs>
    <vt:vector size="4" baseType="variant">
      <vt:variant>
        <vt:lpstr>主题</vt:lpstr>
      </vt:variant>
      <vt:variant>
        <vt:i4>1</vt:i4>
      </vt:variant>
      <vt:variant>
        <vt:lpstr>幻灯片标题</vt:lpstr>
      </vt:variant>
      <vt:variant>
        <vt:i4>124</vt:i4>
      </vt:variant>
    </vt:vector>
  </HeadingPairs>
  <TitlesOfParts>
    <vt:vector size="125" baseType="lpstr">
      <vt:lpstr>Office 主题</vt:lpstr>
      <vt:lpstr>第一章    软件需求分析</vt:lpstr>
      <vt:lpstr>第一章    软件需求分析</vt:lpstr>
      <vt:lpstr>第一章    软件需求分析</vt:lpstr>
      <vt:lpstr>第一章    软件需求分析</vt:lpstr>
      <vt:lpstr>第6节    需求工程的阶段解析</vt:lpstr>
      <vt:lpstr>第6.1节    需求获取</vt:lpstr>
      <vt:lpstr>第6.1节    需求获取</vt:lpstr>
      <vt:lpstr>第6.1节    需求获取</vt:lpstr>
      <vt:lpstr>第6.1节    需求获取</vt:lpstr>
      <vt:lpstr>第6.1节    需求获取</vt:lpstr>
      <vt:lpstr>第6.1节    需求获取</vt:lpstr>
      <vt:lpstr>第6.1节    需求获取</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第6.2节    需求分析</vt:lpstr>
      <vt:lpstr>第6.3节    需求规格说明书</vt:lpstr>
      <vt:lpstr>第6.3节    需求规格说明书</vt:lpstr>
      <vt:lpstr>第6.3节    需求规格说明书</vt:lpstr>
      <vt:lpstr>第6.3节    需求规格说明书</vt:lpstr>
      <vt:lpstr>第6.3节    需求规格说明书</vt:lpstr>
      <vt:lpstr>第6.4节    需求验证</vt:lpstr>
      <vt:lpstr>第6.4节    需求验证</vt:lpstr>
      <vt:lpstr>第6.4节    需求验证</vt:lpstr>
      <vt:lpstr>第6.4节    需求验证</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第6.5节    需求管理</vt:lpstr>
      <vt:lpstr>第7节    需求文档</vt:lpstr>
      <vt:lpstr>第7.1节    需求文档概述</vt:lpstr>
      <vt:lpstr>第7.1节    需求文档概述</vt:lpstr>
      <vt:lpstr>第7.1节    需求文档概述</vt:lpstr>
      <vt:lpstr>第7.1节    需求文档概述</vt:lpstr>
      <vt:lpstr>第7.1节    需求文档概述</vt:lpstr>
      <vt:lpstr>第7.2节    需求文档的作用</vt:lpstr>
      <vt:lpstr>第7.2节    需求文档的作用</vt:lpstr>
      <vt:lpstr>第7.2节    需求文档的作用</vt:lpstr>
      <vt:lpstr>第7.3节    编写需求文档的原则</vt:lpstr>
      <vt:lpstr>第7.3节    编写需求文档的原则</vt:lpstr>
      <vt:lpstr>第7.3节    编写需求文档的原则</vt:lpstr>
      <vt:lpstr>第7.4节    需求文档的读者活动</vt:lpstr>
      <vt:lpstr>第7.4节    需求文档的读者活动</vt:lpstr>
      <vt:lpstr>第7.4节    需求文档的读者活动</vt:lpstr>
      <vt:lpstr>第7.4节    需求文档的读者活动</vt:lpstr>
      <vt:lpstr>第7.4节    需求文档的读者活动</vt:lpstr>
      <vt:lpstr>第7.4节    需求文档的读者活动</vt:lpstr>
      <vt:lpstr>第7.4节    需求文档的读者活动</vt:lpstr>
      <vt:lpstr>第7.5节    编写需求文档的注意事项</vt:lpstr>
      <vt:lpstr>第7.5节    编写需求文档的注意事项</vt:lpstr>
      <vt:lpstr>第7.6节    需求文档格式范本</vt:lpstr>
      <vt:lpstr>第7.6节    需求文档格式范本</vt:lpstr>
      <vt:lpstr>第7.6节    需求文档格式范本</vt:lpstr>
      <vt:lpstr>第7.6节    需求文档格式范本</vt:lpstr>
      <vt:lpstr>需求开发中的各种文档之间的关系</vt:lpstr>
      <vt:lpstr>第7.6.1节    项目视图和范围文档</vt:lpstr>
      <vt:lpstr>第7.6.1节    项目视图和范围文档</vt:lpstr>
      <vt:lpstr>第7.6.1节    项目视图和范围文档</vt:lpstr>
      <vt:lpstr>第7.6.1节    项目视图和范围文档</vt:lpstr>
      <vt:lpstr>第7.6.2节    用例文档</vt:lpstr>
      <vt:lpstr>第7.6.2节    用例文档</vt:lpstr>
      <vt:lpstr>第7.6.2节    用例文档</vt:lpstr>
      <vt:lpstr>第7.6.2节    用例文档</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第7.6.3节    软件需求规格说明书</vt:lpstr>
      <vt:lpstr>第8节    案例分析</vt:lpstr>
      <vt:lpstr>第8.1节    问题描述</vt:lpstr>
      <vt:lpstr>第8.2节    业务需求及分析</vt:lpstr>
      <vt:lpstr>第8.3节    用户需求及分析</vt:lpstr>
      <vt:lpstr>第8.3节    用户需求及分析</vt:lpstr>
      <vt:lpstr>第8.3节    用户需求及分析</vt:lpstr>
      <vt:lpstr>第8.3节    用户需求及分析</vt:lpstr>
      <vt:lpstr>第8.3节    用户需求及分析</vt:lpstr>
      <vt:lpstr>第8.3节    用户需求及分析</vt:lpstr>
      <vt:lpstr>第8.4节    软件需求规格说明书</vt:lpstr>
      <vt:lpstr>第8.5节    教材上的案例</vt:lpstr>
      <vt:lpstr>第一章    软件需求分析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软件需求分析与设计</dc:title>
  <dc:creator>Administrator</dc:creator>
  <cp:lastModifiedBy>User</cp:lastModifiedBy>
  <cp:revision>119</cp:revision>
  <dcterms:created xsi:type="dcterms:W3CDTF">2018-08-20T05:52:36Z</dcterms:created>
  <dcterms:modified xsi:type="dcterms:W3CDTF">2018-09-02T06:17:47Z</dcterms:modified>
</cp:coreProperties>
</file>