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988625" y="897263"/>
            <a:ext cx="4255500" cy="187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lang="en" sz="4800"/>
              <a:t>R-Trees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800975" y="2916850"/>
            <a:ext cx="4255500" cy="100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Team Chronomancer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Daniel Woeste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350" y="2279650"/>
            <a:ext cx="2756200" cy="27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R-Trees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071400" y="1116150"/>
            <a:ext cx="4270800" cy="326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Tree like structure used to store and organize </a:t>
            </a:r>
            <a:r>
              <a:rPr lang="en" sz="1800"/>
              <a:t>dimensional</a:t>
            </a:r>
            <a:r>
              <a:rPr lang="en" sz="1800"/>
              <a:t> inforamtion.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Groups of points are organized using Minimum </a:t>
            </a:r>
            <a:r>
              <a:rPr lang="en" sz="1800"/>
              <a:t>Bounding</a:t>
            </a:r>
            <a:r>
              <a:rPr lang="en" sz="1800"/>
              <a:t> rectangles.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Each leaf is a single point or object.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075" y="1545100"/>
            <a:ext cx="3441649" cy="2943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R-Trees in MariaDB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03225" y="1116150"/>
            <a:ext cx="41406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Type: GEOM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Spatial Indexes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Default storage engine does not support Spatial Indexes.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MyISAM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Geometry data includes Points, Lines, Polygons, etc.</a:t>
            </a:r>
            <a:r>
              <a:rPr lang="en" sz="1800"/>
              <a:t> </a:t>
            </a:r>
          </a:p>
          <a:p>
            <a:pPr indent="0" lvl="0" mar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425" y="1164475"/>
            <a:ext cx="356561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69600" y="1259925"/>
            <a:ext cx="70947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GIS (Geographic Information Systems)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Google Maps: Sorting all restaurants in a city.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Originally developed for IC design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to determine if  a space was taken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Object Recognition in vision systems.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8142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R-Tree </a:t>
            </a:r>
            <a:r>
              <a:rPr lang="en"/>
              <a:t>Implementation - Data Set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1567550"/>
            <a:ext cx="27816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100 randomly generated points in a 500 by 500 square.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Points because they are easier to visualize and work with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800" y="1595461"/>
            <a:ext cx="4787650" cy="28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R-Tree </a:t>
            </a:r>
            <a:r>
              <a:rPr lang="en"/>
              <a:t>Implementation</a:t>
            </a:r>
            <a:r>
              <a:rPr lang="en"/>
              <a:t>	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15250" y="1164450"/>
            <a:ext cx="83166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Tables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TABLE </a:t>
            </a:r>
            <a:r>
              <a:rPr lang="en" sz="1800"/>
              <a:t> R_Tree (TableName TEXT, ID INTEGER PRIMARY KEY NOT NULL AUTO_INCREMENT);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ts val="1800"/>
              <a:buChar char="○"/>
            </a:pPr>
            <a:r>
              <a:rPr lang="en" sz="1800"/>
              <a:t>CREATE TABLE R_Tree_Node (NodeID INTEGER NOT NULL, g GEOMETRY NOT NULL, SPATIAL INDEX(g), CONSTRAINT `fk_R_Tree_ID` FOREIGN KEY (NodeID) REFERENCES R_Tree (ID) ON DELETE CASCADE ON UPDATE RESTRICT) ENGINE = MyISAM;</a:t>
            </a:r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Adding data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97500" y="1164450"/>
            <a:ext cx="34974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Broken Down into the sub Boxes, Labeled R1-R17;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R1 in R_Tree matches to ID 1 in R_Tree Node.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Points added with</a:t>
            </a:r>
          </a:p>
          <a:p>
            <a:pPr indent="0" lvl="0" mar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/>
              <a:t>INSERT INTO R_Tree_Node (1, POINT(72,19);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00" y="1713615"/>
            <a:ext cx="4217901" cy="251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Multiple MBR can have the same data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					R1			   R2	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632" y="1376621"/>
            <a:ext cx="2415789" cy="339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8" y="1180425"/>
            <a:ext cx="2147217" cy="378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Final Structure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922875"/>
            <a:ext cx="7038900" cy="353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259100" y="1007750"/>
            <a:ext cx="896400" cy="4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/>
              <a:t>R0</a:t>
            </a:r>
          </a:p>
        </p:txBody>
      </p:sp>
      <p:sp>
        <p:nvSpPr>
          <p:cNvPr id="192" name="Shape 192"/>
          <p:cNvSpPr/>
          <p:nvPr/>
        </p:nvSpPr>
        <p:spPr>
          <a:xfrm>
            <a:off x="2565750" y="1902700"/>
            <a:ext cx="896400" cy="4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R1</a:t>
            </a:r>
          </a:p>
        </p:txBody>
      </p:sp>
      <p:sp>
        <p:nvSpPr>
          <p:cNvPr id="193" name="Shape 193"/>
          <p:cNvSpPr/>
          <p:nvPr/>
        </p:nvSpPr>
        <p:spPr>
          <a:xfrm>
            <a:off x="3716725" y="1902700"/>
            <a:ext cx="896400" cy="4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R2</a:t>
            </a:r>
          </a:p>
        </p:txBody>
      </p:sp>
      <p:sp>
        <p:nvSpPr>
          <p:cNvPr id="194" name="Shape 194"/>
          <p:cNvSpPr/>
          <p:nvPr/>
        </p:nvSpPr>
        <p:spPr>
          <a:xfrm>
            <a:off x="6018675" y="1902700"/>
            <a:ext cx="896400" cy="4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R4</a:t>
            </a:r>
          </a:p>
        </p:txBody>
      </p:sp>
      <p:sp>
        <p:nvSpPr>
          <p:cNvPr id="195" name="Shape 195"/>
          <p:cNvSpPr/>
          <p:nvPr/>
        </p:nvSpPr>
        <p:spPr>
          <a:xfrm>
            <a:off x="4867700" y="1902700"/>
            <a:ext cx="896400" cy="4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R3</a:t>
            </a:r>
          </a:p>
        </p:txBody>
      </p:sp>
      <p:cxnSp>
        <p:nvCxnSpPr>
          <p:cNvPr id="196" name="Shape 196"/>
          <p:cNvCxnSpPr>
            <a:stCxn id="192" idx="0"/>
            <a:endCxn id="191" idx="2"/>
          </p:cNvCxnSpPr>
          <p:nvPr/>
        </p:nvCxnSpPr>
        <p:spPr>
          <a:xfrm flipH="1" rot="10800000">
            <a:off x="3013950" y="1246300"/>
            <a:ext cx="1245300" cy="6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>
            <a:stCxn id="193" idx="0"/>
            <a:endCxn id="191" idx="3"/>
          </p:cNvCxnSpPr>
          <p:nvPr/>
        </p:nvCxnSpPr>
        <p:spPr>
          <a:xfrm flipH="1" rot="10800000">
            <a:off x="4164925" y="1415200"/>
            <a:ext cx="2253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>
            <a:stCxn id="195" idx="0"/>
            <a:endCxn id="191" idx="5"/>
          </p:cNvCxnSpPr>
          <p:nvPr/>
        </p:nvCxnSpPr>
        <p:spPr>
          <a:xfrm rot="10800000">
            <a:off x="5024300" y="1415200"/>
            <a:ext cx="2916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>
            <a:stCxn id="194" idx="0"/>
            <a:endCxn id="191" idx="6"/>
          </p:cNvCxnSpPr>
          <p:nvPr/>
        </p:nvCxnSpPr>
        <p:spPr>
          <a:xfrm rot="10800000">
            <a:off x="5155575" y="1246300"/>
            <a:ext cx="1311300" cy="6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651" y="2790587"/>
            <a:ext cx="1245300" cy="219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724" y="2842183"/>
            <a:ext cx="1390400" cy="1951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hape 202"/>
          <p:cNvCxnSpPr>
            <a:stCxn id="192" idx="4"/>
            <a:endCxn id="200" idx="0"/>
          </p:cNvCxnSpPr>
          <p:nvPr/>
        </p:nvCxnSpPr>
        <p:spPr>
          <a:xfrm flipH="1">
            <a:off x="2391450" y="2380000"/>
            <a:ext cx="622500" cy="4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>
            <a:endCxn id="201" idx="0"/>
          </p:cNvCxnSpPr>
          <p:nvPr/>
        </p:nvCxnSpPr>
        <p:spPr>
          <a:xfrm>
            <a:off x="4164924" y="2379883"/>
            <a:ext cx="0" cy="4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04" name="Shape 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5550" y="2810225"/>
            <a:ext cx="1172950" cy="19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3921" y="2790572"/>
            <a:ext cx="1390400" cy="1532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Shape 206"/>
          <p:cNvCxnSpPr>
            <a:stCxn id="195" idx="4"/>
            <a:endCxn id="204" idx="0"/>
          </p:cNvCxnSpPr>
          <p:nvPr/>
        </p:nvCxnSpPr>
        <p:spPr>
          <a:xfrm>
            <a:off x="5315900" y="2380000"/>
            <a:ext cx="476100" cy="4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" name="Shape 207"/>
          <p:cNvCxnSpPr>
            <a:stCxn id="194" idx="4"/>
            <a:endCxn id="205" idx="0"/>
          </p:cNvCxnSpPr>
          <p:nvPr/>
        </p:nvCxnSpPr>
        <p:spPr>
          <a:xfrm>
            <a:off x="6466875" y="2380000"/>
            <a:ext cx="952200" cy="4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