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Merriweather Sans"/>
      <p:regular r:id="rId30"/>
      <p:bold r:id="rId31"/>
      <p:italic r:id="rId32"/>
      <p:boldItalic r:id="rId33"/>
    </p:embeddedFont>
    <p:embeddedFont>
      <p:font typeface="Cabin"/>
      <p:regular r:id="rId34"/>
      <p:bold r:id="rId35"/>
      <p:italic r:id="rId36"/>
      <p:boldItalic r:id="rId37"/>
    </p:embeddedFont>
    <p:embeddedFont>
      <p:font typeface="Tahoma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BB58893-15A8-4524-8795-81F5029D0195}">
  <a:tblStyle styleId="{1BB58893-15A8-4524-8795-81F5029D019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9ED"/>
          </a:solidFill>
        </a:fill>
      </a:tcStyle>
    </a:wholeTbl>
    <a:band1H>
      <a:tcTxStyle/>
      <a:tcStyle>
        <a:fill>
          <a:solidFill>
            <a:srgbClr val="CFCFD9"/>
          </a:solidFill>
        </a:fill>
      </a:tcStyle>
    </a:band1H>
    <a:band2H>
      <a:tcTxStyle/>
    </a:band2H>
    <a:band1V>
      <a:tcTxStyle/>
      <a:tcStyle>
        <a:fill>
          <a:solidFill>
            <a:srgbClr val="CFCFD9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Sans-bold.fntdata"/><Relationship Id="rId30" Type="http://schemas.openxmlformats.org/officeDocument/2006/relationships/font" Target="fonts/MerriweatherSans-regular.fntdata"/><Relationship Id="rId11" Type="http://schemas.openxmlformats.org/officeDocument/2006/relationships/slide" Target="slides/slide5.xml"/><Relationship Id="rId33" Type="http://schemas.openxmlformats.org/officeDocument/2006/relationships/font" Target="fonts/MerriweatherSans-bold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Sans-italic.fntdata"/><Relationship Id="rId13" Type="http://schemas.openxmlformats.org/officeDocument/2006/relationships/slide" Target="slides/slide7.xml"/><Relationship Id="rId35" Type="http://schemas.openxmlformats.org/officeDocument/2006/relationships/font" Target="fonts/Cabin-bold.fntdata"/><Relationship Id="rId12" Type="http://schemas.openxmlformats.org/officeDocument/2006/relationships/slide" Target="slides/slide6.xml"/><Relationship Id="rId34" Type="http://schemas.openxmlformats.org/officeDocument/2006/relationships/font" Target="fonts/Cabin-regular.fntdata"/><Relationship Id="rId15" Type="http://schemas.openxmlformats.org/officeDocument/2006/relationships/slide" Target="slides/slide9.xml"/><Relationship Id="rId37" Type="http://schemas.openxmlformats.org/officeDocument/2006/relationships/font" Target="fonts/Cabin-boldItalic.fntdata"/><Relationship Id="rId14" Type="http://schemas.openxmlformats.org/officeDocument/2006/relationships/slide" Target="slides/slide8.xml"/><Relationship Id="rId36" Type="http://schemas.openxmlformats.org/officeDocument/2006/relationships/font" Target="fonts/Cabin-italic.fntdata"/><Relationship Id="rId17" Type="http://schemas.openxmlformats.org/officeDocument/2006/relationships/slide" Target="slides/slide11.xml"/><Relationship Id="rId39" Type="http://schemas.openxmlformats.org/officeDocument/2006/relationships/font" Target="fonts/Tahoma-bold.fntdata"/><Relationship Id="rId16" Type="http://schemas.openxmlformats.org/officeDocument/2006/relationships/slide" Target="slides/slide10.xml"/><Relationship Id="rId38" Type="http://schemas.openxmlformats.org/officeDocument/2006/relationships/font" Target="fonts/Tahoma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6608458b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f6608458b_2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f6608458b_2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1f6608458b_2_4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f6608458b_2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1f6608458b_2_4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f6608458b_2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1f6608458b_2_4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f6608458b_2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1f6608458b_2_5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f6608458b_2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g1f6608458b_2_5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f6608458b_2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g1f6608458b_2_6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f6608458b_2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g1f6608458b_2_6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f6608458b_2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g1f6608458b_2_6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f6608458b_2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g1f6608458b_2_6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f6608458b_2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g1f6608458b_2_6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6608458b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f6608458b_2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f6608458b_2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g1f6608458b_2_6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f6608458b_2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g1f6608458b_2_6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f6608458b_2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g1f6608458b_2_7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f6608458b_2_7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27" name="Google Shape;727;g1f6608458b_2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1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f6608458b_2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f6608458b_2_2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f6608458b_2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1f6608458b_2_4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f6608458b_2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1f6608458b_2_4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f6608458b_2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1f6608458b_2_4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25673c2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525673c206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f6608458b_2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1f6608458b_2_4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f6608458b_2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1f6608458b_2_4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685800" y="2514600"/>
            <a:ext cx="777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type="ctrTitle"/>
          </p:nvPr>
        </p:nvSpPr>
        <p:spPr>
          <a:xfrm>
            <a:off x="685800" y="1885950"/>
            <a:ext cx="7772400" cy="66306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1447800" y="4767263"/>
            <a:ext cx="647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0010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381000" y="4767263"/>
            <a:ext cx="990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381000" y="914400"/>
            <a:ext cx="8382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Slide">
  <p:cSld name="3_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ctrTitle"/>
          </p:nvPr>
        </p:nvSpPr>
        <p:spPr>
          <a:xfrm>
            <a:off x="685800" y="742950"/>
            <a:ext cx="7772400" cy="3429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685800" y="154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2" type="body"/>
          </p:nvPr>
        </p:nvSpPr>
        <p:spPr>
          <a:xfrm>
            <a:off x="685800" y="2800350"/>
            <a:ext cx="7772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A6A6A6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3" type="body"/>
          </p:nvPr>
        </p:nvSpPr>
        <p:spPr>
          <a:xfrm>
            <a:off x="685800" y="3028950"/>
            <a:ext cx="7772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A6A6A6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4" type="body"/>
          </p:nvPr>
        </p:nvSpPr>
        <p:spPr>
          <a:xfrm>
            <a:off x="685800" y="3257550"/>
            <a:ext cx="7772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A6A6A6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ctrTitle"/>
          </p:nvPr>
        </p:nvSpPr>
        <p:spPr>
          <a:xfrm>
            <a:off x="685800" y="1885950"/>
            <a:ext cx="7772400" cy="66306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722313" y="2057400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1447800" y="4767263"/>
            <a:ext cx="647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0010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381000" y="4767263"/>
            <a:ext cx="990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381000" y="914400"/>
            <a:ext cx="8382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381000" y="2857500"/>
            <a:ext cx="8382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1447800" y="4767263"/>
            <a:ext cx="647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0010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381000" y="4767263"/>
            <a:ext cx="990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81000" y="914400"/>
            <a:ext cx="41148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4648200" y="914400"/>
            <a:ext cx="41148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2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idx="11" type="ftr"/>
          </p:nvPr>
        </p:nvSpPr>
        <p:spPr>
          <a:xfrm>
            <a:off x="1447800" y="4767263"/>
            <a:ext cx="647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0010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22"/>
          <p:cNvSpPr txBox="1"/>
          <p:nvPr>
            <p:ph idx="10" type="dt"/>
          </p:nvPr>
        </p:nvSpPr>
        <p:spPr>
          <a:xfrm>
            <a:off x="381000" y="4767263"/>
            <a:ext cx="990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381000" y="914400"/>
            <a:ext cx="4114800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381000" y="1394221"/>
            <a:ext cx="4114800" cy="3292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3" type="body"/>
          </p:nvPr>
        </p:nvSpPr>
        <p:spPr>
          <a:xfrm>
            <a:off x="4651376" y="914400"/>
            <a:ext cx="4114800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4" type="body"/>
          </p:nvPr>
        </p:nvSpPr>
        <p:spPr>
          <a:xfrm>
            <a:off x="4648201" y="1394221"/>
            <a:ext cx="4114800" cy="3292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11" type="ftr"/>
          </p:nvPr>
        </p:nvSpPr>
        <p:spPr>
          <a:xfrm>
            <a:off x="1447800" y="4767263"/>
            <a:ext cx="647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0010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3"/>
          <p:cNvSpPr txBox="1"/>
          <p:nvPr>
            <p:ph idx="10" type="dt"/>
          </p:nvPr>
        </p:nvSpPr>
        <p:spPr>
          <a:xfrm>
            <a:off x="381000" y="4767263"/>
            <a:ext cx="990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Custom Layout">
  <p:cSld name="2_Custom Layou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381000" y="914400"/>
            <a:ext cx="56388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4"/>
          <p:cNvSpPr txBox="1"/>
          <p:nvPr>
            <p:ph idx="2" type="body"/>
          </p:nvPr>
        </p:nvSpPr>
        <p:spPr>
          <a:xfrm>
            <a:off x="6172200" y="914400"/>
            <a:ext cx="25908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4"/>
          <p:cNvSpPr txBox="1"/>
          <p:nvPr>
            <p:ph idx="11" type="ftr"/>
          </p:nvPr>
        </p:nvSpPr>
        <p:spPr>
          <a:xfrm>
            <a:off x="1447800" y="4767263"/>
            <a:ext cx="647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0010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4"/>
          <p:cNvSpPr txBox="1"/>
          <p:nvPr>
            <p:ph idx="10" type="dt"/>
          </p:nvPr>
        </p:nvSpPr>
        <p:spPr>
          <a:xfrm>
            <a:off x="381000" y="4767263"/>
            <a:ext cx="990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Custom Layout">
  <p:cSld name="3_Custom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3124200" y="914400"/>
            <a:ext cx="56388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5"/>
          <p:cNvSpPr txBox="1"/>
          <p:nvPr>
            <p:ph idx="2" type="body"/>
          </p:nvPr>
        </p:nvSpPr>
        <p:spPr>
          <a:xfrm>
            <a:off x="381000" y="914400"/>
            <a:ext cx="25908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5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idx="11" type="ftr"/>
          </p:nvPr>
        </p:nvSpPr>
        <p:spPr>
          <a:xfrm>
            <a:off x="1447800" y="4767263"/>
            <a:ext cx="647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80010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5"/>
          <p:cNvSpPr txBox="1"/>
          <p:nvPr>
            <p:ph idx="10" type="dt"/>
          </p:nvPr>
        </p:nvSpPr>
        <p:spPr>
          <a:xfrm>
            <a:off x="381000" y="4767263"/>
            <a:ext cx="990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Custom Layout">
  <p:cSld name="4_Custom Layou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81000" y="914400"/>
            <a:ext cx="411480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>
            <a:off x="381000" y="2800350"/>
            <a:ext cx="4114800" cy="18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6"/>
          <p:cNvSpPr txBox="1"/>
          <p:nvPr>
            <p:ph idx="3" type="body"/>
          </p:nvPr>
        </p:nvSpPr>
        <p:spPr>
          <a:xfrm>
            <a:off x="4648200" y="914400"/>
            <a:ext cx="41148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6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1" name="Google Shape;121;p26"/>
          <p:cNvSpPr txBox="1"/>
          <p:nvPr>
            <p:ph idx="11" type="ftr"/>
          </p:nvPr>
        </p:nvSpPr>
        <p:spPr>
          <a:xfrm>
            <a:off x="1447800" y="4767263"/>
            <a:ext cx="647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idx="12" type="sldNum"/>
          </p:nvPr>
        </p:nvSpPr>
        <p:spPr>
          <a:xfrm>
            <a:off x="80010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6"/>
          <p:cNvSpPr txBox="1"/>
          <p:nvPr>
            <p:ph idx="10" type="dt"/>
          </p:nvPr>
        </p:nvSpPr>
        <p:spPr>
          <a:xfrm>
            <a:off x="381000" y="4767263"/>
            <a:ext cx="990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Custom Layout">
  <p:cSld name="5_Custom Layou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4648200" y="914400"/>
            <a:ext cx="4114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7"/>
          <p:cNvSpPr txBox="1"/>
          <p:nvPr>
            <p:ph idx="2" type="body"/>
          </p:nvPr>
        </p:nvSpPr>
        <p:spPr>
          <a:xfrm>
            <a:off x="4648200" y="2857500"/>
            <a:ext cx="4114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7"/>
          <p:cNvSpPr txBox="1"/>
          <p:nvPr>
            <p:ph idx="3" type="body"/>
          </p:nvPr>
        </p:nvSpPr>
        <p:spPr>
          <a:xfrm>
            <a:off x="381000" y="914400"/>
            <a:ext cx="41148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7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9" name="Google Shape;129;p27"/>
          <p:cNvSpPr txBox="1"/>
          <p:nvPr>
            <p:ph idx="11" type="ftr"/>
          </p:nvPr>
        </p:nvSpPr>
        <p:spPr>
          <a:xfrm>
            <a:off x="1447800" y="4767263"/>
            <a:ext cx="647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80010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7"/>
          <p:cNvSpPr txBox="1"/>
          <p:nvPr>
            <p:ph idx="10" type="dt"/>
          </p:nvPr>
        </p:nvSpPr>
        <p:spPr>
          <a:xfrm>
            <a:off x="381000" y="4767263"/>
            <a:ext cx="990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Custom Layout">
  <p:cSld name="6_Custom Layou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28"/>
          <p:cNvCxnSpPr/>
          <p:nvPr/>
        </p:nvCxnSpPr>
        <p:spPr>
          <a:xfrm>
            <a:off x="381000" y="742950"/>
            <a:ext cx="8382000" cy="1191"/>
          </a:xfrm>
          <a:prstGeom prst="straightConnector1">
            <a:avLst/>
          </a:prstGeom>
          <a:noFill/>
          <a:ln cap="flat" cmpd="sng" w="22225">
            <a:solidFill>
              <a:srgbClr val="00337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381000" y="914400"/>
            <a:ext cx="411480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8"/>
          <p:cNvSpPr txBox="1"/>
          <p:nvPr>
            <p:ph idx="2" type="body"/>
          </p:nvPr>
        </p:nvSpPr>
        <p:spPr>
          <a:xfrm>
            <a:off x="4648200" y="914400"/>
            <a:ext cx="411480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8"/>
          <p:cNvSpPr txBox="1"/>
          <p:nvPr>
            <p:ph idx="3" type="body"/>
          </p:nvPr>
        </p:nvSpPr>
        <p:spPr>
          <a:xfrm>
            <a:off x="381000" y="2800350"/>
            <a:ext cx="8382000" cy="18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8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8" name="Google Shape;138;p28"/>
          <p:cNvSpPr txBox="1"/>
          <p:nvPr>
            <p:ph idx="11" type="ftr"/>
          </p:nvPr>
        </p:nvSpPr>
        <p:spPr>
          <a:xfrm>
            <a:off x="1447800" y="4767263"/>
            <a:ext cx="647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0010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8"/>
          <p:cNvSpPr txBox="1"/>
          <p:nvPr>
            <p:ph idx="10" type="dt"/>
          </p:nvPr>
        </p:nvSpPr>
        <p:spPr>
          <a:xfrm>
            <a:off x="381000" y="4767263"/>
            <a:ext cx="990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Custom Layout">
  <p:cSld name="7_Custom Layou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381000" y="914400"/>
            <a:ext cx="2667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9"/>
          <p:cNvSpPr txBox="1"/>
          <p:nvPr>
            <p:ph idx="2" type="body"/>
          </p:nvPr>
        </p:nvSpPr>
        <p:spPr>
          <a:xfrm>
            <a:off x="3200400" y="914400"/>
            <a:ext cx="27432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9"/>
          <p:cNvSpPr txBox="1"/>
          <p:nvPr>
            <p:ph idx="3" type="body"/>
          </p:nvPr>
        </p:nvSpPr>
        <p:spPr>
          <a:xfrm>
            <a:off x="6096000" y="914400"/>
            <a:ext cx="2667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9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6" name="Google Shape;146;p29"/>
          <p:cNvSpPr txBox="1"/>
          <p:nvPr>
            <p:ph idx="11" type="ftr"/>
          </p:nvPr>
        </p:nvSpPr>
        <p:spPr>
          <a:xfrm>
            <a:off x="1447800" y="4767263"/>
            <a:ext cx="647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0010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9"/>
          <p:cNvSpPr txBox="1"/>
          <p:nvPr>
            <p:ph idx="10" type="dt"/>
          </p:nvPr>
        </p:nvSpPr>
        <p:spPr>
          <a:xfrm>
            <a:off x="381000" y="4767263"/>
            <a:ext cx="990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49" name="Google Shape;149;p29"/>
          <p:cNvCxnSpPr/>
          <p:nvPr/>
        </p:nvCxnSpPr>
        <p:spPr>
          <a:xfrm>
            <a:off x="381000" y="628650"/>
            <a:ext cx="8382000" cy="1191"/>
          </a:xfrm>
          <a:prstGeom prst="straightConnector1">
            <a:avLst/>
          </a:prstGeom>
          <a:noFill/>
          <a:ln cap="flat" cmpd="sng" w="28575">
            <a:solidFill>
              <a:srgbClr val="00337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Custom Layout">
  <p:cSld name="8_Custom Layou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81000" y="914400"/>
            <a:ext cx="4114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30"/>
          <p:cNvSpPr txBox="1"/>
          <p:nvPr>
            <p:ph idx="2" type="body"/>
          </p:nvPr>
        </p:nvSpPr>
        <p:spPr>
          <a:xfrm>
            <a:off x="4648200" y="914400"/>
            <a:ext cx="4114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30"/>
          <p:cNvSpPr txBox="1"/>
          <p:nvPr>
            <p:ph idx="3" type="body"/>
          </p:nvPr>
        </p:nvSpPr>
        <p:spPr>
          <a:xfrm>
            <a:off x="381000" y="2857500"/>
            <a:ext cx="4114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30"/>
          <p:cNvSpPr txBox="1"/>
          <p:nvPr>
            <p:ph idx="4" type="body"/>
          </p:nvPr>
        </p:nvSpPr>
        <p:spPr>
          <a:xfrm>
            <a:off x="4648200" y="2857500"/>
            <a:ext cx="4114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6" name="Google Shape;156;p30"/>
          <p:cNvSpPr txBox="1"/>
          <p:nvPr>
            <p:ph idx="11" type="ftr"/>
          </p:nvPr>
        </p:nvSpPr>
        <p:spPr>
          <a:xfrm>
            <a:off x="1447800" y="4767263"/>
            <a:ext cx="647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0010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30"/>
          <p:cNvSpPr txBox="1"/>
          <p:nvPr>
            <p:ph idx="10" type="dt"/>
          </p:nvPr>
        </p:nvSpPr>
        <p:spPr>
          <a:xfrm>
            <a:off x="381000" y="4767263"/>
            <a:ext cx="990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59" name="Google Shape;159;p30"/>
          <p:cNvCxnSpPr/>
          <p:nvPr/>
        </p:nvCxnSpPr>
        <p:spPr>
          <a:xfrm>
            <a:off x="381000" y="628650"/>
            <a:ext cx="8382000" cy="1191"/>
          </a:xfrm>
          <a:prstGeom prst="straightConnector1">
            <a:avLst/>
          </a:prstGeom>
          <a:noFill/>
          <a:ln cap="flat" cmpd="sng" w="28575">
            <a:solidFill>
              <a:srgbClr val="00337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81000" y="914400"/>
            <a:ext cx="3084513" cy="571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575050" y="914400"/>
            <a:ext cx="5187950" cy="377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381000" y="1485900"/>
            <a:ext cx="3084513" cy="320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31"/>
          <p:cNvSpPr txBox="1"/>
          <p:nvPr>
            <p:ph idx="11" type="ftr"/>
          </p:nvPr>
        </p:nvSpPr>
        <p:spPr>
          <a:xfrm>
            <a:off x="1447800" y="4767263"/>
            <a:ext cx="647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80010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1"/>
          <p:cNvSpPr txBox="1"/>
          <p:nvPr>
            <p:ph idx="10" type="dt"/>
          </p:nvPr>
        </p:nvSpPr>
        <p:spPr>
          <a:xfrm>
            <a:off x="381000" y="4767263"/>
            <a:ext cx="990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81000" y="3600450"/>
            <a:ext cx="8382000" cy="42505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9" name="Google Shape;169;p32"/>
          <p:cNvSpPr/>
          <p:nvPr>
            <p:ph idx="2" type="pic"/>
          </p:nvPr>
        </p:nvSpPr>
        <p:spPr>
          <a:xfrm>
            <a:off x="381000" y="914400"/>
            <a:ext cx="83820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81000" y="4025503"/>
            <a:ext cx="8382000" cy="660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32"/>
          <p:cNvSpPr txBox="1"/>
          <p:nvPr>
            <p:ph idx="11" type="ftr"/>
          </p:nvPr>
        </p:nvSpPr>
        <p:spPr>
          <a:xfrm>
            <a:off x="1447800" y="4767263"/>
            <a:ext cx="647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0010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 txBox="1"/>
          <p:nvPr>
            <p:ph idx="10" type="dt"/>
          </p:nvPr>
        </p:nvSpPr>
        <p:spPr>
          <a:xfrm>
            <a:off x="381000" y="4767263"/>
            <a:ext cx="990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81000" y="914400"/>
            <a:ext cx="2438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381000" y="2857500"/>
            <a:ext cx="2438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33"/>
          <p:cNvSpPr txBox="1"/>
          <p:nvPr>
            <p:ph idx="3" type="body"/>
          </p:nvPr>
        </p:nvSpPr>
        <p:spPr>
          <a:xfrm>
            <a:off x="6324600" y="914400"/>
            <a:ext cx="2438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33"/>
          <p:cNvSpPr txBox="1"/>
          <p:nvPr>
            <p:ph idx="4" type="body"/>
          </p:nvPr>
        </p:nvSpPr>
        <p:spPr>
          <a:xfrm>
            <a:off x="6324600" y="2857500"/>
            <a:ext cx="2438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33"/>
          <p:cNvSpPr txBox="1"/>
          <p:nvPr>
            <p:ph idx="5" type="body"/>
          </p:nvPr>
        </p:nvSpPr>
        <p:spPr>
          <a:xfrm>
            <a:off x="2971800" y="914400"/>
            <a:ext cx="32004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33"/>
          <p:cNvSpPr txBox="1"/>
          <p:nvPr>
            <p:ph idx="11" type="ftr"/>
          </p:nvPr>
        </p:nvSpPr>
        <p:spPr>
          <a:xfrm>
            <a:off x="1447800" y="4767263"/>
            <a:ext cx="647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3"/>
          <p:cNvSpPr txBox="1"/>
          <p:nvPr>
            <p:ph idx="12" type="sldNum"/>
          </p:nvPr>
        </p:nvSpPr>
        <p:spPr>
          <a:xfrm>
            <a:off x="80010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33"/>
          <p:cNvSpPr txBox="1"/>
          <p:nvPr>
            <p:ph idx="10" type="dt"/>
          </p:nvPr>
        </p:nvSpPr>
        <p:spPr>
          <a:xfrm>
            <a:off x="381000" y="4767263"/>
            <a:ext cx="990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Custom Layout">
  <p:cSld name="10_Custom Layou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81000" y="914400"/>
            <a:ext cx="2438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34"/>
          <p:cNvSpPr txBox="1"/>
          <p:nvPr>
            <p:ph idx="2" type="body"/>
          </p:nvPr>
        </p:nvSpPr>
        <p:spPr>
          <a:xfrm>
            <a:off x="381000" y="2857500"/>
            <a:ext cx="2438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34"/>
          <p:cNvSpPr txBox="1"/>
          <p:nvPr>
            <p:ph idx="3" type="body"/>
          </p:nvPr>
        </p:nvSpPr>
        <p:spPr>
          <a:xfrm>
            <a:off x="6324600" y="914400"/>
            <a:ext cx="2438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34"/>
          <p:cNvSpPr txBox="1"/>
          <p:nvPr>
            <p:ph idx="4" type="body"/>
          </p:nvPr>
        </p:nvSpPr>
        <p:spPr>
          <a:xfrm>
            <a:off x="6324600" y="2857500"/>
            <a:ext cx="2438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34"/>
          <p:cNvSpPr txBox="1"/>
          <p:nvPr>
            <p:ph idx="5" type="body"/>
          </p:nvPr>
        </p:nvSpPr>
        <p:spPr>
          <a:xfrm>
            <a:off x="2971800" y="1314450"/>
            <a:ext cx="3200400" cy="33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34"/>
          <p:cNvSpPr txBox="1"/>
          <p:nvPr>
            <p:ph idx="6" type="body"/>
          </p:nvPr>
        </p:nvSpPr>
        <p:spPr>
          <a:xfrm>
            <a:off x="2971800" y="914400"/>
            <a:ext cx="3200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34"/>
          <p:cNvSpPr txBox="1"/>
          <p:nvPr>
            <p:ph idx="11" type="ftr"/>
          </p:nvPr>
        </p:nvSpPr>
        <p:spPr>
          <a:xfrm>
            <a:off x="1447800" y="4767263"/>
            <a:ext cx="647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34"/>
          <p:cNvSpPr txBox="1"/>
          <p:nvPr>
            <p:ph idx="12" type="sldNum"/>
          </p:nvPr>
        </p:nvSpPr>
        <p:spPr>
          <a:xfrm>
            <a:off x="80010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4"/>
          <p:cNvSpPr txBox="1"/>
          <p:nvPr>
            <p:ph idx="10" type="dt"/>
          </p:nvPr>
        </p:nvSpPr>
        <p:spPr>
          <a:xfrm>
            <a:off x="381000" y="4767263"/>
            <a:ext cx="990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 rot="5400000">
            <a:off x="6696075" y="2752725"/>
            <a:ext cx="3829050" cy="609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 rot="5400000">
            <a:off x="1857375" y="-1019175"/>
            <a:ext cx="4743450" cy="7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35"/>
          <p:cNvSpPr txBox="1"/>
          <p:nvPr>
            <p:ph idx="11" type="ftr"/>
          </p:nvPr>
        </p:nvSpPr>
        <p:spPr>
          <a:xfrm rot="5400000">
            <a:off x="-1408112" y="2474912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35"/>
          <p:cNvSpPr txBox="1"/>
          <p:nvPr>
            <p:ph idx="12" type="sldNum"/>
          </p:nvPr>
        </p:nvSpPr>
        <p:spPr>
          <a:xfrm rot="5400000">
            <a:off x="77788" y="4532312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5"/>
          <p:cNvSpPr txBox="1"/>
          <p:nvPr>
            <p:ph idx="10" type="dt"/>
          </p:nvPr>
        </p:nvSpPr>
        <p:spPr>
          <a:xfrm rot="5400000">
            <a:off x="20638" y="360362"/>
            <a:ext cx="628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 rot="5400000">
            <a:off x="4867275" y="1990725"/>
            <a:ext cx="4743450" cy="1219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 rot="5400000">
            <a:off x="1171575" y="-333375"/>
            <a:ext cx="474345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36"/>
          <p:cNvSpPr txBox="1"/>
          <p:nvPr>
            <p:ph idx="11" type="ftr"/>
          </p:nvPr>
        </p:nvSpPr>
        <p:spPr>
          <a:xfrm rot="5400000">
            <a:off x="-1408112" y="2474912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36"/>
          <p:cNvSpPr txBox="1"/>
          <p:nvPr>
            <p:ph idx="12" type="sldNum"/>
          </p:nvPr>
        </p:nvSpPr>
        <p:spPr>
          <a:xfrm rot="5400000">
            <a:off x="77788" y="4532312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6"/>
          <p:cNvSpPr txBox="1"/>
          <p:nvPr>
            <p:ph idx="10" type="dt"/>
          </p:nvPr>
        </p:nvSpPr>
        <p:spPr>
          <a:xfrm rot="5400000">
            <a:off x="20638" y="360362"/>
            <a:ext cx="628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81000" y="914400"/>
            <a:ext cx="8382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Relationship Id="rId7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ctrTitle"/>
          </p:nvPr>
        </p:nvSpPr>
        <p:spPr>
          <a:xfrm>
            <a:off x="685800" y="1885950"/>
            <a:ext cx="7772400" cy="66306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Gene expression from RNA-Seq</a:t>
            </a:r>
            <a:endParaRPr b="0" i="0" sz="22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6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But, what happens when there are different isoforms? 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6" name="Google Shape;54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400" y="844850"/>
            <a:ext cx="6638700" cy="20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6"/>
          <p:cNvSpPr txBox="1"/>
          <p:nvPr/>
        </p:nvSpPr>
        <p:spPr>
          <a:xfrm>
            <a:off x="381000" y="3067050"/>
            <a:ext cx="8553900" cy="1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a set of previous gene/transcript annotations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Define only one isoform per gene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1-1 read to transcript correspondence. </a:t>
            </a:r>
            <a:endParaRPr sz="20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 (fragments) are now short, one transcript generates many fragments.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7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 probabilistic approach: Isoform deconvolution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3" name="Google Shape;55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8575" y="628688"/>
            <a:ext cx="3507000" cy="21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47"/>
          <p:cNvSpPr txBox="1"/>
          <p:nvPr/>
        </p:nvSpPr>
        <p:spPr>
          <a:xfrm>
            <a:off x="325125" y="2824575"/>
            <a:ext cx="85539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difference: quantification involves read assignment. Our model must capture read assignment uncertainty.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7"/>
          <p:cNvSpPr txBox="1"/>
          <p:nvPr/>
        </p:nvSpPr>
        <p:spPr>
          <a:xfrm>
            <a:off x="139400" y="3576375"/>
            <a:ext cx="8976600" cy="14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   Transcript relative abundance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Unknown!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Fragment alignment source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Observed variables: N fragment alignments, transcripts,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 length distribution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8"/>
          <p:cNvSpPr txBox="1"/>
          <p:nvPr/>
        </p:nvSpPr>
        <p:spPr>
          <a:xfrm>
            <a:off x="152400" y="228600"/>
            <a:ext cx="8229600" cy="30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lang="en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 can estimate the insert size distribution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insert.size.normal.dist.ai" id="561" name="Google Shape;56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4340" y="3018205"/>
            <a:ext cx="2714668" cy="18395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2" name="Google Shape;562;p48"/>
          <p:cNvGrpSpPr/>
          <p:nvPr/>
        </p:nvGrpSpPr>
        <p:grpSpPr>
          <a:xfrm>
            <a:off x="814796" y="914400"/>
            <a:ext cx="3583517" cy="571500"/>
            <a:chOff x="683683" y="1447800"/>
            <a:chExt cx="3583517" cy="762000"/>
          </a:xfrm>
        </p:grpSpPr>
        <p:sp>
          <p:nvSpPr>
            <p:cNvPr id="563" name="Google Shape;563;p48"/>
            <p:cNvSpPr/>
            <p:nvPr/>
          </p:nvSpPr>
          <p:spPr>
            <a:xfrm>
              <a:off x="685800" y="1905000"/>
              <a:ext cx="152400" cy="3048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48"/>
            <p:cNvSpPr/>
            <p:nvPr/>
          </p:nvSpPr>
          <p:spPr>
            <a:xfrm>
              <a:off x="1752600" y="1905000"/>
              <a:ext cx="152400" cy="3048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48"/>
            <p:cNvSpPr/>
            <p:nvPr/>
          </p:nvSpPr>
          <p:spPr>
            <a:xfrm>
              <a:off x="3048000" y="1905000"/>
              <a:ext cx="1219200" cy="3048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6" name="Google Shape;566;p48"/>
            <p:cNvCxnSpPr>
              <a:stCxn id="564" idx="3"/>
              <a:endCxn id="565" idx="1"/>
            </p:cNvCxnSpPr>
            <p:nvPr/>
          </p:nvCxnSpPr>
          <p:spPr>
            <a:xfrm>
              <a:off x="1905000" y="2057400"/>
              <a:ext cx="1143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7" name="Google Shape;567;p48"/>
            <p:cNvCxnSpPr>
              <a:stCxn id="564" idx="1"/>
              <a:endCxn id="563" idx="3"/>
            </p:cNvCxnSpPr>
            <p:nvPr/>
          </p:nvCxnSpPr>
          <p:spPr>
            <a:xfrm rot="10800000">
              <a:off x="838200" y="2057400"/>
              <a:ext cx="914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8" name="Google Shape;568;p48"/>
            <p:cNvSpPr/>
            <p:nvPr/>
          </p:nvSpPr>
          <p:spPr>
            <a:xfrm>
              <a:off x="683683" y="1800225"/>
              <a:ext cx="76200" cy="4571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48"/>
            <p:cNvSpPr/>
            <p:nvPr/>
          </p:nvSpPr>
          <p:spPr>
            <a:xfrm>
              <a:off x="1801283" y="1834939"/>
              <a:ext cx="76200" cy="4571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48"/>
            <p:cNvSpPr/>
            <p:nvPr/>
          </p:nvSpPr>
          <p:spPr>
            <a:xfrm>
              <a:off x="4042833" y="1812714"/>
              <a:ext cx="76200" cy="4571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48"/>
            <p:cNvSpPr/>
            <p:nvPr/>
          </p:nvSpPr>
          <p:spPr>
            <a:xfrm>
              <a:off x="3738033" y="1752600"/>
              <a:ext cx="76200" cy="4571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48"/>
            <p:cNvSpPr/>
            <p:nvPr/>
          </p:nvSpPr>
          <p:spPr>
            <a:xfrm>
              <a:off x="766233" y="1447800"/>
              <a:ext cx="2971800" cy="685800"/>
            </a:xfrm>
            <a:prstGeom prst="arc">
              <a:avLst>
                <a:gd fmla="val 10748411" name="adj1"/>
                <a:gd fmla="val 21568709" name="adj2"/>
              </a:avLst>
            </a:prstGeom>
            <a:noFill/>
            <a:ln cap="flat" cmpd="sng" w="12700">
              <a:solidFill>
                <a:schemeClr val="dk1"/>
              </a:solidFill>
              <a:prstDash val="dash"/>
              <a:bevel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48"/>
            <p:cNvSpPr/>
            <p:nvPr/>
          </p:nvSpPr>
          <p:spPr>
            <a:xfrm>
              <a:off x="1877483" y="1528233"/>
              <a:ext cx="2165350" cy="596900"/>
            </a:xfrm>
            <a:prstGeom prst="arc">
              <a:avLst>
                <a:gd fmla="val 10748411" name="adj1"/>
                <a:gd fmla="val 21568709" name="adj2"/>
              </a:avLst>
            </a:prstGeom>
            <a:noFill/>
            <a:ln cap="flat" cmpd="sng" w="12700">
              <a:solidFill>
                <a:schemeClr val="dk1"/>
              </a:solidFill>
              <a:prstDash val="dash"/>
              <a:bevel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48"/>
            <p:cNvSpPr txBox="1"/>
            <p:nvPr/>
          </p:nvSpPr>
          <p:spPr>
            <a:xfrm>
              <a:off x="990600" y="1447800"/>
              <a:ext cx="3819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aseline="-25000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aseline="-2500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48"/>
            <p:cNvSpPr txBox="1"/>
            <p:nvPr/>
          </p:nvSpPr>
          <p:spPr>
            <a:xfrm>
              <a:off x="2438400" y="1524000"/>
              <a:ext cx="3819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aseline="-25000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aseline="-2500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6" name="Google Shape;576;p48"/>
          <p:cNvGrpSpPr/>
          <p:nvPr/>
        </p:nvGrpSpPr>
        <p:grpSpPr>
          <a:xfrm>
            <a:off x="3941113" y="1885950"/>
            <a:ext cx="1524000" cy="742950"/>
            <a:chOff x="1371600" y="2819400"/>
            <a:chExt cx="1524000" cy="990600"/>
          </a:xfrm>
        </p:grpSpPr>
        <p:sp>
          <p:nvSpPr>
            <p:cNvPr id="577" name="Google Shape;577;p48"/>
            <p:cNvSpPr/>
            <p:nvPr/>
          </p:nvSpPr>
          <p:spPr>
            <a:xfrm>
              <a:off x="1375833" y="3429004"/>
              <a:ext cx="76200" cy="4571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48"/>
            <p:cNvSpPr/>
            <p:nvPr/>
          </p:nvSpPr>
          <p:spPr>
            <a:xfrm>
              <a:off x="1903731" y="3430906"/>
              <a:ext cx="45719" cy="4571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48"/>
            <p:cNvSpPr/>
            <p:nvPr/>
          </p:nvSpPr>
          <p:spPr>
            <a:xfrm>
              <a:off x="2844798" y="3408681"/>
              <a:ext cx="45719" cy="4571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48"/>
            <p:cNvSpPr/>
            <p:nvPr/>
          </p:nvSpPr>
          <p:spPr>
            <a:xfrm>
              <a:off x="2743200" y="3429000"/>
              <a:ext cx="76200" cy="4571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48"/>
            <p:cNvSpPr/>
            <p:nvPr/>
          </p:nvSpPr>
          <p:spPr>
            <a:xfrm>
              <a:off x="1447799" y="3124200"/>
              <a:ext cx="1295401" cy="685800"/>
            </a:xfrm>
            <a:prstGeom prst="arc">
              <a:avLst>
                <a:gd fmla="val 10748411" name="adj1"/>
                <a:gd fmla="val 21568709" name="adj2"/>
              </a:avLst>
            </a:prstGeom>
            <a:noFill/>
            <a:ln cap="flat" cmpd="sng" w="12700">
              <a:solidFill>
                <a:schemeClr val="dk1"/>
              </a:solidFill>
              <a:prstDash val="dash"/>
              <a:bevel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48"/>
            <p:cNvSpPr/>
            <p:nvPr/>
          </p:nvSpPr>
          <p:spPr>
            <a:xfrm>
              <a:off x="1943101" y="3119967"/>
              <a:ext cx="903606" cy="601133"/>
            </a:xfrm>
            <a:prstGeom prst="arc">
              <a:avLst>
                <a:gd fmla="val 10748411" name="adj1"/>
                <a:gd fmla="val 21568709" name="adj2"/>
              </a:avLst>
            </a:prstGeom>
            <a:noFill/>
            <a:ln cap="flat" cmpd="sng" w="12700">
              <a:solidFill>
                <a:schemeClr val="dk1"/>
              </a:solidFill>
              <a:prstDash val="dash"/>
              <a:bevel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3" name="Google Shape;583;p48"/>
            <p:cNvGrpSpPr/>
            <p:nvPr/>
          </p:nvGrpSpPr>
          <p:grpSpPr>
            <a:xfrm>
              <a:off x="1371600" y="3505200"/>
              <a:ext cx="1524000" cy="304800"/>
              <a:chOff x="1600200" y="3200400"/>
              <a:chExt cx="1524000" cy="304800"/>
            </a:xfrm>
          </p:grpSpPr>
          <p:sp>
            <p:nvSpPr>
              <p:cNvPr id="584" name="Google Shape;584;p48"/>
              <p:cNvSpPr/>
              <p:nvPr/>
            </p:nvSpPr>
            <p:spPr>
              <a:xfrm>
                <a:off x="1600200" y="3200400"/>
                <a:ext cx="152400" cy="3048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48"/>
              <p:cNvSpPr/>
              <p:nvPr/>
            </p:nvSpPr>
            <p:spPr>
              <a:xfrm>
                <a:off x="1752600" y="3200400"/>
                <a:ext cx="152400" cy="3048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48"/>
              <p:cNvSpPr/>
              <p:nvPr/>
            </p:nvSpPr>
            <p:spPr>
              <a:xfrm>
                <a:off x="1905000" y="3200400"/>
                <a:ext cx="1219200" cy="3048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7" name="Google Shape;587;p48"/>
            <p:cNvSpPr txBox="1"/>
            <p:nvPr/>
          </p:nvSpPr>
          <p:spPr>
            <a:xfrm>
              <a:off x="1447800" y="2819400"/>
              <a:ext cx="3839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aseline="-25000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aseline="-2500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48"/>
            <p:cNvSpPr txBox="1"/>
            <p:nvPr/>
          </p:nvSpPr>
          <p:spPr>
            <a:xfrm>
              <a:off x="2438400" y="2819400"/>
              <a:ext cx="3839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aseline="-25000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aseline="-2500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9" name="Google Shape;589;p48"/>
          <p:cNvSpPr/>
          <p:nvPr/>
        </p:nvSpPr>
        <p:spPr>
          <a:xfrm flipH="1" rot="8676353">
            <a:off x="3333540" y="1668037"/>
            <a:ext cx="542820" cy="46791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48"/>
          <p:cNvSpPr txBox="1"/>
          <p:nvPr/>
        </p:nvSpPr>
        <p:spPr>
          <a:xfrm>
            <a:off x="588325" y="1828800"/>
            <a:ext cx="26121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Splice and compute insert distance</a:t>
            </a:r>
            <a:endParaRPr/>
          </a:p>
        </p:txBody>
      </p:sp>
      <p:sp>
        <p:nvSpPr>
          <p:cNvPr id="591" name="Google Shape;591;p48"/>
          <p:cNvSpPr/>
          <p:nvPr/>
        </p:nvSpPr>
        <p:spPr>
          <a:xfrm flipH="1" rot="8480412">
            <a:off x="5547346" y="2624927"/>
            <a:ext cx="534021" cy="47566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8"/>
          <p:cNvSpPr txBox="1"/>
          <p:nvPr/>
        </p:nvSpPr>
        <p:spPr>
          <a:xfrm>
            <a:off x="2495075" y="3717700"/>
            <a:ext cx="25341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  insert size empirical distribution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48"/>
          <p:cNvSpPr txBox="1"/>
          <p:nvPr/>
        </p:nvSpPr>
        <p:spPr>
          <a:xfrm>
            <a:off x="4953000" y="1200150"/>
            <a:ext cx="406343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all single isoform reconstructions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9"/>
          <p:cNvSpPr txBox="1"/>
          <p:nvPr/>
        </p:nvSpPr>
        <p:spPr>
          <a:xfrm>
            <a:off x="152400" y="228600"/>
            <a:ext cx="8229600" cy="30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lang="en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… and use it for probabilistic read assignment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99" name="Google Shape;599;p49"/>
          <p:cNvSpPr/>
          <p:nvPr/>
        </p:nvSpPr>
        <p:spPr>
          <a:xfrm>
            <a:off x="1828800" y="1085850"/>
            <a:ext cx="152400" cy="228600"/>
          </a:xfrm>
          <a:prstGeom prst="rect">
            <a:avLst/>
          </a:prstGeom>
          <a:solidFill>
            <a:srgbClr val="934B21"/>
          </a:solidFill>
          <a:ln cap="flat" cmpd="sng" w="9525">
            <a:solidFill>
              <a:srgbClr val="934B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49"/>
          <p:cNvSpPr/>
          <p:nvPr/>
        </p:nvSpPr>
        <p:spPr>
          <a:xfrm>
            <a:off x="2895600" y="1085850"/>
            <a:ext cx="152400" cy="228600"/>
          </a:xfrm>
          <a:prstGeom prst="rect">
            <a:avLst/>
          </a:prstGeom>
          <a:solidFill>
            <a:srgbClr val="934B21"/>
          </a:solidFill>
          <a:ln cap="flat" cmpd="sng" w="9525">
            <a:solidFill>
              <a:srgbClr val="934B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9"/>
          <p:cNvSpPr/>
          <p:nvPr/>
        </p:nvSpPr>
        <p:spPr>
          <a:xfrm>
            <a:off x="4191000" y="1085850"/>
            <a:ext cx="1219200" cy="228600"/>
          </a:xfrm>
          <a:prstGeom prst="rect">
            <a:avLst/>
          </a:prstGeom>
          <a:solidFill>
            <a:srgbClr val="934B21"/>
          </a:solidFill>
          <a:ln cap="flat" cmpd="sng" w="9525">
            <a:solidFill>
              <a:srgbClr val="934B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49"/>
          <p:cNvSpPr/>
          <p:nvPr/>
        </p:nvSpPr>
        <p:spPr>
          <a:xfrm>
            <a:off x="1828800" y="1485900"/>
            <a:ext cx="152400" cy="228600"/>
          </a:xfrm>
          <a:prstGeom prst="rect">
            <a:avLst/>
          </a:prstGeom>
          <a:solidFill>
            <a:srgbClr val="326064"/>
          </a:solidFill>
          <a:ln cap="flat" cmpd="sng" w="9525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49"/>
          <p:cNvSpPr/>
          <p:nvPr/>
        </p:nvSpPr>
        <p:spPr>
          <a:xfrm>
            <a:off x="2895600" y="1485900"/>
            <a:ext cx="152400" cy="228600"/>
          </a:xfrm>
          <a:prstGeom prst="rect">
            <a:avLst/>
          </a:prstGeom>
          <a:solidFill>
            <a:srgbClr val="326064"/>
          </a:solidFill>
          <a:ln cap="flat" cmpd="sng" w="9525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49"/>
          <p:cNvSpPr/>
          <p:nvPr/>
        </p:nvSpPr>
        <p:spPr>
          <a:xfrm>
            <a:off x="4191000" y="1485900"/>
            <a:ext cx="914400" cy="228600"/>
          </a:xfrm>
          <a:prstGeom prst="rect">
            <a:avLst/>
          </a:prstGeom>
          <a:solidFill>
            <a:srgbClr val="326064"/>
          </a:solidFill>
          <a:ln cap="flat" cmpd="sng" w="9525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49"/>
          <p:cNvSpPr/>
          <p:nvPr/>
        </p:nvSpPr>
        <p:spPr>
          <a:xfrm>
            <a:off x="1828800" y="1885950"/>
            <a:ext cx="152400" cy="228600"/>
          </a:xfrm>
          <a:prstGeom prst="rect">
            <a:avLst/>
          </a:prstGeom>
          <a:solidFill>
            <a:srgbClr val="78397A"/>
          </a:solidFill>
          <a:ln cap="flat" cmpd="sng" w="9525">
            <a:solidFill>
              <a:srgbClr val="783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49"/>
          <p:cNvSpPr/>
          <p:nvPr/>
        </p:nvSpPr>
        <p:spPr>
          <a:xfrm>
            <a:off x="4191000" y="1885950"/>
            <a:ext cx="533400" cy="228600"/>
          </a:xfrm>
          <a:prstGeom prst="rect">
            <a:avLst/>
          </a:prstGeom>
          <a:solidFill>
            <a:srgbClr val="78397A"/>
          </a:solidFill>
          <a:ln cap="flat" cmpd="sng" w="9525">
            <a:solidFill>
              <a:srgbClr val="783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7" name="Google Shape;607;p49"/>
          <p:cNvCxnSpPr>
            <a:stCxn id="600" idx="3"/>
            <a:endCxn id="601" idx="1"/>
          </p:cNvCxnSpPr>
          <p:nvPr/>
        </p:nvCxnSpPr>
        <p:spPr>
          <a:xfrm>
            <a:off x="3048000" y="1200150"/>
            <a:ext cx="1143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8" name="Google Shape;608;p49"/>
          <p:cNvCxnSpPr>
            <a:stCxn id="600" idx="1"/>
            <a:endCxn id="599" idx="3"/>
          </p:cNvCxnSpPr>
          <p:nvPr/>
        </p:nvCxnSpPr>
        <p:spPr>
          <a:xfrm rot="10800000">
            <a:off x="1981200" y="1200150"/>
            <a:ext cx="914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9" name="Google Shape;609;p49"/>
          <p:cNvCxnSpPr/>
          <p:nvPr/>
        </p:nvCxnSpPr>
        <p:spPr>
          <a:xfrm>
            <a:off x="3048001" y="1599008"/>
            <a:ext cx="1143000" cy="119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0" name="Google Shape;610;p49"/>
          <p:cNvCxnSpPr/>
          <p:nvPr/>
        </p:nvCxnSpPr>
        <p:spPr>
          <a:xfrm rot="10800000">
            <a:off x="1981201" y="1599008"/>
            <a:ext cx="914400" cy="119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1" name="Google Shape;611;p49"/>
          <p:cNvCxnSpPr>
            <a:stCxn id="605" idx="3"/>
          </p:cNvCxnSpPr>
          <p:nvPr/>
        </p:nvCxnSpPr>
        <p:spPr>
          <a:xfrm>
            <a:off x="1981200" y="2000250"/>
            <a:ext cx="2209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2" name="Google Shape;612;p49"/>
          <p:cNvSpPr txBox="1"/>
          <p:nvPr/>
        </p:nvSpPr>
        <p:spPr>
          <a:xfrm>
            <a:off x="676389" y="1064419"/>
            <a:ext cx="10762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Isoform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49"/>
          <p:cNvSpPr txBox="1"/>
          <p:nvPr/>
        </p:nvSpPr>
        <p:spPr>
          <a:xfrm>
            <a:off x="676389" y="1464469"/>
            <a:ext cx="10762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Isoform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49"/>
          <p:cNvSpPr txBox="1"/>
          <p:nvPr/>
        </p:nvSpPr>
        <p:spPr>
          <a:xfrm>
            <a:off x="676389" y="1864519"/>
            <a:ext cx="10762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Isoform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5" name="Google Shape;615;p49"/>
          <p:cNvGrpSpPr/>
          <p:nvPr/>
        </p:nvGrpSpPr>
        <p:grpSpPr>
          <a:xfrm>
            <a:off x="1140011" y="2514613"/>
            <a:ext cx="1679389" cy="1278719"/>
            <a:chOff x="1140011" y="3352817"/>
            <a:chExt cx="1679389" cy="1704958"/>
          </a:xfrm>
        </p:grpSpPr>
        <p:grpSp>
          <p:nvGrpSpPr>
            <p:cNvPr id="616" name="Google Shape;616;p49"/>
            <p:cNvGrpSpPr/>
            <p:nvPr/>
          </p:nvGrpSpPr>
          <p:grpSpPr>
            <a:xfrm>
              <a:off x="1295400" y="4219575"/>
              <a:ext cx="1524000" cy="304800"/>
              <a:chOff x="4572000" y="4343400"/>
              <a:chExt cx="1524000" cy="304800"/>
            </a:xfrm>
          </p:grpSpPr>
          <p:sp>
            <p:nvSpPr>
              <p:cNvPr id="617" name="Google Shape;617;p49"/>
              <p:cNvSpPr/>
              <p:nvPr/>
            </p:nvSpPr>
            <p:spPr>
              <a:xfrm>
                <a:off x="4572000" y="4343400"/>
                <a:ext cx="152400" cy="304800"/>
              </a:xfrm>
              <a:prstGeom prst="rect">
                <a:avLst/>
              </a:prstGeom>
              <a:solidFill>
                <a:srgbClr val="934B21"/>
              </a:solidFill>
              <a:ln cap="flat" cmpd="sng" w="9525">
                <a:solidFill>
                  <a:srgbClr val="934B2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49"/>
              <p:cNvSpPr/>
              <p:nvPr/>
            </p:nvSpPr>
            <p:spPr>
              <a:xfrm>
                <a:off x="4724400" y="4343400"/>
                <a:ext cx="152400" cy="304800"/>
              </a:xfrm>
              <a:prstGeom prst="rect">
                <a:avLst/>
              </a:prstGeom>
              <a:solidFill>
                <a:srgbClr val="934B21"/>
              </a:solidFill>
              <a:ln cap="flat" cmpd="sng" w="9525">
                <a:solidFill>
                  <a:srgbClr val="934B2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49"/>
              <p:cNvSpPr/>
              <p:nvPr/>
            </p:nvSpPr>
            <p:spPr>
              <a:xfrm>
                <a:off x="4876800" y="4343400"/>
                <a:ext cx="1219200" cy="304800"/>
              </a:xfrm>
              <a:prstGeom prst="rect">
                <a:avLst/>
              </a:prstGeom>
              <a:solidFill>
                <a:srgbClr val="934B21"/>
              </a:solidFill>
              <a:ln cap="flat" cmpd="sng" w="9525">
                <a:solidFill>
                  <a:srgbClr val="934B2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0" name="Google Shape;620;p49"/>
            <p:cNvGrpSpPr/>
            <p:nvPr/>
          </p:nvGrpSpPr>
          <p:grpSpPr>
            <a:xfrm>
              <a:off x="1295400" y="4752975"/>
              <a:ext cx="1219200" cy="304800"/>
              <a:chOff x="4572000" y="4876800"/>
              <a:chExt cx="1219200" cy="304800"/>
            </a:xfrm>
          </p:grpSpPr>
          <p:sp>
            <p:nvSpPr>
              <p:cNvPr id="621" name="Google Shape;621;p49"/>
              <p:cNvSpPr/>
              <p:nvPr/>
            </p:nvSpPr>
            <p:spPr>
              <a:xfrm>
                <a:off x="4572000" y="4876800"/>
                <a:ext cx="152400" cy="304800"/>
              </a:xfrm>
              <a:prstGeom prst="rect">
                <a:avLst/>
              </a:prstGeom>
              <a:solidFill>
                <a:srgbClr val="326064"/>
              </a:solidFill>
              <a:ln cap="flat" cmpd="sng" w="9525">
                <a:solidFill>
                  <a:srgbClr val="32606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49"/>
              <p:cNvSpPr/>
              <p:nvPr/>
            </p:nvSpPr>
            <p:spPr>
              <a:xfrm>
                <a:off x="4724400" y="4876800"/>
                <a:ext cx="152400" cy="304800"/>
              </a:xfrm>
              <a:prstGeom prst="rect">
                <a:avLst/>
              </a:prstGeom>
              <a:solidFill>
                <a:srgbClr val="326064"/>
              </a:solidFill>
              <a:ln cap="flat" cmpd="sng" w="9525">
                <a:solidFill>
                  <a:srgbClr val="32606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49"/>
              <p:cNvSpPr/>
              <p:nvPr/>
            </p:nvSpPr>
            <p:spPr>
              <a:xfrm>
                <a:off x="4876800" y="4876800"/>
                <a:ext cx="914400" cy="304800"/>
              </a:xfrm>
              <a:prstGeom prst="rect">
                <a:avLst/>
              </a:prstGeom>
              <a:solidFill>
                <a:srgbClr val="326064"/>
              </a:solidFill>
              <a:ln cap="flat" cmpd="sng" w="9525">
                <a:solidFill>
                  <a:srgbClr val="32606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4" name="Google Shape;624;p49"/>
            <p:cNvSpPr/>
            <p:nvPr/>
          </p:nvSpPr>
          <p:spPr>
            <a:xfrm>
              <a:off x="1317624" y="4114800"/>
              <a:ext cx="76200" cy="4571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9"/>
            <p:cNvSpPr/>
            <p:nvPr/>
          </p:nvSpPr>
          <p:spPr>
            <a:xfrm>
              <a:off x="2133600" y="4109510"/>
              <a:ext cx="76200" cy="4571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9"/>
            <p:cNvSpPr/>
            <p:nvPr/>
          </p:nvSpPr>
          <p:spPr>
            <a:xfrm>
              <a:off x="1391709" y="3762375"/>
              <a:ext cx="741892" cy="638175"/>
            </a:xfrm>
            <a:prstGeom prst="arc">
              <a:avLst>
                <a:gd fmla="val 10748411" name="adj1"/>
                <a:gd fmla="val 21568709" name="adj2"/>
              </a:avLst>
            </a:prstGeom>
            <a:noFill/>
            <a:ln cap="flat" cmpd="sng" w="12700">
              <a:solidFill>
                <a:schemeClr val="dk1"/>
              </a:solidFill>
              <a:prstDash val="dash"/>
              <a:bevel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9"/>
            <p:cNvSpPr txBox="1"/>
            <p:nvPr/>
          </p:nvSpPr>
          <p:spPr>
            <a:xfrm>
              <a:off x="1140011" y="3352817"/>
              <a:ext cx="38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aseline="-25000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aseline="-2500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8" name="Google Shape;628;p49"/>
          <p:cNvGrpSpPr/>
          <p:nvPr/>
        </p:nvGrpSpPr>
        <p:grpSpPr>
          <a:xfrm>
            <a:off x="3200400" y="2571750"/>
            <a:ext cx="715136" cy="812780"/>
            <a:chOff x="3886200" y="3745468"/>
            <a:chExt cx="715136" cy="1083707"/>
          </a:xfrm>
        </p:grpSpPr>
        <p:sp>
          <p:nvSpPr>
            <p:cNvPr id="629" name="Google Shape;629;p49"/>
            <p:cNvSpPr/>
            <p:nvPr/>
          </p:nvSpPr>
          <p:spPr>
            <a:xfrm>
              <a:off x="3888316" y="4419600"/>
              <a:ext cx="76200" cy="4571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9"/>
            <p:cNvSpPr/>
            <p:nvPr/>
          </p:nvSpPr>
          <p:spPr>
            <a:xfrm>
              <a:off x="4406900" y="4414310"/>
              <a:ext cx="76200" cy="4571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9"/>
            <p:cNvSpPr/>
            <p:nvPr/>
          </p:nvSpPr>
          <p:spPr>
            <a:xfrm>
              <a:off x="3962401" y="4191000"/>
              <a:ext cx="457199" cy="514350"/>
            </a:xfrm>
            <a:prstGeom prst="arc">
              <a:avLst>
                <a:gd fmla="val 10748411" name="adj1"/>
                <a:gd fmla="val 21568709" name="adj2"/>
              </a:avLst>
            </a:prstGeom>
            <a:noFill/>
            <a:ln cap="flat" cmpd="sng" w="12700">
              <a:solidFill>
                <a:schemeClr val="dk1"/>
              </a:solidFill>
              <a:prstDash val="dash"/>
              <a:bevel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2" name="Google Shape;632;p49"/>
            <p:cNvGrpSpPr/>
            <p:nvPr/>
          </p:nvGrpSpPr>
          <p:grpSpPr>
            <a:xfrm>
              <a:off x="3886200" y="4524375"/>
              <a:ext cx="685800" cy="304800"/>
              <a:chOff x="4572000" y="5334000"/>
              <a:chExt cx="685800" cy="304800"/>
            </a:xfrm>
          </p:grpSpPr>
          <p:sp>
            <p:nvSpPr>
              <p:cNvPr id="633" name="Google Shape;633;p49"/>
              <p:cNvSpPr/>
              <p:nvPr/>
            </p:nvSpPr>
            <p:spPr>
              <a:xfrm>
                <a:off x="4572000" y="5334000"/>
                <a:ext cx="152400" cy="304800"/>
              </a:xfrm>
              <a:prstGeom prst="rect">
                <a:avLst/>
              </a:prstGeom>
              <a:solidFill>
                <a:srgbClr val="78397A"/>
              </a:solidFill>
              <a:ln cap="flat" cmpd="sng" w="9525">
                <a:solidFill>
                  <a:srgbClr val="78397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49"/>
              <p:cNvSpPr/>
              <p:nvPr/>
            </p:nvSpPr>
            <p:spPr>
              <a:xfrm>
                <a:off x="4724400" y="5334000"/>
                <a:ext cx="533400" cy="304800"/>
              </a:xfrm>
              <a:prstGeom prst="rect">
                <a:avLst/>
              </a:prstGeom>
              <a:solidFill>
                <a:srgbClr val="78397A"/>
              </a:solidFill>
              <a:ln cap="flat" cmpd="sng" w="9525">
                <a:solidFill>
                  <a:srgbClr val="78397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35" name="Google Shape;635;p49"/>
            <p:cNvSpPr txBox="1"/>
            <p:nvPr/>
          </p:nvSpPr>
          <p:spPr>
            <a:xfrm>
              <a:off x="4217336" y="3745468"/>
              <a:ext cx="38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aseline="-25000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aseline="-2500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6" name="Google Shape;636;p49"/>
          <p:cNvGrpSpPr/>
          <p:nvPr/>
        </p:nvGrpSpPr>
        <p:grpSpPr>
          <a:xfrm>
            <a:off x="5334000" y="2049881"/>
            <a:ext cx="3047260" cy="2064920"/>
            <a:chOff x="5715000" y="2133600"/>
            <a:chExt cx="3047260" cy="2753226"/>
          </a:xfrm>
        </p:grpSpPr>
        <p:pic>
          <p:nvPicPr>
            <p:cNvPr descr="insert.size.normal.dist.ai" id="637" name="Google Shape;637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15000" y="2133600"/>
              <a:ext cx="3047260" cy="275322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38" name="Google Shape;638;p49"/>
            <p:cNvCxnSpPr/>
            <p:nvPr/>
          </p:nvCxnSpPr>
          <p:spPr>
            <a:xfrm rot="5400000">
              <a:off x="5753100" y="3467100"/>
              <a:ext cx="2209800" cy="1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639" name="Google Shape;639;p49"/>
            <p:cNvCxnSpPr/>
            <p:nvPr/>
          </p:nvCxnSpPr>
          <p:spPr>
            <a:xfrm rot="5400000">
              <a:off x="6971506" y="3466306"/>
              <a:ext cx="2209800" cy="1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640" name="Google Shape;640;p49"/>
            <p:cNvSpPr txBox="1"/>
            <p:nvPr/>
          </p:nvSpPr>
          <p:spPr>
            <a:xfrm>
              <a:off x="8074261" y="2133600"/>
              <a:ext cx="3839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aseline="-25000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aseline="-2500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49"/>
            <p:cNvSpPr txBox="1"/>
            <p:nvPr/>
          </p:nvSpPr>
          <p:spPr>
            <a:xfrm>
              <a:off x="6477000" y="2133600"/>
              <a:ext cx="3839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aseline="-25000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aseline="-2500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2" name="Google Shape;642;p49"/>
          <p:cNvSpPr/>
          <p:nvPr/>
        </p:nvSpPr>
        <p:spPr>
          <a:xfrm>
            <a:off x="1837267" y="1026319"/>
            <a:ext cx="76200" cy="342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49"/>
          <p:cNvSpPr/>
          <p:nvPr/>
        </p:nvSpPr>
        <p:spPr>
          <a:xfrm>
            <a:off x="4572000" y="1004888"/>
            <a:ext cx="61383" cy="3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49"/>
          <p:cNvSpPr/>
          <p:nvPr/>
        </p:nvSpPr>
        <p:spPr>
          <a:xfrm>
            <a:off x="1905001" y="762000"/>
            <a:ext cx="2700866" cy="514350"/>
          </a:xfrm>
          <a:prstGeom prst="arc">
            <a:avLst>
              <a:gd fmla="val 10748411" name="adj1"/>
              <a:gd fmla="val 21535004" name="adj2"/>
            </a:avLst>
          </a:prstGeom>
          <a:noFill/>
          <a:ln cap="flat" cmpd="sng" w="12700">
            <a:solidFill>
              <a:schemeClr val="dk1"/>
            </a:solidFill>
            <a:prstDash val="dash"/>
            <a:bevel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49"/>
          <p:cNvSpPr/>
          <p:nvPr/>
        </p:nvSpPr>
        <p:spPr>
          <a:xfrm flipH="1" rot="10800000">
            <a:off x="2743200" y="2228850"/>
            <a:ext cx="609600" cy="40005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49"/>
          <p:cNvSpPr/>
          <p:nvPr/>
        </p:nvSpPr>
        <p:spPr>
          <a:xfrm flipH="1" rot="5400000">
            <a:off x="4457700" y="3015011"/>
            <a:ext cx="457200" cy="533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49"/>
          <p:cNvSpPr txBox="1"/>
          <p:nvPr/>
        </p:nvSpPr>
        <p:spPr>
          <a:xfrm>
            <a:off x="4191000" y="3567461"/>
            <a:ext cx="94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P(d &gt; d</a:t>
            </a:r>
            <a:r>
              <a:rPr baseline="-25000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49"/>
          <p:cNvSpPr txBox="1"/>
          <p:nvPr/>
        </p:nvSpPr>
        <p:spPr>
          <a:xfrm>
            <a:off x="609600" y="4357724"/>
            <a:ext cx="8177100" cy="45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methods such as MISO, Cufflinks and RSEM, it is critical to have paired-end data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0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The RNA-Seq quantification problem. Isoform deconvolution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54" name="Google Shape;65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09600"/>
            <a:ext cx="3657600" cy="21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50"/>
          <p:cNvSpPr txBox="1"/>
          <p:nvPr/>
        </p:nvSpPr>
        <p:spPr>
          <a:xfrm>
            <a:off x="76675" y="2724150"/>
            <a:ext cx="90045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Parameters:   Transcript relative abundance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Latent variables: Fragment alignment source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Observed variables: N fragment alignments, transcripts,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 length distribution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6" name="Google Shape;656;p50"/>
          <p:cNvGrpSpPr/>
          <p:nvPr/>
        </p:nvGrpSpPr>
        <p:grpSpPr>
          <a:xfrm>
            <a:off x="5257800" y="685800"/>
            <a:ext cx="3047260" cy="2064920"/>
            <a:chOff x="5715000" y="2133600"/>
            <a:chExt cx="3047260" cy="2753226"/>
          </a:xfrm>
        </p:grpSpPr>
        <p:pic>
          <p:nvPicPr>
            <p:cNvPr descr="insert.size.normal.dist.ai" id="657" name="Google Shape;657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15000" y="2133600"/>
              <a:ext cx="3047260" cy="275322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58" name="Google Shape;658;p50"/>
            <p:cNvCxnSpPr/>
            <p:nvPr/>
          </p:nvCxnSpPr>
          <p:spPr>
            <a:xfrm rot="5400000">
              <a:off x="5753100" y="3467100"/>
              <a:ext cx="2209800" cy="1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659" name="Google Shape;659;p50"/>
            <p:cNvCxnSpPr/>
            <p:nvPr/>
          </p:nvCxnSpPr>
          <p:spPr>
            <a:xfrm rot="5400000">
              <a:off x="6971506" y="3466306"/>
              <a:ext cx="2209800" cy="1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660" name="Google Shape;660;p50"/>
            <p:cNvSpPr txBox="1"/>
            <p:nvPr/>
          </p:nvSpPr>
          <p:spPr>
            <a:xfrm>
              <a:off x="8074261" y="2133600"/>
              <a:ext cx="3839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aseline="-25000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aseline="-2500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50"/>
            <p:cNvSpPr txBox="1"/>
            <p:nvPr/>
          </p:nvSpPr>
          <p:spPr>
            <a:xfrm>
              <a:off x="6477000" y="2133600"/>
              <a:ext cx="3839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aseline="-25000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aseline="-2500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62" name="Google Shape;662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" y="3657600"/>
            <a:ext cx="5101500" cy="7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50"/>
          <p:cNvSpPr txBox="1"/>
          <p:nvPr/>
        </p:nvSpPr>
        <p:spPr>
          <a:xfrm>
            <a:off x="5562600" y="3771900"/>
            <a:ext cx="3390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of the fragment alignment originating from 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4" name="Google Shape;664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600" y="4448175"/>
            <a:ext cx="5223000" cy="5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50"/>
          <p:cNvSpPr txBox="1"/>
          <p:nvPr/>
        </p:nvSpPr>
        <p:spPr>
          <a:xfrm>
            <a:off x="5562600" y="4491150"/>
            <a:ext cx="335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solvable by expectation maximization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1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Summary: Current quantification models are complex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1" name="Google Shape;671;p51"/>
          <p:cNvSpPr txBox="1"/>
          <p:nvPr>
            <p:ph idx="1" type="body"/>
          </p:nvPr>
        </p:nvSpPr>
        <p:spPr>
          <a:xfrm>
            <a:off x="381000" y="648175"/>
            <a:ext cx="8382000" cy="4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its simplest form we assume that reads can be unequivocally mapped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allows:</a:t>
            </a:r>
            <a:endParaRPr/>
          </a:p>
          <a:p>
            <a:pPr indent="-288925" lvl="1" marL="593725" marR="0" rtl="0" algn="l">
              <a:lnSpc>
                <a:spcPct val="115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 counts distribute multinomial with rate estimated from the observed counts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this assumption breaks, multinomial is no longer appropriate.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More general models use:</a:t>
            </a:r>
            <a:endParaRPr/>
          </a:p>
          <a:p>
            <a:pPr indent="-288925" lvl="1" marL="593725" marR="0" rtl="0" algn="l">
              <a:lnSpc>
                <a:spcPct val="115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Base quality scores</a:t>
            </a:r>
            <a:endParaRPr/>
          </a:p>
          <a:p>
            <a:pPr indent="-288925" lvl="1" marL="593725" marR="0" rtl="0" algn="l">
              <a:lnSpc>
                <a:spcPct val="115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Sequence mappability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8925" lvl="1" marL="593725" marR="0" rtl="0" algn="l">
              <a:lnSpc>
                <a:spcPct val="115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Protocol biases (e.g. 3’ bias)</a:t>
            </a:r>
            <a:endParaRPr/>
          </a:p>
          <a:p>
            <a:pPr indent="-288925" lvl="1" marL="593725" marR="0" rtl="0" algn="l">
              <a:lnSpc>
                <a:spcPct val="115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Sequence biases (e.g. GC)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Handling each of these involves a more complex model where reads are assigned probabilistically not only to an isoform but to a </a:t>
            </a:r>
            <a:r>
              <a:rPr b="0" i="1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different loci</a:t>
            </a:r>
            <a:endParaRPr/>
          </a:p>
          <a:p>
            <a:pPr indent="-228600" lvl="0" marL="34290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2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RNA-Seq libraries revisited: End-sequence libraries</a:t>
            </a:r>
            <a:endParaRPr/>
          </a:p>
        </p:txBody>
      </p:sp>
      <p:sp>
        <p:nvSpPr>
          <p:cNvPr id="677" name="Google Shape;677;p52"/>
          <p:cNvSpPr txBox="1"/>
          <p:nvPr>
            <p:ph idx="1" type="body"/>
          </p:nvPr>
        </p:nvSpPr>
        <p:spPr>
          <a:xfrm>
            <a:off x="381000" y="648175"/>
            <a:ext cx="8382000" cy="4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Target the start or end of transcripts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Source: End-enriched RNA</a:t>
            </a:r>
            <a:endParaRPr/>
          </a:p>
          <a:p>
            <a:pPr indent="-288925" lvl="1" marL="593725" marR="0" rtl="0" algn="l">
              <a:lnSpc>
                <a:spcPct val="115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Fragmented then selected</a:t>
            </a:r>
            <a:endParaRPr/>
          </a:p>
          <a:p>
            <a:pPr indent="-288925" lvl="1" marL="593725" marR="0" rtl="0" algn="l">
              <a:lnSpc>
                <a:spcPct val="115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Fragmented then enzymatically purified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Uses:</a:t>
            </a:r>
            <a:endParaRPr/>
          </a:p>
          <a:p>
            <a:pPr indent="-288925" lvl="1" marL="593725" marR="0" rtl="0" algn="l">
              <a:lnSpc>
                <a:spcPct val="115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Annotation of transcriptional start sites</a:t>
            </a:r>
            <a:endParaRPr/>
          </a:p>
          <a:p>
            <a:pPr indent="-288925" lvl="1" marL="593725" marR="0" rtl="0" algn="l">
              <a:lnSpc>
                <a:spcPct val="115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Annotation of 3’ UTRs</a:t>
            </a:r>
            <a:endParaRPr/>
          </a:p>
          <a:p>
            <a:pPr indent="-288925" lvl="1" marL="593725" marR="0" rtl="0" algn="l">
              <a:lnSpc>
                <a:spcPct val="115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Quantification and gene expression </a:t>
            </a:r>
            <a:endParaRPr/>
          </a:p>
          <a:p>
            <a:pPr indent="-288925" lvl="1" marL="593725" marR="0" rtl="0" algn="l">
              <a:lnSpc>
                <a:spcPct val="115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Depth required 3-8 million reads</a:t>
            </a:r>
            <a:endParaRPr/>
          </a:p>
          <a:p>
            <a:pPr indent="-288925" lvl="1" marL="593725" marR="0" rtl="0" algn="l">
              <a:lnSpc>
                <a:spcPct val="115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Low quality RNA samples</a:t>
            </a:r>
            <a:endParaRPr/>
          </a:p>
          <a:p>
            <a:pPr indent="-288925" lvl="1" marL="593725" marR="0" rtl="0" algn="l">
              <a:lnSpc>
                <a:spcPct val="115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Single cell RNA sequencing</a:t>
            </a:r>
            <a:endParaRPr b="1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3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RNA-Seq libraries: Summary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end.seq.protocols.ai" id="683" name="Google Shape;68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676275"/>
            <a:ext cx="6096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4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End-sequencing solution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xample.data.ai" id="689" name="Google Shape;68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1800" y="790575"/>
            <a:ext cx="54864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ggregation.ai" id="690" name="Google Shape;69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2600325"/>
            <a:ext cx="4743450" cy="2157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5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What are we normalizing?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lecture4.counts.scatter.no.xyline.png" id="696" name="Google Shape;69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914400"/>
            <a:ext cx="38862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55"/>
          <p:cNvSpPr txBox="1"/>
          <p:nvPr/>
        </p:nvSpPr>
        <p:spPr>
          <a:xfrm>
            <a:off x="2743200" y="685800"/>
            <a:ext cx="31983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typical replicate scatter plot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8663" y="1173956"/>
            <a:ext cx="2057400" cy="95488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8"/>
          <p:cNvSpPr/>
          <p:nvPr/>
        </p:nvSpPr>
        <p:spPr>
          <a:xfrm>
            <a:off x="6851651" y="800100"/>
            <a:ext cx="1409700" cy="473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3344AA"/>
                </a:solidFill>
                <a:latin typeface="Calibri"/>
                <a:ea typeface="Calibri"/>
                <a:cs typeface="Calibri"/>
                <a:sym typeface="Calibri"/>
              </a:rPr>
              <a:t>Sequenced reads</a:t>
            </a:r>
            <a:endParaRPr/>
          </a:p>
        </p:txBody>
      </p:sp>
      <p:grpSp>
        <p:nvGrpSpPr>
          <p:cNvPr id="218" name="Google Shape;218;p38"/>
          <p:cNvGrpSpPr/>
          <p:nvPr/>
        </p:nvGrpSpPr>
        <p:grpSpPr>
          <a:xfrm>
            <a:off x="6731001" y="1402556"/>
            <a:ext cx="1652587" cy="631031"/>
            <a:chOff x="0" y="0"/>
            <a:chExt cx="1736" cy="883"/>
          </a:xfrm>
        </p:grpSpPr>
        <p:cxnSp>
          <p:nvCxnSpPr>
            <p:cNvPr id="219" name="Google Shape;219;p38"/>
            <p:cNvCxnSpPr/>
            <p:nvPr/>
          </p:nvCxnSpPr>
          <p:spPr>
            <a:xfrm>
              <a:off x="183" y="63"/>
              <a:ext cx="177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0" name="Google Shape;220;p38"/>
            <p:cNvCxnSpPr/>
            <p:nvPr/>
          </p:nvCxnSpPr>
          <p:spPr>
            <a:xfrm>
              <a:off x="400" y="208"/>
              <a:ext cx="175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1" name="Google Shape;221;p38"/>
            <p:cNvCxnSpPr/>
            <p:nvPr/>
          </p:nvCxnSpPr>
          <p:spPr>
            <a:xfrm>
              <a:off x="272" y="143"/>
              <a:ext cx="177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2" name="Google Shape;222;p38"/>
            <p:cNvCxnSpPr/>
            <p:nvPr/>
          </p:nvCxnSpPr>
          <p:spPr>
            <a:xfrm>
              <a:off x="312" y="303"/>
              <a:ext cx="177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3" name="Google Shape;223;p38"/>
            <p:cNvCxnSpPr/>
            <p:nvPr/>
          </p:nvCxnSpPr>
          <p:spPr>
            <a:xfrm>
              <a:off x="489" y="112"/>
              <a:ext cx="175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4" name="Google Shape;224;p38"/>
            <p:cNvCxnSpPr/>
            <p:nvPr/>
          </p:nvCxnSpPr>
          <p:spPr>
            <a:xfrm>
              <a:off x="560" y="280"/>
              <a:ext cx="175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5" name="Google Shape;225;p38"/>
            <p:cNvCxnSpPr/>
            <p:nvPr/>
          </p:nvCxnSpPr>
          <p:spPr>
            <a:xfrm>
              <a:off x="137" y="223"/>
              <a:ext cx="175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6" name="Google Shape;226;p38"/>
            <p:cNvCxnSpPr/>
            <p:nvPr/>
          </p:nvCxnSpPr>
          <p:spPr>
            <a:xfrm>
              <a:off x="560" y="32"/>
              <a:ext cx="175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7" name="Google Shape;227;p38"/>
            <p:cNvCxnSpPr/>
            <p:nvPr/>
          </p:nvCxnSpPr>
          <p:spPr>
            <a:xfrm>
              <a:off x="649" y="200"/>
              <a:ext cx="175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8" name="Google Shape;228;p38"/>
            <p:cNvCxnSpPr/>
            <p:nvPr/>
          </p:nvCxnSpPr>
          <p:spPr>
            <a:xfrm>
              <a:off x="752" y="120"/>
              <a:ext cx="175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9" name="Google Shape;229;p38"/>
            <p:cNvCxnSpPr/>
            <p:nvPr/>
          </p:nvCxnSpPr>
          <p:spPr>
            <a:xfrm>
              <a:off x="967" y="423"/>
              <a:ext cx="177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0" name="Google Shape;230;p38"/>
            <p:cNvCxnSpPr/>
            <p:nvPr/>
          </p:nvCxnSpPr>
          <p:spPr>
            <a:xfrm>
              <a:off x="640" y="392"/>
              <a:ext cx="175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1" name="Google Shape;231;p38"/>
            <p:cNvCxnSpPr/>
            <p:nvPr/>
          </p:nvCxnSpPr>
          <p:spPr>
            <a:xfrm>
              <a:off x="400" y="400"/>
              <a:ext cx="175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2" name="Google Shape;232;p38"/>
            <p:cNvCxnSpPr/>
            <p:nvPr/>
          </p:nvCxnSpPr>
          <p:spPr>
            <a:xfrm>
              <a:off x="137" y="368"/>
              <a:ext cx="175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3" name="Google Shape;233;p38"/>
            <p:cNvCxnSpPr/>
            <p:nvPr/>
          </p:nvCxnSpPr>
          <p:spPr>
            <a:xfrm>
              <a:off x="0" y="297"/>
              <a:ext cx="177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4" name="Google Shape;234;p38"/>
            <p:cNvCxnSpPr/>
            <p:nvPr/>
          </p:nvCxnSpPr>
          <p:spPr>
            <a:xfrm>
              <a:off x="927" y="32"/>
              <a:ext cx="177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5" name="Google Shape;235;p38"/>
            <p:cNvCxnSpPr/>
            <p:nvPr/>
          </p:nvCxnSpPr>
          <p:spPr>
            <a:xfrm>
              <a:off x="1144" y="177"/>
              <a:ext cx="177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6" name="Google Shape;236;p38"/>
            <p:cNvCxnSpPr/>
            <p:nvPr/>
          </p:nvCxnSpPr>
          <p:spPr>
            <a:xfrm>
              <a:off x="1016" y="112"/>
              <a:ext cx="177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7" name="Google Shape;237;p38"/>
            <p:cNvCxnSpPr/>
            <p:nvPr/>
          </p:nvCxnSpPr>
          <p:spPr>
            <a:xfrm>
              <a:off x="1056" y="272"/>
              <a:ext cx="177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8" name="Google Shape;238;p38"/>
            <p:cNvCxnSpPr/>
            <p:nvPr/>
          </p:nvCxnSpPr>
          <p:spPr>
            <a:xfrm>
              <a:off x="1232" y="80"/>
              <a:ext cx="175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9" name="Google Shape;239;p38"/>
            <p:cNvCxnSpPr/>
            <p:nvPr/>
          </p:nvCxnSpPr>
          <p:spPr>
            <a:xfrm>
              <a:off x="1304" y="248"/>
              <a:ext cx="175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0" name="Google Shape;240;p38"/>
            <p:cNvCxnSpPr/>
            <p:nvPr/>
          </p:nvCxnSpPr>
          <p:spPr>
            <a:xfrm>
              <a:off x="881" y="192"/>
              <a:ext cx="175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1" name="Google Shape;241;p38"/>
            <p:cNvCxnSpPr/>
            <p:nvPr/>
          </p:nvCxnSpPr>
          <p:spPr>
            <a:xfrm>
              <a:off x="1304" y="0"/>
              <a:ext cx="175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2" name="Google Shape;242;p38"/>
            <p:cNvCxnSpPr/>
            <p:nvPr/>
          </p:nvCxnSpPr>
          <p:spPr>
            <a:xfrm>
              <a:off x="1392" y="168"/>
              <a:ext cx="175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3" name="Google Shape;243;p38"/>
            <p:cNvCxnSpPr/>
            <p:nvPr/>
          </p:nvCxnSpPr>
          <p:spPr>
            <a:xfrm>
              <a:off x="1496" y="88"/>
              <a:ext cx="177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4" name="Google Shape;244;p38"/>
            <p:cNvCxnSpPr/>
            <p:nvPr/>
          </p:nvCxnSpPr>
          <p:spPr>
            <a:xfrm>
              <a:off x="1559" y="272"/>
              <a:ext cx="177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5" name="Google Shape;245;p38"/>
            <p:cNvCxnSpPr/>
            <p:nvPr/>
          </p:nvCxnSpPr>
          <p:spPr>
            <a:xfrm>
              <a:off x="1384" y="360"/>
              <a:ext cx="175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6" name="Google Shape;246;p38"/>
            <p:cNvCxnSpPr/>
            <p:nvPr/>
          </p:nvCxnSpPr>
          <p:spPr>
            <a:xfrm>
              <a:off x="1144" y="368"/>
              <a:ext cx="177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7" name="Google Shape;247;p38"/>
            <p:cNvCxnSpPr/>
            <p:nvPr/>
          </p:nvCxnSpPr>
          <p:spPr>
            <a:xfrm>
              <a:off x="881" y="337"/>
              <a:ext cx="175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8" name="Google Shape;248;p38"/>
            <p:cNvCxnSpPr/>
            <p:nvPr/>
          </p:nvCxnSpPr>
          <p:spPr>
            <a:xfrm>
              <a:off x="792" y="263"/>
              <a:ext cx="175" cy="0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9" name="Google Shape;249;p38"/>
            <p:cNvCxnSpPr/>
            <p:nvPr/>
          </p:nvCxnSpPr>
          <p:spPr>
            <a:xfrm>
              <a:off x="240" y="726"/>
              <a:ext cx="175" cy="3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0" name="Google Shape;250;p38"/>
            <p:cNvCxnSpPr/>
            <p:nvPr/>
          </p:nvCxnSpPr>
          <p:spPr>
            <a:xfrm>
              <a:off x="449" y="470"/>
              <a:ext cx="175" cy="3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1" name="Google Shape;251;p38"/>
            <p:cNvCxnSpPr/>
            <p:nvPr/>
          </p:nvCxnSpPr>
          <p:spPr>
            <a:xfrm>
              <a:off x="200" y="621"/>
              <a:ext cx="175" cy="3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2" name="Google Shape;252;p38"/>
            <p:cNvCxnSpPr/>
            <p:nvPr/>
          </p:nvCxnSpPr>
          <p:spPr>
            <a:xfrm>
              <a:off x="375" y="558"/>
              <a:ext cx="175" cy="3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3" name="Google Shape;253;p38"/>
            <p:cNvCxnSpPr/>
            <p:nvPr/>
          </p:nvCxnSpPr>
          <p:spPr>
            <a:xfrm>
              <a:off x="649" y="870"/>
              <a:ext cx="175" cy="3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4" name="Google Shape;254;p38"/>
            <p:cNvCxnSpPr/>
            <p:nvPr/>
          </p:nvCxnSpPr>
          <p:spPr>
            <a:xfrm>
              <a:off x="320" y="838"/>
              <a:ext cx="175" cy="3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5" name="Google Shape;255;p38"/>
            <p:cNvCxnSpPr/>
            <p:nvPr/>
          </p:nvCxnSpPr>
          <p:spPr>
            <a:xfrm>
              <a:off x="720" y="478"/>
              <a:ext cx="175" cy="3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6" name="Google Shape;256;p38"/>
            <p:cNvCxnSpPr/>
            <p:nvPr/>
          </p:nvCxnSpPr>
          <p:spPr>
            <a:xfrm>
              <a:off x="640" y="558"/>
              <a:ext cx="175" cy="3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7" name="Google Shape;257;p38"/>
            <p:cNvCxnSpPr/>
            <p:nvPr/>
          </p:nvCxnSpPr>
          <p:spPr>
            <a:xfrm>
              <a:off x="735" y="718"/>
              <a:ext cx="175" cy="3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8" name="Google Shape;258;p38"/>
            <p:cNvCxnSpPr/>
            <p:nvPr/>
          </p:nvCxnSpPr>
          <p:spPr>
            <a:xfrm>
              <a:off x="560" y="638"/>
              <a:ext cx="175" cy="3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9" name="Google Shape;259;p38"/>
            <p:cNvCxnSpPr/>
            <p:nvPr/>
          </p:nvCxnSpPr>
          <p:spPr>
            <a:xfrm>
              <a:off x="560" y="781"/>
              <a:ext cx="175" cy="3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0" name="Google Shape;260;p38"/>
            <p:cNvCxnSpPr/>
            <p:nvPr/>
          </p:nvCxnSpPr>
          <p:spPr>
            <a:xfrm>
              <a:off x="472" y="710"/>
              <a:ext cx="175" cy="3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1" name="Google Shape;261;p38"/>
            <p:cNvCxnSpPr/>
            <p:nvPr/>
          </p:nvCxnSpPr>
          <p:spPr>
            <a:xfrm>
              <a:off x="1496" y="585"/>
              <a:ext cx="175" cy="2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2" name="Google Shape;262;p38"/>
            <p:cNvCxnSpPr/>
            <p:nvPr/>
          </p:nvCxnSpPr>
          <p:spPr>
            <a:xfrm>
              <a:off x="961" y="880"/>
              <a:ext cx="175" cy="3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3" name="Google Shape;263;p38"/>
            <p:cNvCxnSpPr/>
            <p:nvPr/>
          </p:nvCxnSpPr>
          <p:spPr>
            <a:xfrm>
              <a:off x="855" y="591"/>
              <a:ext cx="175" cy="3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4" name="Google Shape;264;p38"/>
            <p:cNvCxnSpPr/>
            <p:nvPr/>
          </p:nvCxnSpPr>
          <p:spPr>
            <a:xfrm>
              <a:off x="961" y="511"/>
              <a:ext cx="175" cy="3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5" name="Google Shape;265;p38"/>
            <p:cNvCxnSpPr/>
            <p:nvPr/>
          </p:nvCxnSpPr>
          <p:spPr>
            <a:xfrm>
              <a:off x="1176" y="816"/>
              <a:ext cx="175" cy="3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6" name="Google Shape;266;p38"/>
            <p:cNvCxnSpPr/>
            <p:nvPr/>
          </p:nvCxnSpPr>
          <p:spPr>
            <a:xfrm>
              <a:off x="849" y="785"/>
              <a:ext cx="173" cy="2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7" name="Google Shape;267;p38"/>
            <p:cNvCxnSpPr/>
            <p:nvPr/>
          </p:nvCxnSpPr>
          <p:spPr>
            <a:xfrm>
              <a:off x="1441" y="465"/>
              <a:ext cx="173" cy="2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8" name="Google Shape;268;p38"/>
            <p:cNvCxnSpPr/>
            <p:nvPr/>
          </p:nvCxnSpPr>
          <p:spPr>
            <a:xfrm>
              <a:off x="1224" y="505"/>
              <a:ext cx="175" cy="2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9" name="Google Shape;269;p38"/>
            <p:cNvCxnSpPr/>
            <p:nvPr/>
          </p:nvCxnSpPr>
          <p:spPr>
            <a:xfrm>
              <a:off x="1264" y="665"/>
              <a:ext cx="175" cy="2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70" name="Google Shape;270;p38"/>
            <p:cNvCxnSpPr/>
            <p:nvPr/>
          </p:nvCxnSpPr>
          <p:spPr>
            <a:xfrm>
              <a:off x="1087" y="585"/>
              <a:ext cx="175" cy="2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71" name="Google Shape;271;p38"/>
            <p:cNvCxnSpPr/>
            <p:nvPr/>
          </p:nvCxnSpPr>
          <p:spPr>
            <a:xfrm>
              <a:off x="1087" y="728"/>
              <a:ext cx="175" cy="3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72" name="Google Shape;272;p38"/>
            <p:cNvCxnSpPr/>
            <p:nvPr/>
          </p:nvCxnSpPr>
          <p:spPr>
            <a:xfrm>
              <a:off x="1001" y="656"/>
              <a:ext cx="175" cy="3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73" name="Google Shape;273;p38"/>
            <p:cNvCxnSpPr/>
            <p:nvPr/>
          </p:nvCxnSpPr>
          <p:spPr>
            <a:xfrm>
              <a:off x="183" y="480"/>
              <a:ext cx="175" cy="3"/>
            </a:xfrm>
            <a:prstGeom prst="straightConnector1">
              <a:avLst/>
            </a:prstGeom>
            <a:noFill/>
            <a:ln cap="flat" cmpd="sng" w="76200">
              <a:solidFill>
                <a:srgbClr val="3344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274" name="Google Shape;274;p38"/>
          <p:cNvSpPr/>
          <p:nvPr/>
        </p:nvSpPr>
        <p:spPr>
          <a:xfrm>
            <a:off x="485900" y="1102525"/>
            <a:ext cx="11640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cells</a:t>
            </a:r>
            <a:endParaRPr/>
          </a:p>
        </p:txBody>
      </p:sp>
      <p:sp>
        <p:nvSpPr>
          <p:cNvPr id="275" name="Google Shape;275;p38"/>
          <p:cNvSpPr/>
          <p:nvPr/>
        </p:nvSpPr>
        <p:spPr>
          <a:xfrm>
            <a:off x="1708151" y="1596628"/>
            <a:ext cx="488950" cy="195263"/>
          </a:xfrm>
          <a:prstGeom prst="rightArrow">
            <a:avLst>
              <a:gd fmla="val 47444" name="adj1"/>
              <a:gd fmla="val 100985" name="adj2"/>
            </a:avLst>
          </a:prstGeom>
          <a:solidFill>
            <a:srgbClr val="3344AA">
              <a:alpha val="81568"/>
            </a:srgbClr>
          </a:solidFill>
          <a:ln cap="flat" cmpd="sng" w="25400">
            <a:solidFill>
              <a:srgbClr val="66666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8"/>
          <p:cNvSpPr/>
          <p:nvPr/>
        </p:nvSpPr>
        <p:spPr>
          <a:xfrm>
            <a:off x="6265863" y="1596628"/>
            <a:ext cx="487363" cy="195263"/>
          </a:xfrm>
          <a:prstGeom prst="rightArrow">
            <a:avLst>
              <a:gd fmla="val 47444" name="adj1"/>
              <a:gd fmla="val 100985" name="adj2"/>
            </a:avLst>
          </a:prstGeom>
          <a:solidFill>
            <a:srgbClr val="3344AA">
              <a:alpha val="81568"/>
            </a:srgbClr>
          </a:solidFill>
          <a:ln cap="flat" cmpd="sng" w="25400">
            <a:solidFill>
              <a:srgbClr val="66666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4338" y="1000125"/>
            <a:ext cx="2301875" cy="146804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8"/>
          <p:cNvSpPr/>
          <p:nvPr/>
        </p:nvSpPr>
        <p:spPr>
          <a:xfrm>
            <a:off x="4652284" y="840581"/>
            <a:ext cx="1409322" cy="261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sequencer</a:t>
            </a:r>
            <a:endParaRPr b="0" i="0" sz="24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8"/>
          <p:cNvSpPr/>
          <p:nvPr/>
        </p:nvSpPr>
        <p:spPr>
          <a:xfrm>
            <a:off x="3949701" y="1614488"/>
            <a:ext cx="487362" cy="194072"/>
          </a:xfrm>
          <a:prstGeom prst="rightArrow">
            <a:avLst>
              <a:gd fmla="val 47444" name="adj1"/>
              <a:gd fmla="val 100985" name="adj2"/>
            </a:avLst>
          </a:prstGeom>
          <a:solidFill>
            <a:srgbClr val="3344AA">
              <a:alpha val="81568"/>
            </a:srgbClr>
          </a:solidFill>
          <a:ln cap="flat" cmpd="sng" w="25400">
            <a:solidFill>
              <a:srgbClr val="66666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894" y="1363391"/>
            <a:ext cx="1164111" cy="61872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/>
          <p:nvPr/>
        </p:nvSpPr>
        <p:spPr>
          <a:xfrm>
            <a:off x="2445100" y="1402550"/>
            <a:ext cx="6030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cDNA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3154600" y="1614500"/>
            <a:ext cx="525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ChIP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8"/>
          <p:cNvSpPr/>
          <p:nvPr/>
        </p:nvSpPr>
        <p:spPr>
          <a:xfrm>
            <a:off x="3871912" y="4170759"/>
            <a:ext cx="1554163" cy="428625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0" y="120000"/>
                  <a:pt x="12361" y="37363"/>
                  <a:pt x="28844" y="53889"/>
                </a:cubicBezTo>
                <a:cubicBezTo>
                  <a:pt x="45327" y="70415"/>
                  <a:pt x="41211" y="-20480"/>
                  <a:pt x="65933" y="4311"/>
                </a:cubicBezTo>
                <a:cubicBezTo>
                  <a:pt x="90661" y="29104"/>
                  <a:pt x="120000" y="120000"/>
                  <a:pt x="120000" y="120000"/>
                </a:cubicBezTo>
              </a:path>
            </a:pathLst>
          </a:custGeom>
          <a:solidFill>
            <a:schemeClr val="accent1"/>
          </a:solidFill>
          <a:ln cap="flat" cmpd="sng" w="25400">
            <a:solidFill>
              <a:srgbClr val="3344A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8"/>
          <p:cNvSpPr/>
          <p:nvPr/>
        </p:nvSpPr>
        <p:spPr>
          <a:xfrm>
            <a:off x="5889625" y="4277915"/>
            <a:ext cx="1081087" cy="315516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0" y="120000"/>
                  <a:pt x="1844" y="73051"/>
                  <a:pt x="20305" y="61310"/>
                </a:cubicBezTo>
                <a:cubicBezTo>
                  <a:pt x="38766" y="49576"/>
                  <a:pt x="40616" y="-32587"/>
                  <a:pt x="55383" y="14361"/>
                </a:cubicBezTo>
                <a:cubicBezTo>
                  <a:pt x="70155" y="61310"/>
                  <a:pt x="75694" y="26102"/>
                  <a:pt x="86766" y="26102"/>
                </a:cubicBezTo>
                <a:cubicBezTo>
                  <a:pt x="97844" y="26102"/>
                  <a:pt x="120000" y="120000"/>
                  <a:pt x="120000" y="120000"/>
                </a:cubicBezTo>
              </a:path>
            </a:pathLst>
          </a:custGeom>
          <a:solidFill>
            <a:schemeClr val="accent1"/>
          </a:solidFill>
          <a:ln cap="flat" cmpd="sng" w="25400">
            <a:solidFill>
              <a:srgbClr val="3344A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8"/>
          <p:cNvSpPr/>
          <p:nvPr/>
        </p:nvSpPr>
        <p:spPr>
          <a:xfrm>
            <a:off x="2058987" y="3999309"/>
            <a:ext cx="1349375" cy="600075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0" y="120000"/>
                  <a:pt x="10505" y="26557"/>
                  <a:pt x="14444" y="26557"/>
                </a:cubicBezTo>
                <a:cubicBezTo>
                  <a:pt x="18388" y="26557"/>
                  <a:pt x="25183" y="-10968"/>
                  <a:pt x="36772" y="3195"/>
                </a:cubicBezTo>
                <a:cubicBezTo>
                  <a:pt x="49733" y="19032"/>
                  <a:pt x="39516" y="-9889"/>
                  <a:pt x="58805" y="15552"/>
                </a:cubicBezTo>
                <a:cubicBezTo>
                  <a:pt x="77083" y="39654"/>
                  <a:pt x="86138" y="23586"/>
                  <a:pt x="91388" y="23586"/>
                </a:cubicBezTo>
                <a:cubicBezTo>
                  <a:pt x="96644" y="23586"/>
                  <a:pt x="120000" y="120000"/>
                  <a:pt x="120000" y="120000"/>
                </a:cubicBezTo>
              </a:path>
            </a:pathLst>
          </a:custGeom>
          <a:solidFill>
            <a:schemeClr val="accent1"/>
          </a:solidFill>
          <a:ln cap="flat" cmpd="sng" w="25400">
            <a:solidFill>
              <a:srgbClr val="3344A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8"/>
          <p:cNvSpPr/>
          <p:nvPr/>
        </p:nvSpPr>
        <p:spPr>
          <a:xfrm>
            <a:off x="1898650" y="4613672"/>
            <a:ext cx="5214937" cy="107156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8"/>
          <p:cNvSpPr/>
          <p:nvPr/>
        </p:nvSpPr>
        <p:spPr>
          <a:xfrm>
            <a:off x="1898650" y="4735122"/>
            <a:ext cx="10365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genome</a:t>
            </a:r>
            <a:endParaRPr/>
          </a:p>
        </p:txBody>
      </p:sp>
      <p:sp>
        <p:nvSpPr>
          <p:cNvPr id="288" name="Google Shape;288;p38"/>
          <p:cNvSpPr/>
          <p:nvPr/>
        </p:nvSpPr>
        <p:spPr>
          <a:xfrm>
            <a:off x="7224850" y="3999335"/>
            <a:ext cx="1036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344AA"/>
                </a:solidFill>
                <a:latin typeface="Calibri"/>
                <a:ea typeface="Calibri"/>
                <a:cs typeface="Calibri"/>
                <a:sym typeface="Calibri"/>
              </a:rPr>
              <a:t>read coverage</a:t>
            </a:r>
            <a:endParaRPr/>
          </a:p>
        </p:txBody>
      </p:sp>
      <p:grpSp>
        <p:nvGrpSpPr>
          <p:cNvPr id="289" name="Google Shape;289;p38"/>
          <p:cNvGrpSpPr/>
          <p:nvPr/>
        </p:nvGrpSpPr>
        <p:grpSpPr>
          <a:xfrm>
            <a:off x="3048000" y="2743200"/>
            <a:ext cx="2971800" cy="857250"/>
            <a:chOff x="3048000" y="3657600"/>
            <a:chExt cx="2971800" cy="1143000"/>
          </a:xfrm>
        </p:grpSpPr>
        <p:sp>
          <p:nvSpPr>
            <p:cNvPr id="290" name="Google Shape;290;p38"/>
            <p:cNvSpPr/>
            <p:nvPr/>
          </p:nvSpPr>
          <p:spPr>
            <a:xfrm>
              <a:off x="3048000" y="3657600"/>
              <a:ext cx="2971800" cy="11430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8"/>
            <p:cNvSpPr txBox="1"/>
            <p:nvPr/>
          </p:nvSpPr>
          <p:spPr>
            <a:xfrm>
              <a:off x="3564900" y="3913533"/>
              <a:ext cx="2014200" cy="7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Alignment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38"/>
          <p:cNvSpPr/>
          <p:nvPr/>
        </p:nvSpPr>
        <p:spPr>
          <a:xfrm flipH="1" rot="-5400000">
            <a:off x="6798945" y="2360295"/>
            <a:ext cx="971550" cy="82296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344AA">
              <a:alpha val="81960"/>
            </a:srgbClr>
          </a:solidFill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8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Once sequenced the problem becomes computational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6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What are we normalizing?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lecture4.counts.scatter.png" id="703" name="Google Shape;70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914400"/>
            <a:ext cx="38862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56"/>
          <p:cNvSpPr txBox="1"/>
          <p:nvPr/>
        </p:nvSpPr>
        <p:spPr>
          <a:xfrm>
            <a:off x="2743200" y="685800"/>
            <a:ext cx="31983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typical replicate scatter plot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7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Let</a:t>
            </a:r>
            <a:r>
              <a:rPr lang="en"/>
              <a:t>’</a:t>
            </a:r>
            <a:r>
              <a:rPr b="0" i="0" lang="en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 do an experiment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10" name="Google Shape;71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750" y="857250"/>
            <a:ext cx="30699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57"/>
          <p:cNvSpPr txBox="1"/>
          <p:nvPr/>
        </p:nvSpPr>
        <p:spPr>
          <a:xfrm>
            <a:off x="4486725" y="769950"/>
            <a:ext cx="41067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read number,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transcript many fold changed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2" name="Google Shape;71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5550" y="1742600"/>
            <a:ext cx="29181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57"/>
          <p:cNvSpPr txBox="1"/>
          <p:nvPr/>
        </p:nvSpPr>
        <p:spPr>
          <a:xfrm>
            <a:off x="739750" y="2578975"/>
            <a:ext cx="34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ize normalization results in 2-fold changes in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transcripts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4" name="Google Shape;714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9750" y="3166475"/>
            <a:ext cx="3177000" cy="1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8725" y="1742600"/>
            <a:ext cx="42504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55900" y="2813725"/>
            <a:ext cx="3648900" cy="22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57"/>
          <p:cNvSpPr/>
          <p:nvPr/>
        </p:nvSpPr>
        <p:spPr>
          <a:xfrm>
            <a:off x="3318375" y="800100"/>
            <a:ext cx="525300" cy="5895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When everything changes: Spike-ins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23" name="Google Shape;723;p58"/>
          <p:cNvPicPr preferRelativeResize="0"/>
          <p:nvPr/>
        </p:nvPicPr>
        <p:blipFill rotWithShape="1">
          <a:blip r:embed="rId3">
            <a:alphaModFix/>
          </a:blip>
          <a:srcRect b="0" l="18193" r="0" t="0"/>
          <a:stretch/>
        </p:blipFill>
        <p:spPr>
          <a:xfrm>
            <a:off x="304800" y="601000"/>
            <a:ext cx="8466000" cy="34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58"/>
          <p:cNvSpPr txBox="1"/>
          <p:nvPr/>
        </p:nvSpPr>
        <p:spPr>
          <a:xfrm>
            <a:off x="7369527" y="4912667"/>
            <a:ext cx="1736373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Lovén et al, Cell 2012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9"/>
          <p:cNvSpPr txBox="1"/>
          <p:nvPr/>
        </p:nvSpPr>
        <p:spPr>
          <a:xfrm>
            <a:off x="990600" y="4514850"/>
            <a:ext cx="184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59"/>
          <p:cNvSpPr txBox="1"/>
          <p:nvPr/>
        </p:nvSpPr>
        <p:spPr>
          <a:xfrm>
            <a:off x="533400" y="670599"/>
            <a:ext cx="7924800" cy="4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200"/>
              <a:buFont typeface="Arial"/>
              <a:buChar char="•"/>
            </a:pPr>
            <a:r>
              <a:rPr lang="en" sz="2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Read mapping (alignment): Placing short reads in the genome</a:t>
            </a:r>
            <a:endParaRPr sz="2200"/>
          </a:p>
          <a:p>
            <a:pPr indent="-3302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Quantification: </a:t>
            </a:r>
            <a:endParaRPr sz="2200"/>
          </a:p>
          <a:p>
            <a:pPr indent="-330200" lvl="1" marL="800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5A5A5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Transcript relative abundance estimation</a:t>
            </a:r>
            <a:endParaRPr sz="2200"/>
          </a:p>
          <a:p>
            <a:pPr indent="-330200" lvl="1" marL="800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5A5A5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Determining whether a gene is expressed </a:t>
            </a:r>
            <a:endParaRPr sz="2200"/>
          </a:p>
          <a:p>
            <a:pPr indent="-330200" lvl="1" marL="800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5A5A5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Normalization: Comparing different samples</a:t>
            </a:r>
            <a:endParaRPr sz="2200"/>
          </a:p>
          <a:p>
            <a:pPr indent="-330200" lvl="1" marL="8001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Finding genes/transcripts that are differentially represented between two or more samples.</a:t>
            </a:r>
            <a:endParaRPr sz="2200"/>
          </a:p>
          <a:p>
            <a:pPr indent="-3302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2200"/>
              <a:buFont typeface="Arial"/>
              <a:buChar char="•"/>
            </a:pPr>
            <a:r>
              <a:rPr lang="en" sz="220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Reconstruction: Finding the regions that originated the reads</a:t>
            </a:r>
            <a:endParaRPr sz="2200"/>
          </a:p>
          <a:p>
            <a:pPr indent="152400" lvl="1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59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Finding DE genes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Where we left….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9" name="Google Shape;299;p39"/>
          <p:cNvSpPr/>
          <p:nvPr/>
        </p:nvSpPr>
        <p:spPr>
          <a:xfrm>
            <a:off x="464803" y="1401337"/>
            <a:ext cx="2161200" cy="16572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" name="Google Shape;300;p39"/>
          <p:cNvCxnSpPr/>
          <p:nvPr/>
        </p:nvCxnSpPr>
        <p:spPr>
          <a:xfrm flipH="1" rot="10800000">
            <a:off x="852135" y="1744788"/>
            <a:ext cx="278700" cy="9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1" name="Google Shape;301;p39"/>
          <p:cNvCxnSpPr/>
          <p:nvPr/>
        </p:nvCxnSpPr>
        <p:spPr>
          <a:xfrm flipH="1" rot="10800000">
            <a:off x="1295400" y="1572841"/>
            <a:ext cx="278700" cy="9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2" name="Google Shape;302;p39"/>
          <p:cNvCxnSpPr/>
          <p:nvPr/>
        </p:nvCxnSpPr>
        <p:spPr>
          <a:xfrm flipH="1" rot="10800000">
            <a:off x="1156372" y="1801441"/>
            <a:ext cx="278700" cy="9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3" name="Google Shape;303;p39"/>
          <p:cNvCxnSpPr/>
          <p:nvPr/>
        </p:nvCxnSpPr>
        <p:spPr>
          <a:xfrm>
            <a:off x="1219200" y="1972837"/>
            <a:ext cx="71100" cy="78000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4" name="Google Shape;304;p39"/>
          <p:cNvCxnSpPr/>
          <p:nvPr/>
        </p:nvCxnSpPr>
        <p:spPr>
          <a:xfrm>
            <a:off x="1524000" y="1915687"/>
            <a:ext cx="418200" cy="3000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5" name="Google Shape;305;p39"/>
          <p:cNvCxnSpPr/>
          <p:nvPr/>
        </p:nvCxnSpPr>
        <p:spPr>
          <a:xfrm>
            <a:off x="1676400" y="2029987"/>
            <a:ext cx="418200" cy="3000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6" name="Google Shape;306;p39"/>
          <p:cNvCxnSpPr/>
          <p:nvPr/>
        </p:nvCxnSpPr>
        <p:spPr>
          <a:xfrm>
            <a:off x="936919" y="2159620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7" name="Google Shape;307;p39"/>
          <p:cNvCxnSpPr/>
          <p:nvPr/>
        </p:nvCxnSpPr>
        <p:spPr>
          <a:xfrm>
            <a:off x="1089319" y="2273920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8" name="Google Shape;308;p39"/>
          <p:cNvCxnSpPr/>
          <p:nvPr/>
        </p:nvCxnSpPr>
        <p:spPr>
          <a:xfrm>
            <a:off x="1241719" y="2388220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9" name="Google Shape;309;p39"/>
          <p:cNvCxnSpPr/>
          <p:nvPr/>
        </p:nvCxnSpPr>
        <p:spPr>
          <a:xfrm>
            <a:off x="1394119" y="2502520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0" name="Google Shape;310;p39"/>
          <p:cNvCxnSpPr/>
          <p:nvPr/>
        </p:nvCxnSpPr>
        <p:spPr>
          <a:xfrm>
            <a:off x="860719" y="2616820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1" name="Google Shape;311;p39"/>
          <p:cNvCxnSpPr/>
          <p:nvPr/>
        </p:nvCxnSpPr>
        <p:spPr>
          <a:xfrm>
            <a:off x="1013119" y="2731120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2" name="Google Shape;312;p39"/>
          <p:cNvCxnSpPr/>
          <p:nvPr/>
        </p:nvCxnSpPr>
        <p:spPr>
          <a:xfrm>
            <a:off x="481164" y="2279912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39"/>
          <p:cNvCxnSpPr/>
          <p:nvPr/>
        </p:nvCxnSpPr>
        <p:spPr>
          <a:xfrm>
            <a:off x="633564" y="2394212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4" name="Google Shape;314;p39"/>
          <p:cNvCxnSpPr/>
          <p:nvPr/>
        </p:nvCxnSpPr>
        <p:spPr>
          <a:xfrm>
            <a:off x="785964" y="2508512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5" name="Google Shape;315;p39"/>
          <p:cNvCxnSpPr/>
          <p:nvPr/>
        </p:nvCxnSpPr>
        <p:spPr>
          <a:xfrm>
            <a:off x="990600" y="1972837"/>
            <a:ext cx="71100" cy="78000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6" name="Google Shape;316;p39"/>
          <p:cNvCxnSpPr/>
          <p:nvPr/>
        </p:nvCxnSpPr>
        <p:spPr>
          <a:xfrm rot="-5400000">
            <a:off x="1361512" y="2017025"/>
            <a:ext cx="53400" cy="103800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7" name="Google Shape;317;p39"/>
          <p:cNvCxnSpPr/>
          <p:nvPr/>
        </p:nvCxnSpPr>
        <p:spPr>
          <a:xfrm>
            <a:off x="1143000" y="2029987"/>
            <a:ext cx="71100" cy="78000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8" name="Google Shape;318;p39"/>
          <p:cNvCxnSpPr/>
          <p:nvPr/>
        </p:nvCxnSpPr>
        <p:spPr>
          <a:xfrm rot="5400000">
            <a:off x="787330" y="1951457"/>
            <a:ext cx="53400" cy="103800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9" name="Google Shape;319;p39"/>
          <p:cNvCxnSpPr/>
          <p:nvPr/>
        </p:nvCxnSpPr>
        <p:spPr>
          <a:xfrm flipH="1" rot="10800000">
            <a:off x="1385535" y="1687638"/>
            <a:ext cx="278700" cy="9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20" name="Google Shape;320;p39"/>
          <p:cNvSpPr/>
          <p:nvPr/>
        </p:nvSpPr>
        <p:spPr>
          <a:xfrm>
            <a:off x="2514600" y="609600"/>
            <a:ext cx="2161200" cy="16572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1" name="Google Shape;321;p39"/>
          <p:cNvCxnSpPr/>
          <p:nvPr/>
        </p:nvCxnSpPr>
        <p:spPr>
          <a:xfrm flipH="1" rot="10800000">
            <a:off x="3013444" y="953051"/>
            <a:ext cx="278700" cy="9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22" name="Google Shape;322;p39"/>
          <p:cNvCxnSpPr/>
          <p:nvPr/>
        </p:nvCxnSpPr>
        <p:spPr>
          <a:xfrm flipH="1" rot="10800000">
            <a:off x="3456709" y="781104"/>
            <a:ext cx="278700" cy="9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23" name="Google Shape;323;p39"/>
          <p:cNvCxnSpPr/>
          <p:nvPr/>
        </p:nvCxnSpPr>
        <p:spPr>
          <a:xfrm flipH="1" rot="10800000">
            <a:off x="3317681" y="1009704"/>
            <a:ext cx="278700" cy="9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24" name="Google Shape;324;p39"/>
          <p:cNvCxnSpPr/>
          <p:nvPr/>
        </p:nvCxnSpPr>
        <p:spPr>
          <a:xfrm>
            <a:off x="3380509" y="1181100"/>
            <a:ext cx="71100" cy="78000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25" name="Google Shape;325;p39"/>
          <p:cNvCxnSpPr/>
          <p:nvPr/>
        </p:nvCxnSpPr>
        <p:spPr>
          <a:xfrm>
            <a:off x="3685309" y="1123950"/>
            <a:ext cx="418200" cy="3000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26" name="Google Shape;326;p39"/>
          <p:cNvCxnSpPr/>
          <p:nvPr/>
        </p:nvCxnSpPr>
        <p:spPr>
          <a:xfrm>
            <a:off x="3837709" y="1238250"/>
            <a:ext cx="418200" cy="3000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27" name="Google Shape;327;p39"/>
          <p:cNvCxnSpPr/>
          <p:nvPr/>
        </p:nvCxnSpPr>
        <p:spPr>
          <a:xfrm>
            <a:off x="3098228" y="1367883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28" name="Google Shape;328;p39"/>
          <p:cNvCxnSpPr/>
          <p:nvPr/>
        </p:nvCxnSpPr>
        <p:spPr>
          <a:xfrm>
            <a:off x="3250628" y="1482183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29" name="Google Shape;329;p39"/>
          <p:cNvCxnSpPr/>
          <p:nvPr/>
        </p:nvCxnSpPr>
        <p:spPr>
          <a:xfrm>
            <a:off x="3403028" y="1596483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0" name="Google Shape;330;p39"/>
          <p:cNvCxnSpPr/>
          <p:nvPr/>
        </p:nvCxnSpPr>
        <p:spPr>
          <a:xfrm>
            <a:off x="3555428" y="1710783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1" name="Google Shape;331;p39"/>
          <p:cNvCxnSpPr/>
          <p:nvPr/>
        </p:nvCxnSpPr>
        <p:spPr>
          <a:xfrm>
            <a:off x="3022028" y="1825083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2" name="Google Shape;332;p39"/>
          <p:cNvCxnSpPr/>
          <p:nvPr/>
        </p:nvCxnSpPr>
        <p:spPr>
          <a:xfrm>
            <a:off x="3174428" y="1939383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3" name="Google Shape;333;p39"/>
          <p:cNvCxnSpPr/>
          <p:nvPr/>
        </p:nvCxnSpPr>
        <p:spPr>
          <a:xfrm>
            <a:off x="2642473" y="1488175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4" name="Google Shape;334;p39"/>
          <p:cNvCxnSpPr/>
          <p:nvPr/>
        </p:nvCxnSpPr>
        <p:spPr>
          <a:xfrm>
            <a:off x="2794873" y="1602475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5" name="Google Shape;335;p39"/>
          <p:cNvCxnSpPr/>
          <p:nvPr/>
        </p:nvCxnSpPr>
        <p:spPr>
          <a:xfrm>
            <a:off x="2947273" y="1716775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6" name="Google Shape;336;p39"/>
          <p:cNvCxnSpPr/>
          <p:nvPr/>
        </p:nvCxnSpPr>
        <p:spPr>
          <a:xfrm>
            <a:off x="3151909" y="1181100"/>
            <a:ext cx="71100" cy="78000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7" name="Google Shape;337;p39"/>
          <p:cNvCxnSpPr/>
          <p:nvPr/>
        </p:nvCxnSpPr>
        <p:spPr>
          <a:xfrm rot="-5400000">
            <a:off x="3522820" y="1225288"/>
            <a:ext cx="53400" cy="103800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8" name="Google Shape;338;p39"/>
          <p:cNvCxnSpPr/>
          <p:nvPr/>
        </p:nvCxnSpPr>
        <p:spPr>
          <a:xfrm>
            <a:off x="3304309" y="1238250"/>
            <a:ext cx="71100" cy="78000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9" name="Google Shape;339;p39"/>
          <p:cNvCxnSpPr/>
          <p:nvPr/>
        </p:nvCxnSpPr>
        <p:spPr>
          <a:xfrm rot="5400000">
            <a:off x="2948639" y="1159721"/>
            <a:ext cx="53400" cy="103800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0" name="Google Shape;340;p39"/>
          <p:cNvCxnSpPr/>
          <p:nvPr/>
        </p:nvCxnSpPr>
        <p:spPr>
          <a:xfrm flipH="1" rot="10800000">
            <a:off x="3546844" y="895901"/>
            <a:ext cx="278700" cy="9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41" name="Google Shape;341;p39"/>
          <p:cNvSpPr/>
          <p:nvPr/>
        </p:nvSpPr>
        <p:spPr>
          <a:xfrm>
            <a:off x="4800600" y="800100"/>
            <a:ext cx="2161200" cy="16572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9"/>
          <p:cNvCxnSpPr/>
          <p:nvPr/>
        </p:nvCxnSpPr>
        <p:spPr>
          <a:xfrm flipH="1" rot="10800000">
            <a:off x="5299444" y="1143551"/>
            <a:ext cx="278700" cy="9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3" name="Google Shape;343;p39"/>
          <p:cNvCxnSpPr/>
          <p:nvPr/>
        </p:nvCxnSpPr>
        <p:spPr>
          <a:xfrm flipH="1" rot="10800000">
            <a:off x="5742709" y="971604"/>
            <a:ext cx="278700" cy="9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4" name="Google Shape;344;p39"/>
          <p:cNvCxnSpPr/>
          <p:nvPr/>
        </p:nvCxnSpPr>
        <p:spPr>
          <a:xfrm flipH="1" rot="10800000">
            <a:off x="5603681" y="1200204"/>
            <a:ext cx="278700" cy="9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5" name="Google Shape;345;p39"/>
          <p:cNvCxnSpPr/>
          <p:nvPr/>
        </p:nvCxnSpPr>
        <p:spPr>
          <a:xfrm>
            <a:off x="5666509" y="1371600"/>
            <a:ext cx="71100" cy="78000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6" name="Google Shape;346;p39"/>
          <p:cNvCxnSpPr/>
          <p:nvPr/>
        </p:nvCxnSpPr>
        <p:spPr>
          <a:xfrm>
            <a:off x="5971309" y="1314450"/>
            <a:ext cx="418200" cy="3000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7" name="Google Shape;347;p39"/>
          <p:cNvCxnSpPr/>
          <p:nvPr/>
        </p:nvCxnSpPr>
        <p:spPr>
          <a:xfrm>
            <a:off x="6123709" y="1428750"/>
            <a:ext cx="418200" cy="3000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8" name="Google Shape;348;p39"/>
          <p:cNvCxnSpPr/>
          <p:nvPr/>
        </p:nvCxnSpPr>
        <p:spPr>
          <a:xfrm>
            <a:off x="5384228" y="1558383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9" name="Google Shape;349;p39"/>
          <p:cNvCxnSpPr/>
          <p:nvPr/>
        </p:nvCxnSpPr>
        <p:spPr>
          <a:xfrm>
            <a:off x="5536628" y="1672683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50" name="Google Shape;350;p39"/>
          <p:cNvCxnSpPr/>
          <p:nvPr/>
        </p:nvCxnSpPr>
        <p:spPr>
          <a:xfrm>
            <a:off x="5689028" y="1786983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51" name="Google Shape;351;p39"/>
          <p:cNvCxnSpPr/>
          <p:nvPr/>
        </p:nvCxnSpPr>
        <p:spPr>
          <a:xfrm>
            <a:off x="5841428" y="1901283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52" name="Google Shape;352;p39"/>
          <p:cNvCxnSpPr/>
          <p:nvPr/>
        </p:nvCxnSpPr>
        <p:spPr>
          <a:xfrm>
            <a:off x="5308028" y="2015583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53" name="Google Shape;353;p39"/>
          <p:cNvCxnSpPr/>
          <p:nvPr/>
        </p:nvCxnSpPr>
        <p:spPr>
          <a:xfrm>
            <a:off x="5460428" y="2129883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54" name="Google Shape;354;p39"/>
          <p:cNvCxnSpPr/>
          <p:nvPr/>
        </p:nvCxnSpPr>
        <p:spPr>
          <a:xfrm>
            <a:off x="4928473" y="1678675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55" name="Google Shape;355;p39"/>
          <p:cNvCxnSpPr/>
          <p:nvPr/>
        </p:nvCxnSpPr>
        <p:spPr>
          <a:xfrm>
            <a:off x="5080873" y="1792975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56" name="Google Shape;356;p39"/>
          <p:cNvCxnSpPr/>
          <p:nvPr/>
        </p:nvCxnSpPr>
        <p:spPr>
          <a:xfrm>
            <a:off x="5233273" y="1907275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57" name="Google Shape;357;p39"/>
          <p:cNvCxnSpPr/>
          <p:nvPr/>
        </p:nvCxnSpPr>
        <p:spPr>
          <a:xfrm>
            <a:off x="5437909" y="1371600"/>
            <a:ext cx="71100" cy="78000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58" name="Google Shape;358;p39"/>
          <p:cNvCxnSpPr/>
          <p:nvPr/>
        </p:nvCxnSpPr>
        <p:spPr>
          <a:xfrm rot="-5400000">
            <a:off x="5808820" y="1415788"/>
            <a:ext cx="53400" cy="103800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59" name="Google Shape;359;p39"/>
          <p:cNvCxnSpPr/>
          <p:nvPr/>
        </p:nvCxnSpPr>
        <p:spPr>
          <a:xfrm>
            <a:off x="5590309" y="1428750"/>
            <a:ext cx="71100" cy="78000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0" name="Google Shape;360;p39"/>
          <p:cNvCxnSpPr/>
          <p:nvPr/>
        </p:nvCxnSpPr>
        <p:spPr>
          <a:xfrm rot="5400000">
            <a:off x="5234639" y="1350221"/>
            <a:ext cx="53400" cy="103800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1" name="Google Shape;361;p39"/>
          <p:cNvCxnSpPr/>
          <p:nvPr/>
        </p:nvCxnSpPr>
        <p:spPr>
          <a:xfrm flipH="1" rot="10800000">
            <a:off x="5832844" y="1086401"/>
            <a:ext cx="278700" cy="9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62" name="Google Shape;362;p39"/>
          <p:cNvSpPr/>
          <p:nvPr/>
        </p:nvSpPr>
        <p:spPr>
          <a:xfrm>
            <a:off x="2837985" y="2324100"/>
            <a:ext cx="2161200" cy="16572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3" name="Google Shape;363;p39"/>
          <p:cNvCxnSpPr/>
          <p:nvPr/>
        </p:nvCxnSpPr>
        <p:spPr>
          <a:xfrm flipH="1" rot="10800000">
            <a:off x="3336829" y="2667551"/>
            <a:ext cx="278700" cy="9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4" name="Google Shape;364;p39"/>
          <p:cNvCxnSpPr/>
          <p:nvPr/>
        </p:nvCxnSpPr>
        <p:spPr>
          <a:xfrm flipH="1" rot="10800000">
            <a:off x="3780094" y="2495604"/>
            <a:ext cx="278700" cy="9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5" name="Google Shape;365;p39"/>
          <p:cNvCxnSpPr/>
          <p:nvPr/>
        </p:nvCxnSpPr>
        <p:spPr>
          <a:xfrm flipH="1" rot="10800000">
            <a:off x="3641066" y="2724204"/>
            <a:ext cx="278700" cy="9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6" name="Google Shape;366;p39"/>
          <p:cNvCxnSpPr/>
          <p:nvPr/>
        </p:nvCxnSpPr>
        <p:spPr>
          <a:xfrm>
            <a:off x="3703894" y="2895600"/>
            <a:ext cx="71100" cy="78000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7" name="Google Shape;367;p39"/>
          <p:cNvCxnSpPr/>
          <p:nvPr/>
        </p:nvCxnSpPr>
        <p:spPr>
          <a:xfrm>
            <a:off x="4008694" y="2838450"/>
            <a:ext cx="418200" cy="3000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8" name="Google Shape;368;p39"/>
          <p:cNvCxnSpPr/>
          <p:nvPr/>
        </p:nvCxnSpPr>
        <p:spPr>
          <a:xfrm>
            <a:off x="4161094" y="2952750"/>
            <a:ext cx="418200" cy="3000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9" name="Google Shape;369;p39"/>
          <p:cNvCxnSpPr/>
          <p:nvPr/>
        </p:nvCxnSpPr>
        <p:spPr>
          <a:xfrm>
            <a:off x="3421613" y="3082383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0" name="Google Shape;370;p39"/>
          <p:cNvCxnSpPr/>
          <p:nvPr/>
        </p:nvCxnSpPr>
        <p:spPr>
          <a:xfrm>
            <a:off x="3574013" y="3196683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1" name="Google Shape;371;p39"/>
          <p:cNvCxnSpPr/>
          <p:nvPr/>
        </p:nvCxnSpPr>
        <p:spPr>
          <a:xfrm>
            <a:off x="3726413" y="3310983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2" name="Google Shape;372;p39"/>
          <p:cNvCxnSpPr/>
          <p:nvPr/>
        </p:nvCxnSpPr>
        <p:spPr>
          <a:xfrm>
            <a:off x="3878813" y="3425283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3" name="Google Shape;373;p39"/>
          <p:cNvCxnSpPr/>
          <p:nvPr/>
        </p:nvCxnSpPr>
        <p:spPr>
          <a:xfrm>
            <a:off x="3345413" y="3539583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4" name="Google Shape;374;p39"/>
          <p:cNvCxnSpPr/>
          <p:nvPr/>
        </p:nvCxnSpPr>
        <p:spPr>
          <a:xfrm>
            <a:off x="3497813" y="3653883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5" name="Google Shape;375;p39"/>
          <p:cNvCxnSpPr/>
          <p:nvPr/>
        </p:nvCxnSpPr>
        <p:spPr>
          <a:xfrm>
            <a:off x="2965858" y="3202675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6" name="Google Shape;376;p39"/>
          <p:cNvCxnSpPr/>
          <p:nvPr/>
        </p:nvCxnSpPr>
        <p:spPr>
          <a:xfrm>
            <a:off x="3118258" y="3316975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7" name="Google Shape;377;p39"/>
          <p:cNvCxnSpPr/>
          <p:nvPr/>
        </p:nvCxnSpPr>
        <p:spPr>
          <a:xfrm>
            <a:off x="3270658" y="3431275"/>
            <a:ext cx="815700" cy="21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8" name="Google Shape;378;p39"/>
          <p:cNvCxnSpPr/>
          <p:nvPr/>
        </p:nvCxnSpPr>
        <p:spPr>
          <a:xfrm>
            <a:off x="3475294" y="2895600"/>
            <a:ext cx="71100" cy="78000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9" name="Google Shape;379;p39"/>
          <p:cNvCxnSpPr/>
          <p:nvPr/>
        </p:nvCxnSpPr>
        <p:spPr>
          <a:xfrm rot="-5400000">
            <a:off x="3846206" y="2939788"/>
            <a:ext cx="53400" cy="103800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0" name="Google Shape;380;p39"/>
          <p:cNvCxnSpPr/>
          <p:nvPr/>
        </p:nvCxnSpPr>
        <p:spPr>
          <a:xfrm>
            <a:off x="3627694" y="2952750"/>
            <a:ext cx="71100" cy="78000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1" name="Google Shape;381;p39"/>
          <p:cNvCxnSpPr/>
          <p:nvPr/>
        </p:nvCxnSpPr>
        <p:spPr>
          <a:xfrm rot="5400000">
            <a:off x="3272025" y="2874221"/>
            <a:ext cx="53400" cy="103800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2" name="Google Shape;382;p39"/>
          <p:cNvCxnSpPr/>
          <p:nvPr/>
        </p:nvCxnSpPr>
        <p:spPr>
          <a:xfrm flipH="1" rot="10800000">
            <a:off x="3870229" y="2610401"/>
            <a:ext cx="278700" cy="9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3" name="Google Shape;383;p39"/>
          <p:cNvCxnSpPr/>
          <p:nvPr/>
        </p:nvCxnSpPr>
        <p:spPr>
          <a:xfrm>
            <a:off x="6997700" y="3243834"/>
            <a:ext cx="78216" cy="85742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4" name="Google Shape;384;p39"/>
          <p:cNvCxnSpPr/>
          <p:nvPr/>
        </p:nvCxnSpPr>
        <p:spPr>
          <a:xfrm>
            <a:off x="7988300" y="3415284"/>
            <a:ext cx="241300" cy="1723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5" name="Google Shape;385;p39"/>
          <p:cNvCxnSpPr/>
          <p:nvPr/>
        </p:nvCxnSpPr>
        <p:spPr>
          <a:xfrm>
            <a:off x="5562600" y="3529584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6" name="Google Shape;386;p39"/>
          <p:cNvCxnSpPr/>
          <p:nvPr/>
        </p:nvCxnSpPr>
        <p:spPr>
          <a:xfrm>
            <a:off x="6769100" y="3243834"/>
            <a:ext cx="78216" cy="85742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7" name="Google Shape;387;p39"/>
          <p:cNvCxnSpPr/>
          <p:nvPr/>
        </p:nvCxnSpPr>
        <p:spPr>
          <a:xfrm rot="-5400000">
            <a:off x="7141001" y="3286694"/>
            <a:ext cx="58662" cy="114323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8" name="Google Shape;388;p39"/>
          <p:cNvCxnSpPr/>
          <p:nvPr/>
        </p:nvCxnSpPr>
        <p:spPr>
          <a:xfrm>
            <a:off x="7283624" y="3415284"/>
            <a:ext cx="78216" cy="85742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9" name="Google Shape;389;p39"/>
          <p:cNvCxnSpPr/>
          <p:nvPr/>
        </p:nvCxnSpPr>
        <p:spPr>
          <a:xfrm rot="5400000">
            <a:off x="6949330" y="3444604"/>
            <a:ext cx="58662" cy="114323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0" name="Google Shape;390;p39"/>
          <p:cNvCxnSpPr/>
          <p:nvPr/>
        </p:nvCxnSpPr>
        <p:spPr>
          <a:xfrm flipH="1" rot="10800000">
            <a:off x="5702300" y="2843784"/>
            <a:ext cx="241300" cy="1095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1" name="Google Shape;391;p39"/>
          <p:cNvCxnSpPr/>
          <p:nvPr/>
        </p:nvCxnSpPr>
        <p:spPr>
          <a:xfrm>
            <a:off x="5918200" y="3630826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2" name="Google Shape;392;p39"/>
          <p:cNvCxnSpPr/>
          <p:nvPr/>
        </p:nvCxnSpPr>
        <p:spPr>
          <a:xfrm>
            <a:off x="6286298" y="3739134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3" name="Google Shape;393;p39"/>
          <p:cNvCxnSpPr/>
          <p:nvPr/>
        </p:nvCxnSpPr>
        <p:spPr>
          <a:xfrm>
            <a:off x="5715000" y="3643884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4" name="Google Shape;394;p39"/>
          <p:cNvCxnSpPr/>
          <p:nvPr/>
        </p:nvCxnSpPr>
        <p:spPr>
          <a:xfrm>
            <a:off x="6070600" y="3745126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5" name="Google Shape;395;p39"/>
          <p:cNvCxnSpPr/>
          <p:nvPr/>
        </p:nvCxnSpPr>
        <p:spPr>
          <a:xfrm>
            <a:off x="6438698" y="3853434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6" name="Google Shape;396;p39"/>
          <p:cNvCxnSpPr/>
          <p:nvPr/>
        </p:nvCxnSpPr>
        <p:spPr>
          <a:xfrm>
            <a:off x="5867400" y="3758184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7" name="Google Shape;397;p39"/>
          <p:cNvCxnSpPr/>
          <p:nvPr/>
        </p:nvCxnSpPr>
        <p:spPr>
          <a:xfrm>
            <a:off x="6223000" y="3859426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8" name="Google Shape;398;p39"/>
          <p:cNvCxnSpPr/>
          <p:nvPr/>
        </p:nvCxnSpPr>
        <p:spPr>
          <a:xfrm>
            <a:off x="6591098" y="3967734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9" name="Google Shape;399;p39"/>
          <p:cNvCxnSpPr/>
          <p:nvPr/>
        </p:nvCxnSpPr>
        <p:spPr>
          <a:xfrm>
            <a:off x="6019800" y="3872484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0" name="Google Shape;400;p39"/>
          <p:cNvCxnSpPr/>
          <p:nvPr/>
        </p:nvCxnSpPr>
        <p:spPr>
          <a:xfrm>
            <a:off x="6375400" y="3973726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1" name="Google Shape;401;p39"/>
          <p:cNvCxnSpPr/>
          <p:nvPr/>
        </p:nvCxnSpPr>
        <p:spPr>
          <a:xfrm>
            <a:off x="6743498" y="4082034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2" name="Google Shape;402;p39"/>
          <p:cNvCxnSpPr/>
          <p:nvPr/>
        </p:nvCxnSpPr>
        <p:spPr>
          <a:xfrm>
            <a:off x="6172200" y="3986784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3" name="Google Shape;403;p39"/>
          <p:cNvCxnSpPr/>
          <p:nvPr/>
        </p:nvCxnSpPr>
        <p:spPr>
          <a:xfrm>
            <a:off x="6527800" y="4088026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4" name="Google Shape;404;p39"/>
          <p:cNvCxnSpPr/>
          <p:nvPr/>
        </p:nvCxnSpPr>
        <p:spPr>
          <a:xfrm>
            <a:off x="6895898" y="4196334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5" name="Google Shape;405;p39"/>
          <p:cNvCxnSpPr/>
          <p:nvPr/>
        </p:nvCxnSpPr>
        <p:spPr>
          <a:xfrm>
            <a:off x="6324600" y="4101084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6" name="Google Shape;406;p39"/>
          <p:cNvCxnSpPr/>
          <p:nvPr/>
        </p:nvCxnSpPr>
        <p:spPr>
          <a:xfrm>
            <a:off x="6680200" y="4202326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7" name="Google Shape;407;p39"/>
          <p:cNvCxnSpPr/>
          <p:nvPr/>
        </p:nvCxnSpPr>
        <p:spPr>
          <a:xfrm>
            <a:off x="7048298" y="4310634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8" name="Google Shape;408;p39"/>
          <p:cNvCxnSpPr/>
          <p:nvPr/>
        </p:nvCxnSpPr>
        <p:spPr>
          <a:xfrm>
            <a:off x="6477000" y="4215384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9" name="Google Shape;409;p39"/>
          <p:cNvCxnSpPr/>
          <p:nvPr/>
        </p:nvCxnSpPr>
        <p:spPr>
          <a:xfrm>
            <a:off x="6832600" y="4316626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0" name="Google Shape;410;p39"/>
          <p:cNvCxnSpPr/>
          <p:nvPr/>
        </p:nvCxnSpPr>
        <p:spPr>
          <a:xfrm>
            <a:off x="7200698" y="4424934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1" name="Google Shape;411;p39"/>
          <p:cNvCxnSpPr/>
          <p:nvPr/>
        </p:nvCxnSpPr>
        <p:spPr>
          <a:xfrm>
            <a:off x="6629400" y="4329684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2" name="Google Shape;412;p39"/>
          <p:cNvCxnSpPr/>
          <p:nvPr/>
        </p:nvCxnSpPr>
        <p:spPr>
          <a:xfrm>
            <a:off x="6985000" y="4430926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3" name="Google Shape;413;p39"/>
          <p:cNvCxnSpPr/>
          <p:nvPr/>
        </p:nvCxnSpPr>
        <p:spPr>
          <a:xfrm>
            <a:off x="7353098" y="4539234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4" name="Google Shape;414;p39"/>
          <p:cNvCxnSpPr/>
          <p:nvPr/>
        </p:nvCxnSpPr>
        <p:spPr>
          <a:xfrm>
            <a:off x="6781800" y="4443984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5" name="Google Shape;415;p39"/>
          <p:cNvCxnSpPr/>
          <p:nvPr/>
        </p:nvCxnSpPr>
        <p:spPr>
          <a:xfrm>
            <a:off x="7137400" y="4545226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6" name="Google Shape;416;p39"/>
          <p:cNvCxnSpPr/>
          <p:nvPr/>
        </p:nvCxnSpPr>
        <p:spPr>
          <a:xfrm>
            <a:off x="7505498" y="4653534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7" name="Google Shape;417;p39"/>
          <p:cNvCxnSpPr/>
          <p:nvPr/>
        </p:nvCxnSpPr>
        <p:spPr>
          <a:xfrm>
            <a:off x="6934200" y="4558284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8" name="Google Shape;418;p39"/>
          <p:cNvCxnSpPr/>
          <p:nvPr/>
        </p:nvCxnSpPr>
        <p:spPr>
          <a:xfrm>
            <a:off x="7289800" y="4659526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9" name="Google Shape;419;p39"/>
          <p:cNvCxnSpPr/>
          <p:nvPr/>
        </p:nvCxnSpPr>
        <p:spPr>
          <a:xfrm>
            <a:off x="7620000" y="4748784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0" name="Google Shape;420;p39"/>
          <p:cNvCxnSpPr/>
          <p:nvPr/>
        </p:nvCxnSpPr>
        <p:spPr>
          <a:xfrm>
            <a:off x="5448502" y="4120134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1" name="Google Shape;421;p39"/>
          <p:cNvCxnSpPr/>
          <p:nvPr/>
        </p:nvCxnSpPr>
        <p:spPr>
          <a:xfrm>
            <a:off x="5804102" y="4221376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2" name="Google Shape;422;p39"/>
          <p:cNvCxnSpPr/>
          <p:nvPr/>
        </p:nvCxnSpPr>
        <p:spPr>
          <a:xfrm>
            <a:off x="6172200" y="4329684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3" name="Google Shape;423;p39"/>
          <p:cNvCxnSpPr/>
          <p:nvPr/>
        </p:nvCxnSpPr>
        <p:spPr>
          <a:xfrm>
            <a:off x="5600902" y="4234434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4" name="Google Shape;424;p39"/>
          <p:cNvCxnSpPr/>
          <p:nvPr/>
        </p:nvCxnSpPr>
        <p:spPr>
          <a:xfrm>
            <a:off x="5956502" y="4335676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5" name="Google Shape;425;p39"/>
          <p:cNvCxnSpPr/>
          <p:nvPr/>
        </p:nvCxnSpPr>
        <p:spPr>
          <a:xfrm>
            <a:off x="6324600" y="4443984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6" name="Google Shape;426;p39"/>
          <p:cNvCxnSpPr/>
          <p:nvPr/>
        </p:nvCxnSpPr>
        <p:spPr>
          <a:xfrm>
            <a:off x="5753302" y="4348734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7" name="Google Shape;427;p39"/>
          <p:cNvCxnSpPr/>
          <p:nvPr/>
        </p:nvCxnSpPr>
        <p:spPr>
          <a:xfrm>
            <a:off x="6108902" y="4449976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8" name="Google Shape;428;p39"/>
          <p:cNvCxnSpPr/>
          <p:nvPr/>
        </p:nvCxnSpPr>
        <p:spPr>
          <a:xfrm>
            <a:off x="6477000" y="4558284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9" name="Google Shape;429;p39"/>
          <p:cNvCxnSpPr/>
          <p:nvPr/>
        </p:nvCxnSpPr>
        <p:spPr>
          <a:xfrm>
            <a:off x="8305800" y="3415284"/>
            <a:ext cx="241300" cy="1723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0" name="Google Shape;430;p39"/>
          <p:cNvCxnSpPr/>
          <p:nvPr/>
        </p:nvCxnSpPr>
        <p:spPr>
          <a:xfrm>
            <a:off x="8140700" y="3529584"/>
            <a:ext cx="241300" cy="1723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1" name="Google Shape;431;p39"/>
          <p:cNvCxnSpPr/>
          <p:nvPr/>
        </p:nvCxnSpPr>
        <p:spPr>
          <a:xfrm>
            <a:off x="8293100" y="3643884"/>
            <a:ext cx="241300" cy="1723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2" name="Google Shape;432;p39"/>
          <p:cNvCxnSpPr/>
          <p:nvPr/>
        </p:nvCxnSpPr>
        <p:spPr>
          <a:xfrm flipH="1" rot="10800000">
            <a:off x="6248400" y="2786634"/>
            <a:ext cx="241300" cy="1095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3" name="Google Shape;433;p39"/>
          <p:cNvCxnSpPr/>
          <p:nvPr/>
        </p:nvCxnSpPr>
        <p:spPr>
          <a:xfrm flipH="1" rot="10800000">
            <a:off x="6007100" y="3072384"/>
            <a:ext cx="241300" cy="1095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4" name="Google Shape;434;p39"/>
          <p:cNvCxnSpPr/>
          <p:nvPr/>
        </p:nvCxnSpPr>
        <p:spPr>
          <a:xfrm flipH="1" rot="10800000">
            <a:off x="6172200" y="2900934"/>
            <a:ext cx="241300" cy="1095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5" name="Google Shape;435;p39"/>
          <p:cNvSpPr/>
          <p:nvPr/>
        </p:nvSpPr>
        <p:spPr>
          <a:xfrm>
            <a:off x="5410200" y="4043934"/>
            <a:ext cx="402336" cy="185166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5490464" y="3443859"/>
            <a:ext cx="402336" cy="185166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9"/>
          <p:cNvSpPr/>
          <p:nvPr/>
        </p:nvSpPr>
        <p:spPr>
          <a:xfrm>
            <a:off x="6477000" y="4043934"/>
            <a:ext cx="402336" cy="185166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5638800" y="2748534"/>
            <a:ext cx="402336" cy="185166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9"/>
          <p:cNvSpPr/>
          <p:nvPr/>
        </p:nvSpPr>
        <p:spPr>
          <a:xfrm>
            <a:off x="7010400" y="3243834"/>
            <a:ext cx="402336" cy="185166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9"/>
          <p:cNvSpPr/>
          <p:nvPr/>
        </p:nvSpPr>
        <p:spPr>
          <a:xfrm>
            <a:off x="8229600" y="3563493"/>
            <a:ext cx="402336" cy="185166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7543800" y="4672584"/>
            <a:ext cx="402336" cy="185166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6972300" y="4253484"/>
            <a:ext cx="402336" cy="185166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6210300" y="3672459"/>
            <a:ext cx="402336" cy="185166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4" name="Google Shape;444;p39"/>
          <p:cNvCxnSpPr/>
          <p:nvPr/>
        </p:nvCxnSpPr>
        <p:spPr>
          <a:xfrm flipH="1" rot="10800000">
            <a:off x="6248400" y="2686050"/>
            <a:ext cx="241300" cy="1095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5" name="Google Shape;445;p39"/>
          <p:cNvCxnSpPr/>
          <p:nvPr/>
        </p:nvCxnSpPr>
        <p:spPr>
          <a:xfrm flipH="1" rot="10800000">
            <a:off x="6794500" y="2628900"/>
            <a:ext cx="241300" cy="1095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6" name="Google Shape;446;p39"/>
          <p:cNvCxnSpPr/>
          <p:nvPr/>
        </p:nvCxnSpPr>
        <p:spPr>
          <a:xfrm flipH="1" rot="10800000">
            <a:off x="6553200" y="2914650"/>
            <a:ext cx="241300" cy="1095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7" name="Google Shape;447;p39"/>
          <p:cNvCxnSpPr/>
          <p:nvPr/>
        </p:nvCxnSpPr>
        <p:spPr>
          <a:xfrm flipH="1" rot="10800000">
            <a:off x="6718300" y="2743200"/>
            <a:ext cx="241300" cy="1095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48" name="Google Shape;448;p39"/>
          <p:cNvSpPr/>
          <p:nvPr/>
        </p:nvSpPr>
        <p:spPr>
          <a:xfrm>
            <a:off x="6184900" y="2590800"/>
            <a:ext cx="402336" cy="185166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9" name="Google Shape;449;p39"/>
          <p:cNvCxnSpPr/>
          <p:nvPr/>
        </p:nvCxnSpPr>
        <p:spPr>
          <a:xfrm>
            <a:off x="7281164" y="3598937"/>
            <a:ext cx="78216" cy="85742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0" name="Google Shape;450;p39"/>
          <p:cNvCxnSpPr/>
          <p:nvPr/>
        </p:nvCxnSpPr>
        <p:spPr>
          <a:xfrm>
            <a:off x="7052564" y="3598937"/>
            <a:ext cx="78216" cy="85742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1" name="Google Shape;451;p39"/>
          <p:cNvCxnSpPr/>
          <p:nvPr/>
        </p:nvCxnSpPr>
        <p:spPr>
          <a:xfrm rot="-5400000">
            <a:off x="7424465" y="3641797"/>
            <a:ext cx="58662" cy="114323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2" name="Google Shape;452;p39"/>
          <p:cNvCxnSpPr/>
          <p:nvPr/>
        </p:nvCxnSpPr>
        <p:spPr>
          <a:xfrm>
            <a:off x="7567088" y="3770387"/>
            <a:ext cx="78216" cy="85742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3" name="Google Shape;453;p39"/>
          <p:cNvCxnSpPr/>
          <p:nvPr/>
        </p:nvCxnSpPr>
        <p:spPr>
          <a:xfrm rot="5400000">
            <a:off x="7232794" y="3799707"/>
            <a:ext cx="58662" cy="114323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54" name="Google Shape;454;p39"/>
          <p:cNvSpPr/>
          <p:nvPr/>
        </p:nvSpPr>
        <p:spPr>
          <a:xfrm>
            <a:off x="7293864" y="3598937"/>
            <a:ext cx="402336" cy="185166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5" name="Google Shape;455;p39"/>
          <p:cNvCxnSpPr/>
          <p:nvPr/>
        </p:nvCxnSpPr>
        <p:spPr>
          <a:xfrm>
            <a:off x="7620000" y="2971800"/>
            <a:ext cx="241300" cy="1723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6" name="Google Shape;456;p39"/>
          <p:cNvCxnSpPr/>
          <p:nvPr/>
        </p:nvCxnSpPr>
        <p:spPr>
          <a:xfrm>
            <a:off x="7937500" y="2971800"/>
            <a:ext cx="241300" cy="1723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7" name="Google Shape;457;p39"/>
          <p:cNvCxnSpPr/>
          <p:nvPr/>
        </p:nvCxnSpPr>
        <p:spPr>
          <a:xfrm>
            <a:off x="7772400" y="3086100"/>
            <a:ext cx="241300" cy="1723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8" name="Google Shape;458;p39"/>
          <p:cNvCxnSpPr/>
          <p:nvPr/>
        </p:nvCxnSpPr>
        <p:spPr>
          <a:xfrm>
            <a:off x="7924800" y="3200400"/>
            <a:ext cx="241300" cy="1723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59" name="Google Shape;459;p39"/>
          <p:cNvSpPr/>
          <p:nvPr/>
        </p:nvSpPr>
        <p:spPr>
          <a:xfrm>
            <a:off x="7861300" y="3120009"/>
            <a:ext cx="402336" cy="185166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0" name="Google Shape;460;p39"/>
          <p:cNvCxnSpPr/>
          <p:nvPr/>
        </p:nvCxnSpPr>
        <p:spPr>
          <a:xfrm>
            <a:off x="8115098" y="4095750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61" name="Google Shape;461;p39"/>
          <p:cNvCxnSpPr/>
          <p:nvPr/>
        </p:nvCxnSpPr>
        <p:spPr>
          <a:xfrm>
            <a:off x="7543800" y="4000500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62" name="Google Shape;462;p39"/>
          <p:cNvCxnSpPr/>
          <p:nvPr/>
        </p:nvCxnSpPr>
        <p:spPr>
          <a:xfrm>
            <a:off x="7899400" y="4101742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63" name="Google Shape;463;p39"/>
          <p:cNvCxnSpPr/>
          <p:nvPr/>
        </p:nvCxnSpPr>
        <p:spPr>
          <a:xfrm>
            <a:off x="8267498" y="4210050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64" name="Google Shape;464;p39"/>
          <p:cNvCxnSpPr/>
          <p:nvPr/>
        </p:nvCxnSpPr>
        <p:spPr>
          <a:xfrm>
            <a:off x="7696200" y="4114800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65" name="Google Shape;465;p39"/>
          <p:cNvCxnSpPr/>
          <p:nvPr/>
        </p:nvCxnSpPr>
        <p:spPr>
          <a:xfrm>
            <a:off x="8051800" y="4216042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66" name="Google Shape;466;p39"/>
          <p:cNvCxnSpPr/>
          <p:nvPr/>
        </p:nvCxnSpPr>
        <p:spPr>
          <a:xfrm>
            <a:off x="8419898" y="4324350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67" name="Google Shape;467;p39"/>
          <p:cNvCxnSpPr/>
          <p:nvPr/>
        </p:nvCxnSpPr>
        <p:spPr>
          <a:xfrm>
            <a:off x="7848600" y="4229100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68" name="Google Shape;468;p39"/>
          <p:cNvCxnSpPr/>
          <p:nvPr/>
        </p:nvCxnSpPr>
        <p:spPr>
          <a:xfrm>
            <a:off x="8204200" y="4330342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69" name="Google Shape;469;p39"/>
          <p:cNvCxnSpPr/>
          <p:nvPr/>
        </p:nvCxnSpPr>
        <p:spPr>
          <a:xfrm>
            <a:off x="8572298" y="4438650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70" name="Google Shape;470;p39"/>
          <p:cNvCxnSpPr/>
          <p:nvPr/>
        </p:nvCxnSpPr>
        <p:spPr>
          <a:xfrm>
            <a:off x="8001000" y="4343400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71" name="Google Shape;471;p39"/>
          <p:cNvCxnSpPr/>
          <p:nvPr/>
        </p:nvCxnSpPr>
        <p:spPr>
          <a:xfrm>
            <a:off x="8356600" y="4444642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72" name="Google Shape;472;p39"/>
          <p:cNvCxnSpPr/>
          <p:nvPr/>
        </p:nvCxnSpPr>
        <p:spPr>
          <a:xfrm>
            <a:off x="8686800" y="4533900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73" name="Google Shape;473;p39"/>
          <p:cNvCxnSpPr/>
          <p:nvPr/>
        </p:nvCxnSpPr>
        <p:spPr>
          <a:xfrm>
            <a:off x="7239000" y="4114800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74" name="Google Shape;474;p39"/>
          <p:cNvCxnSpPr/>
          <p:nvPr/>
        </p:nvCxnSpPr>
        <p:spPr>
          <a:xfrm>
            <a:off x="7391400" y="4229100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75" name="Google Shape;475;p39"/>
          <p:cNvCxnSpPr/>
          <p:nvPr/>
        </p:nvCxnSpPr>
        <p:spPr>
          <a:xfrm>
            <a:off x="7543800" y="4343400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6" name="Google Shape;476;p39"/>
          <p:cNvSpPr/>
          <p:nvPr/>
        </p:nvSpPr>
        <p:spPr>
          <a:xfrm>
            <a:off x="8610600" y="4457700"/>
            <a:ext cx="402336" cy="185166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9"/>
          <p:cNvSpPr/>
          <p:nvPr/>
        </p:nvSpPr>
        <p:spPr>
          <a:xfrm>
            <a:off x="8039100" y="4038600"/>
            <a:ext cx="402336" cy="185166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39"/>
          <p:cNvCxnSpPr/>
          <p:nvPr/>
        </p:nvCxnSpPr>
        <p:spPr>
          <a:xfrm>
            <a:off x="5257800" y="3686175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79" name="Google Shape;479;p39"/>
          <p:cNvCxnSpPr/>
          <p:nvPr/>
        </p:nvCxnSpPr>
        <p:spPr>
          <a:xfrm>
            <a:off x="5613400" y="3787417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80" name="Google Shape;480;p39"/>
          <p:cNvCxnSpPr/>
          <p:nvPr/>
        </p:nvCxnSpPr>
        <p:spPr>
          <a:xfrm>
            <a:off x="5410200" y="3800475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81" name="Google Shape;481;p39"/>
          <p:cNvCxnSpPr/>
          <p:nvPr/>
        </p:nvCxnSpPr>
        <p:spPr>
          <a:xfrm>
            <a:off x="5765800" y="3901717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82" name="Google Shape;482;p39"/>
          <p:cNvCxnSpPr/>
          <p:nvPr/>
        </p:nvCxnSpPr>
        <p:spPr>
          <a:xfrm>
            <a:off x="5562600" y="3914775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83" name="Google Shape;483;p39"/>
          <p:cNvCxnSpPr/>
          <p:nvPr/>
        </p:nvCxnSpPr>
        <p:spPr>
          <a:xfrm>
            <a:off x="5918200" y="4016017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84" name="Google Shape;484;p39"/>
          <p:cNvCxnSpPr/>
          <p:nvPr/>
        </p:nvCxnSpPr>
        <p:spPr>
          <a:xfrm>
            <a:off x="5715000" y="4029075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85" name="Google Shape;485;p39"/>
          <p:cNvCxnSpPr/>
          <p:nvPr/>
        </p:nvCxnSpPr>
        <p:spPr>
          <a:xfrm>
            <a:off x="5867400" y="4143375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86" name="Google Shape;486;p39"/>
          <p:cNvCxnSpPr/>
          <p:nvPr/>
        </p:nvCxnSpPr>
        <p:spPr>
          <a:xfrm>
            <a:off x="5143702" y="4276725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87" name="Google Shape;487;p39"/>
          <p:cNvCxnSpPr/>
          <p:nvPr/>
        </p:nvCxnSpPr>
        <p:spPr>
          <a:xfrm>
            <a:off x="5499302" y="4377967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88" name="Google Shape;488;p39"/>
          <p:cNvCxnSpPr/>
          <p:nvPr/>
        </p:nvCxnSpPr>
        <p:spPr>
          <a:xfrm>
            <a:off x="5867400" y="4486275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89" name="Google Shape;489;p39"/>
          <p:cNvCxnSpPr/>
          <p:nvPr/>
        </p:nvCxnSpPr>
        <p:spPr>
          <a:xfrm>
            <a:off x="5296102" y="4391025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90" name="Google Shape;490;p39"/>
          <p:cNvCxnSpPr/>
          <p:nvPr/>
        </p:nvCxnSpPr>
        <p:spPr>
          <a:xfrm>
            <a:off x="5651702" y="4492267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91" name="Google Shape;491;p39"/>
          <p:cNvCxnSpPr/>
          <p:nvPr/>
        </p:nvCxnSpPr>
        <p:spPr>
          <a:xfrm>
            <a:off x="5448502" y="4505325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92" name="Google Shape;492;p39"/>
          <p:cNvCxnSpPr/>
          <p:nvPr/>
        </p:nvCxnSpPr>
        <p:spPr>
          <a:xfrm>
            <a:off x="5804102" y="4606567"/>
            <a:ext cx="241502" cy="631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3" name="Google Shape;493;p39"/>
          <p:cNvSpPr/>
          <p:nvPr/>
        </p:nvSpPr>
        <p:spPr>
          <a:xfrm>
            <a:off x="5105400" y="4200525"/>
            <a:ext cx="402336" cy="185166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9"/>
          <p:cNvSpPr/>
          <p:nvPr/>
        </p:nvSpPr>
        <p:spPr>
          <a:xfrm>
            <a:off x="5185664" y="3600450"/>
            <a:ext cx="402336" cy="185166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9"/>
          <p:cNvSpPr txBox="1"/>
          <p:nvPr/>
        </p:nvSpPr>
        <p:spPr>
          <a:xfrm>
            <a:off x="63700" y="3935475"/>
            <a:ext cx="38064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r>
              <a:rPr baseline="-25000"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baseline="-25000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Fragment from gene (transcript) 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aseline="-25000"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baseline="-25000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Fraction of gene 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sample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baseline="-25000"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baseline="-25000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(effective) length of gene 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96" name="Google Shape;496;p39"/>
          <p:cNvSpPr txBox="1"/>
          <p:nvPr/>
        </p:nvSpPr>
        <p:spPr>
          <a:xfrm>
            <a:off x="34743" y="3567576"/>
            <a:ext cx="244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E(# f</a:t>
            </a:r>
            <a:r>
              <a:rPr b="1" baseline="-25000"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b="1"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) = #reads *</a:t>
            </a:r>
            <a:r>
              <a:rPr b="1" lang="en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1" lang="en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 * </a:t>
            </a:r>
            <a:r>
              <a:rPr b="1" lang="en" sz="16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b="1" baseline="-25000" lang="en" sz="16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b="1"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1" baseline="-25000"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0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Considerations and assumptions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2" name="Google Shape;502;p40"/>
          <p:cNvSpPr txBox="1"/>
          <p:nvPr>
            <p:ph idx="1" type="body"/>
          </p:nvPr>
        </p:nvSpPr>
        <p:spPr>
          <a:xfrm>
            <a:off x="381000" y="914400"/>
            <a:ext cx="8382000" cy="4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" sz="1800" u="none" cap="none" strike="noStrike">
                <a:solidFill>
                  <a:schemeClr val="dk1"/>
                </a:solidFill>
              </a:rPr>
              <a:t>High library complexity</a:t>
            </a:r>
            <a:endParaRPr b="1"/>
          </a:p>
          <a:p>
            <a:pPr indent="-288925" lvl="1" marL="593725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#molecules in library &gt;&gt; #sequenced molecules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" sz="1800" u="none" cap="none" strike="noStrike">
                <a:solidFill>
                  <a:schemeClr val="dk1"/>
                </a:solidFill>
              </a:rPr>
              <a:t>Short reads</a:t>
            </a:r>
            <a:endParaRPr b="1"/>
          </a:p>
          <a:p>
            <a:pPr indent="-288925" lvl="1" marL="593725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 length &lt;&lt; sequenced molecule length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all applications satisfy this:</a:t>
            </a:r>
            <a:endParaRPr/>
          </a:p>
          <a:p>
            <a:pPr indent="-301625" lvl="1" marL="59372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miRNA sequencing</a:t>
            </a:r>
            <a:endParaRPr/>
          </a:p>
          <a:p>
            <a:pPr indent="-301625" lvl="1" marL="59372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Small input sequencing (e.g. single cell sequencing)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1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Corollaries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8" name="Google Shape;508;p41"/>
          <p:cNvSpPr txBox="1"/>
          <p:nvPr>
            <p:ph idx="1" type="body"/>
          </p:nvPr>
        </p:nvSpPr>
        <p:spPr>
          <a:xfrm>
            <a:off x="381000" y="676050"/>
            <a:ext cx="8382000" cy="4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Libraries satisfying assumptions 1 &amp; 2 only measure relative abundance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Key quantity: # fragments sequenced for each transcript.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Data: </a:t>
            </a:r>
            <a:r>
              <a:rPr b="0" i="1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Aligned reads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Wanted</a:t>
            </a:r>
            <a:r>
              <a:rPr b="0" i="1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transcript generated the observed read?</a:t>
            </a:r>
            <a:endParaRPr b="0" i="1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Isn’t this easy?</a:t>
            </a:r>
            <a:endParaRPr/>
          </a:p>
          <a:p>
            <a:pPr indent="-288925" lvl="1" marL="59372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Reads do not uniquely map</a:t>
            </a:r>
            <a:endParaRPr/>
          </a:p>
          <a:p>
            <a:pPr indent="-288925" lvl="1" marL="59372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Genes have different isoforms with overlapping exons</a:t>
            </a:r>
            <a:endParaRPr/>
          </a:p>
          <a:p>
            <a:pPr indent="-288925" lvl="1" marL="59372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Sequencing has a ~ 1% error rate</a:t>
            </a:r>
            <a:endParaRPr/>
          </a:p>
          <a:p>
            <a:pPr indent="-288925" lvl="1" marL="593725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Transcripts are not uniformly sequenced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2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The RNA-Seq quantification problem (simple case)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4" name="Google Shape;514;p42"/>
          <p:cNvSpPr txBox="1"/>
          <p:nvPr/>
        </p:nvSpPr>
        <p:spPr>
          <a:xfrm>
            <a:off x="457200" y="647350"/>
            <a:ext cx="7962000" cy="1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a set of previous gene/transcript annotations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only one isoform per gene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1-1 read to transcript correspondence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5" name="Google Shape;5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5700" y="2556800"/>
            <a:ext cx="5188800" cy="2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5700" y="3253759"/>
            <a:ext cx="4686300" cy="3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9500" y="3977658"/>
            <a:ext cx="1317600" cy="2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42"/>
          <p:cNvSpPr txBox="1"/>
          <p:nvPr/>
        </p:nvSpPr>
        <p:spPr>
          <a:xfrm>
            <a:off x="3385725" y="3911542"/>
            <a:ext cx="201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(Sequencing depth)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3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The RNA-Seq quantification problem (simple case)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4" name="Google Shape;524;p43"/>
          <p:cNvSpPr txBox="1"/>
          <p:nvPr/>
        </p:nvSpPr>
        <p:spPr>
          <a:xfrm>
            <a:off x="355907" y="4011230"/>
            <a:ext cx="430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Which, has maximum probability at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5" name="Google Shape;525;p43"/>
          <p:cNvPicPr preferRelativeResize="0"/>
          <p:nvPr/>
        </p:nvPicPr>
        <p:blipFill rotWithShape="1">
          <a:blip r:embed="rId3">
            <a:alphaModFix/>
          </a:blip>
          <a:srcRect b="0" l="0" r="30666" t="0"/>
          <a:stretch/>
        </p:blipFill>
        <p:spPr>
          <a:xfrm>
            <a:off x="1189200" y="2499049"/>
            <a:ext cx="6958500" cy="8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5650" y="3947725"/>
            <a:ext cx="1844100" cy="8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3"/>
          <p:cNvSpPr txBox="1"/>
          <p:nvPr/>
        </p:nvSpPr>
        <p:spPr>
          <a:xfrm>
            <a:off x="355900" y="958400"/>
            <a:ext cx="83820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When a success has probability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𝛉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 the probability of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successes in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tries can be calculated by: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4"/>
          <p:cNvSpPr txBox="1"/>
          <p:nvPr>
            <p:ph idx="1" type="body"/>
          </p:nvPr>
        </p:nvSpPr>
        <p:spPr>
          <a:xfrm>
            <a:off x="381000" y="564525"/>
            <a:ext cx="8382000" cy="43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Sequenced reads are aligned to a reference sequence</a:t>
            </a:r>
            <a:endParaRPr/>
          </a:p>
          <a:p>
            <a:pPr indent="-288925" lvl="1" marL="593725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species genome or </a:t>
            </a:r>
            <a:endParaRPr/>
          </a:p>
          <a:p>
            <a:pPr indent="-288925" lvl="1" marL="593725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its transcriptome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Transcript abundance is measured:</a:t>
            </a:r>
            <a:endParaRPr/>
          </a:p>
          <a:p>
            <a:pPr indent="-288925" lvl="1" marL="593725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counting reads mapped to each transcript (not accurate when multiple isoforms share sequence)</a:t>
            </a:r>
            <a:endParaRPr/>
          </a:p>
          <a:p>
            <a:pPr indent="-288925" lvl="1" marL="593725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solving a </a:t>
            </a:r>
            <a:r>
              <a:rPr lang="en"/>
              <a:t>maximum</a:t>
            </a: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likelihood of the observed mapping given transcript abundance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compare samples, the counts need to be normalized</a:t>
            </a:r>
            <a:endParaRPr/>
          </a:p>
          <a:p>
            <a:pPr indent="-288925" lvl="1" marL="593725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Libraries have different sequencing depth</a:t>
            </a:r>
            <a:endParaRPr/>
          </a:p>
          <a:p>
            <a:pPr indent="-288925" lvl="1" marL="593725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Sample composition may be different</a:t>
            </a:r>
            <a:endParaRPr/>
          </a:p>
          <a:p>
            <a:pPr indent="-288925" lvl="1" marL="593725" marR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Most standard normalization: counts → Transcripts per Million (TPM) units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3" name="Google Shape;533;p44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The process of RNA-Seq quantification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5"/>
          <p:cNvSpPr txBox="1"/>
          <p:nvPr>
            <p:ph idx="1" type="body"/>
          </p:nvPr>
        </p:nvSpPr>
        <p:spPr>
          <a:xfrm>
            <a:off x="228600" y="606150"/>
            <a:ext cx="8718900" cy="2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Genes are quantified</a:t>
            </a:r>
            <a:r>
              <a:rPr lang="en" sz="1400"/>
              <a:t>, e</a:t>
            </a:r>
            <a:r>
              <a:rPr b="0" i="0" lang="en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ach gene or isoform has:</a:t>
            </a:r>
            <a:endParaRPr sz="1400"/>
          </a:p>
          <a:p>
            <a:pPr indent="-276225" lvl="1" marL="593725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TPM value</a:t>
            </a:r>
            <a:endParaRPr sz="1400"/>
          </a:p>
          <a:p>
            <a:pPr indent="-276225" lvl="1" marL="593725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(expected) fragment count value</a:t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samples were quantified in the same fashion and arranged into a table of genes (22,000) x samples</a:t>
            </a:r>
            <a:r>
              <a:rPr lang="en" sz="1400"/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(24)</a:t>
            </a:r>
            <a:endParaRPr sz="1400"/>
          </a:p>
          <a:p>
            <a:pPr indent="-276225" lvl="1" marL="593725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Row </a:t>
            </a:r>
            <a:r>
              <a:rPr b="0" i="0" lang="en" sz="1400" u="none" cap="none" strike="noStrik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b="0" i="0" lang="en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gives the expression of the gene </a:t>
            </a:r>
            <a:r>
              <a:rPr b="0" i="0" lang="en" sz="1400" u="none" cap="none" strike="noStrik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b="0" i="0" lang="en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across all samples</a:t>
            </a:r>
            <a:endParaRPr sz="1400"/>
          </a:p>
          <a:p>
            <a:pPr indent="-276225" lvl="1" marL="593725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/>
              <a:t>Column</a:t>
            </a:r>
            <a:r>
              <a:rPr b="0" i="0" lang="en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b="0" i="0" lang="en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gives the expression of genes in sample </a:t>
            </a:r>
            <a:r>
              <a:rPr b="0" i="0" lang="en" sz="1400" u="none" cap="none" strike="noStrik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j</a:t>
            </a:r>
            <a:endParaRPr sz="1400"/>
          </a:p>
          <a:p>
            <a:pPr indent="-187325" lvl="1" marL="593725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" lvl="1" marL="307975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9" name="Google Shape;539;p45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The gene expression table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540" name="Google Shape;540;p45"/>
          <p:cNvGraphicFramePr/>
          <p:nvPr/>
        </p:nvGraphicFramePr>
        <p:xfrm>
          <a:off x="275284" y="27356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{1BB58893-15A8-4524-8795-81F5029D0195}</a:tableStyleId>
              </a:tblPr>
              <a:tblGrid>
                <a:gridCol w="929225"/>
                <a:gridCol w="820850"/>
                <a:gridCol w="825725"/>
                <a:gridCol w="858625"/>
                <a:gridCol w="858625"/>
                <a:gridCol w="858625"/>
                <a:gridCol w="858625"/>
                <a:gridCol w="858625"/>
                <a:gridCol w="858625"/>
                <a:gridCol w="858625"/>
              </a:tblGrid>
              <a:tr h="401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/>
                        <a:t>GENE</a:t>
                      </a:r>
                      <a:endParaRPr sz="18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b="0" baseline="30000" i="0" lang="en" sz="16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Δ</a:t>
                      </a:r>
                      <a:r>
                        <a:rPr b="0" baseline="3000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1,2</a:t>
                      </a:r>
                      <a:r>
                        <a:rPr b="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rep1</a:t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b="0" baseline="30000" i="0" lang="en" sz="16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Δ</a:t>
                      </a:r>
                      <a:r>
                        <a:rPr b="0" baseline="3000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1,2</a:t>
                      </a:r>
                      <a:r>
                        <a:rPr b="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rep2</a:t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b="0" baseline="30000" i="0" lang="en" sz="16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Δ</a:t>
                      </a:r>
                      <a:r>
                        <a:rPr b="0" baseline="3000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1,2</a:t>
                      </a:r>
                      <a:r>
                        <a:rPr b="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rep3</a:t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b="0" baseline="30000" i="0" lang="en" sz="16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Δ</a:t>
                      </a:r>
                      <a:r>
                        <a:rPr b="0" baseline="3000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rep1</a:t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b="0" baseline="30000" i="0" lang="en" sz="16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Δ</a:t>
                      </a:r>
                      <a:r>
                        <a:rPr b="0" baseline="3000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rep2</a:t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b="0" baseline="30000" i="0" lang="en" sz="16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Δ</a:t>
                      </a:r>
                      <a:r>
                        <a:rPr b="0" baseline="3000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rep3</a:t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b="0" baseline="30000" i="0" lang="en" sz="16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Δ</a:t>
                      </a:r>
                      <a:r>
                        <a:rPr b="0" baseline="3000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rep1</a:t>
                      </a:r>
                      <a:endParaRPr sz="16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b="0" baseline="30000" i="0" lang="en" sz="16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Δ</a:t>
                      </a:r>
                      <a:r>
                        <a:rPr b="0" baseline="3000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rep2</a:t>
                      </a:r>
                      <a:endParaRPr sz="16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b="0" baseline="30000" i="0" lang="en" sz="16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Δ</a:t>
                      </a:r>
                      <a:r>
                        <a:rPr b="0" baseline="3000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0" lang="e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rep3</a:t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2700" marL="12700" anchor="b"/>
                </a:tc>
              </a:tr>
              <a:tr h="268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</a:rPr>
                        <a:t>Mir301</a:t>
                      </a:r>
                      <a:endParaRPr b="1"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/>
                    </a:p>
                  </a:txBody>
                  <a:tcPr marT="9525" marB="0" marR="12700" marL="12700" anchor="b"/>
                </a:tc>
              </a:tr>
              <a:tr h="268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</a:rPr>
                        <a:t>Cpne2</a:t>
                      </a:r>
                      <a:endParaRPr b="1"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157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158.98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88.04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111.99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114.33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208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</a:t>
                      </a:r>
                      <a:endParaRPr sz="1100"/>
                    </a:p>
                  </a:txBody>
                  <a:tcPr marT="9525" marB="0" marR="12700" marL="12700" anchor="b"/>
                </a:tc>
              </a:tr>
              <a:tr h="268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</a:rPr>
                        <a:t>Capn5</a:t>
                      </a:r>
                      <a:endParaRPr b="1"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59.01</a:t>
                      </a:r>
                      <a:endParaRPr sz="1100"/>
                    </a:p>
                  </a:txBody>
                  <a:tcPr marT="9525" marB="0" marR="12700" marL="12700" anchor="b"/>
                </a:tc>
              </a:tr>
              <a:tr h="268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</a:rPr>
                        <a:t>Lage3</a:t>
                      </a:r>
                      <a:endParaRPr b="1"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313.06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241.23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276.23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218.9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285.19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359.65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269.7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359.04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417.47</a:t>
                      </a:r>
                      <a:endParaRPr sz="1100"/>
                    </a:p>
                  </a:txBody>
                  <a:tcPr marT="9525" marB="0" marR="12700" marL="12700" anchor="b"/>
                </a:tc>
              </a:tr>
              <a:tr h="268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</a:rPr>
                        <a:t>Brd7</a:t>
                      </a:r>
                      <a:endParaRPr b="1"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379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358.58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390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336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357.26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368.08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264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564.07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476</a:t>
                      </a:r>
                      <a:endParaRPr sz="1100"/>
                    </a:p>
                  </a:txBody>
                  <a:tcPr marT="9525" marB="0" marR="12700" marL="12700" anchor="b"/>
                </a:tc>
              </a:tr>
              <a:tr h="234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</a:rPr>
                        <a:t>Dimt1</a:t>
                      </a:r>
                      <a:endParaRPr b="1"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97.03</a:t>
                      </a:r>
                      <a:endParaRPr sz="1100"/>
                    </a:p>
                  </a:txBody>
                  <a:tcPr marT="9525" marB="0" marR="12700" marL="12700" anchor="b"/>
                </a:tc>
              </a:tr>
              <a:tr h="245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</a:rPr>
                        <a:t>AK017068</a:t>
                      </a:r>
                      <a:endParaRPr b="1"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/>
                    </a:p>
                  </a:txBody>
                  <a:tcPr marT="9525" marB="0" marR="12700" marL="127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/>
                    </a:p>
                  </a:txBody>
                  <a:tcPr marT="9525" marB="0" marR="12700" marL="12700" anchor="b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