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4.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4"/>
  </p:notesMasterIdLst>
  <p:handoutMasterIdLst>
    <p:handoutMasterId r:id="rId35"/>
  </p:handoutMasterIdLst>
  <p:sldIdLst>
    <p:sldId id="257" r:id="rId3"/>
    <p:sldId id="601" r:id="rId4"/>
    <p:sldId id="387" r:id="rId5"/>
    <p:sldId id="688" r:id="rId6"/>
    <p:sldId id="689" r:id="rId7"/>
    <p:sldId id="690" r:id="rId8"/>
    <p:sldId id="691" r:id="rId9"/>
    <p:sldId id="697" r:id="rId10"/>
    <p:sldId id="640" r:id="rId11"/>
    <p:sldId id="740" r:id="rId12"/>
    <p:sldId id="741" r:id="rId13"/>
    <p:sldId id="515" r:id="rId14"/>
    <p:sldId id="516" r:id="rId15"/>
    <p:sldId id="549" r:id="rId16"/>
    <p:sldId id="550" r:id="rId17"/>
    <p:sldId id="551" r:id="rId18"/>
    <p:sldId id="562" r:id="rId19"/>
    <p:sldId id="739" r:id="rId20"/>
    <p:sldId id="393" r:id="rId21"/>
    <p:sldId id="394" r:id="rId22"/>
    <p:sldId id="404" r:id="rId23"/>
    <p:sldId id="742" r:id="rId24"/>
    <p:sldId id="470" r:id="rId25"/>
    <p:sldId id="397" r:id="rId26"/>
    <p:sldId id="399" r:id="rId27"/>
    <p:sldId id="604" r:id="rId28"/>
    <p:sldId id="743" r:id="rId29"/>
    <p:sldId id="613" r:id="rId30"/>
    <p:sldId id="473" r:id="rId31"/>
    <p:sldId id="614" r:id="rId32"/>
    <p:sldId id="61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906"/>
    <a:srgbClr val="A10000"/>
    <a:srgbClr val="3344AA"/>
    <a:srgbClr val="213698"/>
    <a:srgbClr val="423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3361" autoAdjust="0"/>
    <p:restoredTop sz="90404" autoAdjust="0"/>
  </p:normalViewPr>
  <p:slideViewPr>
    <p:cSldViewPr>
      <p:cViewPr>
        <p:scale>
          <a:sx n="100" d="100"/>
          <a:sy n="100" d="100"/>
        </p:scale>
        <p:origin x="-2088" y="-752"/>
      </p:cViewPr>
      <p:guideLst>
        <p:guide orient="horz" pos="2160"/>
        <p:guide pos="5040"/>
      </p:guideLst>
    </p:cSldViewPr>
  </p:slideViewPr>
  <p:outlineViewPr>
    <p:cViewPr>
      <p:scale>
        <a:sx n="33" d="100"/>
        <a:sy n="33" d="100"/>
      </p:scale>
      <p:origin x="0" y="2080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1" d="100"/>
          <a:sy n="101"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image" Target="../media/image15.emf"/><Relationship Id="rId2"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image" Target="../media/image21.emf"/><Relationship Id="rId3"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C69573-C26F-0442-B8C0-2B1956C3E10E}" type="datetimeFigureOut">
              <a:rPr lang="en-US" smtClean="0"/>
              <a:pPr/>
              <a:t>10/21/14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9B6413-19F5-3A47-8E45-6585A15676FA}" type="slidenum">
              <a:rPr lang="en-US" smtClean="0"/>
              <a:pPr/>
              <a:t>‹#›</a:t>
            </a:fld>
            <a:endParaRPr lang="en-US"/>
          </a:p>
        </p:txBody>
      </p:sp>
    </p:spTree>
    <p:extLst>
      <p:ext uri="{BB962C8B-B14F-4D97-AF65-F5344CB8AC3E}">
        <p14:creationId xmlns:p14="http://schemas.microsoft.com/office/powerpoint/2010/main" val="2920796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3953A-5C2A-48EB-BDFA-4916A74953EA}" type="datetimeFigureOut">
              <a:rPr lang="en-US" smtClean="0"/>
              <a:pPr/>
              <a:t>10/21/14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E266F9-CC88-412B-8E24-1AD4CD4D9C1D}" type="slidenum">
              <a:rPr lang="en-US" smtClean="0"/>
              <a:pPr/>
              <a:t>‹#›</a:t>
            </a:fld>
            <a:endParaRPr lang="en-US"/>
          </a:p>
        </p:txBody>
      </p:sp>
    </p:spTree>
    <p:extLst>
      <p:ext uri="{BB962C8B-B14F-4D97-AF65-F5344CB8AC3E}">
        <p14:creationId xmlns:p14="http://schemas.microsoft.com/office/powerpoint/2010/main" val="314652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E266F9-CC88-412B-8E24-1AD4CD4D9C1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solidFill>
            <a:srgbClr val="FFFFFF"/>
          </a:solidFill>
          <a:ln/>
        </p:spPr>
      </p:sp>
      <p:sp>
        <p:nvSpPr>
          <p:cNvPr id="14339" name="Rectangle 2"/>
          <p:cNvSpPr>
            <a:spLocks noGrp="1" noChangeArrowheads="1"/>
          </p:cNvSpPr>
          <p:nvPr>
            <p:ph type="body" idx="1"/>
          </p:nvPr>
        </p:nvSpPr>
        <p:spPr>
          <a:noFill/>
          <a:ln/>
        </p:spPr>
        <p:txBody>
          <a:bodyPr>
            <a:normAutofit fontScale="55000" lnSpcReduction="20000"/>
          </a:bodyPr>
          <a:lstStyle/>
          <a:p>
            <a:pPr eaLnBrk="1" hangingPunct="1"/>
            <a:endParaRPr lang="en-US" sz="2200" b="1" dirty="0" smtClean="0">
              <a:latin typeface="Lucida Grande"/>
              <a:ea typeface="Lucida Grande"/>
              <a:cs typeface="Lucida Grande"/>
              <a:sym typeface="Lucida Grand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31"/>
          <p:cNvSpPr>
            <a:spLocks noGrp="1" noChangeArrowheads="1"/>
          </p:cNvSpPr>
          <p:nvPr>
            <p:ph type="sldNum" sz="quarter" idx="5"/>
          </p:nvPr>
        </p:nvSpPr>
        <p:spPr bwMode="auto">
          <a:noFill/>
          <a:ln>
            <a:miter lim="800000"/>
            <a:headEnd/>
            <a:tailEnd/>
          </a:ln>
        </p:spPr>
        <p:txBody>
          <a:bodyPr/>
          <a:lstStyle/>
          <a:p>
            <a:fld id="{02092DA0-3B35-544F-97B2-A431C9595381}" type="slidenum">
              <a:rPr lang="en-US">
                <a:latin typeface="Calibri" charset="0"/>
                <a:ea typeface="ＭＳ Ｐゴシック" charset="-128"/>
                <a:cs typeface="ＭＳ Ｐゴシック" charset="-128"/>
              </a:rPr>
              <a:pPr/>
              <a:t>23</a:t>
            </a:fld>
            <a:endParaRPr lang="en-US">
              <a:latin typeface="Calibri" charset="0"/>
              <a:ea typeface="ＭＳ Ｐゴシック" charset="-128"/>
              <a:cs typeface="ＭＳ Ｐゴシック" charset="-128"/>
            </a:endParaRPr>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a:lstStyle/>
          <a:p>
            <a:pPr>
              <a:spcBef>
                <a:spcPct val="0"/>
              </a:spcBef>
            </a:pPr>
            <a:r>
              <a:rPr lang="en-US" dirty="0" smtClean="0">
                <a:ea typeface="ＭＳ Ｐゴシック" charset="-128"/>
                <a:cs typeface="ＭＳ Ｐゴシック" charset="-128"/>
              </a:rPr>
              <a:t>Visualization of data is a</a:t>
            </a:r>
            <a:r>
              <a:rPr lang="en-US" baseline="0" dirty="0" smtClean="0">
                <a:ea typeface="ＭＳ Ｐゴシック" charset="-128"/>
                <a:cs typeface="ＭＳ Ｐゴシック" charset="-128"/>
              </a:rPr>
              <a:t> key need in this field, IGV currently has all the necessary features to allow </a:t>
            </a:r>
            <a:endParaRPr lang="en-US" dirty="0" smtClean="0">
              <a:ea typeface="ＭＳ Ｐゴシック" charset="-128"/>
              <a:cs typeface="ＭＳ Ｐゴシック" charset="-128"/>
            </a:endParaRPr>
          </a:p>
          <a:p>
            <a:pPr>
              <a:spcBef>
                <a:spcPct val="0"/>
              </a:spcBef>
            </a:pPr>
            <a:endParaRPr lang="en-US" dirty="0">
              <a:ea typeface="ＭＳ Ｐゴシック" charset="-128"/>
              <a:cs typeface="ＭＳ Ｐゴシック" charset="-128"/>
            </a:endParaRPr>
          </a:p>
          <a:p>
            <a:pPr>
              <a:spcBef>
                <a:spcPct val="0"/>
              </a:spcBef>
            </a:pPr>
            <a:r>
              <a:rPr lang="en-US" dirty="0">
                <a:ea typeface="ＭＳ Ｐゴシック" charset="-128"/>
                <a:cs typeface="ＭＳ Ｐゴシック" charset="-128"/>
              </a:rPr>
              <a:t>* Desktop app – you run on your computer – not through a Web browser (like UCS genome browser)</a:t>
            </a:r>
          </a:p>
          <a:p>
            <a:pPr>
              <a:spcBef>
                <a:spcPct val="0"/>
              </a:spcBef>
            </a:pPr>
            <a:endParaRPr lang="en-US" dirty="0">
              <a:ea typeface="ＭＳ Ｐゴシック" charset="-128"/>
              <a:cs typeface="ＭＳ Ｐゴシック" charset="-128"/>
            </a:endParaRPr>
          </a:p>
          <a:p>
            <a:pPr>
              <a:spcBef>
                <a:spcPct val="0"/>
              </a:spcBef>
              <a:buFontTx/>
              <a:buChar char="•"/>
            </a:pPr>
            <a:r>
              <a:rPr lang="en-US" dirty="0">
                <a:ea typeface="ＭＳ Ｐゴシック" charset="-128"/>
                <a:cs typeface="ＭＳ Ｐゴシック" charset="-128"/>
              </a:rPr>
              <a:t> Viewer – not computational tool</a:t>
            </a:r>
          </a:p>
          <a:p>
            <a:pPr>
              <a:spcBef>
                <a:spcPct val="0"/>
              </a:spcBef>
              <a:buFontTx/>
              <a:buChar char="•"/>
            </a:pPr>
            <a:endParaRPr lang="en-US" dirty="0">
              <a:ea typeface="ＭＳ Ｐゴシック" charset="-128"/>
              <a:cs typeface="ＭＳ Ｐゴシック" charset="-128"/>
            </a:endParaRPr>
          </a:p>
          <a:p>
            <a:pPr>
              <a:spcBef>
                <a:spcPct val="0"/>
              </a:spcBef>
              <a:buFontTx/>
              <a:buChar char="•"/>
            </a:pPr>
            <a:r>
              <a:rPr lang="en-US" dirty="0">
                <a:ea typeface="ＭＳ Ｐゴシック" charset="-128"/>
                <a:cs typeface="ＭＳ Ｐゴシック" charset="-128"/>
              </a:rPr>
              <a:t> Supports any type of data that can be mapped to the genome.</a:t>
            </a:r>
          </a:p>
          <a:p>
            <a:pPr>
              <a:spcBef>
                <a:spcPct val="0"/>
              </a:spcBef>
              <a:buFontTx/>
              <a:buChar char="•"/>
            </a:pPr>
            <a:endParaRPr lang="en-US" dirty="0">
              <a:ea typeface="ＭＳ Ｐゴシック" charset="-128"/>
              <a:cs typeface="ＭＳ Ｐゴシック" charset="-128"/>
            </a:endParaRPr>
          </a:p>
          <a:p>
            <a:pPr>
              <a:spcBef>
                <a:spcPct val="0"/>
              </a:spcBef>
              <a:buFontTx/>
              <a:buChar char="•"/>
            </a:pPr>
            <a:endParaRPr lang="en-US" dirty="0">
              <a:ea typeface="ＭＳ Ｐゴシック" charset="-128"/>
              <a:cs typeface="ＭＳ Ｐゴシック" charset="-128"/>
            </a:endParaRPr>
          </a:p>
          <a:p>
            <a:pPr>
              <a:spcBef>
                <a:spcPct val="0"/>
              </a:spcBef>
            </a:pPr>
            <a:endParaRPr lang="en-US" dirty="0">
              <a:ea typeface="ＭＳ Ｐゴシック" charset="-128"/>
              <a:cs typeface="ＭＳ Ｐゴシック" charset="-128"/>
            </a:endParaRPr>
          </a:p>
          <a:p>
            <a:pPr>
              <a:spcBef>
                <a:spcPct val="0"/>
              </a:spcBef>
            </a:pPr>
            <a:r>
              <a:rPr lang="en-US" dirty="0">
                <a:ea typeface="ＭＳ Ｐゴシック" charset="-128"/>
                <a:cs typeface="ＭＳ Ｐゴシック" charset="-128"/>
              </a:rPr>
              <a:t>Ask who works with what type of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solidFill>
            <a:srgbClr val="FFFFFF"/>
          </a:solidFill>
          <a:ln/>
        </p:spPr>
      </p:sp>
      <p:sp>
        <p:nvSpPr>
          <p:cNvPr id="14339" name="Rectangle 2"/>
          <p:cNvSpPr>
            <a:spLocks noGrp="1" noChangeArrowheads="1"/>
          </p:cNvSpPr>
          <p:nvPr>
            <p:ph type="body" idx="1"/>
          </p:nvPr>
        </p:nvSpPr>
        <p:spPr>
          <a:noFill/>
          <a:ln/>
        </p:spPr>
        <p:txBody>
          <a:bodyPr>
            <a:normAutofit fontScale="55000" lnSpcReduction="20000"/>
          </a:bodyPr>
          <a:lstStyle/>
          <a:p>
            <a:pPr eaLnBrk="1" hangingPunct="1"/>
            <a:endParaRPr lang="en-US" sz="2200" b="1" dirty="0" smtClean="0">
              <a:latin typeface="Lucida Grande"/>
              <a:ea typeface="Lucida Grande"/>
              <a:cs typeface="Lucida Grande"/>
              <a:sym typeface="Lucida Grand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solidFill>
            <a:srgbClr val="FFFFFF"/>
          </a:solidFill>
          <a:ln/>
        </p:spPr>
      </p:sp>
      <p:sp>
        <p:nvSpPr>
          <p:cNvPr id="14339" name="Rectangle 2"/>
          <p:cNvSpPr>
            <a:spLocks noGrp="1" noChangeArrowheads="1"/>
          </p:cNvSpPr>
          <p:nvPr>
            <p:ph type="body" idx="1"/>
          </p:nvPr>
        </p:nvSpPr>
        <p:spPr>
          <a:noFill/>
          <a:ln/>
        </p:spPr>
        <p:txBody>
          <a:bodyPr>
            <a:normAutofit fontScale="55000" lnSpcReduction="20000"/>
          </a:bodyPr>
          <a:lstStyle/>
          <a:p>
            <a:pPr eaLnBrk="1" hangingPunct="1"/>
            <a:endParaRPr lang="en-US" sz="2200" b="1" dirty="0" smtClean="0">
              <a:latin typeface="Lucida Grande"/>
              <a:ea typeface="Lucida Grande"/>
              <a:cs typeface="Lucida Grande"/>
              <a:sym typeface="Lucida Grand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a:t>
            </a:r>
            <a:r>
              <a:rPr lang="en-US" baseline="0" dirty="0" smtClean="0"/>
              <a:t> forget to mention that we are using GSNAP </a:t>
            </a:r>
            <a:endParaRPr lang="en-US" dirty="0"/>
          </a:p>
        </p:txBody>
      </p:sp>
      <p:sp>
        <p:nvSpPr>
          <p:cNvPr id="4" name="Slide Number Placeholder 3"/>
          <p:cNvSpPr>
            <a:spLocks noGrp="1"/>
          </p:cNvSpPr>
          <p:nvPr>
            <p:ph type="sldNum" sz="quarter" idx="10"/>
          </p:nvPr>
        </p:nvSpPr>
        <p:spPr/>
        <p:txBody>
          <a:bodyPr/>
          <a:lstStyle/>
          <a:p>
            <a:fld id="{3CE266F9-CC88-412B-8E24-1AD4CD4D9C1D}" type="slidenum">
              <a:rPr lang="en-US" smtClean="0"/>
              <a:pPr/>
              <a:t>26</a:t>
            </a:fld>
            <a:endParaRPr lang="en-US"/>
          </a:p>
        </p:txBody>
      </p:sp>
    </p:spTree>
    <p:extLst>
      <p:ext uri="{BB962C8B-B14F-4D97-AF65-F5344CB8AC3E}">
        <p14:creationId xmlns:p14="http://schemas.microsoft.com/office/powerpoint/2010/main" val="360946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3BB1F1AF-4FA5-9543-A911-3DFAFE63D53B}" type="slidenum">
              <a:rPr lang="en-US" sz="1200"/>
              <a:pPr/>
              <a:t>2</a:t>
            </a:fld>
            <a:endParaRPr lang="en-US" sz="1200"/>
          </a:p>
        </p:txBody>
      </p:sp>
      <p:sp>
        <p:nvSpPr>
          <p:cNvPr id="23555" name="Rectangle 2"/>
          <p:cNvSpPr>
            <a:spLocks noGrp="1" noRot="1" noChangeAspect="1" noChangeArrowheads="1"/>
          </p:cNvSpPr>
          <p:nvPr>
            <p:ph type="sldImg"/>
          </p:nvPr>
        </p:nvSpPr>
        <p:spPr>
          <a:solidFill>
            <a:srgbClr val="FFFFFF"/>
          </a:solidFill>
          <a:ln/>
        </p:spPr>
      </p:sp>
      <p:sp>
        <p:nvSpPr>
          <p:cNvPr id="2355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atin typeface="Arial" charset="0"/>
                <a:ea typeface="ＭＳ Ｐゴシック" charset="0"/>
                <a:cs typeface="ＭＳ Ｐゴシック" charset="0"/>
              </a:rPr>
              <a:t>This can all be done on a scale that was impossible before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a:t>
            </a:r>
            <a:r>
              <a:rPr lang="en-US" baseline="0" dirty="0" smtClean="0"/>
              <a:t> course there are on average tens of thousands of  entries in each table cell. </a:t>
            </a:r>
            <a:endParaRPr lang="en-US" dirty="0"/>
          </a:p>
        </p:txBody>
      </p:sp>
      <p:sp>
        <p:nvSpPr>
          <p:cNvPr id="4" name="Slide Number Placeholder 3"/>
          <p:cNvSpPr>
            <a:spLocks noGrp="1"/>
          </p:cNvSpPr>
          <p:nvPr>
            <p:ph type="sldNum" sz="quarter" idx="10"/>
          </p:nvPr>
        </p:nvSpPr>
        <p:spPr/>
        <p:txBody>
          <a:bodyPr/>
          <a:lstStyle/>
          <a:p>
            <a:fld id="{3CE266F9-CC88-412B-8E24-1AD4CD4D9C1D}"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really do not care about the probability that</a:t>
            </a:r>
            <a:r>
              <a:rPr lang="en-US" baseline="0" dirty="0" smtClean="0"/>
              <a:t> such read is generated by the region starting at position </a:t>
            </a:r>
            <a:r>
              <a:rPr lang="en-US" baseline="0" dirty="0" err="1" smtClean="0"/>
              <a:t>i</a:t>
            </a:r>
            <a:r>
              <a:rPr lang="en-US" baseline="0" dirty="0" smtClean="0"/>
              <a:t>, instead we want to know what is the probability that we sequenced the region at position </a:t>
            </a:r>
            <a:r>
              <a:rPr lang="en-US" baseline="0" dirty="0" err="1" smtClean="0"/>
              <a:t>i</a:t>
            </a:r>
            <a:r>
              <a:rPr lang="en-US" baseline="0" dirty="0" smtClean="0"/>
              <a:t>, given that we see the read </a:t>
            </a:r>
            <a:r>
              <a:rPr lang="en-US" baseline="0" dirty="0" err="1" smtClean="0"/>
              <a:t>q</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CE266F9-CC88-412B-8E24-1AD4CD4D9C1D}"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really do not care about the probability that</a:t>
            </a:r>
            <a:r>
              <a:rPr lang="en-US" baseline="0" dirty="0" smtClean="0"/>
              <a:t> such read is generated by the region starting at position </a:t>
            </a:r>
            <a:r>
              <a:rPr lang="en-US" baseline="0" dirty="0" err="1" smtClean="0"/>
              <a:t>i</a:t>
            </a:r>
            <a:r>
              <a:rPr lang="en-US" baseline="0" dirty="0" smtClean="0"/>
              <a:t>, instead we want to know what is the probability that we sequenced the region at position </a:t>
            </a:r>
            <a:r>
              <a:rPr lang="en-US" baseline="0" dirty="0" err="1" smtClean="0"/>
              <a:t>i</a:t>
            </a:r>
            <a:r>
              <a:rPr lang="en-US" baseline="0" dirty="0" smtClean="0"/>
              <a:t>, given that we see the read </a:t>
            </a:r>
            <a:r>
              <a:rPr lang="en-US" baseline="0" dirty="0" err="1" smtClean="0"/>
              <a:t>q</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CE266F9-CC88-412B-8E24-1AD4CD4D9C1D}"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solidFill>
            <a:srgbClr val="FFFFFF"/>
          </a:solidFill>
          <a:ln/>
        </p:spPr>
      </p:sp>
      <p:sp>
        <p:nvSpPr>
          <p:cNvPr id="14339" name="Rectangle 2"/>
          <p:cNvSpPr>
            <a:spLocks noGrp="1" noChangeArrowheads="1"/>
          </p:cNvSpPr>
          <p:nvPr>
            <p:ph type="body" idx="1"/>
          </p:nvPr>
        </p:nvSpPr>
        <p:spPr>
          <a:noFill/>
          <a:ln/>
        </p:spPr>
        <p:txBody>
          <a:bodyPr>
            <a:normAutofit fontScale="55000" lnSpcReduction="20000"/>
          </a:bodyPr>
          <a:lstStyle/>
          <a:p>
            <a:pPr eaLnBrk="1" hangingPunct="1"/>
            <a:r>
              <a:rPr lang="en-US" sz="2200" b="1" dirty="0" smtClean="0">
                <a:latin typeface="Lucida Grande"/>
                <a:ea typeface="Lucida Grande"/>
                <a:cs typeface="Lucida Grande"/>
                <a:sym typeface="Lucida Grande"/>
              </a:rPr>
              <a:t>Talk</a:t>
            </a:r>
            <a:r>
              <a:rPr lang="en-US" sz="2200" b="1" baseline="0" dirty="0" smtClean="0">
                <a:latin typeface="Lucida Grande"/>
                <a:ea typeface="Lucida Grande"/>
                <a:cs typeface="Lucida Grande"/>
                <a:sym typeface="Lucida Grande"/>
              </a:rPr>
              <a:t> a</a:t>
            </a:r>
            <a:r>
              <a:rPr lang="en-US" sz="2200" b="1" dirty="0" smtClean="0">
                <a:latin typeface="Lucida Grande"/>
                <a:ea typeface="Lucida Grande"/>
                <a:cs typeface="Lucida Grande"/>
                <a:sym typeface="Lucida Grande"/>
              </a:rPr>
              <a:t>bout the STAR aligner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ＭＳ Ｐゴシック" charset="0"/>
                <a:cs typeface="ＭＳ Ｐゴシック" charset="0"/>
              </a:rPr>
              <a:t>If you have a reference genome of  high quality, mapping reads leverages this information. Most eukaryote transcripts result from splicing events. RNASeq reads come from molecules that map to the genome as small exons within several KBs of genomic sequence. This makes RNA-Seq reads particularly complex to map. RNASeq reads come in three flavors: Those that map to single exons, those that map to two or more spliced exons and those that contain portions of the PolyA tail. Mapping all three classes results in optimal, coverage, connectivity and transcript end mapping.</a:t>
            </a:r>
          </a:p>
        </p:txBody>
      </p:sp>
      <p:sp>
        <p:nvSpPr>
          <p:cNvPr id="28676" name="Slide Number Placeholder 3"/>
          <p:cNvSpPr>
            <a:spLocks noGrp="1"/>
          </p:cNvSpPr>
          <p:nvPr>
            <p:ph type="sldNum" sz="quarter" idx="5"/>
          </p:nvPr>
        </p:nvSpPr>
        <p:spPr bwMode="auto">
          <a:ln>
            <a:miter lim="800000"/>
            <a:headEnd/>
            <a:tailEnd/>
          </a:ln>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C387361-27BF-9546-8241-DE54CB5F918A}" type="slidenum">
              <a:rPr lang="en-US" sz="1200">
                <a:solidFill>
                  <a:prstClr val="black"/>
                </a:solidFill>
                <a:latin typeface="Calibri" charset="0"/>
              </a:rPr>
              <a:pPr eaLnBrk="1" hangingPunct="1"/>
              <a:t>18</a:t>
            </a:fld>
            <a:endParaRPr lang="en-US" sz="1200">
              <a:solidFill>
                <a:prstClr val="black"/>
              </a:solidFill>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solidFill>
            <a:srgbClr val="FFFFFF"/>
          </a:solidFill>
          <a:ln/>
        </p:spPr>
      </p:sp>
      <p:sp>
        <p:nvSpPr>
          <p:cNvPr id="14339" name="Rectangle 2"/>
          <p:cNvSpPr>
            <a:spLocks noGrp="1" noChangeArrowheads="1"/>
          </p:cNvSpPr>
          <p:nvPr>
            <p:ph type="body" idx="1"/>
          </p:nvPr>
        </p:nvSpPr>
        <p:spPr>
          <a:noFill/>
          <a:ln/>
        </p:spPr>
        <p:txBody>
          <a:bodyPr>
            <a:normAutofit fontScale="55000" lnSpcReduction="20000"/>
          </a:bodyPr>
          <a:lstStyle/>
          <a:p>
            <a:pPr eaLnBrk="1" hangingPunct="1"/>
            <a:endParaRPr lang="en-US" sz="2200" b="1" dirty="0" smtClean="0">
              <a:latin typeface="Lucida Grande"/>
              <a:ea typeface="Lucida Grande"/>
              <a:cs typeface="Lucida Grande"/>
              <a:sym typeface="Lucida Grand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Rot="1" noChangeAspect="1" noChangeArrowheads="1" noTextEdit="1"/>
          </p:cNvSpPr>
          <p:nvPr>
            <p:ph type="sldImg"/>
          </p:nvPr>
        </p:nvSpPr>
        <p:spPr>
          <a:solidFill>
            <a:srgbClr val="FFFFFF"/>
          </a:solidFill>
          <a:ln/>
        </p:spPr>
      </p:sp>
      <p:sp>
        <p:nvSpPr>
          <p:cNvPr id="14339" name="Rectangle 2"/>
          <p:cNvSpPr>
            <a:spLocks noGrp="1" noChangeArrowheads="1"/>
          </p:cNvSpPr>
          <p:nvPr>
            <p:ph type="body" idx="1"/>
          </p:nvPr>
        </p:nvSpPr>
        <p:spPr>
          <a:noFill/>
          <a:ln/>
        </p:spPr>
        <p:txBody>
          <a:bodyPr>
            <a:normAutofit fontScale="55000" lnSpcReduction="20000"/>
          </a:bodyPr>
          <a:lstStyle/>
          <a:p>
            <a:pPr eaLnBrk="1" hangingPunct="1"/>
            <a:endParaRPr lang="en-US" sz="2200" b="1" dirty="0" smtClean="0">
              <a:latin typeface="Lucida Grande"/>
              <a:ea typeface="Lucida Grande"/>
              <a:cs typeface="Lucida Grande"/>
              <a:sym typeface="Lucida Grand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24A2F5-15A7-43CA-A7F0-E8BFDAC4AA73}"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A2DB7-6A4B-4D9F-AAA0-C6401C9AEE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211138"/>
            <a:ext cx="8534400" cy="563562"/>
          </a:xfrm>
        </p:spPr>
        <p:txBody>
          <a:bodyPr/>
          <a:lstStyle>
            <a:lvl1pPr algn="l">
              <a:defRPr sz="2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rot="16200000">
            <a:off x="1904999" y="-533400"/>
            <a:ext cx="5334001" cy="8229600"/>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C24A2F5-15A7-43CA-A7F0-E8BFDAC4AA73}"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A2DB7-6A4B-4D9F-AAA0-C6401C9AEEA5}" type="slidenum">
              <a:rPr lang="en-US" smtClean="0"/>
              <a:pPr/>
              <a:t>‹#›</a:t>
            </a:fld>
            <a:endParaRPr lang="en-US"/>
          </a:p>
        </p:txBody>
      </p:sp>
      <p:sp>
        <p:nvSpPr>
          <p:cNvPr id="7" name="Line 6"/>
          <p:cNvSpPr>
            <a:spLocks noChangeShapeType="1"/>
          </p:cNvSpPr>
          <p:nvPr userDrawn="1"/>
        </p:nvSpPr>
        <p:spPr bwMode="auto">
          <a:xfrm>
            <a:off x="228600" y="685800"/>
            <a:ext cx="8229600" cy="0"/>
          </a:xfrm>
          <a:prstGeom prst="line">
            <a:avLst/>
          </a:prstGeom>
          <a:noFill/>
          <a:ln w="28575">
            <a:solidFill>
              <a:schemeClr val="tx2"/>
            </a:solidFill>
            <a:round/>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4A2F5-15A7-43CA-A7F0-E8BFDAC4AA73}"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A2DB7-6A4B-4D9F-AAA0-C6401C9AEEA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pitchFamily="-112" charset="-128"/>
              <a:cs typeface="ＭＳ Ｐゴシック" pitchFamily="-112" charset="-128"/>
            </a:endParaRPr>
          </a:p>
        </p:txBody>
      </p:sp>
      <p:pic>
        <p:nvPicPr>
          <p:cNvPr id="4" name="Picture 11" descr="broadlogo"/>
          <p:cNvPicPr>
            <a:picLocks noChangeAspect="1" noChangeArrowheads="1"/>
          </p:cNvPicPr>
          <p:nvPr userDrawn="1"/>
        </p:nvPicPr>
        <p:blipFill>
          <a:blip r:embed="rId2"/>
          <a:srcRect/>
          <a:stretch>
            <a:fillRect/>
          </a:stretch>
        </p:blipFill>
        <p:spPr bwMode="auto">
          <a:xfrm>
            <a:off x="17860963" y="13258800"/>
            <a:ext cx="350837" cy="381000"/>
          </a:xfrm>
          <a:prstGeom prst="rect">
            <a:avLst/>
          </a:prstGeom>
          <a:noFill/>
          <a:ln w="9525">
            <a:noFill/>
            <a:miter lim="800000"/>
            <a:headEnd/>
            <a:tailEnd/>
          </a:ln>
        </p:spPr>
      </p:pic>
      <p:sp>
        <p:nvSpPr>
          <p:cNvPr id="5" name="Text Box 12"/>
          <p:cNvSpPr txBox="1">
            <a:spLocks noChangeArrowheads="1"/>
          </p:cNvSpPr>
          <p:nvPr userDrawn="1"/>
        </p:nvSpPr>
        <p:spPr bwMode="auto">
          <a:xfrm>
            <a:off x="13784263" y="132730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pitchFamily="-112" charset="-128"/>
                <a:cs typeface="ＭＳ Ｐゴシック" pitchFamily="-112" charset="-128"/>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pitchFamily="-112" charset="-128"/>
              <a:cs typeface="ＭＳ Ｐゴシック" pitchFamily="-112" charset="-128"/>
            </a:endParaRPr>
          </a:p>
        </p:txBody>
      </p:sp>
      <p:pic>
        <p:nvPicPr>
          <p:cNvPr id="7" name="Picture 14" descr="broadlogo"/>
          <p:cNvPicPr>
            <a:picLocks noChangeAspect="1" noChangeArrowheads="1"/>
          </p:cNvPicPr>
          <p:nvPr userDrawn="1"/>
        </p:nvPicPr>
        <p:blipFill>
          <a:blip r:embed="rId2"/>
          <a:srcRect/>
          <a:stretch>
            <a:fillRect/>
          </a:stretch>
        </p:blipFill>
        <p:spPr bwMode="auto">
          <a:xfrm>
            <a:off x="18013363" y="13411200"/>
            <a:ext cx="350837" cy="381000"/>
          </a:xfrm>
          <a:prstGeom prst="rect">
            <a:avLst/>
          </a:prstGeom>
          <a:noFill/>
          <a:ln w="9525">
            <a:noFill/>
            <a:miter lim="800000"/>
            <a:headEnd/>
            <a:tailEnd/>
          </a:ln>
        </p:spPr>
      </p:pic>
      <p:sp>
        <p:nvSpPr>
          <p:cNvPr id="8" name="Text Box 15"/>
          <p:cNvSpPr txBox="1">
            <a:spLocks noChangeArrowheads="1"/>
          </p:cNvSpPr>
          <p:nvPr userDrawn="1"/>
        </p:nvSpPr>
        <p:spPr bwMode="auto">
          <a:xfrm>
            <a:off x="13936663" y="134254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pitchFamily="-112" charset="-128"/>
                <a:cs typeface="ＭＳ Ｐゴシック" pitchFamily="-112" charset="-128"/>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w="9525">
            <a:noFill/>
            <a:miter lim="800000"/>
            <a:headEnd/>
            <a:tailEnd/>
          </a:ln>
          <a:effectLst/>
        </p:spPr>
        <p:txBody>
          <a:bodyPr wrap="none" anchor="ctr">
            <a:prstTxWarp prst="textNoShape">
              <a:avLst/>
            </a:prstTxWarp>
          </a:bodyPr>
          <a:lstStyle/>
          <a:p>
            <a:pPr algn="ctr" defTabSz="1830388" eaLnBrk="0" hangingPunct="0">
              <a:defRPr/>
            </a:pPr>
            <a:endParaRPr lang="en-US" sz="3500">
              <a:latin typeface="Tahoma" charset="0"/>
              <a:ea typeface="ＭＳ Ｐゴシック" pitchFamily="-112" charset="-128"/>
              <a:cs typeface="ＭＳ Ｐゴシック" pitchFamily="-112" charset="-128"/>
            </a:endParaRPr>
          </a:p>
        </p:txBody>
      </p:sp>
      <p:pic>
        <p:nvPicPr>
          <p:cNvPr id="10" name="Picture 17" descr="broadlogo"/>
          <p:cNvPicPr>
            <a:picLocks noChangeAspect="1" noChangeArrowheads="1"/>
          </p:cNvPicPr>
          <p:nvPr userDrawn="1"/>
        </p:nvPicPr>
        <p:blipFill>
          <a:blip r:embed="rId2"/>
          <a:srcRect/>
          <a:stretch>
            <a:fillRect/>
          </a:stretch>
        </p:blipFill>
        <p:spPr bwMode="auto">
          <a:xfrm>
            <a:off x="18165763" y="13563600"/>
            <a:ext cx="350837" cy="381000"/>
          </a:xfrm>
          <a:prstGeom prst="rect">
            <a:avLst/>
          </a:prstGeom>
          <a:noFill/>
          <a:ln w="9525">
            <a:noFill/>
            <a:miter lim="800000"/>
            <a:headEnd/>
            <a:tailEnd/>
          </a:ln>
        </p:spPr>
      </p:pic>
      <p:sp>
        <p:nvSpPr>
          <p:cNvPr id="11" name="Text Box 18"/>
          <p:cNvSpPr txBox="1">
            <a:spLocks noChangeArrowheads="1"/>
          </p:cNvSpPr>
          <p:nvPr userDrawn="1"/>
        </p:nvSpPr>
        <p:spPr bwMode="auto">
          <a:xfrm>
            <a:off x="14089063" y="13577888"/>
            <a:ext cx="3970337" cy="350837"/>
          </a:xfrm>
          <a:prstGeom prst="rect">
            <a:avLst/>
          </a:prstGeom>
          <a:noFill/>
          <a:ln w="9525">
            <a:noFill/>
            <a:miter lim="800000"/>
            <a:headEnd/>
            <a:tailEnd/>
          </a:ln>
          <a:effectLst/>
        </p:spPr>
        <p:txBody>
          <a:bodyPr wrap="none">
            <a:prstTxWarp prst="textNoShape">
              <a:avLst/>
            </a:prstTxWarp>
            <a:spAutoFit/>
          </a:bodyPr>
          <a:lstStyle/>
          <a:p>
            <a:pPr defTabSz="1830388" eaLnBrk="0" hangingPunct="0">
              <a:defRPr/>
            </a:pPr>
            <a:r>
              <a:rPr lang="en-US" sz="1700">
                <a:latin typeface="Tahoma" charset="0"/>
                <a:ea typeface="ＭＳ Ｐゴシック" pitchFamily="-112" charset="-128"/>
                <a:cs typeface="ＭＳ Ｐゴシック" pitchFamily="-112" charset="-128"/>
              </a:rPr>
              <a:t>The Broad Institute of MIT and Harvard</a:t>
            </a:r>
          </a:p>
        </p:txBody>
      </p:sp>
      <p:cxnSp>
        <p:nvCxnSpPr>
          <p:cNvPr id="12" name="Straight Connector 15"/>
          <p:cNvCxnSpPr>
            <a:cxnSpLocks noChangeShapeType="1"/>
          </p:cNvCxnSpPr>
          <p:nvPr userDrawn="1"/>
        </p:nvCxnSpPr>
        <p:spPr bwMode="auto">
          <a:xfrm flipV="1">
            <a:off x="306388" y="762000"/>
            <a:ext cx="7237412" cy="1588"/>
          </a:xfrm>
          <a:prstGeom prst="line">
            <a:avLst/>
          </a:prstGeom>
          <a:noFill/>
          <a:ln w="19050">
            <a:solidFill>
              <a:srgbClr val="346975"/>
            </a:solidFill>
            <a:round/>
            <a:headEnd/>
            <a:tailEnd/>
          </a:ln>
        </p:spPr>
      </p:cxnSp>
      <p:pic>
        <p:nvPicPr>
          <p:cNvPr id="13" name="Picture 16"/>
          <p:cNvPicPr>
            <a:picLocks noChangeAspect="1" noChangeArrowheads="1"/>
          </p:cNvPicPr>
          <p:nvPr userDrawn="1"/>
        </p:nvPicPr>
        <p:blipFill>
          <a:blip r:embed="rId3"/>
          <a:srcRect/>
          <a:stretch>
            <a:fillRect/>
          </a:stretch>
        </p:blipFill>
        <p:spPr bwMode="auto">
          <a:xfrm>
            <a:off x="7620000" y="104775"/>
            <a:ext cx="1428750" cy="885825"/>
          </a:xfrm>
          <a:prstGeom prst="rect">
            <a:avLst/>
          </a:prstGeom>
          <a:noFill/>
          <a:ln w="9525">
            <a:noFill/>
            <a:miter lim="800000"/>
            <a:headEnd/>
            <a:tailEnd/>
          </a:ln>
        </p:spPr>
      </p:pic>
      <p:pic>
        <p:nvPicPr>
          <p:cNvPr id="14" name="Picture 4"/>
          <p:cNvPicPr>
            <a:picLocks noChangeAspect="1" noChangeArrowheads="1"/>
          </p:cNvPicPr>
          <p:nvPr userDrawn="1"/>
        </p:nvPicPr>
        <p:blipFill>
          <a:blip r:embed="rId4"/>
          <a:srcRect/>
          <a:stretch>
            <a:fillRect/>
          </a:stretch>
        </p:blipFill>
        <p:spPr bwMode="auto">
          <a:xfrm>
            <a:off x="7696200" y="6400800"/>
            <a:ext cx="1295400" cy="325438"/>
          </a:xfrm>
          <a:prstGeom prst="rect">
            <a:avLst/>
          </a:prstGeom>
          <a:noFill/>
          <a:ln w="9525">
            <a:noFill/>
            <a:miter lim="800000"/>
            <a:headEnd/>
            <a:tailEnd/>
          </a:ln>
        </p:spPr>
      </p:pic>
      <p:sp>
        <p:nvSpPr>
          <p:cNvPr id="16" name="Rectangle 2"/>
          <p:cNvSpPr>
            <a:spLocks noGrp="1" noChangeArrowheads="1"/>
          </p:cNvSpPr>
          <p:nvPr>
            <p:ph type="title"/>
          </p:nvPr>
        </p:nvSpPr>
        <p:spPr bwMode="auto">
          <a:xfrm>
            <a:off x="304800" y="106362"/>
            <a:ext cx="71628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70248"/>
            <a:ext cx="7772400" cy="978408"/>
          </a:xfrm>
        </p:spPr>
        <p:txBody>
          <a:bodyPr anchor="b">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685800" y="5257800"/>
            <a:ext cx="7772400" cy="877824"/>
          </a:xfrm>
        </p:spPr>
        <p:txBody>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a:lvl1pPr>
          </a:lstStyle>
          <a:p>
            <a:fld id="{327A6CFC-6FE4-AD4A-A3AE-E55F96941DBD}" type="datetime1">
              <a:rPr lang="en-US"/>
              <a:pPr/>
              <a:t>10/21/14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6" name="Slide Number Placeholder 5"/>
          <p:cNvSpPr>
            <a:spLocks noGrp="1"/>
          </p:cNvSpPr>
          <p:nvPr>
            <p:ph type="sldNum" sz="quarter" idx="12"/>
          </p:nvPr>
        </p:nvSpPr>
        <p:spPr/>
        <p:txBody>
          <a:bodyPr/>
          <a:lstStyle>
            <a:lvl1pPr>
              <a:defRPr/>
            </a:lvl1pPr>
          </a:lstStyle>
          <a:p>
            <a:fld id="{F0A57646-B0E8-0F47-B9F4-9554DE677E11}" type="slidenum">
              <a:rPr lang="en-US"/>
              <a:pPr/>
              <a:t>‹#›</a:t>
            </a:fld>
            <a:endParaRPr lang="en-US"/>
          </a:p>
        </p:txBody>
      </p:sp>
    </p:spTree>
    <p:extLst>
      <p:ext uri="{BB962C8B-B14F-4D97-AF65-F5344CB8AC3E}">
        <p14:creationId xmlns:p14="http://schemas.microsoft.com/office/powerpoint/2010/main" val="2141742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080187"/>
            <a:ext cx="7770813" cy="5045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fld id="{34E580BD-2A70-0B4B-9580-762CC8A662FE}" type="datetime1">
              <a:rPr lang="en-US"/>
              <a:pPr/>
              <a:t>10/21/14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6" name="Slide Number Placeholder 5"/>
          <p:cNvSpPr>
            <a:spLocks noGrp="1"/>
          </p:cNvSpPr>
          <p:nvPr>
            <p:ph type="sldNum" sz="quarter" idx="12"/>
          </p:nvPr>
        </p:nvSpPr>
        <p:spPr/>
        <p:txBody>
          <a:bodyPr/>
          <a:lstStyle>
            <a:lvl1pPr>
              <a:defRPr/>
            </a:lvl1pPr>
          </a:lstStyle>
          <a:p>
            <a:fld id="{B0ED6AED-D647-AC4A-BEE0-3C5B92C0BA80}" type="slidenum">
              <a:rPr lang="en-US"/>
              <a:pPr/>
              <a:t>‹#›</a:t>
            </a:fld>
            <a:endParaRPr lang="en-US"/>
          </a:p>
        </p:txBody>
      </p:sp>
    </p:spTree>
    <p:extLst>
      <p:ext uri="{BB962C8B-B14F-4D97-AF65-F5344CB8AC3E}">
        <p14:creationId xmlns:p14="http://schemas.microsoft.com/office/powerpoint/2010/main" val="1006595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rtlCol="0"/>
          <a:lstStyle>
            <a:lvl1pPr>
              <a:buFont typeface="Arial" pitchFamily="34" charset="0"/>
              <a:buNone/>
              <a:defRPr/>
            </a:lvl1pPr>
          </a:lstStyle>
          <a:p>
            <a:pPr lvl="0"/>
            <a:r>
              <a:rPr lang="en-US" noProof="0" smtClean="0"/>
              <a:t>Click icon to add picture</a:t>
            </a:r>
            <a:endParaRPr noProof="0"/>
          </a:p>
        </p:txBody>
      </p:sp>
      <p:sp>
        <p:nvSpPr>
          <p:cNvPr id="5" name="Date Placeholder 3"/>
          <p:cNvSpPr>
            <a:spLocks noGrp="1"/>
          </p:cNvSpPr>
          <p:nvPr>
            <p:ph type="dt" sz="half" idx="14"/>
          </p:nvPr>
        </p:nvSpPr>
        <p:spPr/>
        <p:txBody>
          <a:bodyPr/>
          <a:lstStyle>
            <a:lvl1pPr>
              <a:defRPr/>
            </a:lvl1pPr>
          </a:lstStyle>
          <a:p>
            <a:fld id="{2FE14DFC-469F-2B49-8D63-EF2D36630683}" type="datetime1">
              <a:rPr lang="en-US"/>
              <a:pPr/>
              <a:t>10/21/14</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solidFill>
                <a:prstClr val="white">
                  <a:tint val="75000"/>
                </a:prstClr>
              </a:solidFill>
              <a:latin typeface="Calisto MT"/>
            </a:endParaRPr>
          </a:p>
        </p:txBody>
      </p:sp>
      <p:sp>
        <p:nvSpPr>
          <p:cNvPr id="7" name="Slide Number Placeholder 5"/>
          <p:cNvSpPr>
            <a:spLocks noGrp="1"/>
          </p:cNvSpPr>
          <p:nvPr>
            <p:ph type="sldNum" sz="quarter" idx="16"/>
          </p:nvPr>
        </p:nvSpPr>
        <p:spPr/>
        <p:txBody>
          <a:bodyPr/>
          <a:lstStyle>
            <a:lvl1pPr>
              <a:defRPr/>
            </a:lvl1pPr>
          </a:lstStyle>
          <a:p>
            <a:fld id="{F33C3B31-1720-2642-8172-F65D4A531C25}" type="slidenum">
              <a:rPr lang="en-US"/>
              <a:pPr/>
              <a:t>‹#›</a:t>
            </a:fld>
            <a:endParaRPr lang="en-US"/>
          </a:p>
        </p:txBody>
      </p:sp>
    </p:spTree>
    <p:extLst>
      <p:ext uri="{BB962C8B-B14F-4D97-AF65-F5344CB8AC3E}">
        <p14:creationId xmlns:p14="http://schemas.microsoft.com/office/powerpoint/2010/main" val="99363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anchor="b">
            <a:noAutofit/>
          </a:bodyPr>
          <a:lstStyle>
            <a:lvl1pPr algn="ctr" defTabSz="914400" rtl="0" eaLnBrk="1" latinLnBrk="0" hangingPunct="1">
              <a:spcBef>
                <a:spcPct val="0"/>
              </a:spcBef>
              <a:buNone/>
              <a:defRPr sz="40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dirty="0" smtClean="0"/>
              <a:t>Click to edit Master title style</a:t>
            </a:r>
            <a:endParaRPr dirty="0"/>
          </a:p>
        </p:txBody>
      </p:sp>
      <p:sp>
        <p:nvSpPr>
          <p:cNvPr id="3" name="Text Placeholder 2"/>
          <p:cNvSpPr>
            <a:spLocks noGrp="1"/>
          </p:cNvSpPr>
          <p:nvPr>
            <p:ph type="body" idx="1"/>
          </p:nvPr>
        </p:nvSpPr>
        <p:spPr>
          <a:xfrm>
            <a:off x="685800" y="2756647"/>
            <a:ext cx="7770813" cy="1281953"/>
          </a:xfrm>
        </p:spPr>
        <p:txBody>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DA30F3D-8ACD-4D42-8421-BDACD8144D92}" type="datetime1">
              <a:rPr lang="en-US"/>
              <a:pPr/>
              <a:t>10/21/14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6" name="Slide Number Placeholder 5"/>
          <p:cNvSpPr>
            <a:spLocks noGrp="1"/>
          </p:cNvSpPr>
          <p:nvPr>
            <p:ph type="sldNum" sz="quarter" idx="12"/>
          </p:nvPr>
        </p:nvSpPr>
        <p:spPr/>
        <p:txBody>
          <a:bodyPr/>
          <a:lstStyle>
            <a:lvl1pPr>
              <a:defRPr/>
            </a:lvl1pPr>
          </a:lstStyle>
          <a:p>
            <a:fld id="{5935D0BC-36AD-A247-B9B9-C9A5EDEE10E1}" type="slidenum">
              <a:rPr lang="en-US"/>
              <a:pPr/>
              <a:t>‹#›</a:t>
            </a:fld>
            <a:endParaRPr lang="en-US"/>
          </a:p>
        </p:txBody>
      </p:sp>
    </p:spTree>
    <p:extLst>
      <p:ext uri="{BB962C8B-B14F-4D97-AF65-F5344CB8AC3E}">
        <p14:creationId xmlns:p14="http://schemas.microsoft.com/office/powerpoint/2010/main" val="889572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4"/>
            <a:ext cx="7770813" cy="733630"/>
          </a:xfrm>
        </p:spPr>
        <p:txBody>
          <a:bodyPr/>
          <a:lstStyle/>
          <a:p>
            <a:r>
              <a:rPr lang="en-US" dirty="0" smtClean="0"/>
              <a:t>Click to edit Master title style</a:t>
            </a:r>
            <a:endParaRPr dirty="0"/>
          </a:p>
        </p:txBody>
      </p:sp>
      <p:sp>
        <p:nvSpPr>
          <p:cNvPr id="3" name="Content Placeholder 2"/>
          <p:cNvSpPr>
            <a:spLocks noGrp="1"/>
          </p:cNvSpPr>
          <p:nvPr>
            <p:ph sz="half" idx="1"/>
          </p:nvPr>
        </p:nvSpPr>
        <p:spPr>
          <a:xfrm>
            <a:off x="685800" y="1115798"/>
            <a:ext cx="3611880" cy="5010366"/>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44733" y="1115798"/>
            <a:ext cx="3611880" cy="5010365"/>
          </a:xfrm>
        </p:spPr>
        <p:txBody>
          <a:bodyPr/>
          <a:lstStyle>
            <a:lvl1pPr>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fld id="{025D8120-D6CA-AB4B-BAA9-35F41BCC6DEB}" type="datetime1">
              <a:rPr lang="en-US"/>
              <a:pPr/>
              <a:t>10/21/14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7" name="Slide Number Placeholder 5"/>
          <p:cNvSpPr>
            <a:spLocks noGrp="1"/>
          </p:cNvSpPr>
          <p:nvPr>
            <p:ph type="sldNum" sz="quarter" idx="12"/>
          </p:nvPr>
        </p:nvSpPr>
        <p:spPr/>
        <p:txBody>
          <a:bodyPr/>
          <a:lstStyle>
            <a:lvl1pPr>
              <a:defRPr/>
            </a:lvl1pPr>
          </a:lstStyle>
          <a:p>
            <a:fld id="{4B555238-9D26-3F42-A491-54BD7366D00D}" type="slidenum">
              <a:rPr lang="en-US"/>
              <a:pPr/>
              <a:t>‹#›</a:t>
            </a:fld>
            <a:endParaRPr lang="en-US"/>
          </a:p>
        </p:txBody>
      </p:sp>
    </p:spTree>
    <p:extLst>
      <p:ext uri="{BB962C8B-B14F-4D97-AF65-F5344CB8AC3E}">
        <p14:creationId xmlns:p14="http://schemas.microsoft.com/office/powerpoint/2010/main" val="2419909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785813" y="1714500"/>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05375" y="1716088"/>
            <a:ext cx="3429000" cy="1587"/>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0" y="121024"/>
            <a:ext cx="7770813" cy="70989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099835"/>
            <a:ext cx="3611880" cy="614082"/>
          </a:xfrm>
        </p:spPr>
        <p:txBody>
          <a:bodyPr anchor="b">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1863619"/>
            <a:ext cx="3611880" cy="4262543"/>
          </a:xfrm>
        </p:spPr>
        <p:txBody>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44733" y="1099835"/>
            <a:ext cx="3611880" cy="614082"/>
          </a:xfrm>
        </p:spPr>
        <p:txBody>
          <a:bodyPr anchor="b">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1863619"/>
            <a:ext cx="3611880" cy="4262543"/>
          </a:xfrm>
        </p:spPr>
        <p:txBody>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Date Placeholder 6"/>
          <p:cNvSpPr>
            <a:spLocks noGrp="1"/>
          </p:cNvSpPr>
          <p:nvPr>
            <p:ph type="dt" sz="half" idx="10"/>
          </p:nvPr>
        </p:nvSpPr>
        <p:spPr/>
        <p:txBody>
          <a:bodyPr/>
          <a:lstStyle>
            <a:lvl1pPr>
              <a:defRPr/>
            </a:lvl1pPr>
          </a:lstStyle>
          <a:p>
            <a:fld id="{FE468528-FAA3-E04A-8A0D-A9D483A8CC1A}" type="datetime1">
              <a:rPr lang="en-US"/>
              <a:pPr/>
              <a:t>10/21/14</a:t>
            </a:fld>
            <a:endParaRPr lang="en-US"/>
          </a:p>
        </p:txBody>
      </p:sp>
      <p:sp>
        <p:nvSpPr>
          <p:cNvPr id="10" name="Footer Placeholder 7"/>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11" name="Slide Number Placeholder 8"/>
          <p:cNvSpPr>
            <a:spLocks noGrp="1"/>
          </p:cNvSpPr>
          <p:nvPr>
            <p:ph type="sldNum" sz="quarter" idx="12"/>
          </p:nvPr>
        </p:nvSpPr>
        <p:spPr/>
        <p:txBody>
          <a:bodyPr/>
          <a:lstStyle>
            <a:lvl1pPr>
              <a:defRPr/>
            </a:lvl1pPr>
          </a:lstStyle>
          <a:p>
            <a:fld id="{0C253C9F-719D-EC48-A840-48721C8F4C51}" type="slidenum">
              <a:rPr lang="en-US"/>
              <a:pPr/>
              <a:t>‹#›</a:t>
            </a:fld>
            <a:endParaRPr lang="en-US"/>
          </a:p>
        </p:txBody>
      </p:sp>
    </p:spTree>
    <p:extLst>
      <p:ext uri="{BB962C8B-B14F-4D97-AF65-F5344CB8AC3E}">
        <p14:creationId xmlns:p14="http://schemas.microsoft.com/office/powerpoint/2010/main" val="1337841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3"/>
          <p:cNvSpPr>
            <a:spLocks noGrp="1"/>
          </p:cNvSpPr>
          <p:nvPr>
            <p:ph type="dt" sz="half" idx="10"/>
          </p:nvPr>
        </p:nvSpPr>
        <p:spPr/>
        <p:txBody>
          <a:bodyPr/>
          <a:lstStyle>
            <a:lvl1pPr>
              <a:defRPr/>
            </a:lvl1pPr>
          </a:lstStyle>
          <a:p>
            <a:fld id="{D8966CC3-CAA6-B049-8EB6-589734528977}" type="datetime1">
              <a:rPr lang="en-US"/>
              <a:pPr/>
              <a:t>10/21/14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5" name="Slide Number Placeholder 5"/>
          <p:cNvSpPr>
            <a:spLocks noGrp="1"/>
          </p:cNvSpPr>
          <p:nvPr>
            <p:ph type="sldNum" sz="quarter" idx="12"/>
          </p:nvPr>
        </p:nvSpPr>
        <p:spPr/>
        <p:txBody>
          <a:bodyPr/>
          <a:lstStyle>
            <a:lvl1pPr>
              <a:defRPr/>
            </a:lvl1pPr>
          </a:lstStyle>
          <a:p>
            <a:fld id="{7CE42D82-4D6B-D442-8D8F-D2BD6489F349}" type="slidenum">
              <a:rPr lang="en-US"/>
              <a:pPr/>
              <a:t>‹#›</a:t>
            </a:fld>
            <a:endParaRPr lang="en-US"/>
          </a:p>
        </p:txBody>
      </p:sp>
    </p:spTree>
    <p:extLst>
      <p:ext uri="{BB962C8B-B14F-4D97-AF65-F5344CB8AC3E}">
        <p14:creationId xmlns:p14="http://schemas.microsoft.com/office/powerpoint/2010/main" val="280913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534400" cy="563562"/>
          </a:xfrm>
        </p:spPr>
        <p:txBody>
          <a:bodyPr>
            <a:normAutofit/>
          </a:bodyPr>
          <a:lstStyle>
            <a:lvl1pPr algn="l">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90600"/>
            <a:ext cx="82296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4A2F5-15A7-43CA-A7F0-E8BFDAC4AA73}"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A2DB7-6A4B-4D9F-AAA0-C6401C9AEEA5}" type="slidenum">
              <a:rPr lang="en-US" smtClean="0"/>
              <a:pPr/>
              <a:t>‹#›</a:t>
            </a:fld>
            <a:endParaRPr lang="en-US"/>
          </a:p>
        </p:txBody>
      </p:sp>
      <p:sp>
        <p:nvSpPr>
          <p:cNvPr id="7" name="Line 6"/>
          <p:cNvSpPr>
            <a:spLocks noChangeShapeType="1"/>
          </p:cNvSpPr>
          <p:nvPr userDrawn="1"/>
        </p:nvSpPr>
        <p:spPr bwMode="auto">
          <a:xfrm>
            <a:off x="228600" y="762000"/>
            <a:ext cx="8229600" cy="0"/>
          </a:xfrm>
          <a:prstGeom prst="line">
            <a:avLst/>
          </a:prstGeom>
          <a:noFill/>
          <a:ln w="28575">
            <a:solidFill>
              <a:schemeClr val="tx2"/>
            </a:solidFill>
            <a:round/>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F25573C-85A5-AD49-9200-BAF6B06A81DB}" type="datetime1">
              <a:rPr lang="en-US"/>
              <a:pPr/>
              <a:t>10/21/14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4" name="Slide Number Placeholder 5"/>
          <p:cNvSpPr>
            <a:spLocks noGrp="1"/>
          </p:cNvSpPr>
          <p:nvPr>
            <p:ph type="sldNum" sz="quarter" idx="12"/>
          </p:nvPr>
        </p:nvSpPr>
        <p:spPr/>
        <p:txBody>
          <a:bodyPr/>
          <a:lstStyle>
            <a:lvl1pPr>
              <a:defRPr/>
            </a:lvl1pPr>
          </a:lstStyle>
          <a:p>
            <a:fld id="{5B350396-C5FF-4940-99A1-C0DC177309DF}" type="slidenum">
              <a:rPr lang="en-US"/>
              <a:pPr/>
              <a:t>‹#›</a:t>
            </a:fld>
            <a:endParaRPr lang="en-US"/>
          </a:p>
        </p:txBody>
      </p:sp>
    </p:spTree>
    <p:extLst>
      <p:ext uri="{BB962C8B-B14F-4D97-AF65-F5344CB8AC3E}">
        <p14:creationId xmlns:p14="http://schemas.microsoft.com/office/powerpoint/2010/main" val="2633466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lstStyle>
            <a:lvl1pPr>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905" y="2133601"/>
            <a:ext cx="3657600" cy="358140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585903C-EB60-E544-ABEE-4A94BC3E5E0C}" type="datetime1">
              <a:rPr lang="en-US"/>
              <a:pPr/>
              <a:t>10/21/14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7" name="Slide Number Placeholder 5"/>
          <p:cNvSpPr>
            <a:spLocks noGrp="1"/>
          </p:cNvSpPr>
          <p:nvPr>
            <p:ph type="sldNum" sz="quarter" idx="12"/>
          </p:nvPr>
        </p:nvSpPr>
        <p:spPr/>
        <p:txBody>
          <a:bodyPr/>
          <a:lstStyle>
            <a:lvl1pPr>
              <a:defRPr/>
            </a:lvl1pPr>
          </a:lstStyle>
          <a:p>
            <a:fld id="{2D7EC18D-16CE-5847-B3E9-FDE99AF83ABC}" type="slidenum">
              <a:rPr lang="en-US"/>
              <a:pPr/>
              <a:t>‹#›</a:t>
            </a:fld>
            <a:endParaRPr lang="en-US"/>
          </a:p>
        </p:txBody>
      </p:sp>
    </p:spTree>
    <p:extLst>
      <p:ext uri="{BB962C8B-B14F-4D97-AF65-F5344CB8AC3E}">
        <p14:creationId xmlns:p14="http://schemas.microsoft.com/office/powerpoint/2010/main" val="2381323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rtlCol="0"/>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4799853" y="2130552"/>
            <a:ext cx="3657600" cy="3584448"/>
          </a:xfrm>
        </p:spPr>
        <p:txBody>
          <a:bodyPr/>
          <a:lstStyle>
            <a:lvl1pPr marL="0" indent="0">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AB326FA-FECF-C243-A09C-01B6A793635E}" type="datetime1">
              <a:rPr lang="en-US"/>
              <a:pPr/>
              <a:t>10/21/14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7" name="Slide Number Placeholder 5"/>
          <p:cNvSpPr>
            <a:spLocks noGrp="1"/>
          </p:cNvSpPr>
          <p:nvPr>
            <p:ph type="sldNum" sz="quarter" idx="12"/>
          </p:nvPr>
        </p:nvSpPr>
        <p:spPr/>
        <p:txBody>
          <a:bodyPr/>
          <a:lstStyle>
            <a:lvl1pPr>
              <a:defRPr/>
            </a:lvl1pPr>
          </a:lstStyle>
          <a:p>
            <a:fld id="{12D163F1-F639-5A44-AF5E-92FC1A4ED93E}" type="slidenum">
              <a:rPr lang="en-US"/>
              <a:pPr/>
              <a:t>‹#›</a:t>
            </a:fld>
            <a:endParaRPr lang="en-US"/>
          </a:p>
        </p:txBody>
      </p:sp>
    </p:spTree>
    <p:extLst>
      <p:ext uri="{BB962C8B-B14F-4D97-AF65-F5344CB8AC3E}">
        <p14:creationId xmlns:p14="http://schemas.microsoft.com/office/powerpoint/2010/main" val="3179591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rtlCol="0"/>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680571" y="5181599"/>
            <a:ext cx="7776882" cy="950259"/>
          </a:xfrm>
        </p:spPr>
        <p:txBody>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1379B47-1BA8-4440-AD92-9B50CDC78C70}" type="datetime1">
              <a:rPr lang="en-US"/>
              <a:pPr/>
              <a:t>10/21/14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7" name="Slide Number Placeholder 5"/>
          <p:cNvSpPr>
            <a:spLocks noGrp="1"/>
          </p:cNvSpPr>
          <p:nvPr>
            <p:ph type="sldNum" sz="quarter" idx="12"/>
          </p:nvPr>
        </p:nvSpPr>
        <p:spPr/>
        <p:txBody>
          <a:bodyPr/>
          <a:lstStyle>
            <a:lvl1pPr>
              <a:defRPr/>
            </a:lvl1pPr>
          </a:lstStyle>
          <a:p>
            <a:fld id="{5621AF97-B235-1048-9715-E1CAB10CD346}" type="slidenum">
              <a:rPr lang="en-US"/>
              <a:pPr/>
              <a:t>‹#›</a:t>
            </a:fld>
            <a:endParaRPr lang="en-US"/>
          </a:p>
        </p:txBody>
      </p:sp>
    </p:spTree>
    <p:extLst>
      <p:ext uri="{BB962C8B-B14F-4D97-AF65-F5344CB8AC3E}">
        <p14:creationId xmlns:p14="http://schemas.microsoft.com/office/powerpoint/2010/main" val="24767632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rtlCol="0"/>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4" name="Text Placeholder 3"/>
          <p:cNvSpPr>
            <a:spLocks noGrp="1"/>
          </p:cNvSpPr>
          <p:nvPr>
            <p:ph type="body" sz="half" idx="2"/>
          </p:nvPr>
        </p:nvSpPr>
        <p:spPr>
          <a:xfrm>
            <a:off x="680571" y="5181599"/>
            <a:ext cx="7776882" cy="950259"/>
          </a:xfrm>
        </p:spPr>
        <p:txBody>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rtlCol="0"/>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rtlCol="0"/>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rtlCol="0"/>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rtlCol="0"/>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rtlCol="0"/>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a:p>
        </p:txBody>
      </p:sp>
      <p:sp>
        <p:nvSpPr>
          <p:cNvPr id="10" name="Date Placeholder 3"/>
          <p:cNvSpPr>
            <a:spLocks noGrp="1"/>
          </p:cNvSpPr>
          <p:nvPr>
            <p:ph type="dt" sz="half" idx="18"/>
          </p:nvPr>
        </p:nvSpPr>
        <p:spPr/>
        <p:txBody>
          <a:bodyPr/>
          <a:lstStyle>
            <a:lvl1pPr>
              <a:defRPr/>
            </a:lvl1pPr>
          </a:lstStyle>
          <a:p>
            <a:fld id="{1C0789A0-EEDE-C043-9913-D22F28652A5C}" type="datetime1">
              <a:rPr lang="en-US"/>
              <a:pPr/>
              <a:t>10/21/14</a:t>
            </a:fld>
            <a:endParaRPr lang="en-US"/>
          </a:p>
        </p:txBody>
      </p:sp>
      <p:sp>
        <p:nvSpPr>
          <p:cNvPr id="12" name="Footer Placeholder 4"/>
          <p:cNvSpPr>
            <a:spLocks noGrp="1"/>
          </p:cNvSpPr>
          <p:nvPr>
            <p:ph type="ftr" sz="quarter" idx="19"/>
          </p:nvPr>
        </p:nvSpPr>
        <p:spPr/>
        <p:txBody>
          <a:bodyPr/>
          <a:lstStyle>
            <a:lvl1pPr>
              <a:defRPr/>
            </a:lvl1pPr>
          </a:lstStyle>
          <a:p>
            <a:pPr>
              <a:defRPr/>
            </a:pPr>
            <a:endParaRPr lang="en-US">
              <a:solidFill>
                <a:prstClr val="white">
                  <a:tint val="75000"/>
                </a:prstClr>
              </a:solidFill>
              <a:latin typeface="Calisto MT"/>
            </a:endParaRPr>
          </a:p>
        </p:txBody>
      </p:sp>
      <p:sp>
        <p:nvSpPr>
          <p:cNvPr id="13" name="Slide Number Placeholder 5"/>
          <p:cNvSpPr>
            <a:spLocks noGrp="1"/>
          </p:cNvSpPr>
          <p:nvPr>
            <p:ph type="sldNum" sz="quarter" idx="20"/>
          </p:nvPr>
        </p:nvSpPr>
        <p:spPr/>
        <p:txBody>
          <a:bodyPr/>
          <a:lstStyle>
            <a:lvl1pPr>
              <a:defRPr/>
            </a:lvl1pPr>
          </a:lstStyle>
          <a:p>
            <a:fld id="{D2288BF2-189C-F34E-A81B-716E89563527}" type="slidenum">
              <a:rPr lang="en-US"/>
              <a:pPr/>
              <a:t>‹#›</a:t>
            </a:fld>
            <a:endParaRPr lang="en-US"/>
          </a:p>
        </p:txBody>
      </p:sp>
    </p:spTree>
    <p:extLst>
      <p:ext uri="{BB962C8B-B14F-4D97-AF65-F5344CB8AC3E}">
        <p14:creationId xmlns:p14="http://schemas.microsoft.com/office/powerpoint/2010/main" val="40978951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fld id="{E3001E04-CED8-4D4B-8AC1-11920930053C}" type="datetime1">
              <a:rPr lang="en-US"/>
              <a:pPr/>
              <a:t>10/21/14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6" name="Slide Number Placeholder 5"/>
          <p:cNvSpPr>
            <a:spLocks noGrp="1"/>
          </p:cNvSpPr>
          <p:nvPr>
            <p:ph type="sldNum" sz="quarter" idx="12"/>
          </p:nvPr>
        </p:nvSpPr>
        <p:spPr/>
        <p:txBody>
          <a:bodyPr/>
          <a:lstStyle>
            <a:lvl1pPr>
              <a:defRPr/>
            </a:lvl1pPr>
          </a:lstStyle>
          <a:p>
            <a:fld id="{5005E08E-AC6A-9647-9406-E4C94284F97B}" type="slidenum">
              <a:rPr lang="en-US"/>
              <a:pPr/>
              <a:t>‹#›</a:t>
            </a:fld>
            <a:endParaRPr lang="en-US">
              <a:solidFill>
                <a:srgbClr val="18357C"/>
              </a:solidFill>
              <a:effectLst>
                <a:outerShdw blurRad="38100" dist="38100" dir="2700000" algn="tl">
                  <a:srgbClr val="FFFFFF"/>
                </a:outerShdw>
              </a:effectLst>
            </a:endParaRPr>
          </a:p>
        </p:txBody>
      </p:sp>
    </p:spTree>
    <p:extLst>
      <p:ext uri="{BB962C8B-B14F-4D97-AF65-F5344CB8AC3E}">
        <p14:creationId xmlns:p14="http://schemas.microsoft.com/office/powerpoint/2010/main" val="2803436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fld id="{5A615C62-29FE-7C4B-BACB-01B6496235C7}" type="datetime1">
              <a:rPr lang="en-US"/>
              <a:pPr/>
              <a:t>10/21/14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white">
                  <a:tint val="75000"/>
                </a:prstClr>
              </a:solidFill>
              <a:latin typeface="Calisto MT"/>
            </a:endParaRPr>
          </a:p>
        </p:txBody>
      </p:sp>
      <p:sp>
        <p:nvSpPr>
          <p:cNvPr id="6" name="Slide Number Placeholder 5"/>
          <p:cNvSpPr>
            <a:spLocks noGrp="1"/>
          </p:cNvSpPr>
          <p:nvPr>
            <p:ph type="sldNum" sz="quarter" idx="12"/>
          </p:nvPr>
        </p:nvSpPr>
        <p:spPr/>
        <p:txBody>
          <a:bodyPr/>
          <a:lstStyle>
            <a:lvl1pPr>
              <a:defRPr/>
            </a:lvl1pPr>
          </a:lstStyle>
          <a:p>
            <a:fld id="{FD405744-FEC2-1F4B-AC57-FA8BC5D9D5FB}" type="slidenum">
              <a:rPr lang="en-US"/>
              <a:pPr/>
              <a:t>‹#›</a:t>
            </a:fld>
            <a:endParaRPr lang="en-US"/>
          </a:p>
        </p:txBody>
      </p:sp>
    </p:spTree>
    <p:extLst>
      <p:ext uri="{BB962C8B-B14F-4D97-AF65-F5344CB8AC3E}">
        <p14:creationId xmlns:p14="http://schemas.microsoft.com/office/powerpoint/2010/main" val="272020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24A2F5-15A7-43CA-A7F0-E8BFDAC4AA73}" type="datetimeFigureOut">
              <a:rPr lang="en-US" smtClean="0"/>
              <a:pPr/>
              <a:t>10/21/14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A2DB7-6A4B-4D9F-AAA0-C6401C9AEE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24A2F5-15A7-43CA-A7F0-E8BFDAC4AA73}" type="datetimeFigureOut">
              <a:rPr lang="en-US" smtClean="0"/>
              <a:pPr/>
              <a:t>10/21/14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A2DB7-6A4B-4D9F-AAA0-C6401C9AEE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24A2F5-15A7-43CA-A7F0-E8BFDAC4AA73}" type="datetimeFigureOut">
              <a:rPr lang="en-US" smtClean="0"/>
              <a:pPr/>
              <a:t>10/21/14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A2DB7-6A4B-4D9F-AAA0-C6401C9AEEA5}"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563562"/>
          </a:xfrm>
        </p:spPr>
        <p:txBody>
          <a:bodyPr>
            <a:normAutofit/>
          </a:bodyPr>
          <a:lstStyle>
            <a:lvl1pPr algn="l">
              <a:defRPr sz="28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1C24A2F5-15A7-43CA-A7F0-E8BFDAC4AA73}" type="datetimeFigureOut">
              <a:rPr lang="en-US" smtClean="0"/>
              <a:pPr/>
              <a:t>10/21/14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A2DB7-6A4B-4D9F-AAA0-C6401C9AEEA5}" type="slidenum">
              <a:rPr lang="en-US" smtClean="0"/>
              <a:pPr/>
              <a:t>‹#›</a:t>
            </a:fld>
            <a:endParaRPr lang="en-US"/>
          </a:p>
        </p:txBody>
      </p:sp>
      <p:sp>
        <p:nvSpPr>
          <p:cNvPr id="8" name="Line 6"/>
          <p:cNvSpPr>
            <a:spLocks noChangeShapeType="1"/>
          </p:cNvSpPr>
          <p:nvPr userDrawn="1"/>
        </p:nvSpPr>
        <p:spPr bwMode="auto">
          <a:xfrm>
            <a:off x="228600" y="762000"/>
            <a:ext cx="8229600" cy="0"/>
          </a:xfrm>
          <a:prstGeom prst="line">
            <a:avLst/>
          </a:prstGeom>
          <a:noFill/>
          <a:ln w="28575">
            <a:solidFill>
              <a:schemeClr val="tx2"/>
            </a:solidFill>
            <a:round/>
            <a:headEnd/>
            <a:tailEnd/>
          </a:ln>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4A2F5-15A7-43CA-A7F0-E8BFDAC4AA73}" type="datetimeFigureOut">
              <a:rPr lang="en-US" smtClean="0"/>
              <a:pPr/>
              <a:t>10/21/14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A2DB7-6A4B-4D9F-AAA0-C6401C9AEE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4A2F5-15A7-43CA-A7F0-E8BFDAC4AA73}" type="datetimeFigureOut">
              <a:rPr lang="en-US" smtClean="0"/>
              <a:pPr/>
              <a:t>10/21/14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A2DB7-6A4B-4D9F-AAA0-C6401C9AEE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4A2F5-15A7-43CA-A7F0-E8BFDAC4AA73}" type="datetimeFigureOut">
              <a:rPr lang="en-US" smtClean="0"/>
              <a:pPr/>
              <a:t>10/21/14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A2DB7-6A4B-4D9F-AAA0-C6401C9AEE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slideLayout" Target="../slideLayouts/slideLayout25.xml"/><Relationship Id="rId14" Type="http://schemas.openxmlformats.org/officeDocument/2006/relationships/slideLayout" Target="../slideLayouts/slideLayout26.xml"/><Relationship Id="rId15" Type="http://schemas.openxmlformats.org/officeDocument/2006/relationships/theme" Target="../theme/theme2.xml"/><Relationship Id="rId16"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4A2F5-15A7-43CA-A7F0-E8BFDAC4AA73}" type="datetimeFigureOut">
              <a:rPr lang="en-US" smtClean="0"/>
              <a:pPr/>
              <a:t>10/21/14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A2DB7-6A4B-4D9F-AAA0-C6401C9AEE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000" kern="1200">
          <a:solidFill>
            <a:schemeClr val="tx1"/>
          </a:solidFill>
          <a:latin typeface="Gill Sans MT"/>
          <a:ea typeface="+mj-ea"/>
          <a:cs typeface="Gill Sans MT"/>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Gill Sans MT"/>
          <a:ea typeface="+mn-ea"/>
          <a:cs typeface="Gill Sans MT"/>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Gill Sans MT"/>
          <a:ea typeface="+mn-ea"/>
          <a:cs typeface="Gill Sans MT"/>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Gill Sans MT"/>
          <a:ea typeface="+mn-ea"/>
          <a:cs typeface="Gill Sans MT"/>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ill Sans MT"/>
          <a:ea typeface="+mn-ea"/>
          <a:cs typeface="Gill Sans MT"/>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ill Sans MT"/>
          <a:ea typeface="+mn-ea"/>
          <a:cs typeface="Gill Sans M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0650"/>
            <a:ext cx="7770813" cy="674688"/>
          </a:xfrm>
          <a:prstGeom prst="rect">
            <a:avLst/>
          </a:prstGeom>
        </p:spPr>
        <p:txBody>
          <a:bodyPr vert="horz" lIns="91440" tIns="45720" rIns="91440" bIns="45720" rtlCol="0" anchor="ctr" anchorCtr="0">
            <a:normAutofit/>
          </a:bodyPr>
          <a:lstStyle/>
          <a:p>
            <a:r>
              <a:rPr lang="en-US" dirty="0" smtClean="0"/>
              <a:t>Click to edit Master title style</a:t>
            </a:r>
            <a:endParaRPr dirty="0"/>
          </a:p>
        </p:txBody>
      </p:sp>
      <p:sp>
        <p:nvSpPr>
          <p:cNvPr id="3" name="Text Placeholder 2"/>
          <p:cNvSpPr>
            <a:spLocks noGrp="1"/>
          </p:cNvSpPr>
          <p:nvPr>
            <p:ph type="body" idx="1"/>
          </p:nvPr>
        </p:nvSpPr>
        <p:spPr>
          <a:xfrm>
            <a:off x="685800" y="985838"/>
            <a:ext cx="7770813" cy="5140325"/>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19875"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FFFFFF"/>
                </a:solidFill>
                <a:effectLst>
                  <a:outerShdw blurRad="38100" dist="38100" dir="2700000" algn="tl">
                    <a:srgbClr val="212121"/>
                  </a:outerShdw>
                </a:effectLst>
                <a:latin typeface="Calisto MT" charset="0"/>
              </a:defRPr>
            </a:lvl1pPr>
          </a:lstStyle>
          <a:p>
            <a:pPr defTabSz="457200" fontAlgn="base">
              <a:spcBef>
                <a:spcPct val="0"/>
              </a:spcBef>
              <a:spcAft>
                <a:spcPct val="0"/>
              </a:spcAft>
            </a:pPr>
            <a:fld id="{4A385AC6-7A57-624D-8E7C-9C14ED83BA20}" type="datetime1">
              <a:rPr lang="en-US" smtClean="0">
                <a:ea typeface="ＭＳ Ｐゴシック" charset="0"/>
                <a:cs typeface="ＭＳ Ｐゴシック" charset="0"/>
              </a:rPr>
              <a:pPr defTabSz="457200" fontAlgn="base">
                <a:spcBef>
                  <a:spcPct val="0"/>
                </a:spcBef>
                <a:spcAft>
                  <a:spcPct val="0"/>
                </a:spcAft>
              </a:pPr>
              <a:t>10/21/14</a:t>
            </a:fld>
            <a:endParaRPr lang="en-US" smtClean="0">
              <a:ea typeface="ＭＳ Ｐゴシック" charset="0"/>
              <a:cs typeface="ＭＳ Ｐゴシック" charset="0"/>
            </a:endParaRPr>
          </a:p>
        </p:txBody>
      </p:sp>
      <p:sp>
        <p:nvSpPr>
          <p:cNvPr id="5" name="Footer Placeholder 4"/>
          <p:cNvSpPr>
            <a:spLocks noGrp="1"/>
          </p:cNvSpPr>
          <p:nvPr>
            <p:ph type="ftr" sz="quarter" idx="3"/>
          </p:nvPr>
        </p:nvSpPr>
        <p:spPr>
          <a:xfrm>
            <a:off x="354013" y="6356350"/>
            <a:ext cx="2895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effectLst>
                  <a:outerShdw blurRad="50800" dist="38100" dir="5400000" sx="101000" sy="101000" algn="t" rotWithShape="0">
                    <a:prstClr val="black">
                      <a:alpha val="40000"/>
                    </a:prstClr>
                  </a:outerShdw>
                </a:effectLst>
                <a:latin typeface="+mn-lt"/>
                <a:ea typeface="+mn-ea"/>
                <a:cs typeface="+mn-cs"/>
              </a:defRPr>
            </a:lvl1pPr>
          </a:lstStyle>
          <a:p>
            <a:pPr defTabSz="457200">
              <a:defRPr/>
            </a:pPr>
            <a:endParaRPr lang="en-US">
              <a:solidFill>
                <a:prstClr val="white">
                  <a:tint val="75000"/>
                </a:prstClr>
              </a:solidFill>
              <a:latin typeface="Calisto MT"/>
            </a:endParaRPr>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FFFFFF"/>
                </a:solidFill>
                <a:effectLst>
                  <a:outerShdw blurRad="38100" dist="38100" dir="2700000" algn="tl">
                    <a:srgbClr val="212121"/>
                  </a:outerShdw>
                </a:effectLst>
                <a:latin typeface="Calisto MT" charset="0"/>
              </a:defRPr>
            </a:lvl1pPr>
          </a:lstStyle>
          <a:p>
            <a:pPr defTabSz="457200" fontAlgn="base">
              <a:spcBef>
                <a:spcPct val="0"/>
              </a:spcBef>
              <a:spcAft>
                <a:spcPct val="0"/>
              </a:spcAft>
            </a:pPr>
            <a:fld id="{974BAD6F-463F-4041-961C-5B395EADBC77}" type="slidenum">
              <a:rPr lang="en-US" smtClean="0">
                <a:ea typeface="ＭＳ Ｐゴシック" charset="0"/>
                <a:cs typeface="ＭＳ Ｐゴシック" charset="0"/>
              </a:rPr>
              <a:pPr defTabSz="457200" fontAlgn="base">
                <a:spcBef>
                  <a:spcPct val="0"/>
                </a:spcBef>
                <a:spcAft>
                  <a:spcPct val="0"/>
                </a:spcAft>
              </a:pPr>
              <a:t>‹#›</a:t>
            </a:fld>
            <a:endParaRPr lang="en-US" smtClean="0">
              <a:ea typeface="ＭＳ Ｐゴシック" charset="0"/>
              <a:cs typeface="ＭＳ Ｐゴシック" charset="0"/>
            </a:endParaRPr>
          </a:p>
        </p:txBody>
      </p:sp>
    </p:spTree>
    <p:extLst>
      <p:ext uri="{BB962C8B-B14F-4D97-AF65-F5344CB8AC3E}">
        <p14:creationId xmlns:p14="http://schemas.microsoft.com/office/powerpoint/2010/main" val="96329193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rtl="0" eaLnBrk="0" fontAlgn="base" hangingPunct="0">
        <a:spcBef>
          <a:spcPct val="0"/>
        </a:spcBef>
        <a:spcAft>
          <a:spcPct val="0"/>
        </a:spcAft>
        <a:defRPr sz="3200" kern="1200">
          <a:solidFill>
            <a:schemeClr val="tx1"/>
          </a:solidFill>
          <a:effectLst>
            <a:outerShdw blurRad="50800" dist="50800" dir="5400000" sx="101000" sy="101000" algn="t" rotWithShape="0">
              <a:prstClr val="black">
                <a:alpha val="40000"/>
              </a:prstClr>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1"/>
          </a:solidFill>
          <a:latin typeface="Calisto MT" charset="0"/>
          <a:ea typeface="ＭＳ Ｐゴシック" charset="-128"/>
          <a:cs typeface="ＭＳ Ｐゴシック" charset="-128"/>
        </a:defRPr>
      </a:lvl2pPr>
      <a:lvl3pPr algn="ctr" rtl="0" eaLnBrk="0" fontAlgn="base" hangingPunct="0">
        <a:spcBef>
          <a:spcPct val="0"/>
        </a:spcBef>
        <a:spcAft>
          <a:spcPct val="0"/>
        </a:spcAft>
        <a:defRPr sz="3200">
          <a:solidFill>
            <a:schemeClr val="tx1"/>
          </a:solidFill>
          <a:latin typeface="Calisto MT" charset="0"/>
          <a:ea typeface="ＭＳ Ｐゴシック" charset="-128"/>
          <a:cs typeface="ＭＳ Ｐゴシック" charset="-128"/>
        </a:defRPr>
      </a:lvl3pPr>
      <a:lvl4pPr algn="ctr" rtl="0" eaLnBrk="0" fontAlgn="base" hangingPunct="0">
        <a:spcBef>
          <a:spcPct val="0"/>
        </a:spcBef>
        <a:spcAft>
          <a:spcPct val="0"/>
        </a:spcAft>
        <a:defRPr sz="3200">
          <a:solidFill>
            <a:schemeClr val="tx1"/>
          </a:solidFill>
          <a:latin typeface="Calisto MT" charset="0"/>
          <a:ea typeface="ＭＳ Ｐゴシック" charset="-128"/>
          <a:cs typeface="ＭＳ Ｐゴシック" charset="-128"/>
        </a:defRPr>
      </a:lvl4pPr>
      <a:lvl5pPr algn="ctr" rtl="0" eaLnBrk="0" fontAlgn="base" hangingPunct="0">
        <a:spcBef>
          <a:spcPct val="0"/>
        </a:spcBef>
        <a:spcAft>
          <a:spcPct val="0"/>
        </a:spcAft>
        <a:defRPr sz="3200">
          <a:solidFill>
            <a:schemeClr val="tx1"/>
          </a:solidFill>
          <a:latin typeface="Calisto MT" charset="0"/>
          <a:ea typeface="ＭＳ Ｐゴシック" charset="-128"/>
          <a:cs typeface="ＭＳ Ｐゴシック" charset="-128"/>
        </a:defRPr>
      </a:lvl5pPr>
      <a:lvl6pPr marL="457200" algn="ctr" rtl="0" fontAlgn="base">
        <a:spcBef>
          <a:spcPct val="0"/>
        </a:spcBef>
        <a:spcAft>
          <a:spcPct val="0"/>
        </a:spcAft>
        <a:defRPr sz="3200">
          <a:solidFill>
            <a:schemeClr val="tx1"/>
          </a:solidFill>
          <a:latin typeface="Calisto MT" charset="0"/>
          <a:ea typeface="ＭＳ Ｐゴシック" charset="-128"/>
          <a:cs typeface="ＭＳ Ｐゴシック" charset="-128"/>
        </a:defRPr>
      </a:lvl6pPr>
      <a:lvl7pPr marL="914400" algn="ctr" rtl="0" fontAlgn="base">
        <a:spcBef>
          <a:spcPct val="0"/>
        </a:spcBef>
        <a:spcAft>
          <a:spcPct val="0"/>
        </a:spcAft>
        <a:defRPr sz="3200">
          <a:solidFill>
            <a:schemeClr val="tx1"/>
          </a:solidFill>
          <a:latin typeface="Calisto MT" charset="0"/>
          <a:ea typeface="ＭＳ Ｐゴシック" charset="-128"/>
          <a:cs typeface="ＭＳ Ｐゴシック" charset="-128"/>
        </a:defRPr>
      </a:lvl7pPr>
      <a:lvl8pPr marL="1371600" algn="ctr" rtl="0" fontAlgn="base">
        <a:spcBef>
          <a:spcPct val="0"/>
        </a:spcBef>
        <a:spcAft>
          <a:spcPct val="0"/>
        </a:spcAft>
        <a:defRPr sz="3200">
          <a:solidFill>
            <a:schemeClr val="tx1"/>
          </a:solidFill>
          <a:latin typeface="Calisto MT" charset="0"/>
          <a:ea typeface="ＭＳ Ｐゴシック" charset="-128"/>
          <a:cs typeface="ＭＳ Ｐゴシック" charset="-128"/>
        </a:defRPr>
      </a:lvl8pPr>
      <a:lvl9pPr marL="1828800" algn="ctr" rtl="0" fontAlgn="base">
        <a:spcBef>
          <a:spcPct val="0"/>
        </a:spcBef>
        <a:spcAft>
          <a:spcPct val="0"/>
        </a:spcAft>
        <a:defRPr sz="3200">
          <a:solidFill>
            <a:schemeClr val="tx1"/>
          </a:solidFill>
          <a:latin typeface="Calisto MT" charset="0"/>
          <a:ea typeface="ＭＳ Ｐゴシック" charset="-128"/>
          <a:cs typeface="ＭＳ Ｐゴシック" charset="-128"/>
        </a:defRPr>
      </a:lvl9pPr>
    </p:titleStyle>
    <p:bodyStyle>
      <a:lvl1pPr marL="342900" indent="-342900" algn="l" rtl="0" eaLnBrk="0" fontAlgn="base" hangingPunct="0">
        <a:spcBef>
          <a:spcPts val="2000"/>
        </a:spcBef>
        <a:spcAft>
          <a:spcPct val="0"/>
        </a:spcAft>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ＭＳ Ｐゴシック" charset="-128"/>
          <a:cs typeface="ＭＳ Ｐゴシック" charset="-128"/>
        </a:defRPr>
      </a:lvl1pPr>
      <a:lvl2pPr marL="685800" indent="-336550" algn="l" rtl="0" eaLnBrk="0" fontAlgn="base" hangingPunct="0">
        <a:spcBef>
          <a:spcPts val="600"/>
        </a:spcBef>
        <a:spcAft>
          <a:spcPct val="0"/>
        </a:spcAft>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ＭＳ Ｐゴシック" charset="-128"/>
          <a:cs typeface="+mn-cs"/>
        </a:defRPr>
      </a:lvl2pPr>
      <a:lvl3pPr marL="1035050" indent="-349250" algn="l" rtl="0" eaLnBrk="0" fontAlgn="base" hangingPunct="0">
        <a:spcBef>
          <a:spcPts val="600"/>
        </a:spcBef>
        <a:spcAft>
          <a:spcPct val="0"/>
        </a:spcAft>
        <a:buBlip>
          <a:blip r:embed="rId16"/>
        </a:buBlip>
        <a:defRPr kern="1200">
          <a:solidFill>
            <a:schemeClr val="tx1"/>
          </a:solidFill>
          <a:effectLst>
            <a:outerShdw blurRad="50800" dist="50800" dir="5400000" sx="101000" sy="101000" algn="t" rotWithShape="0">
              <a:prstClr val="black">
                <a:alpha val="40000"/>
              </a:prstClr>
            </a:outerShdw>
          </a:effectLst>
          <a:latin typeface="+mn-lt"/>
          <a:ea typeface="ＭＳ Ｐゴシック" charset="-128"/>
          <a:cs typeface="+mn-cs"/>
        </a:defRPr>
      </a:lvl3pPr>
      <a:lvl4pPr marL="1371600" indent="-336550" algn="l" rtl="0" eaLnBrk="0" fontAlgn="base" hangingPunct="0">
        <a:spcBef>
          <a:spcPts val="600"/>
        </a:spcBef>
        <a:spcAft>
          <a:spcPct val="0"/>
        </a:spcAft>
        <a:buBlip>
          <a:blip r:embed="rId16"/>
        </a:buBlip>
        <a:defRPr kern="1200">
          <a:solidFill>
            <a:schemeClr val="tx1"/>
          </a:solidFill>
          <a:effectLst>
            <a:outerShdw blurRad="50800" dist="50800" dir="5400000" sx="101000" sy="101000" algn="t" rotWithShape="0">
              <a:prstClr val="black">
                <a:alpha val="40000"/>
              </a:prstClr>
            </a:outerShdw>
          </a:effectLst>
          <a:latin typeface="+mn-lt"/>
          <a:ea typeface="ＭＳ Ｐゴシック" charset="-128"/>
          <a:cs typeface="+mn-cs"/>
        </a:defRPr>
      </a:lvl4pPr>
      <a:lvl5pPr marL="1720850" indent="-349250" algn="l" rtl="0" eaLnBrk="0" fontAlgn="base" hangingPunct="0">
        <a:spcBef>
          <a:spcPts val="600"/>
        </a:spcBef>
        <a:spcAft>
          <a:spcPct val="0"/>
        </a:spcAft>
        <a:buBlip>
          <a:blip r:embed="rId16"/>
        </a:buBlip>
        <a:defRPr kern="1200">
          <a:solidFill>
            <a:schemeClr val="tx1"/>
          </a:solidFill>
          <a:effectLst>
            <a:outerShdw blurRad="50800" dist="50800" dir="5400000" sx="101000" sy="101000" algn="t" rotWithShape="0">
              <a:prstClr val="black">
                <a:alpha val="40000"/>
              </a:prstClr>
            </a:outerShdw>
          </a:effectLst>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4.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5.emf"/><Relationship Id="rId5" Type="http://schemas.openxmlformats.org/officeDocument/2006/relationships/oleObject" Target="../embeddings/oleObject3.bin"/><Relationship Id="rId6" Type="http://schemas.openxmlformats.org/officeDocument/2006/relationships/image" Target="../media/image16.emf"/><Relationship Id="rId7" Type="http://schemas.openxmlformats.org/officeDocument/2006/relationships/oleObject" Target="../embeddings/oleObject4.bin"/><Relationship Id="rId8" Type="http://schemas.openxmlformats.org/officeDocument/2006/relationships/image" Target="../media/image17.emf"/><Relationship Id="rId9" Type="http://schemas.openxmlformats.org/officeDocument/2006/relationships/oleObject" Target="../embeddings/oleObject5.bin"/><Relationship Id="rId10" Type="http://schemas.openxmlformats.org/officeDocument/2006/relationships/image" Target="../media/image18.emf"/><Relationship Id="rId11" Type="http://schemas.openxmlformats.org/officeDocument/2006/relationships/image" Target="../media/image19.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6.bin"/><Relationship Id="rId5" Type="http://schemas.openxmlformats.org/officeDocument/2006/relationships/image" Target="../media/image20.emf"/><Relationship Id="rId6" Type="http://schemas.openxmlformats.org/officeDocument/2006/relationships/oleObject" Target="../embeddings/oleObject7.bin"/><Relationship Id="rId7" Type="http://schemas.openxmlformats.org/officeDocument/2006/relationships/image" Target="../media/image21.emf"/><Relationship Id="rId8" Type="http://schemas.openxmlformats.org/officeDocument/2006/relationships/oleObject" Target="../embeddings/oleObject8.bin"/><Relationship Id="rId9" Type="http://schemas.openxmlformats.org/officeDocument/2006/relationships/image" Target="../media/image22.e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5" Type="http://schemas.openxmlformats.org/officeDocument/2006/relationships/image" Target="../media/image25.emf"/><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emf"/><Relationship Id="rId3" Type="http://schemas.openxmlformats.org/officeDocument/2006/relationships/image" Target="../media/image35.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457200" y="1730375"/>
            <a:ext cx="8305800" cy="1470025"/>
          </a:xfrm>
        </p:spPr>
        <p:txBody>
          <a:bodyPr>
            <a:noAutofit/>
          </a:bodyPr>
          <a:lstStyle/>
          <a:p>
            <a:pPr eaLnBrk="1" hangingPunct="1"/>
            <a:r>
              <a:rPr lang="en-US" sz="3200" b="1" dirty="0" smtClean="0">
                <a:latin typeface="Gill Sans MT" pitchFamily="34" charset="0"/>
              </a:rPr>
              <a:t>RNA-</a:t>
            </a:r>
            <a:r>
              <a:rPr lang="en-US" sz="3200" b="1" dirty="0" err="1" smtClean="0">
                <a:latin typeface="Gill Sans MT" pitchFamily="34" charset="0"/>
              </a:rPr>
              <a:t>Seq</a:t>
            </a:r>
            <a:r>
              <a:rPr lang="en-US" sz="3200" b="1" dirty="0" smtClean="0">
                <a:latin typeface="Gill Sans MT" pitchFamily="34" charset="0"/>
              </a:rPr>
              <a:t> primer</a:t>
            </a:r>
            <a:endParaRPr lang="en-US" sz="2400" dirty="0" smtClean="0">
              <a:latin typeface="Gill Sans MT" pitchFamily="34" charset="0"/>
            </a:endParaRPr>
          </a:p>
        </p:txBody>
      </p:sp>
      <p:pic>
        <p:nvPicPr>
          <p:cNvPr id="6" name="Picture 5" descr="UMass_200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832100" cy="1104900"/>
          </a:xfrm>
          <a:prstGeom prst="rect">
            <a:avLst/>
          </a:prstGeom>
          <a:noFill/>
          <a:ln>
            <a:noFill/>
          </a:ln>
        </p:spPr>
      </p:pic>
      <p:sp>
        <p:nvSpPr>
          <p:cNvPr id="2" name="Subtitle 1"/>
          <p:cNvSpPr>
            <a:spLocks noGrp="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8801"/>
            <a:ext cx="8229600" cy="669009"/>
          </a:xfrm>
        </p:spPr>
        <p:txBody>
          <a:bodyPr/>
          <a:lstStyle/>
          <a:p>
            <a:r>
              <a:rPr lang="en-US" dirty="0" smtClean="0"/>
              <a:t>Alignment requires pre-processing</a:t>
            </a:r>
            <a:endParaRPr lang="en-US" dirty="0"/>
          </a:p>
        </p:txBody>
      </p:sp>
      <p:sp>
        <p:nvSpPr>
          <p:cNvPr id="6" name="TextBox 5"/>
          <p:cNvSpPr txBox="1"/>
          <p:nvPr/>
        </p:nvSpPr>
        <p:spPr bwMode="auto">
          <a:xfrm>
            <a:off x="673100" y="1079500"/>
            <a:ext cx="3060700" cy="646331"/>
          </a:xfrm>
          <a:prstGeom prst="rect">
            <a:avLst/>
          </a:prstGeom>
          <a:noFill/>
          <a:ln w="9525" cmpd="sng">
            <a:solidFill>
              <a:schemeClr val="tx1"/>
            </a:solidFill>
            <a:miter lim="800000"/>
            <a:headEnd/>
            <a:tailEnd/>
          </a:ln>
        </p:spPr>
        <p:txBody>
          <a:bodyPr wrap="square" rtlCol="0">
            <a:spAutoFit/>
          </a:bodyPr>
          <a:lstStyle/>
          <a:p>
            <a:pPr algn="ctr"/>
            <a:r>
              <a:rPr lang="en-US" dirty="0" smtClean="0">
                <a:solidFill>
                  <a:srgbClr val="000000"/>
                </a:solidFill>
                <a:latin typeface="Calibri" pitchFamily="34" charset="0"/>
              </a:rPr>
              <a:t>Upload your </a:t>
            </a:r>
          </a:p>
          <a:p>
            <a:pPr algn="ctr"/>
            <a:r>
              <a:rPr lang="en-US" dirty="0" smtClean="0">
                <a:solidFill>
                  <a:srgbClr val="000000"/>
                </a:solidFill>
                <a:latin typeface="Calibri" pitchFamily="34" charset="0"/>
              </a:rPr>
              <a:t>sequence data (</a:t>
            </a:r>
            <a:r>
              <a:rPr lang="en-US" dirty="0" err="1" smtClean="0">
                <a:solidFill>
                  <a:srgbClr val="000000"/>
                </a:solidFill>
                <a:latin typeface="Calibri" pitchFamily="34" charset="0"/>
              </a:rPr>
              <a:t>fastq</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7" name="TextBox 6"/>
          <p:cNvSpPr txBox="1"/>
          <p:nvPr/>
        </p:nvSpPr>
        <p:spPr bwMode="auto">
          <a:xfrm>
            <a:off x="5295902" y="1219200"/>
            <a:ext cx="3390898" cy="369332"/>
          </a:xfrm>
          <a:prstGeom prst="rect">
            <a:avLst/>
          </a:prstGeom>
          <a:noFill/>
          <a:ln w="19050" cmpd="sng">
            <a:solidFill>
              <a:schemeClr val="tx2">
                <a:lumMod val="75000"/>
              </a:schemeClr>
            </a:solidFill>
            <a:miter lim="800000"/>
            <a:headEnd/>
            <a:tailEnd/>
          </a:ln>
        </p:spPr>
        <p:txBody>
          <a:bodyPr wrap="square" rtlCol="0">
            <a:spAutoFit/>
          </a:bodyPr>
          <a:lstStyle/>
          <a:p>
            <a:r>
              <a:rPr lang="en-US" dirty="0" smtClean="0">
                <a:solidFill>
                  <a:srgbClr val="000000"/>
                </a:solidFill>
                <a:latin typeface="Calibri" pitchFamily="34" charset="0"/>
              </a:rPr>
              <a:t>Make report of quality metrics</a:t>
            </a:r>
            <a:endParaRPr lang="en-US" dirty="0">
              <a:solidFill>
                <a:srgbClr val="000000"/>
              </a:solidFill>
              <a:latin typeface="Calibri" pitchFamily="34" charset="0"/>
            </a:endParaRPr>
          </a:p>
        </p:txBody>
      </p:sp>
      <p:sp>
        <p:nvSpPr>
          <p:cNvPr id="8" name="TextBox 7"/>
          <p:cNvSpPr txBox="1"/>
          <p:nvPr/>
        </p:nvSpPr>
        <p:spPr bwMode="auto">
          <a:xfrm>
            <a:off x="673100" y="2108200"/>
            <a:ext cx="3058800" cy="369332"/>
          </a:xfrm>
          <a:prstGeom prst="rect">
            <a:avLst/>
          </a:prstGeom>
          <a:noFill/>
          <a:ln w="9525" cmpd="sng">
            <a:solidFill>
              <a:schemeClr val="tx1"/>
            </a:solidFill>
            <a:miter lim="800000"/>
            <a:headEnd/>
            <a:tailEnd/>
          </a:ln>
        </p:spPr>
        <p:txBody>
          <a:bodyPr wrap="none" rtlCol="0">
            <a:spAutoFit/>
          </a:bodyPr>
          <a:lstStyle/>
          <a:p>
            <a:pPr algn="ctr"/>
            <a:r>
              <a:rPr lang="en-US" dirty="0" smtClean="0">
                <a:solidFill>
                  <a:srgbClr val="000000"/>
                </a:solidFill>
                <a:latin typeface="Calibri" pitchFamily="34" charset="0"/>
              </a:rPr>
              <a:t>Align to the ribosome (Bowtie)</a:t>
            </a:r>
            <a:endParaRPr lang="en-US" dirty="0">
              <a:solidFill>
                <a:srgbClr val="000000"/>
              </a:solidFill>
              <a:latin typeface="Calibri" pitchFamily="34" charset="0"/>
            </a:endParaRPr>
          </a:p>
        </p:txBody>
      </p:sp>
      <p:sp>
        <p:nvSpPr>
          <p:cNvPr id="9" name="TextBox 8"/>
          <p:cNvSpPr txBox="1"/>
          <p:nvPr/>
        </p:nvSpPr>
        <p:spPr bwMode="auto">
          <a:xfrm>
            <a:off x="5295902" y="1968500"/>
            <a:ext cx="3390898" cy="646331"/>
          </a:xfrm>
          <a:prstGeom prst="rect">
            <a:avLst/>
          </a:prstGeom>
          <a:noFill/>
          <a:ln w="19050" cmpd="sng">
            <a:solidFill>
              <a:schemeClr val="tx2">
                <a:lumMod val="75000"/>
              </a:schemeClr>
            </a:solidFill>
            <a:miter lim="800000"/>
            <a:headEnd/>
            <a:tailEnd/>
          </a:ln>
        </p:spPr>
        <p:txBody>
          <a:bodyPr wrap="square" rtlCol="0">
            <a:spAutoFit/>
          </a:bodyPr>
          <a:lstStyle/>
          <a:p>
            <a:r>
              <a:rPr lang="en-US" dirty="0" smtClean="0">
                <a:solidFill>
                  <a:srgbClr val="000000"/>
                </a:solidFill>
                <a:latin typeface="Calibri" pitchFamily="34" charset="0"/>
              </a:rPr>
              <a:t>Output ribosomal contamination metrics report</a:t>
            </a:r>
            <a:endParaRPr lang="en-US" dirty="0">
              <a:solidFill>
                <a:srgbClr val="000000"/>
              </a:solidFill>
              <a:latin typeface="Calibri" pitchFamily="34" charset="0"/>
            </a:endParaRPr>
          </a:p>
        </p:txBody>
      </p:sp>
      <p:sp>
        <p:nvSpPr>
          <p:cNvPr id="10" name="TextBox 9"/>
          <p:cNvSpPr txBox="1"/>
          <p:nvPr/>
        </p:nvSpPr>
        <p:spPr bwMode="auto">
          <a:xfrm>
            <a:off x="673100" y="3115270"/>
            <a:ext cx="3060699" cy="923330"/>
          </a:xfrm>
          <a:prstGeom prst="rect">
            <a:avLst/>
          </a:prstGeom>
          <a:noFill/>
          <a:ln w="9525" cmpd="sng">
            <a:solidFill>
              <a:schemeClr val="tx1"/>
            </a:solidFill>
            <a:miter lim="800000"/>
            <a:headEnd/>
            <a:tailEnd/>
          </a:ln>
        </p:spPr>
        <p:txBody>
          <a:bodyPr wrap="square" rtlCol="0">
            <a:spAutoFit/>
          </a:bodyPr>
          <a:lstStyle/>
          <a:p>
            <a:pPr algn="ctr"/>
            <a:r>
              <a:rPr lang="en-US" dirty="0" smtClean="0">
                <a:solidFill>
                  <a:srgbClr val="000000"/>
                </a:solidFill>
                <a:latin typeface="Calibri" pitchFamily="34" charset="0"/>
              </a:rPr>
              <a:t>Align remaining reads to genome (</a:t>
            </a:r>
            <a:r>
              <a:rPr lang="en-US" dirty="0" err="1" smtClean="0">
                <a:solidFill>
                  <a:srgbClr val="000000"/>
                </a:solidFill>
                <a:latin typeface="Calibri" pitchFamily="34" charset="0"/>
              </a:rPr>
              <a:t>TopHat</a:t>
            </a:r>
            <a:r>
              <a:rPr lang="en-US" dirty="0" smtClean="0">
                <a:solidFill>
                  <a:srgbClr val="000000"/>
                </a:solidFill>
                <a:latin typeface="Calibri" pitchFamily="34" charset="0"/>
              </a:rPr>
              <a:t>)  or </a:t>
            </a:r>
            <a:r>
              <a:rPr lang="en-US" dirty="0" err="1" smtClean="0">
                <a:solidFill>
                  <a:srgbClr val="000000"/>
                </a:solidFill>
                <a:latin typeface="Calibri" pitchFamily="34" charset="0"/>
              </a:rPr>
              <a:t>transcriptome</a:t>
            </a:r>
            <a:r>
              <a:rPr lang="en-US" dirty="0" smtClean="0">
                <a:solidFill>
                  <a:srgbClr val="000000"/>
                </a:solidFill>
                <a:latin typeface="Calibri" pitchFamily="34" charset="0"/>
              </a:rPr>
              <a:t> (RSEM)</a:t>
            </a:r>
            <a:endParaRPr lang="en-US" dirty="0">
              <a:solidFill>
                <a:srgbClr val="000000"/>
              </a:solidFill>
              <a:latin typeface="Calibri" pitchFamily="34" charset="0"/>
            </a:endParaRPr>
          </a:p>
        </p:txBody>
      </p:sp>
      <p:cxnSp>
        <p:nvCxnSpPr>
          <p:cNvPr id="19" name="Straight Arrow Connector 18"/>
          <p:cNvCxnSpPr>
            <a:endCxn id="7" idx="1"/>
          </p:cNvCxnSpPr>
          <p:nvPr/>
        </p:nvCxnSpPr>
        <p:spPr>
          <a:xfrm flipV="1">
            <a:off x="3733800" y="1403866"/>
            <a:ext cx="1562102" cy="5834"/>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21" name="Straight Arrow Connector 20"/>
          <p:cNvCxnSpPr>
            <a:stCxn id="6" idx="2"/>
            <a:endCxn id="8" idx="0"/>
          </p:cNvCxnSpPr>
          <p:nvPr/>
        </p:nvCxnSpPr>
        <p:spPr>
          <a:xfrm flipH="1">
            <a:off x="2202500" y="1725831"/>
            <a:ext cx="950" cy="382369"/>
          </a:xfrm>
          <a:prstGeom prst="straightConnector1">
            <a:avLst/>
          </a:prstGeom>
          <a:solidFill>
            <a:srgbClr val="FFFFFF"/>
          </a:solidFill>
          <a:ln w="28575" cmpd="sng" algn="ctr">
            <a:solidFill>
              <a:srgbClr val="000000"/>
            </a:solidFill>
            <a:miter lim="800000"/>
            <a:headEnd type="none" w="med" len="med"/>
            <a:tailEnd type="arrow"/>
          </a:ln>
          <a:effectLst/>
        </p:spPr>
      </p:cxnSp>
      <p:cxnSp>
        <p:nvCxnSpPr>
          <p:cNvPr id="22" name="Straight Arrow Connector 21"/>
          <p:cNvCxnSpPr>
            <a:stCxn id="8" idx="3"/>
            <a:endCxn id="9" idx="1"/>
          </p:cNvCxnSpPr>
          <p:nvPr/>
        </p:nvCxnSpPr>
        <p:spPr>
          <a:xfrm flipV="1">
            <a:off x="3731900" y="2291666"/>
            <a:ext cx="1564002" cy="1200"/>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25" name="Straight Arrow Connector 24"/>
          <p:cNvCxnSpPr>
            <a:stCxn id="8" idx="2"/>
            <a:endCxn id="10" idx="0"/>
          </p:cNvCxnSpPr>
          <p:nvPr/>
        </p:nvCxnSpPr>
        <p:spPr>
          <a:xfrm>
            <a:off x="2202500" y="2477532"/>
            <a:ext cx="950" cy="637738"/>
          </a:xfrm>
          <a:prstGeom prst="straightConnector1">
            <a:avLst/>
          </a:prstGeom>
          <a:solidFill>
            <a:srgbClr val="FFFFFF"/>
          </a:solidFill>
          <a:ln w="28575" cmpd="sng" algn="ctr">
            <a:solidFill>
              <a:srgbClr val="000000"/>
            </a:solidFill>
            <a:miter lim="800000"/>
            <a:headEnd type="none" w="med" len="med"/>
            <a:tailEnd type="arrow"/>
          </a:ln>
          <a:effectLst/>
        </p:spPr>
      </p:cxnSp>
      <p:sp>
        <p:nvSpPr>
          <p:cNvPr id="26" name="TextBox 25"/>
          <p:cNvSpPr txBox="1"/>
          <p:nvPr/>
        </p:nvSpPr>
        <p:spPr>
          <a:xfrm>
            <a:off x="228600" y="4724400"/>
            <a:ext cx="8382000" cy="1323439"/>
          </a:xfrm>
          <a:prstGeom prst="rect">
            <a:avLst/>
          </a:prstGeom>
          <a:noFill/>
        </p:spPr>
        <p:txBody>
          <a:bodyPr wrap="square" rtlCol="0">
            <a:spAutoFit/>
          </a:bodyPr>
          <a:lstStyle/>
          <a:p>
            <a:r>
              <a:rPr lang="en-US" sz="1600" dirty="0">
                <a:latin typeface="Courier"/>
                <a:cs typeface="Courier"/>
              </a:rPr>
              <a:t>bowtie2-build -f mm10.fa </a:t>
            </a:r>
            <a:r>
              <a:rPr lang="en-US" sz="1600" dirty="0" smtClean="0">
                <a:latin typeface="Courier"/>
                <a:cs typeface="Courier"/>
              </a:rPr>
              <a:t>mm10</a:t>
            </a:r>
          </a:p>
          <a:p>
            <a:endParaRPr lang="en-US" sz="1600" dirty="0" smtClean="0">
              <a:latin typeface="Courier"/>
              <a:cs typeface="Courier"/>
            </a:endParaRPr>
          </a:p>
          <a:p>
            <a:r>
              <a:rPr lang="en-US" sz="1600" dirty="0" err="1" smtClean="0">
                <a:latin typeface="Courier"/>
                <a:cs typeface="Courier"/>
              </a:rPr>
              <a:t>rsem</a:t>
            </a:r>
            <a:r>
              <a:rPr lang="en-US" sz="1600" dirty="0">
                <a:latin typeface="Courier"/>
                <a:cs typeface="Courier"/>
              </a:rPr>
              <a:t>-prepare-reference \</a:t>
            </a:r>
          </a:p>
          <a:p>
            <a:r>
              <a:rPr lang="en-US" sz="1600" dirty="0">
                <a:latin typeface="Courier"/>
                <a:cs typeface="Courier"/>
              </a:rPr>
              <a:t>--</a:t>
            </a:r>
            <a:r>
              <a:rPr lang="en-US" sz="1600" dirty="0" err="1">
                <a:latin typeface="Courier"/>
                <a:cs typeface="Courier"/>
              </a:rPr>
              <a:t>gtf</a:t>
            </a:r>
            <a:r>
              <a:rPr lang="en-US" sz="1600" dirty="0">
                <a:latin typeface="Courier"/>
                <a:cs typeface="Courier"/>
              </a:rPr>
              <a:t> </a:t>
            </a:r>
            <a:r>
              <a:rPr lang="en-US" sz="1600" dirty="0" err="1">
                <a:latin typeface="Courier"/>
                <a:cs typeface="Courier"/>
              </a:rPr>
              <a:t>ucsc.gtf</a:t>
            </a:r>
            <a:r>
              <a:rPr lang="en-US" sz="1600" dirty="0">
                <a:latin typeface="Courier"/>
                <a:cs typeface="Courier"/>
              </a:rPr>
              <a:t> --transcript-to-gene-map </a:t>
            </a:r>
            <a:r>
              <a:rPr lang="en-US" sz="1600" dirty="0" err="1">
                <a:latin typeface="Courier"/>
                <a:cs typeface="Courier"/>
              </a:rPr>
              <a:t>ucsc_into_genesymbol.rsem</a:t>
            </a:r>
            <a:r>
              <a:rPr lang="en-US" sz="1600" dirty="0">
                <a:latin typeface="Courier"/>
                <a:cs typeface="Courier"/>
              </a:rPr>
              <a:t> \</a:t>
            </a:r>
          </a:p>
          <a:p>
            <a:r>
              <a:rPr lang="en-US" sz="1600" dirty="0">
                <a:latin typeface="Courier"/>
                <a:cs typeface="Courier"/>
              </a:rPr>
              <a:t>mm10.fa mm10.rsem</a:t>
            </a:r>
          </a:p>
        </p:txBody>
      </p:sp>
    </p:spTree>
    <p:extLst>
      <p:ext uri="{BB962C8B-B14F-4D97-AF65-F5344CB8AC3E}">
        <p14:creationId xmlns:p14="http://schemas.microsoft.com/office/powerpoint/2010/main" val="228226360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95400" y="76200"/>
            <a:ext cx="6469988" cy="6591301"/>
          </a:xfrm>
          <a:prstGeom prst="rect">
            <a:avLst/>
          </a:prstGeom>
        </p:spPr>
      </p:pic>
      <p:sp>
        <p:nvSpPr>
          <p:cNvPr id="6" name="TextBox 5"/>
          <p:cNvSpPr txBox="1"/>
          <p:nvPr/>
        </p:nvSpPr>
        <p:spPr>
          <a:xfrm>
            <a:off x="5599440" y="6550223"/>
            <a:ext cx="3544560" cy="307777"/>
          </a:xfrm>
          <a:prstGeom prst="rect">
            <a:avLst/>
          </a:prstGeom>
          <a:noFill/>
        </p:spPr>
        <p:txBody>
          <a:bodyPr wrap="none" rtlCol="0">
            <a:spAutoFit/>
          </a:bodyPr>
          <a:lstStyle/>
          <a:p>
            <a:r>
              <a:rPr lang="en-US" sz="1400" dirty="0" err="1" smtClean="0"/>
              <a:t>Trapnell</a:t>
            </a:r>
            <a:r>
              <a:rPr lang="en-US" sz="1400" dirty="0" smtClean="0"/>
              <a:t>, </a:t>
            </a:r>
            <a:r>
              <a:rPr lang="en-US" sz="1400" dirty="0" err="1" smtClean="0"/>
              <a:t>Salzberg</a:t>
            </a:r>
            <a:r>
              <a:rPr lang="en-US" sz="1400" dirty="0" smtClean="0"/>
              <a:t>, Nature Biotechnology 2009</a:t>
            </a:r>
            <a:endParaRPr lang="en-US" sz="1400" dirty="0"/>
          </a:p>
        </p:txBody>
      </p:sp>
    </p:spTree>
    <p:extLst>
      <p:ext uri="{BB962C8B-B14F-4D97-AF65-F5344CB8AC3E}">
        <p14:creationId xmlns:p14="http://schemas.microsoft.com/office/powerpoint/2010/main" val="230605601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Spaced seed alignment – Hashing the genome</a:t>
            </a:r>
            <a:endParaRPr lang="en-US" dirty="0"/>
          </a:p>
        </p:txBody>
      </p:sp>
      <p:sp>
        <p:nvSpPr>
          <p:cNvPr id="3" name="TextBox 2"/>
          <p:cNvSpPr txBox="1"/>
          <p:nvPr/>
        </p:nvSpPr>
        <p:spPr>
          <a:xfrm>
            <a:off x="211667" y="1058333"/>
            <a:ext cx="8869310" cy="369332"/>
          </a:xfrm>
          <a:prstGeom prst="rect">
            <a:avLst/>
          </a:prstGeom>
          <a:noFill/>
        </p:spPr>
        <p:txBody>
          <a:bodyPr wrap="none" rtlCol="0">
            <a:spAutoFit/>
          </a:bodyPr>
          <a:lstStyle/>
          <a:p>
            <a:r>
              <a:rPr lang="en-US" dirty="0" smtClean="0"/>
              <a:t>G:  </a:t>
            </a:r>
            <a:r>
              <a:rPr lang="en-US" sz="1600" dirty="0" err="1" smtClean="0">
                <a:latin typeface="Courier New"/>
                <a:cs typeface="Courier New"/>
              </a:rPr>
              <a:t>accgattgactgaatggccttaaggggtcctagttgcgagacacatgctgaccgtgggattgaatg</a:t>
            </a:r>
            <a:r>
              <a:rPr lang="en-US" sz="1600" dirty="0" smtClean="0">
                <a:latin typeface="Courier New"/>
                <a:cs typeface="Courier New"/>
              </a:rPr>
              <a:t>……</a:t>
            </a:r>
            <a:endParaRPr lang="en-US" sz="1600" dirty="0">
              <a:latin typeface="Courier New"/>
              <a:cs typeface="Courier New"/>
            </a:endParaRPr>
          </a:p>
        </p:txBody>
      </p:sp>
      <p:sp>
        <p:nvSpPr>
          <p:cNvPr id="6" name="TextBox 5"/>
          <p:cNvSpPr txBox="1"/>
          <p:nvPr/>
        </p:nvSpPr>
        <p:spPr>
          <a:xfrm>
            <a:off x="2895600" y="2133600"/>
            <a:ext cx="2523067" cy="338554"/>
          </a:xfrm>
          <a:prstGeom prst="rect">
            <a:avLst/>
          </a:prstGeom>
          <a:noFill/>
        </p:spPr>
        <p:txBody>
          <a:bodyPr wrap="square" rtlCol="0">
            <a:spAutoFit/>
          </a:bodyPr>
          <a:lstStyle/>
          <a:p>
            <a:r>
              <a:rPr lang="en-US" sz="1600" dirty="0" err="1" smtClean="0">
                <a:latin typeface="Courier New"/>
                <a:cs typeface="Courier New"/>
              </a:rPr>
              <a:t>accg</a:t>
            </a:r>
            <a:r>
              <a:rPr lang="en-US" sz="1600" dirty="0" smtClean="0">
                <a:latin typeface="Courier New"/>
                <a:cs typeface="Courier New"/>
              </a:rPr>
              <a:t> </a:t>
            </a:r>
            <a:r>
              <a:rPr lang="en-US" sz="1600" dirty="0" err="1" smtClean="0">
                <a:latin typeface="Courier New"/>
                <a:cs typeface="Courier New"/>
              </a:rPr>
              <a:t>attg</a:t>
            </a:r>
            <a:r>
              <a:rPr lang="en-US" sz="1600" dirty="0" smtClean="0">
                <a:latin typeface="Courier New"/>
                <a:cs typeface="Courier New"/>
              </a:rPr>
              <a:t> **** **** </a:t>
            </a:r>
          </a:p>
        </p:txBody>
      </p:sp>
      <p:sp>
        <p:nvSpPr>
          <p:cNvPr id="7" name="Rectangle 6"/>
          <p:cNvSpPr/>
          <p:nvPr/>
        </p:nvSpPr>
        <p:spPr>
          <a:xfrm>
            <a:off x="584200" y="1066800"/>
            <a:ext cx="1981200" cy="457200"/>
          </a:xfrm>
          <a:prstGeom prst="rect">
            <a:avLst/>
          </a:prstGeom>
          <a:noFill/>
          <a:ln w="19050">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895600" y="2404532"/>
            <a:ext cx="2524148" cy="338554"/>
          </a:xfrm>
          <a:prstGeom prst="rect">
            <a:avLst/>
          </a:prstGeom>
          <a:noFill/>
        </p:spPr>
        <p:txBody>
          <a:bodyPr wrap="none" rtlCol="0">
            <a:spAutoFit/>
          </a:bodyPr>
          <a:lstStyle/>
          <a:p>
            <a:r>
              <a:rPr lang="en-US" sz="1600" dirty="0" err="1" smtClean="0">
                <a:latin typeface="Courier New"/>
                <a:cs typeface="Courier New"/>
              </a:rPr>
              <a:t>accg</a:t>
            </a:r>
            <a:r>
              <a:rPr lang="en-US" sz="1600" dirty="0" smtClean="0">
                <a:latin typeface="Courier New"/>
                <a:cs typeface="Courier New"/>
              </a:rPr>
              <a:t> **** </a:t>
            </a:r>
            <a:r>
              <a:rPr lang="en-US" sz="1600" dirty="0" err="1" smtClean="0">
                <a:latin typeface="Courier New"/>
                <a:cs typeface="Courier New"/>
              </a:rPr>
              <a:t>actg</a:t>
            </a:r>
            <a:r>
              <a:rPr lang="en-US" sz="1600" dirty="0" smtClean="0">
                <a:latin typeface="Courier New"/>
                <a:cs typeface="Courier New"/>
              </a:rPr>
              <a:t> ****</a:t>
            </a:r>
          </a:p>
        </p:txBody>
      </p:sp>
      <p:sp>
        <p:nvSpPr>
          <p:cNvPr id="9" name="TextBox 8"/>
          <p:cNvSpPr txBox="1"/>
          <p:nvPr/>
        </p:nvSpPr>
        <p:spPr>
          <a:xfrm>
            <a:off x="2895600" y="2645936"/>
            <a:ext cx="2524148" cy="338554"/>
          </a:xfrm>
          <a:prstGeom prst="rect">
            <a:avLst/>
          </a:prstGeom>
          <a:noFill/>
        </p:spPr>
        <p:txBody>
          <a:bodyPr wrap="none" rtlCol="0">
            <a:spAutoFit/>
          </a:bodyPr>
          <a:lstStyle/>
          <a:p>
            <a:r>
              <a:rPr lang="en-US" sz="1600" dirty="0" err="1" smtClean="0">
                <a:latin typeface="Courier New"/>
                <a:cs typeface="Courier New"/>
              </a:rPr>
              <a:t>accg</a:t>
            </a:r>
            <a:r>
              <a:rPr lang="en-US" sz="1600" dirty="0" smtClean="0">
                <a:latin typeface="Courier New"/>
                <a:cs typeface="Courier New"/>
              </a:rPr>
              <a:t> **** **** </a:t>
            </a:r>
            <a:r>
              <a:rPr lang="en-US" sz="1600" dirty="0" err="1" smtClean="0">
                <a:latin typeface="Courier New"/>
                <a:cs typeface="Courier New"/>
              </a:rPr>
              <a:t>aatg</a:t>
            </a:r>
            <a:endParaRPr lang="en-US" sz="1600" dirty="0" smtClean="0">
              <a:latin typeface="Courier New"/>
              <a:cs typeface="Courier New"/>
            </a:endParaRPr>
          </a:p>
        </p:txBody>
      </p:sp>
      <p:sp>
        <p:nvSpPr>
          <p:cNvPr id="10" name="TextBox 9"/>
          <p:cNvSpPr txBox="1"/>
          <p:nvPr/>
        </p:nvSpPr>
        <p:spPr>
          <a:xfrm>
            <a:off x="2895600" y="2946399"/>
            <a:ext cx="2524148" cy="338554"/>
          </a:xfrm>
          <a:prstGeom prst="rect">
            <a:avLst/>
          </a:prstGeom>
          <a:noFill/>
        </p:spPr>
        <p:txBody>
          <a:bodyPr wrap="none" rtlCol="0">
            <a:spAutoFit/>
          </a:bodyPr>
          <a:lstStyle/>
          <a:p>
            <a:r>
              <a:rPr lang="en-US" sz="1600" dirty="0" smtClean="0">
                <a:latin typeface="Courier New"/>
                <a:cs typeface="Courier New"/>
              </a:rPr>
              <a:t>**** </a:t>
            </a:r>
            <a:r>
              <a:rPr lang="en-US" sz="1600" dirty="0" err="1" smtClean="0">
                <a:latin typeface="Courier New"/>
                <a:cs typeface="Courier New"/>
              </a:rPr>
              <a:t>attg</a:t>
            </a:r>
            <a:r>
              <a:rPr lang="en-US" sz="1600" dirty="0" smtClean="0">
                <a:latin typeface="Courier New"/>
                <a:cs typeface="Courier New"/>
              </a:rPr>
              <a:t> </a:t>
            </a:r>
            <a:r>
              <a:rPr lang="en-US" sz="1600" dirty="0" err="1" smtClean="0">
                <a:latin typeface="Courier New"/>
                <a:cs typeface="Courier New"/>
              </a:rPr>
              <a:t>actg</a:t>
            </a:r>
            <a:r>
              <a:rPr lang="en-US" sz="1600" dirty="0" smtClean="0">
                <a:latin typeface="Courier New"/>
                <a:cs typeface="Courier New"/>
              </a:rPr>
              <a:t> ****</a:t>
            </a:r>
          </a:p>
        </p:txBody>
      </p:sp>
      <p:sp>
        <p:nvSpPr>
          <p:cNvPr id="11" name="TextBox 10"/>
          <p:cNvSpPr txBox="1"/>
          <p:nvPr/>
        </p:nvSpPr>
        <p:spPr>
          <a:xfrm>
            <a:off x="2895600" y="3183466"/>
            <a:ext cx="2524148" cy="338554"/>
          </a:xfrm>
          <a:prstGeom prst="rect">
            <a:avLst/>
          </a:prstGeom>
          <a:noFill/>
        </p:spPr>
        <p:txBody>
          <a:bodyPr wrap="none" rtlCol="0">
            <a:spAutoFit/>
          </a:bodyPr>
          <a:lstStyle/>
          <a:p>
            <a:r>
              <a:rPr lang="en-US" sz="1600" dirty="0" smtClean="0">
                <a:latin typeface="Courier New"/>
                <a:cs typeface="Courier New"/>
              </a:rPr>
              <a:t>**** </a:t>
            </a:r>
            <a:r>
              <a:rPr lang="en-US" sz="1600" dirty="0" err="1" smtClean="0">
                <a:latin typeface="Courier New"/>
                <a:cs typeface="Courier New"/>
              </a:rPr>
              <a:t>attg</a:t>
            </a:r>
            <a:r>
              <a:rPr lang="en-US" sz="1600" dirty="0" smtClean="0">
                <a:latin typeface="Courier New"/>
                <a:cs typeface="Courier New"/>
              </a:rPr>
              <a:t> **** </a:t>
            </a:r>
            <a:r>
              <a:rPr lang="en-US" sz="1600" dirty="0" err="1" smtClean="0">
                <a:latin typeface="Courier New"/>
                <a:cs typeface="Courier New"/>
              </a:rPr>
              <a:t>aatg</a:t>
            </a:r>
            <a:endParaRPr lang="en-US" sz="1600" dirty="0" smtClean="0">
              <a:latin typeface="Courier New"/>
              <a:cs typeface="Courier New"/>
            </a:endParaRPr>
          </a:p>
        </p:txBody>
      </p:sp>
      <p:sp>
        <p:nvSpPr>
          <p:cNvPr id="12" name="TextBox 11"/>
          <p:cNvSpPr txBox="1"/>
          <p:nvPr/>
        </p:nvSpPr>
        <p:spPr>
          <a:xfrm>
            <a:off x="2895600" y="3445934"/>
            <a:ext cx="2524148" cy="338554"/>
          </a:xfrm>
          <a:prstGeom prst="rect">
            <a:avLst/>
          </a:prstGeom>
          <a:noFill/>
        </p:spPr>
        <p:txBody>
          <a:bodyPr wrap="none" rtlCol="0">
            <a:spAutoFit/>
          </a:bodyPr>
          <a:lstStyle/>
          <a:p>
            <a:r>
              <a:rPr lang="en-US" sz="1600" dirty="0" smtClean="0">
                <a:latin typeface="Courier New"/>
                <a:cs typeface="Courier New"/>
              </a:rPr>
              <a:t>**** **** </a:t>
            </a:r>
            <a:r>
              <a:rPr lang="en-US" sz="1600" dirty="0" err="1" smtClean="0">
                <a:latin typeface="Courier New"/>
                <a:cs typeface="Courier New"/>
              </a:rPr>
              <a:t>actg</a:t>
            </a:r>
            <a:r>
              <a:rPr lang="en-US" sz="1600" dirty="0" smtClean="0">
                <a:latin typeface="Courier New"/>
                <a:cs typeface="Courier New"/>
              </a:rPr>
              <a:t> </a:t>
            </a:r>
            <a:r>
              <a:rPr lang="en-US" sz="1600" dirty="0" err="1" smtClean="0">
                <a:latin typeface="Courier New"/>
                <a:cs typeface="Courier New"/>
              </a:rPr>
              <a:t>aatg</a:t>
            </a:r>
            <a:endParaRPr lang="en-US" sz="1600" dirty="0" smtClean="0">
              <a:latin typeface="Courier New"/>
              <a:cs typeface="Courier New"/>
            </a:endParaRPr>
          </a:p>
        </p:txBody>
      </p:sp>
      <p:cxnSp>
        <p:nvCxnSpPr>
          <p:cNvPr id="14" name="Straight Arrow Connector 13"/>
          <p:cNvCxnSpPr/>
          <p:nvPr/>
        </p:nvCxnSpPr>
        <p:spPr>
          <a:xfrm flipV="1">
            <a:off x="5395703" y="2302821"/>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5395703" y="2573753"/>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nvGraphicFramePr>
        <p:xfrm>
          <a:off x="5742836" y="2150420"/>
          <a:ext cx="438912" cy="1634070"/>
        </p:xfrm>
        <a:graphic>
          <a:graphicData uri="http://schemas.openxmlformats.org/drawingml/2006/table">
            <a:tbl>
              <a:tblPr firstRow="1" bandRow="1">
                <a:tableStyleId>{2D5ABB26-0587-4C30-8999-92F81FD0307C}</a:tableStyleId>
              </a:tblPr>
              <a:tblGrid>
                <a:gridCol w="438912"/>
              </a:tblGrid>
              <a:tr h="272345">
                <a:tc>
                  <a:txBody>
                    <a:bodyPr/>
                    <a:lstStyle/>
                    <a:p>
                      <a:pPr algn="ctr"/>
                      <a:r>
                        <a:rPr lang="en-US" sz="1400" dirty="0" smtClean="0"/>
                        <a:t>0</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0</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0,45</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0</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0</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0</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27" name="Straight Arrow Connector 26"/>
          <p:cNvCxnSpPr/>
          <p:nvPr/>
        </p:nvCxnSpPr>
        <p:spPr>
          <a:xfrm flipV="1">
            <a:off x="5404170" y="2853154"/>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404170" y="3124029"/>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5395704" y="3386494"/>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5404170" y="3657429"/>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736600" y="1066800"/>
            <a:ext cx="1981200" cy="457200"/>
          </a:xfrm>
          <a:prstGeom prst="rect">
            <a:avLst/>
          </a:prstGeom>
          <a:noFill/>
          <a:ln w="19050">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4" name="Table 33"/>
          <p:cNvGraphicFramePr>
            <a:graphicFrameLocks noGrp="1"/>
          </p:cNvGraphicFramePr>
          <p:nvPr/>
        </p:nvGraphicFramePr>
        <p:xfrm>
          <a:off x="5742836" y="4157130"/>
          <a:ext cx="438912" cy="1634070"/>
        </p:xfrm>
        <a:graphic>
          <a:graphicData uri="http://schemas.openxmlformats.org/drawingml/2006/table">
            <a:tbl>
              <a:tblPr firstRow="1" bandRow="1">
                <a:tableStyleId>{2D5ABB26-0587-4C30-8999-92F81FD0307C}</a:tableStyleId>
              </a:tblPr>
              <a:tblGrid>
                <a:gridCol w="438912"/>
              </a:tblGrid>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40" name="Group 39"/>
          <p:cNvGrpSpPr/>
          <p:nvPr/>
        </p:nvGrpSpPr>
        <p:grpSpPr>
          <a:xfrm>
            <a:off x="2895600" y="4140310"/>
            <a:ext cx="2847236" cy="1650888"/>
            <a:chOff x="2895600" y="4140310"/>
            <a:chExt cx="2847236" cy="1650888"/>
          </a:xfrm>
        </p:grpSpPr>
        <p:sp>
          <p:nvSpPr>
            <p:cNvPr id="20" name="TextBox 19"/>
            <p:cNvSpPr txBox="1"/>
            <p:nvPr/>
          </p:nvSpPr>
          <p:spPr>
            <a:xfrm>
              <a:off x="2895600" y="4140310"/>
              <a:ext cx="2523067" cy="338554"/>
            </a:xfrm>
            <a:prstGeom prst="rect">
              <a:avLst/>
            </a:prstGeom>
            <a:noFill/>
          </p:spPr>
          <p:txBody>
            <a:bodyPr wrap="square" rtlCol="0">
              <a:spAutoFit/>
            </a:bodyPr>
            <a:lstStyle/>
            <a:p>
              <a:r>
                <a:rPr lang="en-US" sz="1600" dirty="0" err="1" smtClean="0">
                  <a:latin typeface="Courier New"/>
                  <a:cs typeface="Courier New"/>
                </a:rPr>
                <a:t>ccga</a:t>
              </a:r>
              <a:r>
                <a:rPr lang="en-US" sz="1600" dirty="0" smtClean="0">
                  <a:latin typeface="Courier New"/>
                  <a:cs typeface="Courier New"/>
                </a:rPr>
                <a:t> </a:t>
              </a:r>
              <a:r>
                <a:rPr lang="en-US" sz="1600" dirty="0" err="1" smtClean="0">
                  <a:latin typeface="Courier New"/>
                  <a:cs typeface="Courier New"/>
                </a:rPr>
                <a:t>ttga</a:t>
              </a:r>
              <a:r>
                <a:rPr lang="en-US" sz="1600" dirty="0" smtClean="0">
                  <a:latin typeface="Courier New"/>
                  <a:cs typeface="Courier New"/>
                </a:rPr>
                <a:t> **** **** </a:t>
              </a:r>
            </a:p>
          </p:txBody>
        </p:sp>
        <p:sp>
          <p:nvSpPr>
            <p:cNvPr id="21" name="TextBox 20"/>
            <p:cNvSpPr txBox="1"/>
            <p:nvPr/>
          </p:nvSpPr>
          <p:spPr>
            <a:xfrm>
              <a:off x="2895600" y="4411242"/>
              <a:ext cx="2524148" cy="338554"/>
            </a:xfrm>
            <a:prstGeom prst="rect">
              <a:avLst/>
            </a:prstGeom>
            <a:noFill/>
          </p:spPr>
          <p:txBody>
            <a:bodyPr wrap="none" rtlCol="0">
              <a:spAutoFit/>
            </a:bodyPr>
            <a:lstStyle/>
            <a:p>
              <a:r>
                <a:rPr lang="en-US" sz="1600" dirty="0" err="1" smtClean="0">
                  <a:latin typeface="Courier New"/>
                  <a:cs typeface="Courier New"/>
                </a:rPr>
                <a:t>ccga</a:t>
              </a:r>
              <a:r>
                <a:rPr lang="en-US" sz="1600" dirty="0" smtClean="0">
                  <a:latin typeface="Courier New"/>
                  <a:cs typeface="Courier New"/>
                </a:rPr>
                <a:t> **** </a:t>
              </a:r>
              <a:r>
                <a:rPr lang="en-US" sz="1600" dirty="0" err="1" smtClean="0">
                  <a:latin typeface="Courier New"/>
                  <a:cs typeface="Courier New"/>
                </a:rPr>
                <a:t>ctga</a:t>
              </a:r>
              <a:r>
                <a:rPr lang="en-US" sz="1600" dirty="0" smtClean="0">
                  <a:latin typeface="Courier New"/>
                  <a:cs typeface="Courier New"/>
                </a:rPr>
                <a:t> ****</a:t>
              </a:r>
            </a:p>
          </p:txBody>
        </p:sp>
        <p:sp>
          <p:nvSpPr>
            <p:cNvPr id="23" name="TextBox 22"/>
            <p:cNvSpPr txBox="1"/>
            <p:nvPr/>
          </p:nvSpPr>
          <p:spPr>
            <a:xfrm>
              <a:off x="2895600" y="4652646"/>
              <a:ext cx="2524148" cy="338554"/>
            </a:xfrm>
            <a:prstGeom prst="rect">
              <a:avLst/>
            </a:prstGeom>
            <a:noFill/>
          </p:spPr>
          <p:txBody>
            <a:bodyPr wrap="none" rtlCol="0">
              <a:spAutoFit/>
            </a:bodyPr>
            <a:lstStyle/>
            <a:p>
              <a:r>
                <a:rPr lang="en-US" sz="1600" dirty="0" err="1" smtClean="0">
                  <a:latin typeface="Courier New"/>
                  <a:cs typeface="Courier New"/>
                </a:rPr>
                <a:t>ccga</a:t>
              </a:r>
              <a:r>
                <a:rPr lang="en-US" sz="1600" dirty="0" smtClean="0">
                  <a:latin typeface="Courier New"/>
                  <a:cs typeface="Courier New"/>
                </a:rPr>
                <a:t> **** **** </a:t>
              </a:r>
              <a:r>
                <a:rPr lang="en-US" sz="1600" dirty="0" err="1" smtClean="0">
                  <a:latin typeface="Courier New"/>
                  <a:cs typeface="Courier New"/>
                </a:rPr>
                <a:t>atgg</a:t>
              </a:r>
              <a:endParaRPr lang="en-US" sz="1600" dirty="0" smtClean="0">
                <a:latin typeface="Courier New"/>
                <a:cs typeface="Courier New"/>
              </a:endParaRPr>
            </a:p>
          </p:txBody>
        </p:sp>
        <p:sp>
          <p:nvSpPr>
            <p:cNvPr id="24" name="TextBox 23"/>
            <p:cNvSpPr txBox="1"/>
            <p:nvPr/>
          </p:nvSpPr>
          <p:spPr>
            <a:xfrm>
              <a:off x="2895600" y="4953109"/>
              <a:ext cx="2524148" cy="338554"/>
            </a:xfrm>
            <a:prstGeom prst="rect">
              <a:avLst/>
            </a:prstGeom>
            <a:noFill/>
          </p:spPr>
          <p:txBody>
            <a:bodyPr wrap="none" rtlCol="0">
              <a:spAutoFit/>
            </a:bodyPr>
            <a:lstStyle/>
            <a:p>
              <a:r>
                <a:rPr lang="en-US" sz="1600" dirty="0" smtClean="0">
                  <a:latin typeface="Courier New"/>
                  <a:cs typeface="Courier New"/>
                </a:rPr>
                <a:t>**** </a:t>
              </a:r>
              <a:r>
                <a:rPr lang="en-US" sz="1600" dirty="0" err="1" smtClean="0">
                  <a:latin typeface="Courier New"/>
                  <a:cs typeface="Courier New"/>
                </a:rPr>
                <a:t>ttga</a:t>
              </a:r>
              <a:r>
                <a:rPr lang="en-US" sz="1600" dirty="0" smtClean="0">
                  <a:latin typeface="Courier New"/>
                  <a:cs typeface="Courier New"/>
                </a:rPr>
                <a:t> </a:t>
              </a:r>
              <a:r>
                <a:rPr lang="en-US" sz="1600" dirty="0" err="1" smtClean="0">
                  <a:latin typeface="Courier New"/>
                  <a:cs typeface="Courier New"/>
                </a:rPr>
                <a:t>ctga</a:t>
              </a:r>
              <a:r>
                <a:rPr lang="en-US" sz="1600" dirty="0" smtClean="0">
                  <a:latin typeface="Courier New"/>
                  <a:cs typeface="Courier New"/>
                </a:rPr>
                <a:t> ****</a:t>
              </a:r>
            </a:p>
          </p:txBody>
        </p:sp>
        <p:sp>
          <p:nvSpPr>
            <p:cNvPr id="25" name="TextBox 24"/>
            <p:cNvSpPr txBox="1"/>
            <p:nvPr/>
          </p:nvSpPr>
          <p:spPr>
            <a:xfrm>
              <a:off x="2895600" y="5190176"/>
              <a:ext cx="2524148" cy="338554"/>
            </a:xfrm>
            <a:prstGeom prst="rect">
              <a:avLst/>
            </a:prstGeom>
            <a:noFill/>
          </p:spPr>
          <p:txBody>
            <a:bodyPr wrap="none" rtlCol="0">
              <a:spAutoFit/>
            </a:bodyPr>
            <a:lstStyle/>
            <a:p>
              <a:r>
                <a:rPr lang="en-US" sz="1600" dirty="0" smtClean="0">
                  <a:latin typeface="Courier New"/>
                  <a:cs typeface="Courier New"/>
                </a:rPr>
                <a:t>**** </a:t>
              </a:r>
              <a:r>
                <a:rPr lang="en-US" sz="1600" dirty="0" err="1" smtClean="0">
                  <a:latin typeface="Courier New"/>
                  <a:cs typeface="Courier New"/>
                </a:rPr>
                <a:t>ttga</a:t>
              </a:r>
              <a:r>
                <a:rPr lang="en-US" sz="1600" dirty="0" smtClean="0">
                  <a:latin typeface="Courier New"/>
                  <a:cs typeface="Courier New"/>
                </a:rPr>
                <a:t> **** </a:t>
              </a:r>
              <a:r>
                <a:rPr lang="en-US" sz="1600" dirty="0" err="1" smtClean="0">
                  <a:latin typeface="Courier New"/>
                  <a:cs typeface="Courier New"/>
                </a:rPr>
                <a:t>atgg</a:t>
              </a:r>
              <a:endParaRPr lang="en-US" sz="1600" dirty="0" smtClean="0">
                <a:latin typeface="Courier New"/>
                <a:cs typeface="Courier New"/>
              </a:endParaRPr>
            </a:p>
          </p:txBody>
        </p:sp>
        <p:sp>
          <p:nvSpPr>
            <p:cNvPr id="31" name="TextBox 30"/>
            <p:cNvSpPr txBox="1"/>
            <p:nvPr/>
          </p:nvSpPr>
          <p:spPr>
            <a:xfrm>
              <a:off x="2895600" y="5452644"/>
              <a:ext cx="2524148" cy="338554"/>
            </a:xfrm>
            <a:prstGeom prst="rect">
              <a:avLst/>
            </a:prstGeom>
            <a:noFill/>
          </p:spPr>
          <p:txBody>
            <a:bodyPr wrap="none" rtlCol="0">
              <a:spAutoFit/>
            </a:bodyPr>
            <a:lstStyle/>
            <a:p>
              <a:r>
                <a:rPr lang="en-US" sz="1600" dirty="0" smtClean="0">
                  <a:latin typeface="Courier New"/>
                  <a:cs typeface="Courier New"/>
                </a:rPr>
                <a:t>**** **** </a:t>
              </a:r>
              <a:r>
                <a:rPr lang="en-US" sz="1600" dirty="0" err="1" smtClean="0">
                  <a:latin typeface="Courier New"/>
                  <a:cs typeface="Courier New"/>
                </a:rPr>
                <a:t>ctga</a:t>
              </a:r>
              <a:r>
                <a:rPr lang="en-US" sz="1600" dirty="0" smtClean="0">
                  <a:latin typeface="Courier New"/>
                  <a:cs typeface="Courier New"/>
                </a:rPr>
                <a:t> </a:t>
              </a:r>
              <a:r>
                <a:rPr lang="en-US" sz="1600" dirty="0" err="1" smtClean="0">
                  <a:latin typeface="Courier New"/>
                  <a:cs typeface="Courier New"/>
                </a:rPr>
                <a:t>atgg</a:t>
              </a:r>
              <a:endParaRPr lang="en-US" sz="1600" dirty="0" smtClean="0">
                <a:latin typeface="Courier New"/>
                <a:cs typeface="Courier New"/>
              </a:endParaRPr>
            </a:p>
          </p:txBody>
        </p:sp>
        <p:cxnSp>
          <p:nvCxnSpPr>
            <p:cNvPr id="32" name="Straight Arrow Connector 31"/>
            <p:cNvCxnSpPr/>
            <p:nvPr/>
          </p:nvCxnSpPr>
          <p:spPr>
            <a:xfrm flipV="1">
              <a:off x="5395703" y="4309531"/>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395703" y="4580463"/>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5404170" y="4859864"/>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5404170" y="5130739"/>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395704" y="5393204"/>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5404170" y="5664139"/>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1" name="TextBox 40"/>
          <p:cNvSpPr txBox="1"/>
          <p:nvPr/>
        </p:nvSpPr>
        <p:spPr>
          <a:xfrm>
            <a:off x="2971800" y="1676400"/>
            <a:ext cx="2781643" cy="369332"/>
          </a:xfrm>
          <a:prstGeom prst="rect">
            <a:avLst/>
          </a:prstGeom>
          <a:noFill/>
        </p:spPr>
        <p:txBody>
          <a:bodyPr wrap="none" rtlCol="0">
            <a:spAutoFit/>
          </a:bodyPr>
          <a:lstStyle/>
          <a:p>
            <a:r>
              <a:rPr lang="en-US" dirty="0" smtClean="0"/>
              <a:t>Store spaced seed positions</a:t>
            </a:r>
            <a:endParaRPr lang="en-US" dirty="0"/>
          </a:p>
        </p:txBody>
      </p:sp>
      <p:sp>
        <p:nvSpPr>
          <p:cNvPr id="44" name="Rectangle 43"/>
          <p:cNvSpPr/>
          <p:nvPr/>
        </p:nvSpPr>
        <p:spPr>
          <a:xfrm>
            <a:off x="6705600" y="1066800"/>
            <a:ext cx="495300" cy="457200"/>
          </a:xfrm>
          <a:prstGeom prst="rect">
            <a:avLst/>
          </a:prstGeom>
          <a:noFill/>
          <a:ln w="19050">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8153400" y="1066800"/>
            <a:ext cx="495300" cy="457200"/>
          </a:xfrm>
          <a:prstGeom prst="rect">
            <a:avLst/>
          </a:prstGeom>
          <a:noFill/>
          <a:ln w="19050">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par>
                                <p:cTn id="54" presetID="54" presetClass="entr" presetSubtype="0" accel="10000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500" fill="hold"/>
                                        <p:tgtEl>
                                          <p:spTgt spid="26"/>
                                        </p:tgtEl>
                                        <p:attrNameLst>
                                          <p:attrName>ppt_w</p:attrName>
                                        </p:attrNameLst>
                                      </p:cBhvr>
                                      <p:tavLst>
                                        <p:tav tm="0">
                                          <p:val>
                                            <p:strVal val="#ppt_w*0.05"/>
                                          </p:val>
                                        </p:tav>
                                        <p:tav tm="100000">
                                          <p:val>
                                            <p:strVal val="#ppt_w"/>
                                          </p:val>
                                        </p:tav>
                                      </p:tavLst>
                                    </p:anim>
                                    <p:anim calcmode="lin" valueType="num">
                                      <p:cBhvr>
                                        <p:cTn id="57" dur="500" fill="hold"/>
                                        <p:tgtEl>
                                          <p:spTgt spid="26"/>
                                        </p:tgtEl>
                                        <p:attrNameLst>
                                          <p:attrName>ppt_h</p:attrName>
                                        </p:attrNameLst>
                                      </p:cBhvr>
                                      <p:tavLst>
                                        <p:tav tm="0">
                                          <p:val>
                                            <p:strVal val="#ppt_h"/>
                                          </p:val>
                                        </p:tav>
                                        <p:tav tm="100000">
                                          <p:val>
                                            <p:strVal val="#ppt_h"/>
                                          </p:val>
                                        </p:tav>
                                      </p:tavLst>
                                    </p:anim>
                                    <p:anim calcmode="lin" valueType="num">
                                      <p:cBhvr>
                                        <p:cTn id="58" dur="500" fill="hold"/>
                                        <p:tgtEl>
                                          <p:spTgt spid="26"/>
                                        </p:tgtEl>
                                        <p:attrNameLst>
                                          <p:attrName>ppt_x</p:attrName>
                                        </p:attrNameLst>
                                      </p:cBhvr>
                                      <p:tavLst>
                                        <p:tav tm="0">
                                          <p:val>
                                            <p:strVal val="#ppt_x-.2"/>
                                          </p:val>
                                        </p:tav>
                                        <p:tav tm="100000">
                                          <p:val>
                                            <p:strVal val="#ppt_x"/>
                                          </p:val>
                                        </p:tav>
                                      </p:tavLst>
                                    </p:anim>
                                    <p:anim calcmode="lin" valueType="num">
                                      <p:cBhvr>
                                        <p:cTn id="59" dur="500" fill="hold"/>
                                        <p:tgtEl>
                                          <p:spTgt spid="26"/>
                                        </p:tgtEl>
                                        <p:attrNameLst>
                                          <p:attrName>ppt_y</p:attrName>
                                        </p:attrNameLst>
                                      </p:cBhvr>
                                      <p:tavLst>
                                        <p:tav tm="0">
                                          <p:val>
                                            <p:strVal val="#ppt_y"/>
                                          </p:val>
                                        </p:tav>
                                        <p:tav tm="100000">
                                          <p:val>
                                            <p:strVal val="#ppt_y"/>
                                          </p:val>
                                        </p:tav>
                                      </p:tavLst>
                                    </p:anim>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par>
                          <p:cTn id="65" fill="hold">
                            <p:stCondLst>
                              <p:cond delay="0"/>
                            </p:stCondLst>
                            <p:childTnLst>
                              <p:par>
                                <p:cTn id="66" presetID="10" presetClass="entr" presetSubtype="0" fill="hold"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2000"/>
                                        <p:tgtEl>
                                          <p:spTgt spid="40"/>
                                        </p:tgtEl>
                                      </p:cBhvr>
                                    </p:animEffect>
                                  </p:childTnLst>
                                </p:cTn>
                              </p:par>
                            </p:childTnLst>
                          </p:cTn>
                        </p:par>
                        <p:par>
                          <p:cTn id="69" fill="hold">
                            <p:stCondLst>
                              <p:cond delay="2000"/>
                            </p:stCondLst>
                            <p:childTnLst>
                              <p:par>
                                <p:cTn id="70" presetID="54" presetClass="entr" presetSubtype="0" accel="100000" fill="hold" nodeType="after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p:cTn id="72" dur="500" fill="hold"/>
                                        <p:tgtEl>
                                          <p:spTgt spid="34"/>
                                        </p:tgtEl>
                                        <p:attrNameLst>
                                          <p:attrName>ppt_w</p:attrName>
                                        </p:attrNameLst>
                                      </p:cBhvr>
                                      <p:tavLst>
                                        <p:tav tm="0">
                                          <p:val>
                                            <p:strVal val="#ppt_w*0.05"/>
                                          </p:val>
                                        </p:tav>
                                        <p:tav tm="100000">
                                          <p:val>
                                            <p:strVal val="#ppt_w"/>
                                          </p:val>
                                        </p:tav>
                                      </p:tavLst>
                                    </p:anim>
                                    <p:anim calcmode="lin" valueType="num">
                                      <p:cBhvr>
                                        <p:cTn id="73" dur="500" fill="hold"/>
                                        <p:tgtEl>
                                          <p:spTgt spid="34"/>
                                        </p:tgtEl>
                                        <p:attrNameLst>
                                          <p:attrName>ppt_h</p:attrName>
                                        </p:attrNameLst>
                                      </p:cBhvr>
                                      <p:tavLst>
                                        <p:tav tm="0">
                                          <p:val>
                                            <p:strVal val="#ppt_h"/>
                                          </p:val>
                                        </p:tav>
                                        <p:tav tm="100000">
                                          <p:val>
                                            <p:strVal val="#ppt_h"/>
                                          </p:val>
                                        </p:tav>
                                      </p:tavLst>
                                    </p:anim>
                                    <p:anim calcmode="lin" valueType="num">
                                      <p:cBhvr>
                                        <p:cTn id="74" dur="500" fill="hold"/>
                                        <p:tgtEl>
                                          <p:spTgt spid="34"/>
                                        </p:tgtEl>
                                        <p:attrNameLst>
                                          <p:attrName>ppt_x</p:attrName>
                                        </p:attrNameLst>
                                      </p:cBhvr>
                                      <p:tavLst>
                                        <p:tav tm="0">
                                          <p:val>
                                            <p:strVal val="#ppt_x-.2"/>
                                          </p:val>
                                        </p:tav>
                                        <p:tav tm="100000">
                                          <p:val>
                                            <p:strVal val="#ppt_x"/>
                                          </p:val>
                                        </p:tav>
                                      </p:tavLst>
                                    </p:anim>
                                    <p:anim calcmode="lin" valueType="num">
                                      <p:cBhvr>
                                        <p:cTn id="75" dur="500" fill="hold"/>
                                        <p:tgtEl>
                                          <p:spTgt spid="34"/>
                                        </p:tgtEl>
                                        <p:attrNameLst>
                                          <p:attrName>ppt_y</p:attrName>
                                        </p:attrNameLst>
                                      </p:cBhvr>
                                      <p:tavLst>
                                        <p:tav tm="0">
                                          <p:val>
                                            <p:strVal val="#ppt_y"/>
                                          </p:val>
                                        </p:tav>
                                        <p:tav tm="100000">
                                          <p:val>
                                            <p:strVal val="#ppt_y"/>
                                          </p:val>
                                        </p:tav>
                                      </p:tavLst>
                                    </p:anim>
                                    <p:animEffect transition="in" filter="fade">
                                      <p:cBhvr>
                                        <p:cTn id="7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P spid="10" grpId="0"/>
      <p:bldP spid="11" grpId="0"/>
      <p:bldP spid="12" grpId="0"/>
      <p:bldP spid="19" grpId="0" animBg="1"/>
      <p:bldP spid="41" grpId="0"/>
      <p:bldP spid="44" grpId="1" animBg="1"/>
      <p:bldP spid="4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Spaced seed alignment – Mapping reads</a:t>
            </a:r>
            <a:endParaRPr lang="en-US" dirty="0"/>
          </a:p>
        </p:txBody>
      </p:sp>
      <p:sp>
        <p:nvSpPr>
          <p:cNvPr id="3" name="TextBox 2"/>
          <p:cNvSpPr txBox="1"/>
          <p:nvPr/>
        </p:nvSpPr>
        <p:spPr>
          <a:xfrm>
            <a:off x="211667" y="1058333"/>
            <a:ext cx="8869310" cy="369332"/>
          </a:xfrm>
          <a:prstGeom prst="rect">
            <a:avLst/>
          </a:prstGeom>
          <a:noFill/>
        </p:spPr>
        <p:txBody>
          <a:bodyPr wrap="none" rtlCol="0">
            <a:spAutoFit/>
          </a:bodyPr>
          <a:lstStyle/>
          <a:p>
            <a:r>
              <a:rPr lang="en-US" dirty="0" smtClean="0"/>
              <a:t>G:  </a:t>
            </a:r>
            <a:r>
              <a:rPr lang="en-US" sz="1600" dirty="0" err="1" smtClean="0">
                <a:latin typeface="Courier New"/>
                <a:cs typeface="Courier New"/>
              </a:rPr>
              <a:t>accgattgactgaatggccttaaggggtcctagttgcgagacacatgctgaccgtgggattgaatg</a:t>
            </a:r>
            <a:r>
              <a:rPr lang="en-US" sz="1600" dirty="0" smtClean="0">
                <a:latin typeface="Courier New"/>
                <a:cs typeface="Courier New"/>
              </a:rPr>
              <a:t>……</a:t>
            </a:r>
            <a:endParaRPr lang="en-US" sz="1600" dirty="0">
              <a:latin typeface="Courier New"/>
              <a:cs typeface="Courier New"/>
            </a:endParaRPr>
          </a:p>
        </p:txBody>
      </p:sp>
      <p:sp>
        <p:nvSpPr>
          <p:cNvPr id="4" name="TextBox 3"/>
          <p:cNvSpPr txBox="1"/>
          <p:nvPr/>
        </p:nvSpPr>
        <p:spPr>
          <a:xfrm>
            <a:off x="4724400" y="2133600"/>
            <a:ext cx="2811562" cy="369332"/>
          </a:xfrm>
          <a:prstGeom prst="rect">
            <a:avLst/>
          </a:prstGeom>
          <a:noFill/>
        </p:spPr>
        <p:txBody>
          <a:bodyPr wrap="none" rtlCol="0">
            <a:spAutoFit/>
          </a:bodyPr>
          <a:lstStyle/>
          <a:p>
            <a:r>
              <a:rPr lang="en-US" i="1" dirty="0" err="1" smtClean="0">
                <a:latin typeface="Times"/>
                <a:cs typeface="Times"/>
              </a:rPr>
              <a:t>q</a:t>
            </a:r>
            <a:r>
              <a:rPr lang="en-US" dirty="0" smtClean="0"/>
              <a:t>:  </a:t>
            </a:r>
            <a:r>
              <a:rPr lang="en-US" sz="1600" dirty="0" err="1" smtClean="0">
                <a:latin typeface="Courier New"/>
                <a:cs typeface="Courier New"/>
              </a:rPr>
              <a:t>accg</a:t>
            </a:r>
            <a:r>
              <a:rPr lang="en-US" sz="1600" dirty="0" smtClean="0">
                <a:latin typeface="Courier New"/>
                <a:cs typeface="Courier New"/>
              </a:rPr>
              <a:t> </a:t>
            </a:r>
            <a:r>
              <a:rPr lang="en-US" sz="1600" dirty="0" err="1" smtClean="0">
                <a:latin typeface="Courier New"/>
                <a:cs typeface="Courier New"/>
              </a:rPr>
              <a:t>at</a:t>
            </a:r>
            <a:r>
              <a:rPr lang="en-US" sz="1600" dirty="0" err="1" smtClean="0">
                <a:solidFill>
                  <a:srgbClr val="FF0000"/>
                </a:solidFill>
                <a:latin typeface="Courier New"/>
                <a:cs typeface="Courier New"/>
              </a:rPr>
              <a:t>a</a:t>
            </a:r>
            <a:r>
              <a:rPr lang="en-US" sz="1600" dirty="0" err="1" smtClean="0">
                <a:latin typeface="Courier New"/>
                <a:cs typeface="Courier New"/>
              </a:rPr>
              <a:t>g</a:t>
            </a:r>
            <a:r>
              <a:rPr lang="en-US" sz="1600" dirty="0" smtClean="0">
                <a:latin typeface="Courier New"/>
                <a:cs typeface="Courier New"/>
              </a:rPr>
              <a:t> </a:t>
            </a:r>
            <a:r>
              <a:rPr lang="en-US" sz="1600" dirty="0" err="1" smtClean="0">
                <a:latin typeface="Courier New"/>
                <a:cs typeface="Courier New"/>
              </a:rPr>
              <a:t>ac</a:t>
            </a:r>
            <a:r>
              <a:rPr lang="en-US" sz="1600" dirty="0" err="1" smtClean="0">
                <a:solidFill>
                  <a:srgbClr val="FF0000"/>
                </a:solidFill>
                <a:latin typeface="Courier New"/>
                <a:cs typeface="Courier New"/>
              </a:rPr>
              <a:t>c</a:t>
            </a:r>
            <a:r>
              <a:rPr lang="en-US" sz="1600" dirty="0" err="1" smtClean="0">
                <a:latin typeface="Courier New"/>
                <a:cs typeface="Courier New"/>
              </a:rPr>
              <a:t>g</a:t>
            </a:r>
            <a:r>
              <a:rPr lang="en-US" sz="1600" dirty="0" smtClean="0">
                <a:latin typeface="Courier New"/>
                <a:cs typeface="Courier New"/>
              </a:rPr>
              <a:t> </a:t>
            </a:r>
            <a:r>
              <a:rPr lang="en-US" sz="1600" dirty="0" err="1" smtClean="0">
                <a:latin typeface="Courier New"/>
                <a:cs typeface="Courier New"/>
              </a:rPr>
              <a:t>aatg</a:t>
            </a:r>
            <a:endParaRPr lang="en-US" sz="1600" dirty="0">
              <a:latin typeface="Courier New"/>
              <a:cs typeface="Courier New"/>
            </a:endParaRPr>
          </a:p>
        </p:txBody>
      </p:sp>
      <p:sp>
        <p:nvSpPr>
          <p:cNvPr id="6" name="TextBox 5"/>
          <p:cNvSpPr txBox="1"/>
          <p:nvPr/>
        </p:nvSpPr>
        <p:spPr>
          <a:xfrm>
            <a:off x="381000" y="2133600"/>
            <a:ext cx="2523067" cy="338554"/>
          </a:xfrm>
          <a:prstGeom prst="rect">
            <a:avLst/>
          </a:prstGeom>
          <a:noFill/>
        </p:spPr>
        <p:txBody>
          <a:bodyPr wrap="square" rtlCol="0">
            <a:spAutoFit/>
          </a:bodyPr>
          <a:lstStyle/>
          <a:p>
            <a:r>
              <a:rPr lang="en-US" sz="1600" dirty="0" err="1" smtClean="0">
                <a:latin typeface="Courier New"/>
                <a:cs typeface="Courier New"/>
              </a:rPr>
              <a:t>accg</a:t>
            </a:r>
            <a:r>
              <a:rPr lang="en-US" sz="1600" dirty="0" smtClean="0">
                <a:latin typeface="Courier New"/>
                <a:cs typeface="Courier New"/>
              </a:rPr>
              <a:t> </a:t>
            </a:r>
            <a:r>
              <a:rPr lang="en-US" sz="1600" dirty="0" err="1" smtClean="0">
                <a:latin typeface="Courier New"/>
                <a:cs typeface="Courier New"/>
              </a:rPr>
              <a:t>attg</a:t>
            </a:r>
            <a:r>
              <a:rPr lang="en-US" sz="1600" dirty="0" smtClean="0">
                <a:latin typeface="Courier New"/>
                <a:cs typeface="Courier New"/>
              </a:rPr>
              <a:t> **** **** </a:t>
            </a:r>
          </a:p>
        </p:txBody>
      </p:sp>
      <p:sp>
        <p:nvSpPr>
          <p:cNvPr id="8" name="TextBox 7"/>
          <p:cNvSpPr txBox="1"/>
          <p:nvPr/>
        </p:nvSpPr>
        <p:spPr>
          <a:xfrm>
            <a:off x="381000" y="2404532"/>
            <a:ext cx="2524148" cy="338554"/>
          </a:xfrm>
          <a:prstGeom prst="rect">
            <a:avLst/>
          </a:prstGeom>
          <a:noFill/>
        </p:spPr>
        <p:txBody>
          <a:bodyPr wrap="none" rtlCol="0">
            <a:spAutoFit/>
          </a:bodyPr>
          <a:lstStyle/>
          <a:p>
            <a:r>
              <a:rPr lang="en-US" sz="1600" dirty="0" err="1" smtClean="0">
                <a:latin typeface="Courier New"/>
                <a:cs typeface="Courier New"/>
              </a:rPr>
              <a:t>accg</a:t>
            </a:r>
            <a:r>
              <a:rPr lang="en-US" sz="1600" dirty="0" smtClean="0">
                <a:latin typeface="Courier New"/>
                <a:cs typeface="Courier New"/>
              </a:rPr>
              <a:t> **** </a:t>
            </a:r>
            <a:r>
              <a:rPr lang="en-US" sz="1600" dirty="0" err="1" smtClean="0">
                <a:latin typeface="Courier New"/>
                <a:cs typeface="Courier New"/>
              </a:rPr>
              <a:t>actg</a:t>
            </a:r>
            <a:r>
              <a:rPr lang="en-US" sz="1600" dirty="0" smtClean="0">
                <a:latin typeface="Courier New"/>
                <a:cs typeface="Courier New"/>
              </a:rPr>
              <a:t> ****</a:t>
            </a:r>
          </a:p>
        </p:txBody>
      </p:sp>
      <p:sp>
        <p:nvSpPr>
          <p:cNvPr id="9" name="TextBox 8"/>
          <p:cNvSpPr txBox="1"/>
          <p:nvPr/>
        </p:nvSpPr>
        <p:spPr>
          <a:xfrm>
            <a:off x="381000" y="2645936"/>
            <a:ext cx="2524148" cy="338554"/>
          </a:xfrm>
          <a:prstGeom prst="rect">
            <a:avLst/>
          </a:prstGeom>
          <a:noFill/>
        </p:spPr>
        <p:txBody>
          <a:bodyPr wrap="none" rtlCol="0">
            <a:spAutoFit/>
          </a:bodyPr>
          <a:lstStyle/>
          <a:p>
            <a:r>
              <a:rPr lang="en-US" sz="1600" dirty="0" err="1" smtClean="0">
                <a:latin typeface="Courier New"/>
                <a:cs typeface="Courier New"/>
              </a:rPr>
              <a:t>accg</a:t>
            </a:r>
            <a:r>
              <a:rPr lang="en-US" sz="1600" dirty="0" smtClean="0">
                <a:latin typeface="Courier New"/>
                <a:cs typeface="Courier New"/>
              </a:rPr>
              <a:t> **** **** </a:t>
            </a:r>
            <a:r>
              <a:rPr lang="en-US" sz="1600" dirty="0" err="1" smtClean="0">
                <a:latin typeface="Courier New"/>
                <a:cs typeface="Courier New"/>
              </a:rPr>
              <a:t>aatg</a:t>
            </a:r>
            <a:endParaRPr lang="en-US" sz="1600" dirty="0" smtClean="0">
              <a:latin typeface="Courier New"/>
              <a:cs typeface="Courier New"/>
            </a:endParaRPr>
          </a:p>
        </p:txBody>
      </p:sp>
      <p:sp>
        <p:nvSpPr>
          <p:cNvPr id="10" name="TextBox 9"/>
          <p:cNvSpPr txBox="1"/>
          <p:nvPr/>
        </p:nvSpPr>
        <p:spPr>
          <a:xfrm>
            <a:off x="381000" y="2946399"/>
            <a:ext cx="2524148" cy="338554"/>
          </a:xfrm>
          <a:prstGeom prst="rect">
            <a:avLst/>
          </a:prstGeom>
          <a:noFill/>
        </p:spPr>
        <p:txBody>
          <a:bodyPr wrap="none" rtlCol="0">
            <a:spAutoFit/>
          </a:bodyPr>
          <a:lstStyle/>
          <a:p>
            <a:r>
              <a:rPr lang="en-US" sz="1600" dirty="0" smtClean="0">
                <a:latin typeface="Courier New"/>
                <a:cs typeface="Courier New"/>
              </a:rPr>
              <a:t>**** </a:t>
            </a:r>
            <a:r>
              <a:rPr lang="en-US" sz="1600" dirty="0" err="1" smtClean="0">
                <a:latin typeface="Courier New"/>
                <a:cs typeface="Courier New"/>
              </a:rPr>
              <a:t>attg</a:t>
            </a:r>
            <a:r>
              <a:rPr lang="en-US" sz="1600" dirty="0" smtClean="0">
                <a:latin typeface="Courier New"/>
                <a:cs typeface="Courier New"/>
              </a:rPr>
              <a:t> </a:t>
            </a:r>
            <a:r>
              <a:rPr lang="en-US" sz="1600" dirty="0" err="1" smtClean="0">
                <a:latin typeface="Courier New"/>
                <a:cs typeface="Courier New"/>
              </a:rPr>
              <a:t>actg</a:t>
            </a:r>
            <a:r>
              <a:rPr lang="en-US" sz="1600" dirty="0" smtClean="0">
                <a:latin typeface="Courier New"/>
                <a:cs typeface="Courier New"/>
              </a:rPr>
              <a:t> ****</a:t>
            </a:r>
          </a:p>
        </p:txBody>
      </p:sp>
      <p:sp>
        <p:nvSpPr>
          <p:cNvPr id="11" name="TextBox 10"/>
          <p:cNvSpPr txBox="1"/>
          <p:nvPr/>
        </p:nvSpPr>
        <p:spPr>
          <a:xfrm>
            <a:off x="381000" y="3183466"/>
            <a:ext cx="2524148" cy="338554"/>
          </a:xfrm>
          <a:prstGeom prst="rect">
            <a:avLst/>
          </a:prstGeom>
          <a:noFill/>
        </p:spPr>
        <p:txBody>
          <a:bodyPr wrap="none" rtlCol="0">
            <a:spAutoFit/>
          </a:bodyPr>
          <a:lstStyle/>
          <a:p>
            <a:r>
              <a:rPr lang="en-US" sz="1600" dirty="0" smtClean="0">
                <a:latin typeface="Courier New"/>
                <a:cs typeface="Courier New"/>
              </a:rPr>
              <a:t>**** </a:t>
            </a:r>
            <a:r>
              <a:rPr lang="en-US" sz="1600" dirty="0" err="1" smtClean="0">
                <a:latin typeface="Courier New"/>
                <a:cs typeface="Courier New"/>
              </a:rPr>
              <a:t>attg</a:t>
            </a:r>
            <a:r>
              <a:rPr lang="en-US" sz="1600" dirty="0" smtClean="0">
                <a:latin typeface="Courier New"/>
                <a:cs typeface="Courier New"/>
              </a:rPr>
              <a:t> **** </a:t>
            </a:r>
            <a:r>
              <a:rPr lang="en-US" sz="1600" dirty="0" err="1" smtClean="0">
                <a:latin typeface="Courier New"/>
                <a:cs typeface="Courier New"/>
              </a:rPr>
              <a:t>aatg</a:t>
            </a:r>
            <a:endParaRPr lang="en-US" sz="1600" dirty="0" smtClean="0">
              <a:latin typeface="Courier New"/>
              <a:cs typeface="Courier New"/>
            </a:endParaRPr>
          </a:p>
        </p:txBody>
      </p:sp>
      <p:sp>
        <p:nvSpPr>
          <p:cNvPr id="12" name="TextBox 11"/>
          <p:cNvSpPr txBox="1"/>
          <p:nvPr/>
        </p:nvSpPr>
        <p:spPr>
          <a:xfrm>
            <a:off x="381000" y="3445934"/>
            <a:ext cx="2524148" cy="338554"/>
          </a:xfrm>
          <a:prstGeom prst="rect">
            <a:avLst/>
          </a:prstGeom>
          <a:noFill/>
        </p:spPr>
        <p:txBody>
          <a:bodyPr wrap="none" rtlCol="0">
            <a:spAutoFit/>
          </a:bodyPr>
          <a:lstStyle/>
          <a:p>
            <a:r>
              <a:rPr lang="en-US" sz="1600" dirty="0" smtClean="0">
                <a:latin typeface="Courier New"/>
                <a:cs typeface="Courier New"/>
              </a:rPr>
              <a:t>**** **** </a:t>
            </a:r>
            <a:r>
              <a:rPr lang="en-US" sz="1600" dirty="0" err="1" smtClean="0">
                <a:latin typeface="Courier New"/>
                <a:cs typeface="Courier New"/>
              </a:rPr>
              <a:t>actg</a:t>
            </a:r>
            <a:r>
              <a:rPr lang="en-US" sz="1600" dirty="0" smtClean="0">
                <a:latin typeface="Courier New"/>
                <a:cs typeface="Courier New"/>
              </a:rPr>
              <a:t> </a:t>
            </a:r>
            <a:r>
              <a:rPr lang="en-US" sz="1600" dirty="0" err="1" smtClean="0">
                <a:latin typeface="Courier New"/>
                <a:cs typeface="Courier New"/>
              </a:rPr>
              <a:t>aatg</a:t>
            </a:r>
            <a:endParaRPr lang="en-US" sz="1600" dirty="0" smtClean="0">
              <a:latin typeface="Courier New"/>
              <a:cs typeface="Courier New"/>
            </a:endParaRPr>
          </a:p>
        </p:txBody>
      </p:sp>
      <p:cxnSp>
        <p:nvCxnSpPr>
          <p:cNvPr id="14" name="Straight Arrow Connector 13"/>
          <p:cNvCxnSpPr/>
          <p:nvPr/>
        </p:nvCxnSpPr>
        <p:spPr>
          <a:xfrm flipV="1">
            <a:off x="2881103" y="2302821"/>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2881103" y="2573753"/>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26" name="Table 25"/>
          <p:cNvGraphicFramePr>
            <a:graphicFrameLocks noGrp="1"/>
          </p:cNvGraphicFramePr>
          <p:nvPr/>
        </p:nvGraphicFramePr>
        <p:xfrm>
          <a:off x="3228236" y="2150420"/>
          <a:ext cx="438912" cy="1634070"/>
        </p:xfrm>
        <a:graphic>
          <a:graphicData uri="http://schemas.openxmlformats.org/drawingml/2006/table">
            <a:tbl>
              <a:tblPr firstRow="1" bandRow="1">
                <a:tableStyleId>{2D5ABB26-0587-4C30-8999-92F81FD0307C}</a:tableStyleId>
              </a:tblPr>
              <a:tblGrid>
                <a:gridCol w="438912"/>
              </a:tblGrid>
              <a:tr h="272345">
                <a:tc>
                  <a:txBody>
                    <a:bodyPr/>
                    <a:lstStyle/>
                    <a:p>
                      <a:pPr algn="ctr"/>
                      <a:r>
                        <a:rPr lang="en-US" sz="1400" dirty="0" smtClean="0"/>
                        <a:t>0</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0</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0,45</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0</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0</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0</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27" name="Straight Arrow Connector 26"/>
          <p:cNvCxnSpPr/>
          <p:nvPr/>
        </p:nvCxnSpPr>
        <p:spPr>
          <a:xfrm flipV="1">
            <a:off x="2889570" y="2853154"/>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2889570" y="3124029"/>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2881104" y="3386494"/>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2889570" y="3657429"/>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4" name="Table 33"/>
          <p:cNvGraphicFramePr>
            <a:graphicFrameLocks noGrp="1"/>
          </p:cNvGraphicFramePr>
          <p:nvPr/>
        </p:nvGraphicFramePr>
        <p:xfrm>
          <a:off x="3228236" y="4157130"/>
          <a:ext cx="438912" cy="1634070"/>
        </p:xfrm>
        <a:graphic>
          <a:graphicData uri="http://schemas.openxmlformats.org/drawingml/2006/table">
            <a:tbl>
              <a:tblPr firstRow="1" bandRow="1">
                <a:tableStyleId>{2D5ABB26-0587-4C30-8999-92F81FD0307C}</a:tableStyleId>
              </a:tblPr>
              <a:tblGrid>
                <a:gridCol w="438912"/>
              </a:tblGrid>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345">
                <a:tc>
                  <a:txBody>
                    <a:bodyPr/>
                    <a:lstStyle/>
                    <a:p>
                      <a:pPr algn="ctr"/>
                      <a:r>
                        <a:rPr lang="en-US" sz="1400" dirty="0" smtClean="0"/>
                        <a:t>1</a:t>
                      </a:r>
                      <a:endParaRPr lang="en-US"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5" name="Group 39"/>
          <p:cNvGrpSpPr/>
          <p:nvPr/>
        </p:nvGrpSpPr>
        <p:grpSpPr>
          <a:xfrm>
            <a:off x="381000" y="4140310"/>
            <a:ext cx="2847236" cy="1650888"/>
            <a:chOff x="2895600" y="4140310"/>
            <a:chExt cx="2847236" cy="1650888"/>
          </a:xfrm>
        </p:grpSpPr>
        <p:sp>
          <p:nvSpPr>
            <p:cNvPr id="20" name="TextBox 19"/>
            <p:cNvSpPr txBox="1"/>
            <p:nvPr/>
          </p:nvSpPr>
          <p:spPr>
            <a:xfrm>
              <a:off x="2895600" y="4140310"/>
              <a:ext cx="2523067" cy="338554"/>
            </a:xfrm>
            <a:prstGeom prst="rect">
              <a:avLst/>
            </a:prstGeom>
            <a:noFill/>
          </p:spPr>
          <p:txBody>
            <a:bodyPr wrap="square" rtlCol="0">
              <a:spAutoFit/>
            </a:bodyPr>
            <a:lstStyle/>
            <a:p>
              <a:r>
                <a:rPr lang="en-US" sz="1600" dirty="0" err="1" smtClean="0">
                  <a:latin typeface="Courier New"/>
                  <a:cs typeface="Courier New"/>
                </a:rPr>
                <a:t>ccga</a:t>
              </a:r>
              <a:r>
                <a:rPr lang="en-US" sz="1600" dirty="0" smtClean="0">
                  <a:latin typeface="Courier New"/>
                  <a:cs typeface="Courier New"/>
                </a:rPr>
                <a:t> </a:t>
              </a:r>
              <a:r>
                <a:rPr lang="en-US" sz="1600" dirty="0" err="1" smtClean="0">
                  <a:latin typeface="Courier New"/>
                  <a:cs typeface="Courier New"/>
                </a:rPr>
                <a:t>ttga</a:t>
              </a:r>
              <a:r>
                <a:rPr lang="en-US" sz="1600" dirty="0" smtClean="0">
                  <a:latin typeface="Courier New"/>
                  <a:cs typeface="Courier New"/>
                </a:rPr>
                <a:t> **** **** </a:t>
              </a:r>
            </a:p>
          </p:txBody>
        </p:sp>
        <p:sp>
          <p:nvSpPr>
            <p:cNvPr id="21" name="TextBox 20"/>
            <p:cNvSpPr txBox="1"/>
            <p:nvPr/>
          </p:nvSpPr>
          <p:spPr>
            <a:xfrm>
              <a:off x="2895600" y="4411242"/>
              <a:ext cx="2524148" cy="338554"/>
            </a:xfrm>
            <a:prstGeom prst="rect">
              <a:avLst/>
            </a:prstGeom>
            <a:noFill/>
          </p:spPr>
          <p:txBody>
            <a:bodyPr wrap="none" rtlCol="0">
              <a:spAutoFit/>
            </a:bodyPr>
            <a:lstStyle/>
            <a:p>
              <a:r>
                <a:rPr lang="en-US" sz="1600" dirty="0" err="1" smtClean="0">
                  <a:latin typeface="Courier New"/>
                  <a:cs typeface="Courier New"/>
                </a:rPr>
                <a:t>ccga</a:t>
              </a:r>
              <a:r>
                <a:rPr lang="en-US" sz="1600" dirty="0" smtClean="0">
                  <a:latin typeface="Courier New"/>
                  <a:cs typeface="Courier New"/>
                </a:rPr>
                <a:t> **** </a:t>
              </a:r>
              <a:r>
                <a:rPr lang="en-US" sz="1600" dirty="0" err="1" smtClean="0">
                  <a:latin typeface="Courier New"/>
                  <a:cs typeface="Courier New"/>
                </a:rPr>
                <a:t>ctga</a:t>
              </a:r>
              <a:r>
                <a:rPr lang="en-US" sz="1600" dirty="0" smtClean="0">
                  <a:latin typeface="Courier New"/>
                  <a:cs typeface="Courier New"/>
                </a:rPr>
                <a:t> ****</a:t>
              </a:r>
            </a:p>
          </p:txBody>
        </p:sp>
        <p:sp>
          <p:nvSpPr>
            <p:cNvPr id="23" name="TextBox 22"/>
            <p:cNvSpPr txBox="1"/>
            <p:nvPr/>
          </p:nvSpPr>
          <p:spPr>
            <a:xfrm>
              <a:off x="2895600" y="4652646"/>
              <a:ext cx="2524148" cy="338554"/>
            </a:xfrm>
            <a:prstGeom prst="rect">
              <a:avLst/>
            </a:prstGeom>
            <a:noFill/>
          </p:spPr>
          <p:txBody>
            <a:bodyPr wrap="none" rtlCol="0">
              <a:spAutoFit/>
            </a:bodyPr>
            <a:lstStyle/>
            <a:p>
              <a:r>
                <a:rPr lang="en-US" sz="1600" dirty="0" err="1" smtClean="0">
                  <a:latin typeface="Courier New"/>
                  <a:cs typeface="Courier New"/>
                </a:rPr>
                <a:t>ccga</a:t>
              </a:r>
              <a:r>
                <a:rPr lang="en-US" sz="1600" dirty="0" smtClean="0">
                  <a:latin typeface="Courier New"/>
                  <a:cs typeface="Courier New"/>
                </a:rPr>
                <a:t> **** **** </a:t>
              </a:r>
              <a:r>
                <a:rPr lang="en-US" sz="1600" dirty="0" err="1" smtClean="0">
                  <a:latin typeface="Courier New"/>
                  <a:cs typeface="Courier New"/>
                </a:rPr>
                <a:t>atgg</a:t>
              </a:r>
              <a:endParaRPr lang="en-US" sz="1600" dirty="0" smtClean="0">
                <a:latin typeface="Courier New"/>
                <a:cs typeface="Courier New"/>
              </a:endParaRPr>
            </a:p>
          </p:txBody>
        </p:sp>
        <p:sp>
          <p:nvSpPr>
            <p:cNvPr id="24" name="TextBox 23"/>
            <p:cNvSpPr txBox="1"/>
            <p:nvPr/>
          </p:nvSpPr>
          <p:spPr>
            <a:xfrm>
              <a:off x="2895600" y="4953109"/>
              <a:ext cx="2524148" cy="338554"/>
            </a:xfrm>
            <a:prstGeom prst="rect">
              <a:avLst/>
            </a:prstGeom>
            <a:noFill/>
          </p:spPr>
          <p:txBody>
            <a:bodyPr wrap="none" rtlCol="0">
              <a:spAutoFit/>
            </a:bodyPr>
            <a:lstStyle/>
            <a:p>
              <a:r>
                <a:rPr lang="en-US" sz="1600" dirty="0" smtClean="0">
                  <a:latin typeface="Courier New"/>
                  <a:cs typeface="Courier New"/>
                </a:rPr>
                <a:t>**** </a:t>
              </a:r>
              <a:r>
                <a:rPr lang="en-US" sz="1600" dirty="0" err="1" smtClean="0">
                  <a:latin typeface="Courier New"/>
                  <a:cs typeface="Courier New"/>
                </a:rPr>
                <a:t>ttga</a:t>
              </a:r>
              <a:r>
                <a:rPr lang="en-US" sz="1600" dirty="0" smtClean="0">
                  <a:latin typeface="Courier New"/>
                  <a:cs typeface="Courier New"/>
                </a:rPr>
                <a:t> </a:t>
              </a:r>
              <a:r>
                <a:rPr lang="en-US" sz="1600" dirty="0" err="1" smtClean="0">
                  <a:latin typeface="Courier New"/>
                  <a:cs typeface="Courier New"/>
                </a:rPr>
                <a:t>ctga</a:t>
              </a:r>
              <a:r>
                <a:rPr lang="en-US" sz="1600" dirty="0" smtClean="0">
                  <a:latin typeface="Courier New"/>
                  <a:cs typeface="Courier New"/>
                </a:rPr>
                <a:t> ****</a:t>
              </a:r>
            </a:p>
          </p:txBody>
        </p:sp>
        <p:sp>
          <p:nvSpPr>
            <p:cNvPr id="25" name="TextBox 24"/>
            <p:cNvSpPr txBox="1"/>
            <p:nvPr/>
          </p:nvSpPr>
          <p:spPr>
            <a:xfrm>
              <a:off x="2895600" y="5190176"/>
              <a:ext cx="2524148" cy="338554"/>
            </a:xfrm>
            <a:prstGeom prst="rect">
              <a:avLst/>
            </a:prstGeom>
            <a:noFill/>
          </p:spPr>
          <p:txBody>
            <a:bodyPr wrap="none" rtlCol="0">
              <a:spAutoFit/>
            </a:bodyPr>
            <a:lstStyle/>
            <a:p>
              <a:r>
                <a:rPr lang="en-US" sz="1600" dirty="0" smtClean="0">
                  <a:latin typeface="Courier New"/>
                  <a:cs typeface="Courier New"/>
                </a:rPr>
                <a:t>**** </a:t>
              </a:r>
              <a:r>
                <a:rPr lang="en-US" sz="1600" dirty="0" err="1" smtClean="0">
                  <a:latin typeface="Courier New"/>
                  <a:cs typeface="Courier New"/>
                </a:rPr>
                <a:t>ttga</a:t>
              </a:r>
              <a:r>
                <a:rPr lang="en-US" sz="1600" dirty="0" smtClean="0">
                  <a:latin typeface="Courier New"/>
                  <a:cs typeface="Courier New"/>
                </a:rPr>
                <a:t> **** </a:t>
              </a:r>
              <a:r>
                <a:rPr lang="en-US" sz="1600" dirty="0" err="1" smtClean="0">
                  <a:latin typeface="Courier New"/>
                  <a:cs typeface="Courier New"/>
                </a:rPr>
                <a:t>atgg</a:t>
              </a:r>
              <a:endParaRPr lang="en-US" sz="1600" dirty="0" smtClean="0">
                <a:latin typeface="Courier New"/>
                <a:cs typeface="Courier New"/>
              </a:endParaRPr>
            </a:p>
          </p:txBody>
        </p:sp>
        <p:sp>
          <p:nvSpPr>
            <p:cNvPr id="31" name="TextBox 30"/>
            <p:cNvSpPr txBox="1"/>
            <p:nvPr/>
          </p:nvSpPr>
          <p:spPr>
            <a:xfrm>
              <a:off x="2895600" y="5452644"/>
              <a:ext cx="2524148" cy="338554"/>
            </a:xfrm>
            <a:prstGeom prst="rect">
              <a:avLst/>
            </a:prstGeom>
            <a:noFill/>
          </p:spPr>
          <p:txBody>
            <a:bodyPr wrap="none" rtlCol="0">
              <a:spAutoFit/>
            </a:bodyPr>
            <a:lstStyle/>
            <a:p>
              <a:r>
                <a:rPr lang="en-US" sz="1600" dirty="0" smtClean="0">
                  <a:latin typeface="Courier New"/>
                  <a:cs typeface="Courier New"/>
                </a:rPr>
                <a:t>**** **** </a:t>
              </a:r>
              <a:r>
                <a:rPr lang="en-US" sz="1600" dirty="0" err="1" smtClean="0">
                  <a:latin typeface="Courier New"/>
                  <a:cs typeface="Courier New"/>
                </a:rPr>
                <a:t>ctga</a:t>
              </a:r>
              <a:r>
                <a:rPr lang="en-US" sz="1600" dirty="0" smtClean="0">
                  <a:latin typeface="Courier New"/>
                  <a:cs typeface="Courier New"/>
                </a:rPr>
                <a:t> </a:t>
              </a:r>
              <a:r>
                <a:rPr lang="en-US" sz="1600" dirty="0" err="1" smtClean="0">
                  <a:latin typeface="Courier New"/>
                  <a:cs typeface="Courier New"/>
                </a:rPr>
                <a:t>atgg</a:t>
              </a:r>
              <a:endParaRPr lang="en-US" sz="1600" dirty="0" smtClean="0">
                <a:latin typeface="Courier New"/>
                <a:cs typeface="Courier New"/>
              </a:endParaRPr>
            </a:p>
          </p:txBody>
        </p:sp>
        <p:cxnSp>
          <p:nvCxnSpPr>
            <p:cNvPr id="32" name="Straight Arrow Connector 31"/>
            <p:cNvCxnSpPr/>
            <p:nvPr/>
          </p:nvCxnSpPr>
          <p:spPr>
            <a:xfrm flipV="1">
              <a:off x="5395703" y="4309531"/>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5395703" y="4580463"/>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5404170" y="4859864"/>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5404170" y="5130739"/>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5395704" y="5393204"/>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5404170" y="5664139"/>
              <a:ext cx="338666" cy="57"/>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962400" y="2095500"/>
            <a:ext cx="364202" cy="369332"/>
          </a:xfrm>
          <a:prstGeom prst="rect">
            <a:avLst/>
          </a:prstGeom>
          <a:noFill/>
        </p:spPr>
        <p:txBody>
          <a:bodyPr wrap="none" rtlCol="0">
            <a:spAutoFit/>
          </a:bodyPr>
          <a:lstStyle/>
          <a:p>
            <a:r>
              <a:rPr lang="en-US" dirty="0" smtClean="0">
                <a:latin typeface="Zapf Dingbats"/>
                <a:ea typeface="Zapf Dingbats"/>
                <a:cs typeface="Zapf Dingbats"/>
              </a:rPr>
              <a:t>✕</a:t>
            </a:r>
            <a:endParaRPr lang="en-US" dirty="0"/>
          </a:p>
        </p:txBody>
      </p:sp>
      <p:sp>
        <p:nvSpPr>
          <p:cNvPr id="41" name="TextBox 40"/>
          <p:cNvSpPr txBox="1"/>
          <p:nvPr/>
        </p:nvSpPr>
        <p:spPr>
          <a:xfrm>
            <a:off x="3962400" y="2653268"/>
            <a:ext cx="364202" cy="369332"/>
          </a:xfrm>
          <a:prstGeom prst="rect">
            <a:avLst/>
          </a:prstGeom>
          <a:noFill/>
        </p:spPr>
        <p:txBody>
          <a:bodyPr wrap="none" rtlCol="0">
            <a:spAutoFit/>
          </a:bodyPr>
          <a:lstStyle/>
          <a:p>
            <a:r>
              <a:rPr lang="en-US" dirty="0" smtClean="0">
                <a:latin typeface="Zapf Dingbats"/>
                <a:ea typeface="Zapf Dingbats"/>
                <a:cs typeface="Zapf Dingbats"/>
              </a:rPr>
              <a:t>✓</a:t>
            </a:r>
            <a:endParaRPr lang="en-US" dirty="0"/>
          </a:p>
        </p:txBody>
      </p:sp>
      <p:sp>
        <p:nvSpPr>
          <p:cNvPr id="42" name="TextBox 41"/>
          <p:cNvSpPr txBox="1"/>
          <p:nvPr/>
        </p:nvSpPr>
        <p:spPr>
          <a:xfrm>
            <a:off x="3962400" y="2373868"/>
            <a:ext cx="364202" cy="369332"/>
          </a:xfrm>
          <a:prstGeom prst="rect">
            <a:avLst/>
          </a:prstGeom>
          <a:noFill/>
        </p:spPr>
        <p:txBody>
          <a:bodyPr wrap="none" rtlCol="0">
            <a:spAutoFit/>
          </a:bodyPr>
          <a:lstStyle/>
          <a:p>
            <a:r>
              <a:rPr lang="en-US" dirty="0" smtClean="0">
                <a:latin typeface="Zapf Dingbats"/>
                <a:ea typeface="Zapf Dingbats"/>
                <a:cs typeface="Zapf Dingbats"/>
              </a:rPr>
              <a:t>✕</a:t>
            </a:r>
            <a:endParaRPr lang="en-US" dirty="0"/>
          </a:p>
        </p:txBody>
      </p:sp>
      <p:sp>
        <p:nvSpPr>
          <p:cNvPr id="43" name="TextBox 42"/>
          <p:cNvSpPr txBox="1"/>
          <p:nvPr/>
        </p:nvSpPr>
        <p:spPr>
          <a:xfrm>
            <a:off x="3962400" y="2907268"/>
            <a:ext cx="364202" cy="369332"/>
          </a:xfrm>
          <a:prstGeom prst="rect">
            <a:avLst/>
          </a:prstGeom>
          <a:noFill/>
        </p:spPr>
        <p:txBody>
          <a:bodyPr wrap="none" rtlCol="0">
            <a:spAutoFit/>
          </a:bodyPr>
          <a:lstStyle/>
          <a:p>
            <a:r>
              <a:rPr lang="en-US" smtClean="0">
                <a:latin typeface="Zapf Dingbats"/>
                <a:ea typeface="Zapf Dingbats"/>
                <a:cs typeface="Zapf Dingbats"/>
              </a:rPr>
              <a:t>✕</a:t>
            </a:r>
            <a:endParaRPr lang="en-US" dirty="0"/>
          </a:p>
        </p:txBody>
      </p:sp>
      <p:sp>
        <p:nvSpPr>
          <p:cNvPr id="44" name="TextBox 43"/>
          <p:cNvSpPr txBox="1"/>
          <p:nvPr/>
        </p:nvSpPr>
        <p:spPr>
          <a:xfrm>
            <a:off x="3962400" y="3186668"/>
            <a:ext cx="364202" cy="369332"/>
          </a:xfrm>
          <a:prstGeom prst="rect">
            <a:avLst/>
          </a:prstGeom>
          <a:noFill/>
        </p:spPr>
        <p:txBody>
          <a:bodyPr wrap="none" rtlCol="0">
            <a:spAutoFit/>
          </a:bodyPr>
          <a:lstStyle/>
          <a:p>
            <a:r>
              <a:rPr lang="en-US" dirty="0" smtClean="0">
                <a:latin typeface="Zapf Dingbats"/>
                <a:ea typeface="Zapf Dingbats"/>
                <a:cs typeface="Zapf Dingbats"/>
              </a:rPr>
              <a:t>✕</a:t>
            </a:r>
            <a:endParaRPr lang="en-US" dirty="0"/>
          </a:p>
        </p:txBody>
      </p:sp>
      <p:sp>
        <p:nvSpPr>
          <p:cNvPr id="45" name="TextBox 44"/>
          <p:cNvSpPr txBox="1"/>
          <p:nvPr/>
        </p:nvSpPr>
        <p:spPr>
          <a:xfrm>
            <a:off x="3962400" y="3440668"/>
            <a:ext cx="364202" cy="369332"/>
          </a:xfrm>
          <a:prstGeom prst="rect">
            <a:avLst/>
          </a:prstGeom>
          <a:noFill/>
        </p:spPr>
        <p:txBody>
          <a:bodyPr wrap="none" rtlCol="0">
            <a:spAutoFit/>
          </a:bodyPr>
          <a:lstStyle/>
          <a:p>
            <a:r>
              <a:rPr lang="en-US" smtClean="0">
                <a:latin typeface="Zapf Dingbats"/>
                <a:ea typeface="Zapf Dingbats"/>
                <a:cs typeface="Zapf Dingbats"/>
              </a:rPr>
              <a:t>✕</a:t>
            </a:r>
            <a:endParaRPr lang="en-US" dirty="0"/>
          </a:p>
        </p:txBody>
      </p:sp>
      <p:sp>
        <p:nvSpPr>
          <p:cNvPr id="46" name="TextBox 45"/>
          <p:cNvSpPr txBox="1"/>
          <p:nvPr/>
        </p:nvSpPr>
        <p:spPr>
          <a:xfrm>
            <a:off x="3979198" y="4076700"/>
            <a:ext cx="364202" cy="369332"/>
          </a:xfrm>
          <a:prstGeom prst="rect">
            <a:avLst/>
          </a:prstGeom>
          <a:noFill/>
        </p:spPr>
        <p:txBody>
          <a:bodyPr wrap="none" rtlCol="0">
            <a:spAutoFit/>
          </a:bodyPr>
          <a:lstStyle/>
          <a:p>
            <a:r>
              <a:rPr lang="en-US" dirty="0" smtClean="0">
                <a:latin typeface="Zapf Dingbats"/>
                <a:ea typeface="Zapf Dingbats"/>
                <a:cs typeface="Zapf Dingbats"/>
              </a:rPr>
              <a:t>✕</a:t>
            </a:r>
            <a:endParaRPr lang="en-US" dirty="0"/>
          </a:p>
        </p:txBody>
      </p:sp>
      <p:sp>
        <p:nvSpPr>
          <p:cNvPr id="48" name="TextBox 47"/>
          <p:cNvSpPr txBox="1"/>
          <p:nvPr/>
        </p:nvSpPr>
        <p:spPr>
          <a:xfrm>
            <a:off x="3979198" y="4380468"/>
            <a:ext cx="364202" cy="369332"/>
          </a:xfrm>
          <a:prstGeom prst="rect">
            <a:avLst/>
          </a:prstGeom>
          <a:noFill/>
        </p:spPr>
        <p:txBody>
          <a:bodyPr wrap="none" rtlCol="0">
            <a:spAutoFit/>
          </a:bodyPr>
          <a:lstStyle/>
          <a:p>
            <a:r>
              <a:rPr lang="en-US" dirty="0" smtClean="0">
                <a:latin typeface="Zapf Dingbats"/>
                <a:ea typeface="Zapf Dingbats"/>
                <a:cs typeface="Zapf Dingbats"/>
              </a:rPr>
              <a:t>✕</a:t>
            </a:r>
            <a:endParaRPr lang="en-US" dirty="0"/>
          </a:p>
        </p:txBody>
      </p:sp>
      <p:sp>
        <p:nvSpPr>
          <p:cNvPr id="49" name="TextBox 48"/>
          <p:cNvSpPr txBox="1"/>
          <p:nvPr/>
        </p:nvSpPr>
        <p:spPr>
          <a:xfrm>
            <a:off x="3979198" y="4913868"/>
            <a:ext cx="364202" cy="369332"/>
          </a:xfrm>
          <a:prstGeom prst="rect">
            <a:avLst/>
          </a:prstGeom>
          <a:noFill/>
        </p:spPr>
        <p:txBody>
          <a:bodyPr wrap="none" rtlCol="0">
            <a:spAutoFit/>
          </a:bodyPr>
          <a:lstStyle/>
          <a:p>
            <a:r>
              <a:rPr lang="en-US" dirty="0" smtClean="0">
                <a:latin typeface="Zapf Dingbats"/>
                <a:ea typeface="Zapf Dingbats"/>
                <a:cs typeface="Zapf Dingbats"/>
              </a:rPr>
              <a:t>✕</a:t>
            </a:r>
            <a:endParaRPr lang="en-US" dirty="0"/>
          </a:p>
        </p:txBody>
      </p:sp>
      <p:sp>
        <p:nvSpPr>
          <p:cNvPr id="50" name="TextBox 49"/>
          <p:cNvSpPr txBox="1"/>
          <p:nvPr/>
        </p:nvSpPr>
        <p:spPr>
          <a:xfrm>
            <a:off x="3979198" y="5193268"/>
            <a:ext cx="364202" cy="369332"/>
          </a:xfrm>
          <a:prstGeom prst="rect">
            <a:avLst/>
          </a:prstGeom>
          <a:noFill/>
        </p:spPr>
        <p:txBody>
          <a:bodyPr wrap="none" rtlCol="0">
            <a:spAutoFit/>
          </a:bodyPr>
          <a:lstStyle/>
          <a:p>
            <a:r>
              <a:rPr lang="en-US" dirty="0" smtClean="0">
                <a:latin typeface="Zapf Dingbats"/>
                <a:ea typeface="Zapf Dingbats"/>
                <a:cs typeface="Zapf Dingbats"/>
              </a:rPr>
              <a:t>✕</a:t>
            </a:r>
            <a:endParaRPr lang="en-US" dirty="0"/>
          </a:p>
        </p:txBody>
      </p:sp>
      <p:sp>
        <p:nvSpPr>
          <p:cNvPr id="51" name="TextBox 50"/>
          <p:cNvSpPr txBox="1"/>
          <p:nvPr/>
        </p:nvSpPr>
        <p:spPr>
          <a:xfrm>
            <a:off x="3979198" y="5459968"/>
            <a:ext cx="364202" cy="369332"/>
          </a:xfrm>
          <a:prstGeom prst="rect">
            <a:avLst/>
          </a:prstGeom>
          <a:noFill/>
        </p:spPr>
        <p:txBody>
          <a:bodyPr wrap="none" rtlCol="0">
            <a:spAutoFit/>
          </a:bodyPr>
          <a:lstStyle/>
          <a:p>
            <a:r>
              <a:rPr lang="en-US" dirty="0" smtClean="0">
                <a:latin typeface="Zapf Dingbats"/>
                <a:ea typeface="Zapf Dingbats"/>
                <a:cs typeface="Zapf Dingbats"/>
              </a:rPr>
              <a:t>✕</a:t>
            </a:r>
            <a:endParaRPr lang="en-US" dirty="0"/>
          </a:p>
        </p:txBody>
      </p:sp>
      <p:sp>
        <p:nvSpPr>
          <p:cNvPr id="52" name="TextBox 51"/>
          <p:cNvSpPr txBox="1"/>
          <p:nvPr/>
        </p:nvSpPr>
        <p:spPr>
          <a:xfrm>
            <a:off x="3979198" y="4659868"/>
            <a:ext cx="364202" cy="369332"/>
          </a:xfrm>
          <a:prstGeom prst="rect">
            <a:avLst/>
          </a:prstGeom>
          <a:noFill/>
        </p:spPr>
        <p:txBody>
          <a:bodyPr wrap="none" rtlCol="0">
            <a:spAutoFit/>
          </a:bodyPr>
          <a:lstStyle/>
          <a:p>
            <a:r>
              <a:rPr lang="en-US" dirty="0" smtClean="0">
                <a:latin typeface="Zapf Dingbats"/>
                <a:ea typeface="Zapf Dingbats"/>
                <a:cs typeface="Zapf Dingbats"/>
              </a:rPr>
              <a:t>✕</a:t>
            </a:r>
            <a:endParaRPr lang="en-US" dirty="0"/>
          </a:p>
        </p:txBody>
      </p:sp>
      <p:sp>
        <p:nvSpPr>
          <p:cNvPr id="53" name="TextBox 52"/>
          <p:cNvSpPr txBox="1"/>
          <p:nvPr/>
        </p:nvSpPr>
        <p:spPr>
          <a:xfrm>
            <a:off x="4267200" y="2667000"/>
            <a:ext cx="2401018" cy="369332"/>
          </a:xfrm>
          <a:prstGeom prst="rect">
            <a:avLst/>
          </a:prstGeom>
          <a:noFill/>
        </p:spPr>
        <p:txBody>
          <a:bodyPr wrap="none" rtlCol="0">
            <a:spAutoFit/>
          </a:bodyPr>
          <a:lstStyle/>
          <a:p>
            <a:r>
              <a:rPr lang="en-US" dirty="0" err="1" smtClean="0">
                <a:latin typeface="Courier New"/>
                <a:cs typeface="Courier New"/>
              </a:rPr>
              <a:t>accgattgactgaatg</a:t>
            </a:r>
            <a:endParaRPr lang="en-US" dirty="0"/>
          </a:p>
        </p:txBody>
      </p:sp>
      <p:sp>
        <p:nvSpPr>
          <p:cNvPr id="54" name="Rectangle 53"/>
          <p:cNvSpPr/>
          <p:nvPr/>
        </p:nvSpPr>
        <p:spPr>
          <a:xfrm>
            <a:off x="6781800" y="2667000"/>
            <a:ext cx="2401018" cy="369332"/>
          </a:xfrm>
          <a:prstGeom prst="rect">
            <a:avLst/>
          </a:prstGeom>
        </p:spPr>
        <p:txBody>
          <a:bodyPr wrap="none">
            <a:spAutoFit/>
          </a:bodyPr>
          <a:lstStyle/>
          <a:p>
            <a:r>
              <a:rPr lang="en-US" dirty="0" err="1" smtClean="0">
                <a:latin typeface="Courier New"/>
                <a:cs typeface="Courier New"/>
              </a:rPr>
              <a:t>accgtgggattgaatg</a:t>
            </a:r>
            <a:endParaRPr lang="en-US" dirty="0"/>
          </a:p>
        </p:txBody>
      </p:sp>
      <p:sp>
        <p:nvSpPr>
          <p:cNvPr id="55" name="TextBox 54"/>
          <p:cNvSpPr txBox="1"/>
          <p:nvPr/>
        </p:nvSpPr>
        <p:spPr>
          <a:xfrm>
            <a:off x="4685277" y="3288268"/>
            <a:ext cx="1563123" cy="369332"/>
          </a:xfrm>
          <a:prstGeom prst="rect">
            <a:avLst/>
          </a:prstGeom>
          <a:noFill/>
        </p:spPr>
        <p:txBody>
          <a:bodyPr wrap="none" rtlCol="0">
            <a:spAutoFit/>
          </a:bodyPr>
          <a:lstStyle/>
          <a:p>
            <a:r>
              <a:rPr lang="en-US" dirty="0" smtClean="0"/>
              <a:t>2 </a:t>
            </a:r>
            <a:r>
              <a:rPr lang="en-US" dirty="0" err="1" smtClean="0"/>
              <a:t>missmatches</a:t>
            </a:r>
            <a:endParaRPr lang="en-US" dirty="0"/>
          </a:p>
        </p:txBody>
      </p:sp>
      <p:sp>
        <p:nvSpPr>
          <p:cNvPr id="56" name="TextBox 55"/>
          <p:cNvSpPr txBox="1"/>
          <p:nvPr/>
        </p:nvSpPr>
        <p:spPr>
          <a:xfrm>
            <a:off x="7123677" y="3288268"/>
            <a:ext cx="1563123" cy="369332"/>
          </a:xfrm>
          <a:prstGeom prst="rect">
            <a:avLst/>
          </a:prstGeom>
          <a:noFill/>
        </p:spPr>
        <p:txBody>
          <a:bodyPr wrap="none" rtlCol="0">
            <a:spAutoFit/>
          </a:bodyPr>
          <a:lstStyle/>
          <a:p>
            <a:r>
              <a:rPr lang="en-US" dirty="0" smtClean="0"/>
              <a:t>5 </a:t>
            </a:r>
            <a:r>
              <a:rPr lang="en-US" dirty="0" err="1" smtClean="0"/>
              <a:t>missmatches</a:t>
            </a:r>
            <a:endParaRPr lang="en-US" dirty="0"/>
          </a:p>
        </p:txBody>
      </p:sp>
      <p:sp>
        <p:nvSpPr>
          <p:cNvPr id="57" name="TextBox 56"/>
          <p:cNvSpPr txBox="1"/>
          <p:nvPr/>
        </p:nvSpPr>
        <p:spPr>
          <a:xfrm>
            <a:off x="4419600" y="4038600"/>
            <a:ext cx="1804889" cy="369332"/>
          </a:xfrm>
          <a:prstGeom prst="rect">
            <a:avLst/>
          </a:prstGeom>
          <a:noFill/>
        </p:spPr>
        <p:txBody>
          <a:bodyPr wrap="none" rtlCol="0">
            <a:spAutoFit/>
          </a:bodyPr>
          <a:lstStyle/>
          <a:p>
            <a:r>
              <a:rPr lang="en-US" dirty="0" smtClean="0"/>
              <a:t>Report position 0 </a:t>
            </a:r>
            <a:endParaRPr lang="en-US" dirty="0"/>
          </a:p>
        </p:txBody>
      </p:sp>
      <p:sp>
        <p:nvSpPr>
          <p:cNvPr id="58" name="Rectangle 57"/>
          <p:cNvSpPr/>
          <p:nvPr/>
        </p:nvSpPr>
        <p:spPr>
          <a:xfrm>
            <a:off x="584200" y="1066800"/>
            <a:ext cx="1981200" cy="457200"/>
          </a:xfrm>
          <a:prstGeom prst="rect">
            <a:avLst/>
          </a:prstGeom>
          <a:noFill/>
          <a:ln w="19050">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705600" y="1066800"/>
            <a:ext cx="1981200" cy="457200"/>
          </a:xfrm>
          <a:prstGeom prst="rect">
            <a:avLst/>
          </a:prstGeom>
          <a:noFill/>
          <a:ln w="19050">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4191000" y="2438400"/>
            <a:ext cx="2514600" cy="129540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1" name="Object 60"/>
          <p:cNvGraphicFramePr>
            <a:graphicFrameLocks noChangeAspect="1"/>
          </p:cNvGraphicFramePr>
          <p:nvPr>
            <p:extLst>
              <p:ext uri="{D42A27DB-BD31-4B8C-83A1-F6EECF244321}">
                <p14:modId xmlns:p14="http://schemas.microsoft.com/office/powerpoint/2010/main" val="392899217"/>
              </p:ext>
            </p:extLst>
          </p:nvPr>
        </p:nvGraphicFramePr>
        <p:xfrm>
          <a:off x="4505325" y="5105400"/>
          <a:ext cx="3962400" cy="304800"/>
        </p:xfrm>
        <a:graphic>
          <a:graphicData uri="http://schemas.openxmlformats.org/presentationml/2006/ole">
            <mc:AlternateContent xmlns:mc="http://schemas.openxmlformats.org/markup-compatibility/2006">
              <mc:Choice xmlns:v="urn:schemas-microsoft-com:vml" Requires="v">
                <p:oleObj spid="_x0000_s333954" name="Equation" r:id="rId3" imgW="2641600" imgH="203200" progId="Equation.DSMT4">
                  <p:embed/>
                </p:oleObj>
              </mc:Choice>
              <mc:Fallback>
                <p:oleObj name="Equation" r:id="rId3" imgW="2641600" imgH="203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5105400"/>
                        <a:ext cx="3962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432300" y="4736068"/>
            <a:ext cx="4547940" cy="369332"/>
          </a:xfrm>
          <a:prstGeom prst="rect">
            <a:avLst/>
          </a:prstGeom>
          <a:noFill/>
        </p:spPr>
        <p:txBody>
          <a:bodyPr wrap="none" rtlCol="0">
            <a:spAutoFit/>
          </a:bodyPr>
          <a:lstStyle/>
          <a:p>
            <a:r>
              <a:rPr lang="en-US" dirty="0" smtClean="0"/>
              <a:t>But, how confidence are we in the placement?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par>
                          <p:cTn id="43" fill="hold">
                            <p:stCondLst>
                              <p:cond delay="0"/>
                            </p:stCondLst>
                            <p:childTnLst>
                              <p:par>
                                <p:cTn id="44" presetID="55" presetClass="entr" presetSubtype="0" fill="hold" grpId="0" nodeType="afterEffect">
                                  <p:stCondLst>
                                    <p:cond delay="0"/>
                                  </p:stCondLst>
                                  <p:childTnLst>
                                    <p:set>
                                      <p:cBhvr>
                                        <p:cTn id="45" dur="1" fill="hold">
                                          <p:stCondLst>
                                            <p:cond delay="0"/>
                                          </p:stCondLst>
                                        </p:cTn>
                                        <p:tgtEl>
                                          <p:spTgt spid="54"/>
                                        </p:tgtEl>
                                        <p:attrNameLst>
                                          <p:attrName>style.visibility</p:attrName>
                                        </p:attrNameLst>
                                      </p:cBhvr>
                                      <p:to>
                                        <p:strVal val="visible"/>
                                      </p:to>
                                    </p:set>
                                    <p:anim calcmode="lin" valueType="num">
                                      <p:cBhvr>
                                        <p:cTn id="46" dur="1000" fill="hold"/>
                                        <p:tgtEl>
                                          <p:spTgt spid="54"/>
                                        </p:tgtEl>
                                        <p:attrNameLst>
                                          <p:attrName>ppt_w</p:attrName>
                                        </p:attrNameLst>
                                      </p:cBhvr>
                                      <p:tavLst>
                                        <p:tav tm="0">
                                          <p:val>
                                            <p:strVal val="#ppt_w*0.70"/>
                                          </p:val>
                                        </p:tav>
                                        <p:tav tm="100000">
                                          <p:val>
                                            <p:strVal val="#ppt_w"/>
                                          </p:val>
                                        </p:tav>
                                      </p:tavLst>
                                    </p:anim>
                                    <p:anim calcmode="lin" valueType="num">
                                      <p:cBhvr>
                                        <p:cTn id="47" dur="1000" fill="hold"/>
                                        <p:tgtEl>
                                          <p:spTgt spid="54"/>
                                        </p:tgtEl>
                                        <p:attrNameLst>
                                          <p:attrName>ppt_h</p:attrName>
                                        </p:attrNameLst>
                                      </p:cBhvr>
                                      <p:tavLst>
                                        <p:tav tm="0">
                                          <p:val>
                                            <p:strVal val="#ppt_h"/>
                                          </p:val>
                                        </p:tav>
                                        <p:tav tm="100000">
                                          <p:val>
                                            <p:strVal val="#ppt_h"/>
                                          </p:val>
                                        </p:tav>
                                      </p:tavLst>
                                    </p:anim>
                                    <p:animEffect transition="in" filter="fade">
                                      <p:cBhvr>
                                        <p:cTn id="48" dur="1000"/>
                                        <p:tgtEl>
                                          <p:spTgt spid="54"/>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 calcmode="lin" valueType="num">
                                      <p:cBhvr>
                                        <p:cTn id="51" dur="1000" fill="hold"/>
                                        <p:tgtEl>
                                          <p:spTgt spid="53"/>
                                        </p:tgtEl>
                                        <p:attrNameLst>
                                          <p:attrName>ppt_w</p:attrName>
                                        </p:attrNameLst>
                                      </p:cBhvr>
                                      <p:tavLst>
                                        <p:tav tm="0">
                                          <p:val>
                                            <p:strVal val="#ppt_w*0.70"/>
                                          </p:val>
                                        </p:tav>
                                        <p:tav tm="100000">
                                          <p:val>
                                            <p:strVal val="#ppt_w"/>
                                          </p:val>
                                        </p:tav>
                                      </p:tavLst>
                                    </p:anim>
                                    <p:anim calcmode="lin" valueType="num">
                                      <p:cBhvr>
                                        <p:cTn id="52" dur="1000" fill="hold"/>
                                        <p:tgtEl>
                                          <p:spTgt spid="53"/>
                                        </p:tgtEl>
                                        <p:attrNameLst>
                                          <p:attrName>ppt_h</p:attrName>
                                        </p:attrNameLst>
                                      </p:cBhvr>
                                      <p:tavLst>
                                        <p:tav tm="0">
                                          <p:val>
                                            <p:strVal val="#ppt_h"/>
                                          </p:val>
                                        </p:tav>
                                        <p:tav tm="100000">
                                          <p:val>
                                            <p:strVal val="#ppt_h"/>
                                          </p:val>
                                        </p:tav>
                                      </p:tavLst>
                                    </p:anim>
                                    <p:animEffect transition="in" filter="fade">
                                      <p:cBhvr>
                                        <p:cTn id="53" dur="1000"/>
                                        <p:tgtEl>
                                          <p:spTgt spid="5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P spid="46" grpId="0"/>
      <p:bldP spid="48" grpId="0"/>
      <p:bldP spid="49" grpId="0"/>
      <p:bldP spid="50" grpId="0"/>
      <p:bldP spid="51" grpId="0"/>
      <p:bldP spid="52" grpId="0"/>
      <p:bldP spid="53" grpId="0"/>
      <p:bldP spid="54" grpId="0"/>
      <p:bldP spid="55" grpId="0"/>
      <p:bldP spid="56" grpId="0"/>
      <p:bldP spid="57" grpId="0"/>
      <p:bldP spid="58" grpId="1" animBg="1"/>
      <p:bldP spid="59" grpId="0" animBg="1"/>
      <p:bldP spid="60"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quality</a:t>
            </a:r>
            <a:endParaRPr lang="en-US" dirty="0"/>
          </a:p>
        </p:txBody>
      </p:sp>
      <p:graphicFrame>
        <p:nvGraphicFramePr>
          <p:cNvPr id="61" name="Object 60"/>
          <p:cNvGraphicFramePr>
            <a:graphicFrameLocks noChangeAspect="1"/>
          </p:cNvGraphicFramePr>
          <p:nvPr/>
        </p:nvGraphicFramePr>
        <p:xfrm>
          <a:off x="2066925" y="990600"/>
          <a:ext cx="3962400" cy="304800"/>
        </p:xfrm>
        <a:graphic>
          <a:graphicData uri="http://schemas.openxmlformats.org/presentationml/2006/ole">
            <mc:AlternateContent xmlns:mc="http://schemas.openxmlformats.org/markup-compatibility/2006">
              <mc:Choice xmlns:v="urn:schemas-microsoft-com:vml" Requires="v">
                <p:oleObj spid="_x0000_s412155" name="Equation" r:id="rId3" imgW="2641600" imgH="203200" progId="Equation.DSMT4">
                  <p:embed/>
                </p:oleObj>
              </mc:Choice>
              <mc:Fallback>
                <p:oleObj name="Equation" r:id="rId3" imgW="2641600" imgH="203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925" y="990600"/>
                        <a:ext cx="3962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p:nvSpPr>
        <p:spPr>
          <a:xfrm>
            <a:off x="762000" y="939800"/>
            <a:ext cx="1197764" cy="369332"/>
          </a:xfrm>
          <a:prstGeom prst="rect">
            <a:avLst/>
          </a:prstGeom>
          <a:noFill/>
        </p:spPr>
        <p:txBody>
          <a:bodyPr wrap="none" rtlCol="0">
            <a:spAutoFit/>
          </a:bodyPr>
          <a:lstStyle/>
          <a:p>
            <a:r>
              <a:rPr lang="en-US" dirty="0" smtClean="0"/>
              <a:t>What does </a:t>
            </a:r>
            <a:endParaRPr lang="en-US" dirty="0"/>
          </a:p>
        </p:txBody>
      </p:sp>
      <p:sp>
        <p:nvSpPr>
          <p:cNvPr id="63" name="TextBox 62"/>
          <p:cNvSpPr txBox="1"/>
          <p:nvPr/>
        </p:nvSpPr>
        <p:spPr>
          <a:xfrm>
            <a:off x="6096000" y="926068"/>
            <a:ext cx="822724" cy="369332"/>
          </a:xfrm>
          <a:prstGeom prst="rect">
            <a:avLst/>
          </a:prstGeom>
          <a:noFill/>
        </p:spPr>
        <p:txBody>
          <a:bodyPr wrap="none" rtlCol="0">
            <a:spAutoFit/>
          </a:bodyPr>
          <a:lstStyle/>
          <a:p>
            <a:r>
              <a:rPr lang="en-US" dirty="0" smtClean="0"/>
              <a:t>mean?</a:t>
            </a:r>
            <a:endParaRPr lang="en-US" dirty="0"/>
          </a:p>
        </p:txBody>
      </p:sp>
      <p:sp>
        <p:nvSpPr>
          <p:cNvPr id="64" name="TextBox 63"/>
          <p:cNvSpPr txBox="1"/>
          <p:nvPr/>
        </p:nvSpPr>
        <p:spPr>
          <a:xfrm>
            <a:off x="609600" y="1676400"/>
            <a:ext cx="6647185" cy="369332"/>
          </a:xfrm>
          <a:prstGeom prst="rect">
            <a:avLst/>
          </a:prstGeom>
          <a:noFill/>
        </p:spPr>
        <p:txBody>
          <a:bodyPr wrap="none" rtlCol="0">
            <a:spAutoFit/>
          </a:bodyPr>
          <a:lstStyle/>
          <a:p>
            <a:r>
              <a:rPr lang="en-US" dirty="0" smtClean="0"/>
              <a:t>Lets compute the probability the read originated at genome position </a:t>
            </a:r>
            <a:r>
              <a:rPr lang="en-US" dirty="0" err="1" smtClean="0"/>
              <a:t>i</a:t>
            </a:r>
            <a:endParaRPr lang="en-US" dirty="0"/>
          </a:p>
        </p:txBody>
      </p:sp>
      <p:sp>
        <p:nvSpPr>
          <p:cNvPr id="65" name="TextBox 64"/>
          <p:cNvSpPr txBox="1"/>
          <p:nvPr/>
        </p:nvSpPr>
        <p:spPr>
          <a:xfrm>
            <a:off x="609600" y="2209800"/>
            <a:ext cx="2811562" cy="369332"/>
          </a:xfrm>
          <a:prstGeom prst="rect">
            <a:avLst/>
          </a:prstGeom>
          <a:noFill/>
        </p:spPr>
        <p:txBody>
          <a:bodyPr wrap="none" rtlCol="0">
            <a:spAutoFit/>
          </a:bodyPr>
          <a:lstStyle/>
          <a:p>
            <a:r>
              <a:rPr lang="en-US" i="1" dirty="0" err="1" smtClean="0">
                <a:latin typeface="Times"/>
                <a:cs typeface="Times"/>
              </a:rPr>
              <a:t>q</a:t>
            </a:r>
            <a:r>
              <a:rPr lang="en-US" dirty="0" smtClean="0"/>
              <a:t>:  </a:t>
            </a:r>
            <a:r>
              <a:rPr lang="en-US" sz="1600" dirty="0" err="1" smtClean="0">
                <a:latin typeface="Courier New"/>
                <a:cs typeface="Courier New"/>
              </a:rPr>
              <a:t>accg</a:t>
            </a:r>
            <a:r>
              <a:rPr lang="en-US" sz="1600" dirty="0" smtClean="0">
                <a:latin typeface="Courier New"/>
                <a:cs typeface="Courier New"/>
              </a:rPr>
              <a:t> </a:t>
            </a:r>
            <a:r>
              <a:rPr lang="en-US" sz="1600" dirty="0" err="1" smtClean="0">
                <a:latin typeface="Courier New"/>
                <a:cs typeface="Courier New"/>
              </a:rPr>
              <a:t>at</a:t>
            </a:r>
            <a:r>
              <a:rPr lang="en-US" sz="1600" dirty="0" err="1" smtClean="0">
                <a:solidFill>
                  <a:srgbClr val="FF0000"/>
                </a:solidFill>
                <a:latin typeface="Courier New"/>
                <a:cs typeface="Courier New"/>
              </a:rPr>
              <a:t>a</a:t>
            </a:r>
            <a:r>
              <a:rPr lang="en-US" sz="1600" dirty="0" err="1" smtClean="0">
                <a:latin typeface="Courier New"/>
                <a:cs typeface="Courier New"/>
              </a:rPr>
              <a:t>g</a:t>
            </a:r>
            <a:r>
              <a:rPr lang="en-US" sz="1600" dirty="0" smtClean="0">
                <a:latin typeface="Courier New"/>
                <a:cs typeface="Courier New"/>
              </a:rPr>
              <a:t> </a:t>
            </a:r>
            <a:r>
              <a:rPr lang="en-US" sz="1600" dirty="0" err="1" smtClean="0">
                <a:latin typeface="Courier New"/>
                <a:cs typeface="Courier New"/>
              </a:rPr>
              <a:t>ac</a:t>
            </a:r>
            <a:r>
              <a:rPr lang="en-US" sz="1600" dirty="0" err="1" smtClean="0">
                <a:solidFill>
                  <a:srgbClr val="FF0000"/>
                </a:solidFill>
                <a:latin typeface="Courier New"/>
                <a:cs typeface="Courier New"/>
              </a:rPr>
              <a:t>c</a:t>
            </a:r>
            <a:r>
              <a:rPr lang="en-US" sz="1600" dirty="0" err="1" smtClean="0">
                <a:latin typeface="Courier New"/>
                <a:cs typeface="Courier New"/>
              </a:rPr>
              <a:t>g</a:t>
            </a:r>
            <a:r>
              <a:rPr lang="en-US" sz="1600" dirty="0" smtClean="0">
                <a:latin typeface="Courier New"/>
                <a:cs typeface="Courier New"/>
              </a:rPr>
              <a:t> </a:t>
            </a:r>
            <a:r>
              <a:rPr lang="en-US" sz="1600" dirty="0" err="1" smtClean="0">
                <a:latin typeface="Courier New"/>
                <a:cs typeface="Courier New"/>
              </a:rPr>
              <a:t>aatg</a:t>
            </a:r>
            <a:endParaRPr lang="en-US" sz="1600" dirty="0">
              <a:latin typeface="Courier New"/>
              <a:cs typeface="Courier New"/>
            </a:endParaRPr>
          </a:p>
        </p:txBody>
      </p:sp>
      <p:sp>
        <p:nvSpPr>
          <p:cNvPr id="66" name="TextBox 65"/>
          <p:cNvSpPr txBox="1"/>
          <p:nvPr/>
        </p:nvSpPr>
        <p:spPr>
          <a:xfrm>
            <a:off x="617438" y="2667000"/>
            <a:ext cx="6775776" cy="369332"/>
          </a:xfrm>
          <a:prstGeom prst="rect">
            <a:avLst/>
          </a:prstGeom>
          <a:noFill/>
        </p:spPr>
        <p:txBody>
          <a:bodyPr wrap="none" rtlCol="0">
            <a:spAutoFit/>
          </a:bodyPr>
          <a:lstStyle/>
          <a:p>
            <a:r>
              <a:rPr lang="en-US" i="1" dirty="0" err="1" smtClean="0">
                <a:latin typeface="Times"/>
                <a:cs typeface="Times"/>
              </a:rPr>
              <a:t>q</a:t>
            </a:r>
            <a:r>
              <a:rPr lang="en-US" i="1" baseline="-25000" dirty="0" err="1" smtClean="0">
                <a:latin typeface="Times"/>
                <a:cs typeface="Times"/>
              </a:rPr>
              <a:t>s</a:t>
            </a:r>
            <a:r>
              <a:rPr lang="en-US" baseline="-25000" dirty="0" smtClean="0"/>
              <a:t> </a:t>
            </a:r>
            <a:r>
              <a:rPr lang="en-US" dirty="0" smtClean="0"/>
              <a:t>:  </a:t>
            </a:r>
            <a:r>
              <a:rPr lang="en-US" sz="1600" dirty="0" smtClean="0">
                <a:latin typeface="Courier New"/>
                <a:cs typeface="Courier New"/>
              </a:rPr>
              <a:t>30 40 25 30  30 20 </a:t>
            </a:r>
            <a:r>
              <a:rPr lang="en-US" sz="1600" dirty="0" smtClean="0">
                <a:solidFill>
                  <a:srgbClr val="FF0000"/>
                </a:solidFill>
                <a:latin typeface="Courier New"/>
                <a:cs typeface="Courier New"/>
              </a:rPr>
              <a:t>10 </a:t>
            </a:r>
            <a:r>
              <a:rPr lang="en-US" sz="1600" dirty="0" smtClean="0">
                <a:latin typeface="Courier New"/>
                <a:cs typeface="Courier New"/>
              </a:rPr>
              <a:t>20  40 30 </a:t>
            </a:r>
            <a:r>
              <a:rPr lang="en-US" sz="1600" dirty="0" smtClean="0">
                <a:solidFill>
                  <a:srgbClr val="FF0000"/>
                </a:solidFill>
                <a:latin typeface="Courier New"/>
                <a:cs typeface="Courier New"/>
              </a:rPr>
              <a:t>20 </a:t>
            </a:r>
            <a:r>
              <a:rPr lang="en-US" sz="1600" dirty="0" smtClean="0">
                <a:latin typeface="Courier New"/>
                <a:cs typeface="Courier New"/>
              </a:rPr>
              <a:t>30  40 40 30 25</a:t>
            </a:r>
            <a:endParaRPr lang="en-US" sz="1600" dirty="0">
              <a:latin typeface="Courier New"/>
              <a:cs typeface="Courier New"/>
            </a:endParaRPr>
          </a:p>
        </p:txBody>
      </p:sp>
      <p:graphicFrame>
        <p:nvGraphicFramePr>
          <p:cNvPr id="411651" name="Object 3"/>
          <p:cNvGraphicFramePr>
            <a:graphicFrameLocks noChangeAspect="1"/>
          </p:cNvGraphicFramePr>
          <p:nvPr/>
        </p:nvGraphicFramePr>
        <p:xfrm>
          <a:off x="685800" y="3124200"/>
          <a:ext cx="4286250" cy="304800"/>
        </p:xfrm>
        <a:graphic>
          <a:graphicData uri="http://schemas.openxmlformats.org/presentationml/2006/ole">
            <mc:AlternateContent xmlns:mc="http://schemas.openxmlformats.org/markup-compatibility/2006">
              <mc:Choice xmlns:v="urn:schemas-microsoft-com:vml" Requires="v">
                <p:oleObj spid="_x0000_s412156" name="Equation" r:id="rId5" imgW="2857500" imgH="203200" progId="Equation.DSMT4">
                  <p:embed/>
                </p:oleObj>
              </mc:Choice>
              <mc:Fallback>
                <p:oleObj name="Equation" r:id="rId5" imgW="2857500" imgH="203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124200"/>
                        <a:ext cx="428625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 name="TextBox 67"/>
          <p:cNvSpPr txBox="1"/>
          <p:nvPr/>
        </p:nvSpPr>
        <p:spPr>
          <a:xfrm>
            <a:off x="4838700" y="3048000"/>
            <a:ext cx="3170497" cy="369332"/>
          </a:xfrm>
          <a:prstGeom prst="rect">
            <a:avLst/>
          </a:prstGeom>
          <a:noFill/>
        </p:spPr>
        <p:txBody>
          <a:bodyPr wrap="none" rtlCol="0">
            <a:spAutoFit/>
          </a:bodyPr>
          <a:lstStyle/>
          <a:p>
            <a:r>
              <a:rPr lang="en-US" dirty="0" smtClean="0"/>
              <a:t>, the PHRED score. Equivalently:</a:t>
            </a:r>
            <a:endParaRPr lang="en-US" dirty="0"/>
          </a:p>
        </p:txBody>
      </p:sp>
      <p:graphicFrame>
        <p:nvGraphicFramePr>
          <p:cNvPr id="70" name="Object 69"/>
          <p:cNvGraphicFramePr>
            <a:graphicFrameLocks noChangeAspect="1"/>
          </p:cNvGraphicFramePr>
          <p:nvPr/>
        </p:nvGraphicFramePr>
        <p:xfrm>
          <a:off x="685800" y="4648200"/>
          <a:ext cx="6991350" cy="533400"/>
        </p:xfrm>
        <a:graphic>
          <a:graphicData uri="http://schemas.openxmlformats.org/presentationml/2006/ole">
            <mc:AlternateContent xmlns:mc="http://schemas.openxmlformats.org/markup-compatibility/2006">
              <mc:Choice xmlns:v="urn:schemas-microsoft-com:vml" Requires="v">
                <p:oleObj spid="_x0000_s412157" name="Equation" r:id="rId7" imgW="4660900" imgH="355600" progId="Equation.DSMT4">
                  <p:embed/>
                </p:oleObj>
              </mc:Choice>
              <mc:Fallback>
                <p:oleObj name="Equation" r:id="rId7" imgW="4660900" imgH="3556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648200"/>
                        <a:ext cx="69913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TextBox 71"/>
          <p:cNvSpPr txBox="1"/>
          <p:nvPr/>
        </p:nvSpPr>
        <p:spPr>
          <a:xfrm>
            <a:off x="645960" y="4165600"/>
            <a:ext cx="7050240" cy="369332"/>
          </a:xfrm>
          <a:prstGeom prst="rect">
            <a:avLst/>
          </a:prstGeom>
          <a:noFill/>
        </p:spPr>
        <p:txBody>
          <a:bodyPr wrap="none" rtlCol="0">
            <a:spAutoFit/>
          </a:bodyPr>
          <a:lstStyle/>
          <a:p>
            <a:r>
              <a:rPr lang="en-US" dirty="0" smtClean="0"/>
              <a:t>So the probability that a read originates from a given genome position </a:t>
            </a:r>
            <a:r>
              <a:rPr lang="en-US" dirty="0" err="1" smtClean="0"/>
              <a:t>i</a:t>
            </a:r>
            <a:r>
              <a:rPr lang="en-US" dirty="0" smtClean="0"/>
              <a:t> is:</a:t>
            </a:r>
            <a:endParaRPr lang="en-US" dirty="0"/>
          </a:p>
        </p:txBody>
      </p:sp>
      <p:sp>
        <p:nvSpPr>
          <p:cNvPr id="73" name="TextBox 72"/>
          <p:cNvSpPr txBox="1"/>
          <p:nvPr/>
        </p:nvSpPr>
        <p:spPr>
          <a:xfrm>
            <a:off x="609600" y="5345668"/>
            <a:ext cx="1583186" cy="369332"/>
          </a:xfrm>
          <a:prstGeom prst="rect">
            <a:avLst/>
          </a:prstGeom>
          <a:noFill/>
        </p:spPr>
        <p:txBody>
          <a:bodyPr wrap="none" rtlCol="0">
            <a:spAutoFit/>
          </a:bodyPr>
          <a:lstStyle/>
          <a:p>
            <a:r>
              <a:rPr lang="en-US" dirty="0" smtClean="0"/>
              <a:t>In our example</a:t>
            </a:r>
            <a:endParaRPr lang="en-US" dirty="0"/>
          </a:p>
        </p:txBody>
      </p:sp>
      <p:graphicFrame>
        <p:nvGraphicFramePr>
          <p:cNvPr id="74" name="Object 73"/>
          <p:cNvGraphicFramePr>
            <a:graphicFrameLocks noChangeAspect="1"/>
          </p:cNvGraphicFramePr>
          <p:nvPr/>
        </p:nvGraphicFramePr>
        <p:xfrm>
          <a:off x="631825" y="5715000"/>
          <a:ext cx="8181975" cy="381000"/>
        </p:xfrm>
        <a:graphic>
          <a:graphicData uri="http://schemas.openxmlformats.org/presentationml/2006/ole">
            <mc:AlternateContent xmlns:mc="http://schemas.openxmlformats.org/markup-compatibility/2006">
              <mc:Choice xmlns:v="urn:schemas-microsoft-com:vml" Requires="v">
                <p:oleObj spid="_x0000_s412158" name="Equation" r:id="rId9" imgW="5727700" imgH="266700" progId="Equation.DSMT4">
                  <p:embed/>
                </p:oleObj>
              </mc:Choice>
              <mc:Fallback>
                <p:oleObj name="Equation" r:id="rId9" imgW="5727700" imgH="26670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1825" y="5715000"/>
                        <a:ext cx="81819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p:cNvPicPr>
            <a:picLocks noChangeAspect="1"/>
          </p:cNvPicPr>
          <p:nvPr/>
        </p:nvPicPr>
        <p:blipFill rotWithShape="1">
          <a:blip r:embed="rId11"/>
          <a:srcRect t="-1459"/>
          <a:stretch/>
        </p:blipFill>
        <p:spPr>
          <a:xfrm>
            <a:off x="609600" y="3505200"/>
            <a:ext cx="4673600" cy="435472"/>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6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2" grpId="0"/>
      <p:bldP spid="7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quality</a:t>
            </a:r>
            <a:endParaRPr lang="en-US" dirty="0"/>
          </a:p>
        </p:txBody>
      </p:sp>
      <p:graphicFrame>
        <p:nvGraphicFramePr>
          <p:cNvPr id="61" name="Object 60"/>
          <p:cNvGraphicFramePr>
            <a:graphicFrameLocks noChangeAspect="1"/>
          </p:cNvGraphicFramePr>
          <p:nvPr>
            <p:extLst>
              <p:ext uri="{D42A27DB-BD31-4B8C-83A1-F6EECF244321}">
                <p14:modId xmlns:p14="http://schemas.microsoft.com/office/powerpoint/2010/main" val="2408319607"/>
              </p:ext>
            </p:extLst>
          </p:nvPr>
        </p:nvGraphicFramePr>
        <p:xfrm>
          <a:off x="3733800" y="990600"/>
          <a:ext cx="3962400" cy="304800"/>
        </p:xfrm>
        <a:graphic>
          <a:graphicData uri="http://schemas.openxmlformats.org/presentationml/2006/ole">
            <mc:AlternateContent xmlns:mc="http://schemas.openxmlformats.org/markup-compatibility/2006">
              <mc:Choice xmlns:v="urn:schemas-microsoft-com:vml" Requires="v">
                <p:oleObj spid="_x0000_s413070" name="Equation" r:id="rId4" imgW="2641600" imgH="203200" progId="Equation.DSMT4">
                  <p:embed/>
                </p:oleObj>
              </mc:Choice>
              <mc:Fallback>
                <p:oleObj name="Equation" r:id="rId4" imgW="2641600" imgH="203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990600"/>
                        <a:ext cx="3962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p:nvSpPr>
        <p:spPr>
          <a:xfrm>
            <a:off x="749300" y="939800"/>
            <a:ext cx="2877711" cy="369332"/>
          </a:xfrm>
          <a:prstGeom prst="rect">
            <a:avLst/>
          </a:prstGeom>
          <a:noFill/>
        </p:spPr>
        <p:txBody>
          <a:bodyPr wrap="none" rtlCol="0">
            <a:spAutoFit/>
          </a:bodyPr>
          <a:lstStyle/>
          <a:p>
            <a:r>
              <a:rPr lang="en-US" dirty="0" smtClean="0"/>
              <a:t>What we want to estimate is </a:t>
            </a:r>
            <a:endParaRPr lang="en-US" dirty="0"/>
          </a:p>
        </p:txBody>
      </p:sp>
      <p:sp>
        <p:nvSpPr>
          <p:cNvPr id="64" name="TextBox 63"/>
          <p:cNvSpPr txBox="1"/>
          <p:nvPr/>
        </p:nvSpPr>
        <p:spPr>
          <a:xfrm>
            <a:off x="762000" y="1371600"/>
            <a:ext cx="7772400" cy="646331"/>
          </a:xfrm>
          <a:prstGeom prst="rect">
            <a:avLst/>
          </a:prstGeom>
          <a:noFill/>
        </p:spPr>
        <p:txBody>
          <a:bodyPr wrap="square" rtlCol="0">
            <a:spAutoFit/>
          </a:bodyPr>
          <a:lstStyle/>
          <a:p>
            <a:r>
              <a:rPr lang="en-US" dirty="0" smtClean="0"/>
              <a:t>That is, the posterior probability, the probability  that the region starting at </a:t>
            </a:r>
            <a:r>
              <a:rPr lang="en-US" dirty="0" err="1" smtClean="0"/>
              <a:t>i</a:t>
            </a:r>
            <a:r>
              <a:rPr lang="en-US" dirty="0" smtClean="0"/>
              <a:t> was sequenced </a:t>
            </a:r>
            <a:r>
              <a:rPr lang="en-US" i="1" dirty="0" smtClean="0"/>
              <a:t>given </a:t>
            </a:r>
            <a:r>
              <a:rPr lang="en-US" dirty="0" smtClean="0"/>
              <a:t>that we observed the read </a:t>
            </a:r>
            <a:r>
              <a:rPr lang="en-US" i="1" dirty="0" smtClean="0"/>
              <a:t>q</a:t>
            </a:r>
            <a:r>
              <a:rPr lang="en-US" dirty="0" smtClean="0"/>
              <a:t>:</a:t>
            </a:r>
            <a:endParaRPr lang="en-US" dirty="0"/>
          </a:p>
        </p:txBody>
      </p:sp>
      <p:graphicFrame>
        <p:nvGraphicFramePr>
          <p:cNvPr id="412679" name="Object 7"/>
          <p:cNvGraphicFramePr>
            <a:graphicFrameLocks noChangeAspect="1"/>
          </p:cNvGraphicFramePr>
          <p:nvPr>
            <p:extLst>
              <p:ext uri="{D42A27DB-BD31-4B8C-83A1-F6EECF244321}">
                <p14:modId xmlns:p14="http://schemas.microsoft.com/office/powerpoint/2010/main" val="626493933"/>
              </p:ext>
            </p:extLst>
          </p:nvPr>
        </p:nvGraphicFramePr>
        <p:xfrm>
          <a:off x="914400" y="2286000"/>
          <a:ext cx="4591050" cy="838200"/>
        </p:xfrm>
        <a:graphic>
          <a:graphicData uri="http://schemas.openxmlformats.org/presentationml/2006/ole">
            <mc:AlternateContent xmlns:mc="http://schemas.openxmlformats.org/markup-compatibility/2006">
              <mc:Choice xmlns:v="urn:schemas-microsoft-com:vml" Requires="v">
                <p:oleObj spid="_x0000_s413071" name="Equation" r:id="rId6" imgW="3060700" imgH="558800" progId="Equation.DSMT4">
                  <p:embed/>
                </p:oleObj>
              </mc:Choice>
              <mc:Fallback>
                <p:oleObj name="Equation" r:id="rId6" imgW="3060700" imgH="5588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286000"/>
                        <a:ext cx="45910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838200" y="3505200"/>
            <a:ext cx="7175500" cy="646331"/>
          </a:xfrm>
          <a:prstGeom prst="rect">
            <a:avLst/>
          </a:prstGeom>
          <a:noFill/>
        </p:spPr>
        <p:txBody>
          <a:bodyPr wrap="square" rtlCol="0">
            <a:spAutoFit/>
          </a:bodyPr>
          <a:lstStyle/>
          <a:p>
            <a:r>
              <a:rPr lang="en-US" dirty="0" smtClean="0"/>
              <a:t>Fortunately, there are efficient ways to approximate this probability (see Li, H </a:t>
            </a:r>
            <a:r>
              <a:rPr lang="en-US" i="1" dirty="0" smtClean="0"/>
              <a:t>genome Research </a:t>
            </a:r>
            <a:r>
              <a:rPr lang="en-US" dirty="0" smtClean="0"/>
              <a:t>2008, for example)</a:t>
            </a:r>
            <a:endParaRPr lang="en-US" dirty="0"/>
          </a:p>
        </p:txBody>
      </p:sp>
      <p:graphicFrame>
        <p:nvGraphicFramePr>
          <p:cNvPr id="412680" name="Object 8"/>
          <p:cNvGraphicFramePr>
            <a:graphicFrameLocks noChangeAspect="1"/>
          </p:cNvGraphicFramePr>
          <p:nvPr>
            <p:extLst>
              <p:ext uri="{D42A27DB-BD31-4B8C-83A1-F6EECF244321}">
                <p14:modId xmlns:p14="http://schemas.microsoft.com/office/powerpoint/2010/main" val="2538050767"/>
              </p:ext>
            </p:extLst>
          </p:nvPr>
        </p:nvGraphicFramePr>
        <p:xfrm>
          <a:off x="3048000" y="4648200"/>
          <a:ext cx="2781300" cy="304800"/>
        </p:xfrm>
        <a:graphic>
          <a:graphicData uri="http://schemas.openxmlformats.org/presentationml/2006/ole">
            <mc:AlternateContent xmlns:mc="http://schemas.openxmlformats.org/markup-compatibility/2006">
              <mc:Choice xmlns:v="urn:schemas-microsoft-com:vml" Requires="v">
                <p:oleObj spid="_x0000_s413072" name="Equation" r:id="rId8" imgW="1854200" imgH="203200" progId="Equation.DSMT4">
                  <p:embed/>
                </p:oleObj>
              </mc:Choice>
              <mc:Fallback>
                <p:oleObj name="Equation" r:id="rId8" imgW="1854200" imgH="2032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4648200"/>
                        <a:ext cx="27813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6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2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10" name="Content Placeholder 9"/>
          <p:cNvSpPr>
            <a:spLocks noGrp="1"/>
          </p:cNvSpPr>
          <p:nvPr>
            <p:ph idx="1"/>
          </p:nvPr>
        </p:nvSpPr>
        <p:spPr/>
        <p:txBody>
          <a:bodyPr/>
          <a:lstStyle/>
          <a:p>
            <a:r>
              <a:rPr lang="en-US" dirty="0" smtClean="0"/>
              <a:t>Trade-off between sensitivity, speed and memory</a:t>
            </a:r>
          </a:p>
          <a:p>
            <a:pPr lvl="1"/>
            <a:r>
              <a:rPr lang="en-US" dirty="0" smtClean="0"/>
              <a:t>Smaller seeds allow for greater mismatches at the cost of more tries</a:t>
            </a:r>
          </a:p>
          <a:p>
            <a:pPr lvl="1"/>
            <a:r>
              <a:rPr lang="en-US" dirty="0" smtClean="0"/>
              <a:t>Smaller seeds result in a smaller tables (table size is at most 4</a:t>
            </a:r>
            <a:r>
              <a:rPr lang="en-US" baseline="30000" dirty="0" smtClean="0"/>
              <a:t>k</a:t>
            </a:r>
            <a:r>
              <a:rPr lang="en-US" dirty="0" smtClean="0"/>
              <a:t>), larger seeds increase speed (less tries</a:t>
            </a:r>
            <a:r>
              <a:rPr lang="en-US" i="1" dirty="0" smtClean="0"/>
              <a:t>, </a:t>
            </a:r>
            <a:r>
              <a:rPr lang="en-US" dirty="0" smtClean="0"/>
              <a:t>but more seeds)</a:t>
            </a:r>
            <a:endParaRPr lang="en-US" baseline="30000"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Table 54"/>
          <p:cNvGraphicFramePr>
            <a:graphicFrameLocks noGrp="1"/>
          </p:cNvGraphicFramePr>
          <p:nvPr>
            <p:extLst>
              <p:ext uri="{D42A27DB-BD31-4B8C-83A1-F6EECF244321}">
                <p14:modId xmlns:p14="http://schemas.microsoft.com/office/powerpoint/2010/main" val="1019224172"/>
              </p:ext>
            </p:extLst>
          </p:nvPr>
        </p:nvGraphicFramePr>
        <p:xfrm>
          <a:off x="457200" y="1230868"/>
          <a:ext cx="4709160" cy="3214754"/>
        </p:xfrm>
        <a:graphic>
          <a:graphicData uri="http://schemas.openxmlformats.org/drawingml/2006/table">
            <a:tbl>
              <a:tblPr firstRow="1" bandRow="1">
                <a:tableStyleId>{793D81CF-94F2-401A-BA57-92F5A7B2D0C5}</a:tableStyleId>
              </a:tblPr>
              <a:tblGrid>
                <a:gridCol w="1569720"/>
                <a:gridCol w="1569720"/>
                <a:gridCol w="1569720"/>
              </a:tblGrid>
              <a:tr h="805058">
                <a:tc>
                  <a:txBody>
                    <a:bodyPr/>
                    <a:lstStyle/>
                    <a:p>
                      <a:endParaRPr lang="en-US" dirty="0"/>
                    </a:p>
                  </a:txBody>
                  <a:tcPr/>
                </a:tc>
                <a:tc>
                  <a:txBody>
                    <a:bodyPr/>
                    <a:lstStyle/>
                    <a:p>
                      <a:r>
                        <a:rPr lang="en-US" dirty="0" smtClean="0"/>
                        <a:t>Short</a:t>
                      </a:r>
                      <a:r>
                        <a:rPr lang="en-US" baseline="0" dirty="0" smtClean="0"/>
                        <a:t> </a:t>
                      </a:r>
                      <a:r>
                        <a:rPr lang="en-US" baseline="0" dirty="0" err="1" smtClean="0"/>
                        <a:t>indels</a:t>
                      </a:r>
                      <a:endParaRPr lang="en-US" dirty="0"/>
                    </a:p>
                  </a:txBody>
                  <a:tcPr/>
                </a:tc>
                <a:tc>
                  <a:txBody>
                    <a:bodyPr/>
                    <a:lstStyle/>
                    <a:p>
                      <a:r>
                        <a:rPr lang="en-US" dirty="0" smtClean="0"/>
                        <a:t>Use</a:t>
                      </a:r>
                      <a:r>
                        <a:rPr lang="en-US" baseline="0" dirty="0" smtClean="0"/>
                        <a:t> base </a:t>
                      </a:r>
                      <a:r>
                        <a:rPr lang="en-US" baseline="0" dirty="0" err="1" smtClean="0"/>
                        <a:t>qual</a:t>
                      </a:r>
                      <a:endParaRPr lang="en-US" dirty="0"/>
                    </a:p>
                  </a:txBody>
                  <a:tcPr/>
                </a:tc>
              </a:tr>
              <a:tr h="602424">
                <a:tc>
                  <a:txBody>
                    <a:bodyPr/>
                    <a:lstStyle/>
                    <a:p>
                      <a:r>
                        <a:rPr lang="en-US" dirty="0" err="1" smtClean="0"/>
                        <a:t>Maq</a:t>
                      </a:r>
                      <a:endParaRPr lang="en-US" dirty="0"/>
                    </a:p>
                  </a:txBody>
                  <a:tcPr/>
                </a:tc>
                <a:tc>
                  <a:txBody>
                    <a:bodyPr/>
                    <a:lstStyle/>
                    <a:p>
                      <a:r>
                        <a:rPr lang="en-US" b="1" dirty="0" smtClean="0"/>
                        <a:t>No</a:t>
                      </a:r>
                      <a:endParaRPr lang="en-US" b="1" dirty="0"/>
                    </a:p>
                  </a:txBody>
                  <a:tcPr/>
                </a:tc>
                <a:tc>
                  <a:txBody>
                    <a:bodyPr/>
                    <a:lstStyle/>
                    <a:p>
                      <a:r>
                        <a:rPr lang="en-US" b="1" dirty="0" smtClean="0">
                          <a:solidFill>
                            <a:srgbClr val="FF0000"/>
                          </a:solidFill>
                        </a:rPr>
                        <a:t>YES</a:t>
                      </a:r>
                      <a:endParaRPr lang="en-US" b="1" dirty="0">
                        <a:solidFill>
                          <a:srgbClr val="FF0000"/>
                        </a:solidFill>
                      </a:endParaRPr>
                    </a:p>
                  </a:txBody>
                  <a:tcPr/>
                </a:tc>
              </a:tr>
              <a:tr h="602424">
                <a:tc>
                  <a:txBody>
                    <a:bodyPr/>
                    <a:lstStyle/>
                    <a:p>
                      <a:r>
                        <a:rPr lang="en-US" dirty="0" smtClean="0"/>
                        <a:t>RMAP</a:t>
                      </a:r>
                      <a:endParaRPr lang="en-US" dirty="0"/>
                    </a:p>
                  </a:txBody>
                  <a:tcPr/>
                </a:tc>
                <a:tc>
                  <a:txBody>
                    <a:bodyPr/>
                    <a:lstStyle/>
                    <a:p>
                      <a:r>
                        <a:rPr lang="en-US" dirty="0" smtClean="0"/>
                        <a:t>Yes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YES</a:t>
                      </a:r>
                    </a:p>
                  </a:txBody>
                  <a:tcPr/>
                </a:tc>
              </a:tr>
              <a:tr h="602424">
                <a:tc>
                  <a:txBody>
                    <a:bodyPr/>
                    <a:lstStyle/>
                    <a:p>
                      <a:r>
                        <a:rPr lang="en-US" dirty="0" err="1" smtClean="0"/>
                        <a:t>SeqMap</a:t>
                      </a:r>
                      <a:endParaRPr lang="en-US" dirty="0"/>
                    </a:p>
                  </a:txBody>
                  <a:tcPr/>
                </a:tc>
                <a:tc>
                  <a:txBody>
                    <a:bodyPr/>
                    <a:lstStyle/>
                    <a:p>
                      <a:r>
                        <a:rPr lang="en-US" dirty="0" smtClean="0"/>
                        <a:t>Yes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tc>
              </a:tr>
              <a:tr h="602424">
                <a:tc>
                  <a:txBody>
                    <a:bodyPr/>
                    <a:lstStyle/>
                    <a:p>
                      <a:r>
                        <a:rPr lang="en-US" b="0" dirty="0" err="1" smtClean="0"/>
                        <a:t>SHRiMP</a:t>
                      </a:r>
                      <a:endParaRPr lang="en-US" b="0" dirty="0"/>
                    </a:p>
                  </a:txBody>
                  <a:tcPr/>
                </a:tc>
                <a:tc>
                  <a:txBody>
                    <a:bodyPr/>
                    <a:lstStyle/>
                    <a:p>
                      <a:r>
                        <a:rPr lang="en-US" dirty="0" smtClean="0"/>
                        <a:t>Yes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a:t>
                      </a: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57702634"/>
              </p:ext>
            </p:extLst>
          </p:nvPr>
        </p:nvGraphicFramePr>
        <p:xfrm>
          <a:off x="5425440" y="1230868"/>
          <a:ext cx="3139440" cy="3214754"/>
        </p:xfrm>
        <a:graphic>
          <a:graphicData uri="http://schemas.openxmlformats.org/drawingml/2006/table">
            <a:tbl>
              <a:tblPr firstRow="1" bandRow="1">
                <a:tableStyleId>{793D81CF-94F2-401A-BA57-92F5A7B2D0C5}</a:tableStyleId>
              </a:tblPr>
              <a:tblGrid>
                <a:gridCol w="1569720"/>
                <a:gridCol w="1569720"/>
              </a:tblGrid>
              <a:tr h="805058">
                <a:tc>
                  <a:txBody>
                    <a:bodyPr/>
                    <a:lstStyle/>
                    <a:p>
                      <a:endParaRPr lang="en-US" dirty="0"/>
                    </a:p>
                  </a:txBody>
                  <a:tcPr/>
                </a:tc>
                <a:tc>
                  <a:txBody>
                    <a:bodyPr/>
                    <a:lstStyle/>
                    <a:p>
                      <a:r>
                        <a:rPr lang="en-US" dirty="0" smtClean="0"/>
                        <a:t>Use Base </a:t>
                      </a:r>
                      <a:r>
                        <a:rPr lang="en-US" dirty="0" err="1" smtClean="0"/>
                        <a:t>qual</a:t>
                      </a:r>
                      <a:endParaRPr lang="en-US" dirty="0"/>
                    </a:p>
                  </a:txBody>
                  <a:tcPr/>
                </a:tc>
              </a:tr>
              <a:tr h="602424">
                <a:tc>
                  <a:txBody>
                    <a:bodyPr/>
                    <a:lstStyle/>
                    <a:p>
                      <a:r>
                        <a:rPr lang="en-US" dirty="0" smtClean="0"/>
                        <a:t>BWA</a:t>
                      </a:r>
                      <a:endParaRPr lang="en-US" dirty="0"/>
                    </a:p>
                  </a:txBody>
                  <a:tcPr/>
                </a:tc>
                <a:tc>
                  <a:txBody>
                    <a:bodyPr/>
                    <a:lstStyle/>
                    <a:p>
                      <a:r>
                        <a:rPr lang="en-US" b="1" dirty="0" smtClean="0"/>
                        <a:t>YES</a:t>
                      </a:r>
                      <a:endParaRPr lang="en-US" b="1" dirty="0"/>
                    </a:p>
                  </a:txBody>
                  <a:tcPr/>
                </a:tc>
              </a:tr>
              <a:tr h="602424">
                <a:tc>
                  <a:txBody>
                    <a:bodyPr/>
                    <a:lstStyle/>
                    <a:p>
                      <a:r>
                        <a:rPr lang="en-US" dirty="0" smtClean="0"/>
                        <a:t>Bowtie</a:t>
                      </a:r>
                      <a:endParaRPr lang="en-US" dirty="0"/>
                    </a:p>
                  </a:txBody>
                  <a:tcPr/>
                </a:tc>
                <a:tc>
                  <a:txBody>
                    <a:bodyPr/>
                    <a:lstStyle/>
                    <a:p>
                      <a:r>
                        <a:rPr lang="en-US" dirty="0" smtClean="0"/>
                        <a:t>NO</a:t>
                      </a:r>
                      <a:endParaRPr lang="en-US" dirty="0"/>
                    </a:p>
                  </a:txBody>
                  <a:tcPr/>
                </a:tc>
              </a:tr>
              <a:tr h="602424">
                <a:tc>
                  <a:txBody>
                    <a:bodyPr/>
                    <a:lstStyle/>
                    <a:p>
                      <a:r>
                        <a:rPr lang="en-US" dirty="0" err="1" smtClean="0">
                          <a:solidFill>
                            <a:schemeClr val="tx1"/>
                          </a:solidFill>
                        </a:rPr>
                        <a:t>Stampy</a:t>
                      </a:r>
                      <a:r>
                        <a:rPr lang="en-US" baseline="30000" dirty="0" smtClean="0"/>
                        <a:t>*</a:t>
                      </a:r>
                      <a:endParaRPr lang="en-US" baseline="30000" dirty="0"/>
                    </a:p>
                  </a:txBody>
                  <a:tcPr/>
                </a:tc>
                <a:tc>
                  <a:txBody>
                    <a:bodyPr/>
                    <a:lstStyle/>
                    <a:p>
                      <a:r>
                        <a:rPr lang="en-US" dirty="0" smtClean="0">
                          <a:solidFill>
                            <a:srgbClr val="000000"/>
                          </a:solidFill>
                        </a:rPr>
                        <a:t>YES</a:t>
                      </a:r>
                      <a:endParaRPr lang="en-US" dirty="0">
                        <a:solidFill>
                          <a:srgbClr val="000000"/>
                        </a:solidFill>
                      </a:endParaRPr>
                    </a:p>
                  </a:txBody>
                  <a:tcPr/>
                </a:tc>
              </a:tr>
              <a:tr h="602424">
                <a:tc>
                  <a:txBody>
                    <a:bodyPr/>
                    <a:lstStyle/>
                    <a:p>
                      <a:r>
                        <a:rPr lang="en-US" dirty="0" smtClean="0"/>
                        <a:t>Bowtie2</a:t>
                      </a:r>
                      <a:r>
                        <a:rPr lang="en-US" baseline="30000" dirty="0" smtClean="0"/>
                        <a:t>*</a:t>
                      </a:r>
                      <a:endParaRPr lang="en-US" baseline="30000" dirty="0"/>
                    </a:p>
                  </a:txBody>
                  <a:tcPr/>
                </a:tc>
                <a:tc>
                  <a:txBody>
                    <a:bodyPr/>
                    <a:lstStyle/>
                    <a:p>
                      <a:r>
                        <a:rPr lang="en-US" dirty="0" smtClean="0"/>
                        <a:t>(NO</a:t>
                      </a:r>
                      <a:r>
                        <a:rPr lang="en-US" baseline="0" dirty="0" smtClean="0"/>
                        <a:t>)</a:t>
                      </a:r>
                      <a:endParaRPr lang="en-US" dirty="0"/>
                    </a:p>
                  </a:txBody>
                  <a:tcPr/>
                </a:tc>
              </a:tr>
            </a:tbl>
          </a:graphicData>
        </a:graphic>
      </p:graphicFrame>
      <p:sp>
        <p:nvSpPr>
          <p:cNvPr id="9" name="TextBox 8"/>
          <p:cNvSpPr txBox="1"/>
          <p:nvPr/>
        </p:nvSpPr>
        <p:spPr>
          <a:xfrm>
            <a:off x="2048469" y="762000"/>
            <a:ext cx="1513405" cy="707886"/>
          </a:xfrm>
          <a:prstGeom prst="rect">
            <a:avLst/>
          </a:prstGeom>
          <a:noFill/>
        </p:spPr>
        <p:txBody>
          <a:bodyPr wrap="none" rtlCol="0">
            <a:spAutoFit/>
          </a:bodyPr>
          <a:lstStyle/>
          <a:p>
            <a:r>
              <a:rPr lang="en-US" sz="2000" b="1" dirty="0" smtClean="0"/>
              <a:t>Seed-extend</a:t>
            </a:r>
          </a:p>
          <a:p>
            <a:endParaRPr lang="en-US" sz="2000" dirty="0"/>
          </a:p>
        </p:txBody>
      </p:sp>
      <p:sp>
        <p:nvSpPr>
          <p:cNvPr id="10" name="TextBox 9"/>
          <p:cNvSpPr txBox="1"/>
          <p:nvPr/>
        </p:nvSpPr>
        <p:spPr>
          <a:xfrm>
            <a:off x="6400800" y="762001"/>
            <a:ext cx="914400" cy="707886"/>
          </a:xfrm>
          <a:prstGeom prst="rect">
            <a:avLst/>
          </a:prstGeom>
          <a:noFill/>
        </p:spPr>
        <p:txBody>
          <a:bodyPr wrap="square" rtlCol="0">
            <a:spAutoFit/>
          </a:bodyPr>
          <a:lstStyle/>
          <a:p>
            <a:r>
              <a:rPr lang="en-US" sz="2000" b="1" dirty="0" smtClean="0"/>
              <a:t>BWT</a:t>
            </a:r>
          </a:p>
          <a:p>
            <a:endParaRPr lang="en-US" sz="2000" dirty="0"/>
          </a:p>
        </p:txBody>
      </p:sp>
      <p:sp>
        <p:nvSpPr>
          <p:cNvPr id="11" name="TextBox 10"/>
          <p:cNvSpPr txBox="1"/>
          <p:nvPr/>
        </p:nvSpPr>
        <p:spPr>
          <a:xfrm>
            <a:off x="381000" y="5791200"/>
            <a:ext cx="8229600" cy="1077218"/>
          </a:xfrm>
          <a:prstGeom prst="rect">
            <a:avLst/>
          </a:prstGeom>
          <a:noFill/>
        </p:spPr>
        <p:txBody>
          <a:bodyPr wrap="square" rtlCol="0">
            <a:spAutoFit/>
          </a:bodyPr>
          <a:lstStyle/>
          <a:p>
            <a:r>
              <a:rPr lang="en-US" sz="1600" b="1" baseline="30000" dirty="0" smtClean="0">
                <a:solidFill>
                  <a:srgbClr val="FF0000"/>
                </a:solidFill>
              </a:rPr>
              <a:t>*</a:t>
            </a:r>
            <a:r>
              <a:rPr lang="en-US" sz="1600" b="1" dirty="0" err="1" smtClean="0">
                <a:solidFill>
                  <a:srgbClr val="FF0000"/>
                </a:solidFill>
              </a:rPr>
              <a:t>Stampy</a:t>
            </a:r>
            <a:r>
              <a:rPr lang="en-US" sz="1600" b="1" dirty="0" smtClean="0">
                <a:solidFill>
                  <a:srgbClr val="FF0000"/>
                </a:solidFill>
              </a:rPr>
              <a:t> is a hybrid approach which first uses BWA to map reads then uses seed-extend only to reads not mapped by BWA</a:t>
            </a:r>
          </a:p>
          <a:p>
            <a:r>
              <a:rPr lang="en-US" sz="1600" b="1" baseline="30000" dirty="0" smtClean="0">
                <a:solidFill>
                  <a:srgbClr val="FF0000"/>
                </a:solidFill>
              </a:rPr>
              <a:t>*</a:t>
            </a:r>
            <a:r>
              <a:rPr lang="en-US" sz="1600" b="1" dirty="0" smtClean="0">
                <a:solidFill>
                  <a:srgbClr val="FF0000"/>
                </a:solidFill>
              </a:rPr>
              <a:t>Bowtie2 </a:t>
            </a:r>
            <a:r>
              <a:rPr lang="en-US" sz="1600" b="1" dirty="0">
                <a:solidFill>
                  <a:srgbClr val="FF0000"/>
                </a:solidFill>
              </a:rPr>
              <a:t>b</a:t>
            </a:r>
            <a:r>
              <a:rPr lang="en-US" sz="1600" b="1" dirty="0" smtClean="0">
                <a:solidFill>
                  <a:srgbClr val="FF0000"/>
                </a:solidFill>
              </a:rPr>
              <a:t>reaks reads into smaller pieces and maps these “seeds” using a BWT genome. </a:t>
            </a:r>
            <a:endParaRPr lang="en-US" sz="1600" b="1" dirty="0">
              <a:solidFill>
                <a:srgbClr val="FF0000"/>
              </a:solidFill>
            </a:endParaRPr>
          </a:p>
          <a:p>
            <a:endParaRPr lang="en-US" sz="1600" b="1" dirty="0">
              <a:solidFill>
                <a:srgbClr val="FF0000"/>
              </a:solidFill>
            </a:endParaRPr>
          </a:p>
        </p:txBody>
      </p:sp>
      <p:sp>
        <p:nvSpPr>
          <p:cNvPr id="13" name="Title 12"/>
          <p:cNvSpPr>
            <a:spLocks noGrp="1"/>
          </p:cNvSpPr>
          <p:nvPr>
            <p:ph type="title"/>
          </p:nvPr>
        </p:nvSpPr>
        <p:spPr/>
        <p:txBody>
          <a:bodyPr>
            <a:normAutofit/>
          </a:bodyPr>
          <a:lstStyle/>
          <a:p>
            <a:r>
              <a:rPr lang="en-US" dirty="0" smtClean="0">
                <a:latin typeface="Gill Sans MT" pitchFamily="34" charset="0"/>
              </a:rPr>
              <a:t>Short read mapping software</a:t>
            </a:r>
            <a:endParaRPr lang="en-US" dirty="0"/>
          </a:p>
        </p:txBody>
      </p:sp>
    </p:spTree>
    <p:extLst>
      <p:ext uri="{BB962C8B-B14F-4D97-AF65-F5344CB8AC3E}">
        <p14:creationId xmlns:p14="http://schemas.microsoft.com/office/powerpoint/2010/main" val="1508187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eaLnBrk="1" hangingPunct="1"/>
            <a:r>
              <a:rPr lang="en-US" dirty="0" smtClean="0">
                <a:effectLst>
                  <a:outerShdw blurRad="38100" dist="38100" dir="2700000" algn="tl">
                    <a:srgbClr val="212121"/>
                  </a:outerShdw>
                </a:effectLst>
                <a:latin typeface="Calisto MT" charset="0"/>
                <a:ea typeface="ＭＳ Ｐゴシック" charset="0"/>
                <a:cs typeface="ＭＳ Ｐゴシック" charset="0"/>
              </a:rPr>
              <a:t>RNA-</a:t>
            </a:r>
            <a:r>
              <a:rPr lang="en-US" dirty="0" err="1" smtClean="0">
                <a:effectLst>
                  <a:outerShdw blurRad="38100" dist="38100" dir="2700000" algn="tl">
                    <a:srgbClr val="212121"/>
                  </a:outerShdw>
                </a:effectLst>
                <a:latin typeface="Calisto MT" charset="0"/>
                <a:ea typeface="ＭＳ Ｐゴシック" charset="0"/>
                <a:cs typeface="ＭＳ Ｐゴシック" charset="0"/>
              </a:rPr>
              <a:t>Seq</a:t>
            </a:r>
            <a:r>
              <a:rPr lang="en-US" dirty="0" smtClean="0">
                <a:effectLst>
                  <a:outerShdw blurRad="38100" dist="38100" dir="2700000" algn="tl">
                    <a:srgbClr val="212121"/>
                  </a:outerShdw>
                </a:effectLst>
                <a:latin typeface="Calisto MT" charset="0"/>
                <a:ea typeface="ＭＳ Ｐゴシック" charset="0"/>
                <a:cs typeface="ＭＳ Ｐゴシック" charset="0"/>
              </a:rPr>
              <a:t> </a:t>
            </a:r>
            <a:r>
              <a:rPr lang="en-US" dirty="0">
                <a:effectLst>
                  <a:outerShdw blurRad="38100" dist="38100" dir="2700000" algn="tl">
                    <a:srgbClr val="212121"/>
                  </a:outerShdw>
                </a:effectLst>
                <a:latin typeface="Calisto MT" charset="0"/>
                <a:ea typeface="ＭＳ Ｐゴシック" charset="0"/>
                <a:cs typeface="ＭＳ Ｐゴシック" charset="0"/>
              </a:rPr>
              <a:t>Read mapping</a:t>
            </a:r>
          </a:p>
        </p:txBody>
      </p:sp>
      <p:pic>
        <p:nvPicPr>
          <p:cNvPr id="29699" name="Picture 4" descr="rnaseq.mapping.ai"/>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 y="1120775"/>
            <a:ext cx="9180513"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RNASeqAlignmentCartoon_s1.ai"/>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602038"/>
            <a:ext cx="7620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RNASeqAlignmentCartoon_s2.ai"/>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589338"/>
            <a:ext cx="7620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34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txBox="1">
            <a:spLocks/>
          </p:cNvSpPr>
          <p:nvPr/>
        </p:nvSpPr>
        <p:spPr bwMode="auto">
          <a:xfrm>
            <a:off x="152400" y="228600"/>
            <a:ext cx="9144000" cy="457200"/>
          </a:xfrm>
          <a:prstGeom prst="rect">
            <a:avLst/>
          </a:prstGeom>
          <a:noFill/>
          <a:ln w="9525">
            <a:noFill/>
            <a:miter lim="800000"/>
            <a:headEnd/>
            <a:tailEnd/>
          </a:ln>
        </p:spPr>
        <p:txBody>
          <a:bodyPr anchor="ctr"/>
          <a:lstStyle/>
          <a:p>
            <a:pPr fontAlgn="auto">
              <a:spcAft>
                <a:spcPts val="0"/>
              </a:spcAft>
              <a:defRPr/>
            </a:pPr>
            <a:r>
              <a:rPr lang="en-US" sz="2400" dirty="0" smtClean="0">
                <a:latin typeface="Gill Sans MT" pitchFamily="34" charset="0"/>
              </a:rPr>
              <a:t>Mapping RNA-</a:t>
            </a:r>
            <a:r>
              <a:rPr lang="en-US" sz="2400" dirty="0" err="1" smtClean="0">
                <a:latin typeface="Gill Sans MT" pitchFamily="34" charset="0"/>
              </a:rPr>
              <a:t>Seq</a:t>
            </a:r>
            <a:r>
              <a:rPr lang="en-US" sz="2400" dirty="0" smtClean="0">
                <a:latin typeface="Gill Sans MT" pitchFamily="34" charset="0"/>
              </a:rPr>
              <a:t> reads: Seed-extend spliced alignment (e.g. GSNAP)</a:t>
            </a:r>
            <a:endParaRPr lang="en-US" sz="2400" dirty="0">
              <a:latin typeface="Gill Sans MT" pitchFamily="34" charset="0"/>
            </a:endParaRPr>
          </a:p>
        </p:txBody>
      </p:sp>
      <p:sp>
        <p:nvSpPr>
          <p:cNvPr id="56" name="TextBox 55"/>
          <p:cNvSpPr txBox="1"/>
          <p:nvPr/>
        </p:nvSpPr>
        <p:spPr>
          <a:xfrm>
            <a:off x="990600" y="6019800"/>
            <a:ext cx="184666" cy="369332"/>
          </a:xfrm>
          <a:prstGeom prst="rect">
            <a:avLst/>
          </a:prstGeom>
          <a:noFill/>
        </p:spPr>
        <p:txBody>
          <a:bodyPr wrap="none" rtlCol="0">
            <a:spAutoFit/>
          </a:bodyPr>
          <a:lstStyle/>
          <a:p>
            <a:endParaRPr lang="en-US" dirty="0"/>
          </a:p>
        </p:txBody>
      </p:sp>
      <p:pic>
        <p:nvPicPr>
          <p:cNvPr id="10" name="Picture 9" descr="spliced_read_alignment.png"/>
          <p:cNvPicPr>
            <a:picLocks noChangeAspect="1"/>
          </p:cNvPicPr>
          <p:nvPr/>
        </p:nvPicPr>
        <p:blipFill>
          <a:blip r:embed="rId3"/>
          <a:srcRect l="60151" t="30731" b="23504"/>
          <a:stretch>
            <a:fillRect/>
          </a:stretch>
        </p:blipFill>
        <p:spPr>
          <a:xfrm>
            <a:off x="2286000" y="914400"/>
            <a:ext cx="4191000" cy="5139952"/>
          </a:xfrm>
          <a:prstGeom prst="rect">
            <a:avLst/>
          </a:prstGeom>
        </p:spPr>
      </p:pic>
      <p:sp>
        <p:nvSpPr>
          <p:cNvPr id="11" name="TextBox 10"/>
          <p:cNvSpPr txBox="1"/>
          <p:nvPr/>
        </p:nvSpPr>
        <p:spPr>
          <a:xfrm>
            <a:off x="2209800" y="2286000"/>
            <a:ext cx="4572000" cy="1524000"/>
          </a:xfrm>
          <a:prstGeom prst="rect">
            <a:avLst/>
          </a:prstGeom>
          <a:solidFill>
            <a:schemeClr val="bg1"/>
          </a:solidFill>
        </p:spPr>
        <p:txBody>
          <a:bodyPr wrap="square" rtlCol="0">
            <a:spAutoFit/>
          </a:bodyPr>
          <a:lstStyle/>
          <a:p>
            <a:endParaRPr lang="en-US" dirty="0"/>
          </a:p>
        </p:txBody>
      </p:sp>
      <p:sp>
        <p:nvSpPr>
          <p:cNvPr id="14" name="TextBox 13"/>
          <p:cNvSpPr txBox="1"/>
          <p:nvPr/>
        </p:nvSpPr>
        <p:spPr>
          <a:xfrm>
            <a:off x="2133600" y="3962400"/>
            <a:ext cx="4572000" cy="1981200"/>
          </a:xfrm>
          <a:prstGeom prst="rect">
            <a:avLst/>
          </a:prstGeom>
          <a:solidFill>
            <a:schemeClr val="bg1"/>
          </a:solidFill>
        </p:spPr>
        <p:txBody>
          <a:bodyPr wrap="square" rtlCol="0">
            <a:spAutoFit/>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P spid="1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rPr>
              <a:t>Sequencing: applications</a:t>
            </a:r>
            <a:endParaRPr lang="en-US" dirty="0"/>
          </a:p>
        </p:txBody>
      </p:sp>
      <p:sp>
        <p:nvSpPr>
          <p:cNvPr id="22531" name="Rectangle 3"/>
          <p:cNvSpPr>
            <a:spLocks noGrp="1" noChangeArrowheads="1"/>
          </p:cNvSpPr>
          <p:nvPr>
            <p:ph type="body" idx="4294967295"/>
          </p:nvPr>
        </p:nvSpPr>
        <p:spPr>
          <a:xfrm>
            <a:off x="304800" y="838200"/>
            <a:ext cx="7772400" cy="5105400"/>
          </a:xfrm>
        </p:spPr>
        <p:txBody>
          <a:bodyPr>
            <a:noAutofit/>
          </a:bodyPr>
          <a:lstStyle/>
          <a:p>
            <a:pPr eaLnBrk="1" hangingPunct="1">
              <a:lnSpc>
                <a:spcPct val="90000"/>
              </a:lnSpc>
              <a:buFontTx/>
              <a:buNone/>
            </a:pPr>
            <a:r>
              <a:rPr lang="en-US" sz="1800" dirty="0">
                <a:ea typeface="ＭＳ Ｐゴシック" charset="0"/>
              </a:rPr>
              <a:t>Counting applications</a:t>
            </a:r>
          </a:p>
          <a:p>
            <a:pPr eaLnBrk="1" hangingPunct="1">
              <a:lnSpc>
                <a:spcPct val="90000"/>
              </a:lnSpc>
            </a:pPr>
            <a:r>
              <a:rPr lang="en-US" sz="1800" dirty="0">
                <a:ea typeface="ＭＳ Ｐゴシック" charset="0"/>
              </a:rPr>
              <a:t>Profiling</a:t>
            </a:r>
          </a:p>
          <a:p>
            <a:pPr lvl="1" eaLnBrk="1" hangingPunct="1">
              <a:lnSpc>
                <a:spcPct val="90000"/>
              </a:lnSpc>
            </a:pPr>
            <a:r>
              <a:rPr lang="en-US" sz="1800" dirty="0">
                <a:ea typeface="ＭＳ Ｐゴシック" charset="0"/>
              </a:rPr>
              <a:t>microRNAs</a:t>
            </a:r>
          </a:p>
          <a:p>
            <a:pPr lvl="1" eaLnBrk="1" hangingPunct="1">
              <a:lnSpc>
                <a:spcPct val="90000"/>
              </a:lnSpc>
            </a:pPr>
            <a:r>
              <a:rPr lang="en-US" sz="1800" dirty="0" err="1">
                <a:ea typeface="ＭＳ Ｐゴシック" charset="0"/>
              </a:rPr>
              <a:t>Immunogenomics</a:t>
            </a:r>
            <a:endParaRPr lang="en-US" sz="1800" dirty="0">
              <a:ea typeface="ＭＳ Ｐゴシック" charset="0"/>
            </a:endParaRPr>
          </a:p>
          <a:p>
            <a:pPr lvl="1" eaLnBrk="1" hangingPunct="1">
              <a:lnSpc>
                <a:spcPct val="90000"/>
              </a:lnSpc>
            </a:pPr>
            <a:r>
              <a:rPr lang="en-US" sz="1800" dirty="0" err="1">
                <a:ea typeface="ＭＳ Ｐゴシック" charset="0"/>
              </a:rPr>
              <a:t>Transcriptomics</a:t>
            </a:r>
            <a:endParaRPr lang="en-US" sz="1800" dirty="0">
              <a:ea typeface="ＭＳ Ｐゴシック" charset="0"/>
            </a:endParaRPr>
          </a:p>
          <a:p>
            <a:pPr eaLnBrk="1" hangingPunct="1">
              <a:lnSpc>
                <a:spcPct val="90000"/>
              </a:lnSpc>
            </a:pPr>
            <a:r>
              <a:rPr lang="en-US" sz="1800" dirty="0" err="1">
                <a:ea typeface="ＭＳ Ｐゴシック" charset="0"/>
              </a:rPr>
              <a:t>Epigenomics</a:t>
            </a:r>
            <a:endParaRPr lang="en-US" sz="1800" dirty="0">
              <a:ea typeface="ＭＳ Ｐゴシック" charset="0"/>
            </a:endParaRPr>
          </a:p>
          <a:p>
            <a:pPr lvl="1" eaLnBrk="1" hangingPunct="1">
              <a:lnSpc>
                <a:spcPct val="90000"/>
              </a:lnSpc>
            </a:pPr>
            <a:r>
              <a:rPr lang="en-US" sz="1800" dirty="0">
                <a:ea typeface="ＭＳ Ｐゴシック" charset="0"/>
              </a:rPr>
              <a:t>Map histone modifications</a:t>
            </a:r>
          </a:p>
          <a:p>
            <a:pPr lvl="1" eaLnBrk="1" hangingPunct="1">
              <a:lnSpc>
                <a:spcPct val="90000"/>
              </a:lnSpc>
            </a:pPr>
            <a:r>
              <a:rPr lang="en-US" sz="1800" dirty="0">
                <a:ea typeface="ＭＳ Ｐゴシック" charset="0"/>
              </a:rPr>
              <a:t>Map DNA methylation </a:t>
            </a:r>
            <a:endParaRPr lang="en-US" sz="1800" dirty="0" smtClean="0">
              <a:ea typeface="ＭＳ Ｐゴシック" charset="0"/>
            </a:endParaRPr>
          </a:p>
          <a:p>
            <a:pPr lvl="1" eaLnBrk="1" hangingPunct="1">
              <a:lnSpc>
                <a:spcPct val="90000"/>
              </a:lnSpc>
            </a:pPr>
            <a:r>
              <a:rPr lang="en-US" sz="1800" dirty="0" smtClean="0">
                <a:ea typeface="ＭＳ Ｐゴシック" charset="0"/>
              </a:rPr>
              <a:t>3D genome conformation</a:t>
            </a:r>
          </a:p>
          <a:p>
            <a:pPr>
              <a:lnSpc>
                <a:spcPct val="90000"/>
              </a:lnSpc>
            </a:pPr>
            <a:r>
              <a:rPr lang="en-US" sz="1800" dirty="0" smtClean="0">
                <a:ea typeface="ＭＳ Ｐゴシック" charset="0"/>
              </a:rPr>
              <a:t>Nucleic acid Interactions </a:t>
            </a:r>
            <a:endParaRPr lang="en-US" sz="1800" dirty="0">
              <a:ea typeface="ＭＳ Ｐゴシック" charset="0"/>
            </a:endParaRPr>
          </a:p>
          <a:p>
            <a:pPr>
              <a:lnSpc>
                <a:spcPct val="90000"/>
              </a:lnSpc>
            </a:pPr>
            <a:endParaRPr lang="en-US" sz="1600" dirty="0">
              <a:ea typeface="ＭＳ Ｐゴシック" charset="0"/>
            </a:endParaRPr>
          </a:p>
          <a:p>
            <a:pPr eaLnBrk="1" hangingPunct="1">
              <a:lnSpc>
                <a:spcPct val="90000"/>
              </a:lnSpc>
              <a:buFontTx/>
              <a:buNone/>
            </a:pPr>
            <a:r>
              <a:rPr lang="en-US" sz="1800" dirty="0">
                <a:ea typeface="ＭＳ Ｐゴシック" charset="0"/>
              </a:rPr>
              <a:t>Polymorphism/mutation </a:t>
            </a:r>
            <a:r>
              <a:rPr lang="en-US" sz="1800" dirty="0" smtClean="0">
                <a:ea typeface="ＭＳ Ｐゴシック" charset="0"/>
              </a:rPr>
              <a:t>discovery</a:t>
            </a:r>
            <a:endParaRPr lang="en-US" sz="1800" dirty="0">
              <a:ea typeface="ＭＳ Ｐゴシック" charset="0"/>
            </a:endParaRPr>
          </a:p>
          <a:p>
            <a:pPr lvl="1" eaLnBrk="1" hangingPunct="1">
              <a:lnSpc>
                <a:spcPct val="90000"/>
              </a:lnSpc>
            </a:pPr>
            <a:r>
              <a:rPr lang="en-US" sz="1800" dirty="0">
                <a:ea typeface="ＭＳ Ｐゴシック" charset="0"/>
              </a:rPr>
              <a:t>Bacteria</a:t>
            </a:r>
          </a:p>
          <a:p>
            <a:pPr lvl="1" eaLnBrk="1" hangingPunct="1">
              <a:lnSpc>
                <a:spcPct val="90000"/>
              </a:lnSpc>
            </a:pPr>
            <a:r>
              <a:rPr lang="en-US" sz="1800" dirty="0">
                <a:ea typeface="ＭＳ Ｐゴシック" charset="0"/>
              </a:rPr>
              <a:t>Genome dynamics</a:t>
            </a:r>
          </a:p>
          <a:p>
            <a:pPr lvl="1" eaLnBrk="1" hangingPunct="1">
              <a:lnSpc>
                <a:spcPct val="90000"/>
              </a:lnSpc>
            </a:pPr>
            <a:r>
              <a:rPr lang="en-US" sz="1800" dirty="0">
                <a:ea typeface="ＭＳ Ｐゴシック" charset="0"/>
              </a:rPr>
              <a:t>Exon (and other target) sequencing</a:t>
            </a:r>
          </a:p>
          <a:p>
            <a:pPr lvl="1" eaLnBrk="1" hangingPunct="1">
              <a:lnSpc>
                <a:spcPct val="90000"/>
              </a:lnSpc>
            </a:pPr>
            <a:r>
              <a:rPr lang="en-US" sz="1800" dirty="0">
                <a:ea typeface="ＭＳ Ｐゴシック" charset="0"/>
              </a:rPr>
              <a:t>Disease gene sequencing</a:t>
            </a:r>
          </a:p>
          <a:p>
            <a:pPr eaLnBrk="1" hangingPunct="1">
              <a:lnSpc>
                <a:spcPct val="90000"/>
              </a:lnSpc>
            </a:pPr>
            <a:r>
              <a:rPr lang="en-US" sz="1800" dirty="0">
                <a:ea typeface="ＭＳ Ｐゴシック" charset="0"/>
              </a:rPr>
              <a:t>V</a:t>
            </a:r>
            <a:r>
              <a:rPr lang="en-US" sz="1800" dirty="0" smtClean="0">
                <a:ea typeface="ＭＳ Ｐゴシック" charset="0"/>
              </a:rPr>
              <a:t>ariation and association studies</a:t>
            </a:r>
          </a:p>
          <a:p>
            <a:pPr eaLnBrk="1" hangingPunct="1">
              <a:lnSpc>
                <a:spcPct val="90000"/>
              </a:lnSpc>
            </a:pPr>
            <a:r>
              <a:rPr lang="en-US" sz="1800" dirty="0" smtClean="0">
                <a:ea typeface="ＭＳ Ｐゴシック" charset="0"/>
              </a:rPr>
              <a:t>Genetics and gene discovery</a:t>
            </a:r>
          </a:p>
        </p:txBody>
      </p:sp>
      <p:pic>
        <p:nvPicPr>
          <p:cNvPr id="2253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0" y="3733800"/>
            <a:ext cx="25273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5245100" y="838200"/>
            <a:ext cx="3886200" cy="2971800"/>
          </a:xfrm>
          <a:prstGeom prst="rect">
            <a:avLst/>
          </a:prstGeom>
          <a:noFill/>
          <a:ln w="9525">
            <a:noFill/>
            <a:miter lim="800000"/>
            <a:headEnd/>
            <a:tailEnd/>
          </a:ln>
        </p:spPr>
        <p:txBody>
          <a:bodyPr/>
          <a:lstStyle/>
          <a:p>
            <a:pPr marL="342900" indent="-342900" eaLnBrk="1" hangingPunct="1">
              <a:lnSpc>
                <a:spcPct val="90000"/>
              </a:lnSpc>
              <a:spcBef>
                <a:spcPct val="20000"/>
              </a:spcBef>
              <a:defRPr/>
            </a:pPr>
            <a:endParaRPr lang="en-US" sz="1600" kern="0" dirty="0">
              <a:latin typeface="Arial"/>
              <a:ea typeface="+mn-ea"/>
              <a:cs typeface="Arial"/>
            </a:endParaRPr>
          </a:p>
          <a:p>
            <a:pPr marL="342900" lvl="0" indent="-342900">
              <a:lnSpc>
                <a:spcPct val="90000"/>
              </a:lnSpc>
              <a:spcBef>
                <a:spcPct val="20000"/>
              </a:spcBef>
              <a:buFont typeface="Arial" pitchFamily="34" charset="0"/>
              <a:buChar char="•"/>
            </a:pPr>
            <a:r>
              <a:rPr lang="en-US" dirty="0" smtClean="0">
                <a:solidFill>
                  <a:prstClr val="black"/>
                </a:solidFill>
                <a:latin typeface="Gill Sans MT"/>
                <a:ea typeface="ＭＳ Ｐゴシック" charset="0"/>
                <a:cs typeface="Gill Sans MT"/>
              </a:rPr>
              <a:t>Cancer </a:t>
            </a:r>
            <a:r>
              <a:rPr lang="en-US" dirty="0">
                <a:solidFill>
                  <a:prstClr val="black"/>
                </a:solidFill>
                <a:latin typeface="Gill Sans MT"/>
                <a:ea typeface="ＭＳ Ｐゴシック" charset="0"/>
                <a:cs typeface="Gill Sans MT"/>
              </a:rPr>
              <a:t>genomics </a:t>
            </a:r>
          </a:p>
          <a:p>
            <a:pPr marL="742950" lvl="1" indent="-285750">
              <a:lnSpc>
                <a:spcPct val="90000"/>
              </a:lnSpc>
              <a:spcBef>
                <a:spcPct val="20000"/>
              </a:spcBef>
              <a:buFont typeface="Arial" pitchFamily="34" charset="0"/>
              <a:buChar char="–"/>
            </a:pPr>
            <a:r>
              <a:rPr lang="en-US" dirty="0">
                <a:solidFill>
                  <a:prstClr val="black"/>
                </a:solidFill>
                <a:latin typeface="Gill Sans MT"/>
                <a:ea typeface="ＭＳ Ｐゴシック" charset="0"/>
                <a:cs typeface="Gill Sans MT"/>
              </a:rPr>
              <a:t>Map translocations, CNVs, structural changes</a:t>
            </a:r>
          </a:p>
          <a:p>
            <a:pPr marL="742950" lvl="1" indent="-285750">
              <a:lnSpc>
                <a:spcPct val="90000"/>
              </a:lnSpc>
              <a:spcBef>
                <a:spcPct val="20000"/>
              </a:spcBef>
              <a:buFont typeface="Arial" pitchFamily="34" charset="0"/>
              <a:buChar char="–"/>
            </a:pPr>
            <a:r>
              <a:rPr lang="en-US" dirty="0">
                <a:solidFill>
                  <a:prstClr val="black"/>
                </a:solidFill>
                <a:latin typeface="Gill Sans MT"/>
                <a:ea typeface="ＭＳ Ｐゴシック" charset="0"/>
                <a:cs typeface="Gill Sans MT"/>
              </a:rPr>
              <a:t>Profile somatic mutations</a:t>
            </a:r>
          </a:p>
          <a:p>
            <a:pPr marL="342900" indent="-342900" eaLnBrk="1" hangingPunct="1">
              <a:lnSpc>
                <a:spcPct val="90000"/>
              </a:lnSpc>
              <a:spcBef>
                <a:spcPct val="20000"/>
              </a:spcBef>
              <a:buFontTx/>
              <a:buChar char="•"/>
              <a:defRPr/>
            </a:pPr>
            <a:r>
              <a:rPr lang="en-US" kern="0" dirty="0" smtClean="0">
                <a:latin typeface="Gill Sans MT"/>
                <a:ea typeface="+mn-ea"/>
                <a:cs typeface="Gill Sans MT"/>
              </a:rPr>
              <a:t>Genome </a:t>
            </a:r>
            <a:r>
              <a:rPr lang="en-US" kern="0" dirty="0">
                <a:latin typeface="Gill Sans MT"/>
                <a:ea typeface="+mn-ea"/>
                <a:cs typeface="Gill Sans MT"/>
              </a:rPr>
              <a:t>assembly</a:t>
            </a:r>
          </a:p>
          <a:p>
            <a:pPr marL="342900" indent="-342900" eaLnBrk="1" hangingPunct="1">
              <a:lnSpc>
                <a:spcPct val="90000"/>
              </a:lnSpc>
              <a:spcBef>
                <a:spcPct val="20000"/>
              </a:spcBef>
              <a:buFontTx/>
              <a:buChar char="•"/>
              <a:defRPr/>
            </a:pPr>
            <a:r>
              <a:rPr lang="en-US" kern="0" dirty="0">
                <a:latin typeface="Gill Sans MT"/>
                <a:ea typeface="+mn-ea"/>
                <a:cs typeface="Gill Sans MT"/>
              </a:rPr>
              <a:t>Ancient DNA (Neanderthal)</a:t>
            </a:r>
            <a:endParaRPr lang="en-US" sz="2000" kern="0" dirty="0">
              <a:latin typeface="Gill Sans MT"/>
              <a:ea typeface="+mn-ea"/>
              <a:cs typeface="Gill Sans MT"/>
            </a:endParaRPr>
          </a:p>
          <a:p>
            <a:pPr marL="342900" indent="-342900" eaLnBrk="1" hangingPunct="1">
              <a:lnSpc>
                <a:spcPct val="90000"/>
              </a:lnSpc>
              <a:spcBef>
                <a:spcPct val="20000"/>
              </a:spcBef>
              <a:buFontTx/>
              <a:buChar char="•"/>
              <a:defRPr/>
            </a:pPr>
            <a:r>
              <a:rPr lang="en-US" kern="0" dirty="0">
                <a:latin typeface="Gill Sans MT"/>
                <a:ea typeface="+mn-ea"/>
                <a:cs typeface="Gill Sans MT"/>
              </a:rPr>
              <a:t>Pathogen discovery</a:t>
            </a:r>
          </a:p>
          <a:p>
            <a:pPr marL="342900" indent="-342900" eaLnBrk="1" hangingPunct="1">
              <a:lnSpc>
                <a:spcPct val="90000"/>
              </a:lnSpc>
              <a:spcBef>
                <a:spcPct val="20000"/>
              </a:spcBef>
              <a:buFontTx/>
              <a:buChar char="•"/>
              <a:defRPr/>
            </a:pPr>
            <a:r>
              <a:rPr lang="en-US" kern="0" dirty="0" err="1">
                <a:latin typeface="Gill Sans MT"/>
                <a:ea typeface="+mn-ea"/>
                <a:cs typeface="Gill Sans MT"/>
              </a:rPr>
              <a:t>Metagenomics</a:t>
            </a:r>
            <a:endParaRPr lang="en-US" kern="0" dirty="0">
              <a:latin typeface="Gill Sans MT"/>
              <a:ea typeface="+mn-ea"/>
              <a:cs typeface="Gill Sans MT"/>
            </a:endParaRPr>
          </a:p>
        </p:txBody>
      </p:sp>
      <p:sp>
        <p:nvSpPr>
          <p:cNvPr id="2" name="Rectangle 1"/>
          <p:cNvSpPr/>
          <p:nvPr/>
        </p:nvSpPr>
        <p:spPr>
          <a:xfrm>
            <a:off x="228600" y="838200"/>
            <a:ext cx="3657600" cy="3048000"/>
          </a:xfrm>
          <a:prstGeom prst="rect">
            <a:avLst/>
          </a:prstGeom>
          <a:noFill/>
          <a:ln w="3810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28080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pliced_read_alignment.png"/>
          <p:cNvPicPr>
            <a:picLocks noChangeAspect="1"/>
          </p:cNvPicPr>
          <p:nvPr/>
        </p:nvPicPr>
        <p:blipFill>
          <a:blip r:embed="rId3"/>
          <a:srcRect t="31935" r="52572" b="23505"/>
          <a:stretch>
            <a:fillRect/>
          </a:stretch>
        </p:blipFill>
        <p:spPr>
          <a:xfrm>
            <a:off x="2514600" y="990600"/>
            <a:ext cx="4800600" cy="4816640"/>
          </a:xfrm>
          <a:prstGeom prst="rect">
            <a:avLst/>
          </a:prstGeom>
        </p:spPr>
      </p:pic>
      <p:sp>
        <p:nvSpPr>
          <p:cNvPr id="82" name="Title 1"/>
          <p:cNvSpPr txBox="1">
            <a:spLocks/>
          </p:cNvSpPr>
          <p:nvPr/>
        </p:nvSpPr>
        <p:spPr bwMode="auto">
          <a:xfrm>
            <a:off x="152400" y="228600"/>
            <a:ext cx="9144000" cy="457200"/>
          </a:xfrm>
          <a:prstGeom prst="rect">
            <a:avLst/>
          </a:prstGeom>
          <a:noFill/>
          <a:ln w="9525">
            <a:noFill/>
            <a:miter lim="800000"/>
            <a:headEnd/>
            <a:tailEnd/>
          </a:ln>
        </p:spPr>
        <p:txBody>
          <a:bodyPr anchor="ctr"/>
          <a:lstStyle/>
          <a:p>
            <a:pPr fontAlgn="auto">
              <a:spcAft>
                <a:spcPts val="0"/>
              </a:spcAft>
              <a:defRPr/>
            </a:pPr>
            <a:r>
              <a:rPr lang="en-US" sz="2400" dirty="0" smtClean="0">
                <a:latin typeface="Gill Sans MT" pitchFamily="34" charset="0"/>
              </a:rPr>
              <a:t>Mapping RNA-</a:t>
            </a:r>
            <a:r>
              <a:rPr lang="en-US" sz="2400" dirty="0" err="1" smtClean="0">
                <a:latin typeface="Gill Sans MT" pitchFamily="34" charset="0"/>
              </a:rPr>
              <a:t>Seq</a:t>
            </a:r>
            <a:r>
              <a:rPr lang="en-US" sz="2400" dirty="0" smtClean="0">
                <a:latin typeface="Gill Sans MT" pitchFamily="34" charset="0"/>
              </a:rPr>
              <a:t> reads: Exon-first spliced alignment (e.g. </a:t>
            </a:r>
            <a:r>
              <a:rPr lang="en-US" sz="2400" dirty="0" err="1" smtClean="0">
                <a:latin typeface="Gill Sans MT" pitchFamily="34" charset="0"/>
              </a:rPr>
              <a:t>TopHat</a:t>
            </a:r>
            <a:r>
              <a:rPr lang="en-US" sz="2400" dirty="0" smtClean="0">
                <a:latin typeface="Gill Sans MT" pitchFamily="34" charset="0"/>
              </a:rPr>
              <a:t>)</a:t>
            </a:r>
            <a:endParaRPr lang="en-US" sz="2400" dirty="0">
              <a:latin typeface="Gill Sans MT" pitchFamily="34" charset="0"/>
            </a:endParaRPr>
          </a:p>
        </p:txBody>
      </p:sp>
      <p:sp>
        <p:nvSpPr>
          <p:cNvPr id="11" name="TextBox 10"/>
          <p:cNvSpPr txBox="1"/>
          <p:nvPr/>
        </p:nvSpPr>
        <p:spPr>
          <a:xfrm>
            <a:off x="2438400" y="2073440"/>
            <a:ext cx="4572000" cy="1524000"/>
          </a:xfrm>
          <a:prstGeom prst="rect">
            <a:avLst/>
          </a:prstGeom>
          <a:solidFill>
            <a:schemeClr val="bg1"/>
          </a:solidFill>
        </p:spPr>
        <p:txBody>
          <a:bodyPr wrap="square" rtlCol="0">
            <a:spAutoFit/>
          </a:bodyPr>
          <a:lstStyle/>
          <a:p>
            <a:endParaRPr lang="en-US" dirty="0"/>
          </a:p>
        </p:txBody>
      </p:sp>
      <p:sp>
        <p:nvSpPr>
          <p:cNvPr id="14" name="TextBox 13"/>
          <p:cNvSpPr txBox="1"/>
          <p:nvPr/>
        </p:nvSpPr>
        <p:spPr>
          <a:xfrm>
            <a:off x="2286000" y="3673640"/>
            <a:ext cx="4876800" cy="1981200"/>
          </a:xfrm>
          <a:prstGeom prst="rect">
            <a:avLst/>
          </a:prstGeom>
          <a:solidFill>
            <a:schemeClr val="bg1"/>
          </a:solidFill>
        </p:spPr>
        <p:txBody>
          <a:bodyPr wrap="square" rtlCol="0">
            <a:spAutoFit/>
          </a:bodyPr>
          <a:lstStyle/>
          <a:p>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txBox="1">
            <a:spLocks/>
          </p:cNvSpPr>
          <p:nvPr/>
        </p:nvSpPr>
        <p:spPr bwMode="auto">
          <a:xfrm>
            <a:off x="152400" y="228600"/>
            <a:ext cx="9144000" cy="457200"/>
          </a:xfrm>
          <a:prstGeom prst="rect">
            <a:avLst/>
          </a:prstGeom>
          <a:noFill/>
          <a:ln w="9525">
            <a:noFill/>
            <a:miter lim="800000"/>
            <a:headEnd/>
            <a:tailEnd/>
          </a:ln>
        </p:spPr>
        <p:txBody>
          <a:bodyPr anchor="ctr"/>
          <a:lstStyle/>
          <a:p>
            <a:pPr fontAlgn="auto">
              <a:spcAft>
                <a:spcPts val="0"/>
              </a:spcAft>
              <a:defRPr/>
            </a:pPr>
            <a:r>
              <a:rPr lang="en-US" sz="2600" dirty="0" smtClean="0">
                <a:latin typeface="Gill Sans MT" pitchFamily="34" charset="0"/>
              </a:rPr>
              <a:t>Short read mapping software for RNA-</a:t>
            </a:r>
            <a:r>
              <a:rPr lang="en-US" sz="2600" dirty="0" err="1" smtClean="0">
                <a:latin typeface="Gill Sans MT" pitchFamily="34" charset="0"/>
              </a:rPr>
              <a:t>Seq</a:t>
            </a:r>
            <a:endParaRPr lang="en-US" sz="2600" dirty="0">
              <a:latin typeface="Gill Sans MT" pitchFamily="34" charset="0"/>
            </a:endParaRPr>
          </a:p>
        </p:txBody>
      </p:sp>
      <p:graphicFrame>
        <p:nvGraphicFramePr>
          <p:cNvPr id="55" name="Table 54"/>
          <p:cNvGraphicFramePr>
            <a:graphicFrameLocks noGrp="1"/>
          </p:cNvGraphicFramePr>
          <p:nvPr>
            <p:extLst>
              <p:ext uri="{D42A27DB-BD31-4B8C-83A1-F6EECF244321}">
                <p14:modId xmlns:p14="http://schemas.microsoft.com/office/powerpoint/2010/main" val="3763264710"/>
              </p:ext>
            </p:extLst>
          </p:nvPr>
        </p:nvGraphicFramePr>
        <p:xfrm>
          <a:off x="381000" y="1828800"/>
          <a:ext cx="4709160" cy="2612330"/>
        </p:xfrm>
        <a:graphic>
          <a:graphicData uri="http://schemas.openxmlformats.org/drawingml/2006/table">
            <a:tbl>
              <a:tblPr firstRow="1" bandRow="1">
                <a:tableStyleId>{793D81CF-94F2-401A-BA57-92F5A7B2D0C5}</a:tableStyleId>
              </a:tblPr>
              <a:tblGrid>
                <a:gridCol w="1569720"/>
                <a:gridCol w="1569720"/>
                <a:gridCol w="1569720"/>
              </a:tblGrid>
              <a:tr h="805058">
                <a:tc>
                  <a:txBody>
                    <a:bodyPr/>
                    <a:lstStyle/>
                    <a:p>
                      <a:endParaRPr lang="en-US" dirty="0"/>
                    </a:p>
                  </a:txBody>
                  <a:tcPr/>
                </a:tc>
                <a:tc>
                  <a:txBody>
                    <a:bodyPr/>
                    <a:lstStyle/>
                    <a:p>
                      <a:r>
                        <a:rPr lang="en-US" dirty="0" smtClean="0"/>
                        <a:t>Short</a:t>
                      </a:r>
                      <a:r>
                        <a:rPr lang="en-US" baseline="0" dirty="0" smtClean="0"/>
                        <a:t> </a:t>
                      </a:r>
                      <a:r>
                        <a:rPr lang="en-US" baseline="0" dirty="0" err="1" smtClean="0"/>
                        <a:t>indels</a:t>
                      </a:r>
                      <a:endParaRPr lang="en-US" dirty="0"/>
                    </a:p>
                  </a:txBody>
                  <a:tcPr/>
                </a:tc>
                <a:tc>
                  <a:txBody>
                    <a:bodyPr/>
                    <a:lstStyle/>
                    <a:p>
                      <a:r>
                        <a:rPr lang="en-US" dirty="0" smtClean="0"/>
                        <a:t>Use</a:t>
                      </a:r>
                      <a:r>
                        <a:rPr lang="en-US" baseline="0" dirty="0" smtClean="0"/>
                        <a:t> base </a:t>
                      </a:r>
                      <a:r>
                        <a:rPr lang="en-US" baseline="0" dirty="0" err="1" smtClean="0"/>
                        <a:t>qual</a:t>
                      </a:r>
                      <a:endParaRPr lang="en-US" dirty="0"/>
                    </a:p>
                  </a:txBody>
                  <a:tcPr/>
                </a:tc>
              </a:tr>
              <a:tr h="602424">
                <a:tc>
                  <a:txBody>
                    <a:bodyPr/>
                    <a:lstStyle/>
                    <a:p>
                      <a:r>
                        <a:rPr lang="en-US" dirty="0" smtClean="0"/>
                        <a:t>GSNAP</a:t>
                      </a:r>
                      <a:endParaRPr lang="en-US" dirty="0"/>
                    </a:p>
                  </a:txBody>
                  <a:tcPr/>
                </a:tc>
                <a:tc>
                  <a:txBody>
                    <a:bodyPr/>
                    <a:lstStyle/>
                    <a:p>
                      <a:r>
                        <a:rPr lang="en-US" b="1" dirty="0" smtClean="0"/>
                        <a:t>Yes</a:t>
                      </a:r>
                      <a:endParaRPr lang="en-US" b="1" dirty="0"/>
                    </a:p>
                  </a:txBody>
                  <a:tcPr/>
                </a:tc>
                <a:tc>
                  <a:txBody>
                    <a:bodyPr/>
                    <a:lstStyle/>
                    <a:p>
                      <a:r>
                        <a:rPr lang="en-US" b="0" dirty="0" smtClean="0">
                          <a:solidFill>
                            <a:srgbClr val="000000"/>
                          </a:solidFill>
                        </a:rPr>
                        <a:t>?</a:t>
                      </a:r>
                      <a:endParaRPr lang="en-US" b="0" dirty="0">
                        <a:solidFill>
                          <a:srgbClr val="000000"/>
                        </a:solidFill>
                      </a:endParaRPr>
                    </a:p>
                  </a:txBody>
                  <a:tcPr/>
                </a:tc>
              </a:tr>
              <a:tr h="602424">
                <a:tc>
                  <a:txBody>
                    <a:bodyPr/>
                    <a:lstStyle/>
                    <a:p>
                      <a:r>
                        <a:rPr lang="en-US" dirty="0" smtClean="0"/>
                        <a:t>QPALMA</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tr>
              <a:tr h="602424">
                <a:tc>
                  <a:txBody>
                    <a:bodyPr/>
                    <a:lstStyle/>
                    <a:p>
                      <a:r>
                        <a:rPr lang="en-US" dirty="0" smtClean="0"/>
                        <a:t>BLAT</a:t>
                      </a:r>
                      <a:endParaRPr lang="en-US" dirty="0"/>
                    </a:p>
                  </a:txBody>
                  <a:tcPr/>
                </a:tc>
                <a:tc>
                  <a:txBody>
                    <a:bodyPr/>
                    <a:lstStyle/>
                    <a:p>
                      <a:r>
                        <a:rPr lang="en-US" dirty="0" smtClean="0"/>
                        <a:t>Yes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NO</a:t>
                      </a:r>
                    </a:p>
                  </a:txBody>
                  <a:tcPr/>
                </a:tc>
              </a:tr>
            </a:tbl>
          </a:graphicData>
        </a:graphic>
      </p:graphicFrame>
      <p:sp>
        <p:nvSpPr>
          <p:cNvPr id="56" name="TextBox 55"/>
          <p:cNvSpPr txBox="1"/>
          <p:nvPr/>
        </p:nvSpPr>
        <p:spPr>
          <a:xfrm>
            <a:off x="990600" y="6019800"/>
            <a:ext cx="184666" cy="369332"/>
          </a:xfrm>
          <a:prstGeom prst="rect">
            <a:avLst/>
          </a:prstGeom>
          <a:noFill/>
        </p:spPr>
        <p:txBody>
          <a:bodyPr wrap="none" rtlCol="0">
            <a:spAutoFit/>
          </a:bodyPr>
          <a:lstStyle/>
          <a:p>
            <a:endParaRPr lang="en-US" dirty="0"/>
          </a:p>
        </p:txBody>
      </p:sp>
      <p:sp>
        <p:nvSpPr>
          <p:cNvPr id="7" name="TextBox 6"/>
          <p:cNvSpPr txBox="1"/>
          <p:nvPr/>
        </p:nvSpPr>
        <p:spPr>
          <a:xfrm>
            <a:off x="838200" y="6172200"/>
            <a:ext cx="7494359" cy="369332"/>
          </a:xfrm>
          <a:prstGeom prst="rect">
            <a:avLst/>
          </a:prstGeom>
          <a:noFill/>
        </p:spPr>
        <p:txBody>
          <a:bodyPr wrap="none" rtlCol="0">
            <a:spAutoFit/>
          </a:bodyPr>
          <a:lstStyle/>
          <a:p>
            <a:r>
              <a:rPr lang="en-US" b="1" dirty="0" err="1" smtClean="0">
                <a:solidFill>
                  <a:srgbClr val="FF0000"/>
                </a:solidFill>
              </a:rPr>
              <a:t>Exon</a:t>
            </a:r>
            <a:r>
              <a:rPr lang="en-US" b="1" dirty="0" smtClean="0">
                <a:solidFill>
                  <a:srgbClr val="FF0000"/>
                </a:solidFill>
              </a:rPr>
              <a:t>-first alignments will map contiguous first  at the expense of spliced hits</a:t>
            </a:r>
            <a:endParaRPr lang="en-US" b="1"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869523931"/>
              </p:ext>
            </p:extLst>
          </p:nvPr>
        </p:nvGraphicFramePr>
        <p:xfrm>
          <a:off x="5394960" y="1828800"/>
          <a:ext cx="3139440" cy="2009906"/>
        </p:xfrm>
        <a:graphic>
          <a:graphicData uri="http://schemas.openxmlformats.org/drawingml/2006/table">
            <a:tbl>
              <a:tblPr firstRow="1" bandRow="1">
                <a:tableStyleId>{793D81CF-94F2-401A-BA57-92F5A7B2D0C5}</a:tableStyleId>
              </a:tblPr>
              <a:tblGrid>
                <a:gridCol w="1569720"/>
                <a:gridCol w="1569720"/>
              </a:tblGrid>
              <a:tr h="805058">
                <a:tc>
                  <a:txBody>
                    <a:bodyPr/>
                    <a:lstStyle/>
                    <a:p>
                      <a:endParaRPr lang="en-US" dirty="0"/>
                    </a:p>
                  </a:txBody>
                  <a:tcPr/>
                </a:tc>
                <a:tc>
                  <a:txBody>
                    <a:bodyPr/>
                    <a:lstStyle/>
                    <a:p>
                      <a:r>
                        <a:rPr lang="en-US" dirty="0" smtClean="0"/>
                        <a:t>Use</a:t>
                      </a:r>
                      <a:r>
                        <a:rPr lang="en-US" baseline="0" dirty="0" smtClean="0"/>
                        <a:t> base </a:t>
                      </a:r>
                      <a:r>
                        <a:rPr lang="en-US" baseline="0" dirty="0" err="1" smtClean="0"/>
                        <a:t>qual</a:t>
                      </a:r>
                      <a:endParaRPr lang="en-US" dirty="0"/>
                    </a:p>
                  </a:txBody>
                  <a:tcPr/>
                </a:tc>
              </a:tr>
              <a:tr h="602424">
                <a:tc>
                  <a:txBody>
                    <a:bodyPr/>
                    <a:lstStyle/>
                    <a:p>
                      <a:r>
                        <a:rPr lang="en-US" b="0" dirty="0" smtClean="0"/>
                        <a:t>STAR</a:t>
                      </a:r>
                      <a:endParaRPr lang="en-US" b="0" dirty="0"/>
                    </a:p>
                  </a:txBody>
                  <a:tcPr/>
                </a:tc>
                <a:tc>
                  <a:txBody>
                    <a:bodyPr/>
                    <a:lstStyle/>
                    <a:p>
                      <a:r>
                        <a:rPr lang="en-US" b="0" dirty="0" smtClean="0">
                          <a:solidFill>
                            <a:schemeClr val="tx1"/>
                          </a:solidFill>
                        </a:rPr>
                        <a:t>NO</a:t>
                      </a:r>
                      <a:endParaRPr lang="en-US" b="0" dirty="0">
                        <a:solidFill>
                          <a:schemeClr val="tx1"/>
                        </a:solidFill>
                      </a:endParaRPr>
                    </a:p>
                  </a:txBody>
                  <a:tcPr/>
                </a:tc>
              </a:tr>
              <a:tr h="602424">
                <a:tc>
                  <a:txBody>
                    <a:bodyPr/>
                    <a:lstStyle/>
                    <a:p>
                      <a:r>
                        <a:rPr lang="en-US" b="0" dirty="0" err="1" smtClean="0">
                          <a:solidFill>
                            <a:schemeClr val="tx1"/>
                          </a:solidFill>
                        </a:rPr>
                        <a:t>TopHat</a:t>
                      </a:r>
                      <a:endParaRPr lang="en-US" b="0" dirty="0">
                        <a:solidFill>
                          <a:schemeClr val="tx1"/>
                        </a:solidFill>
                      </a:endParaRPr>
                    </a:p>
                  </a:txBody>
                  <a:tcPr/>
                </a:tc>
                <a:tc>
                  <a:txBody>
                    <a:bodyPr/>
                    <a:lstStyle/>
                    <a:p>
                      <a:r>
                        <a:rPr lang="en-US" dirty="0" smtClean="0"/>
                        <a:t>NO</a:t>
                      </a:r>
                      <a:endParaRPr lang="en-US" dirty="0"/>
                    </a:p>
                  </a:txBody>
                  <a:tcPr/>
                </a:tc>
              </a:tr>
            </a:tbl>
          </a:graphicData>
        </a:graphic>
      </p:graphicFrame>
      <p:sp>
        <p:nvSpPr>
          <p:cNvPr id="9" name="Rectangle 8"/>
          <p:cNvSpPr/>
          <p:nvPr/>
        </p:nvSpPr>
        <p:spPr>
          <a:xfrm>
            <a:off x="2112164" y="1238310"/>
            <a:ext cx="1513405" cy="400110"/>
          </a:xfrm>
          <a:prstGeom prst="rect">
            <a:avLst/>
          </a:prstGeom>
        </p:spPr>
        <p:txBody>
          <a:bodyPr wrap="none">
            <a:spAutoFit/>
          </a:bodyPr>
          <a:lstStyle/>
          <a:p>
            <a:r>
              <a:rPr lang="en-US" sz="2000" b="1" dirty="0" smtClean="0"/>
              <a:t>Seed-extend</a:t>
            </a:r>
            <a:endParaRPr lang="en-US" sz="2000" b="1" dirty="0"/>
          </a:p>
        </p:txBody>
      </p:sp>
      <p:sp>
        <p:nvSpPr>
          <p:cNvPr id="10" name="Rectangle 9"/>
          <p:cNvSpPr/>
          <p:nvPr/>
        </p:nvSpPr>
        <p:spPr>
          <a:xfrm>
            <a:off x="6233160" y="1219200"/>
            <a:ext cx="1197764" cy="400110"/>
          </a:xfrm>
          <a:prstGeom prst="rect">
            <a:avLst/>
          </a:prstGeom>
        </p:spPr>
        <p:txBody>
          <a:bodyPr wrap="none">
            <a:spAutoFit/>
          </a:bodyPr>
          <a:lstStyle/>
          <a:p>
            <a:r>
              <a:rPr lang="en-US" sz="2000" b="1" dirty="0" err="1" smtClean="0"/>
              <a:t>Exon</a:t>
            </a:r>
            <a:r>
              <a:rPr lang="en-US" sz="2000" b="1" dirty="0" smtClean="0"/>
              <a:t>-first</a:t>
            </a:r>
            <a:endParaRPr lang="en-US" sz="2000" b="1"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8801"/>
            <a:ext cx="8229600" cy="669009"/>
          </a:xfrm>
        </p:spPr>
        <p:txBody>
          <a:bodyPr/>
          <a:lstStyle/>
          <a:p>
            <a:r>
              <a:rPr lang="en-US" dirty="0" smtClean="0"/>
              <a:t>Alignment requires pre-processing</a:t>
            </a:r>
            <a:endParaRPr lang="en-US" dirty="0"/>
          </a:p>
        </p:txBody>
      </p:sp>
      <p:sp>
        <p:nvSpPr>
          <p:cNvPr id="6" name="TextBox 5"/>
          <p:cNvSpPr txBox="1"/>
          <p:nvPr/>
        </p:nvSpPr>
        <p:spPr bwMode="auto">
          <a:xfrm>
            <a:off x="673100" y="1079500"/>
            <a:ext cx="3060700" cy="646331"/>
          </a:xfrm>
          <a:prstGeom prst="rect">
            <a:avLst/>
          </a:prstGeom>
          <a:noFill/>
          <a:ln w="9525" cmpd="sng">
            <a:solidFill>
              <a:schemeClr val="tx1"/>
            </a:solidFill>
            <a:miter lim="800000"/>
            <a:headEnd/>
            <a:tailEnd/>
          </a:ln>
        </p:spPr>
        <p:txBody>
          <a:bodyPr wrap="square" rtlCol="0">
            <a:spAutoFit/>
          </a:bodyPr>
          <a:lstStyle/>
          <a:p>
            <a:pPr algn="ctr"/>
            <a:r>
              <a:rPr lang="en-US" dirty="0" smtClean="0">
                <a:solidFill>
                  <a:srgbClr val="000000"/>
                </a:solidFill>
                <a:latin typeface="Calibri" pitchFamily="34" charset="0"/>
              </a:rPr>
              <a:t>Upload your </a:t>
            </a:r>
          </a:p>
          <a:p>
            <a:pPr algn="ctr"/>
            <a:r>
              <a:rPr lang="en-US" dirty="0" smtClean="0">
                <a:solidFill>
                  <a:srgbClr val="000000"/>
                </a:solidFill>
                <a:latin typeface="Calibri" pitchFamily="34" charset="0"/>
              </a:rPr>
              <a:t>sequence data (</a:t>
            </a:r>
            <a:r>
              <a:rPr lang="en-US" dirty="0" err="1" smtClean="0">
                <a:solidFill>
                  <a:srgbClr val="000000"/>
                </a:solidFill>
                <a:latin typeface="Calibri" pitchFamily="34" charset="0"/>
              </a:rPr>
              <a:t>fastq</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7" name="TextBox 6"/>
          <p:cNvSpPr txBox="1"/>
          <p:nvPr/>
        </p:nvSpPr>
        <p:spPr bwMode="auto">
          <a:xfrm>
            <a:off x="5295902" y="1219200"/>
            <a:ext cx="3390898" cy="369332"/>
          </a:xfrm>
          <a:prstGeom prst="rect">
            <a:avLst/>
          </a:prstGeom>
          <a:noFill/>
          <a:ln w="19050" cmpd="sng">
            <a:solidFill>
              <a:schemeClr val="tx2">
                <a:lumMod val="75000"/>
              </a:schemeClr>
            </a:solidFill>
            <a:miter lim="800000"/>
            <a:headEnd/>
            <a:tailEnd/>
          </a:ln>
        </p:spPr>
        <p:txBody>
          <a:bodyPr wrap="square" rtlCol="0">
            <a:spAutoFit/>
          </a:bodyPr>
          <a:lstStyle/>
          <a:p>
            <a:r>
              <a:rPr lang="en-US" dirty="0" smtClean="0">
                <a:solidFill>
                  <a:srgbClr val="000000"/>
                </a:solidFill>
                <a:latin typeface="Calibri" pitchFamily="34" charset="0"/>
              </a:rPr>
              <a:t>Make report of quality metrics</a:t>
            </a:r>
            <a:endParaRPr lang="en-US" dirty="0">
              <a:solidFill>
                <a:srgbClr val="000000"/>
              </a:solidFill>
              <a:latin typeface="Calibri" pitchFamily="34" charset="0"/>
            </a:endParaRPr>
          </a:p>
        </p:txBody>
      </p:sp>
      <p:sp>
        <p:nvSpPr>
          <p:cNvPr id="8" name="TextBox 7"/>
          <p:cNvSpPr txBox="1"/>
          <p:nvPr/>
        </p:nvSpPr>
        <p:spPr bwMode="auto">
          <a:xfrm>
            <a:off x="673100" y="2108200"/>
            <a:ext cx="3058800" cy="369332"/>
          </a:xfrm>
          <a:prstGeom prst="rect">
            <a:avLst/>
          </a:prstGeom>
          <a:noFill/>
          <a:ln w="9525" cmpd="sng">
            <a:solidFill>
              <a:schemeClr val="tx1"/>
            </a:solidFill>
            <a:miter lim="800000"/>
            <a:headEnd/>
            <a:tailEnd/>
          </a:ln>
        </p:spPr>
        <p:txBody>
          <a:bodyPr wrap="none" rtlCol="0">
            <a:spAutoFit/>
          </a:bodyPr>
          <a:lstStyle/>
          <a:p>
            <a:pPr algn="ctr"/>
            <a:r>
              <a:rPr lang="en-US" dirty="0" smtClean="0">
                <a:solidFill>
                  <a:srgbClr val="000000"/>
                </a:solidFill>
                <a:latin typeface="Calibri" pitchFamily="34" charset="0"/>
              </a:rPr>
              <a:t>Align to the ribosome (Bowtie)</a:t>
            </a:r>
            <a:endParaRPr lang="en-US" dirty="0">
              <a:solidFill>
                <a:srgbClr val="000000"/>
              </a:solidFill>
              <a:latin typeface="Calibri" pitchFamily="34" charset="0"/>
            </a:endParaRPr>
          </a:p>
        </p:txBody>
      </p:sp>
      <p:sp>
        <p:nvSpPr>
          <p:cNvPr id="9" name="TextBox 8"/>
          <p:cNvSpPr txBox="1"/>
          <p:nvPr/>
        </p:nvSpPr>
        <p:spPr bwMode="auto">
          <a:xfrm>
            <a:off x="5295902" y="1968500"/>
            <a:ext cx="3390898" cy="646331"/>
          </a:xfrm>
          <a:prstGeom prst="rect">
            <a:avLst/>
          </a:prstGeom>
          <a:noFill/>
          <a:ln w="19050" cmpd="sng">
            <a:solidFill>
              <a:schemeClr val="tx2">
                <a:lumMod val="75000"/>
              </a:schemeClr>
            </a:solidFill>
            <a:miter lim="800000"/>
            <a:headEnd/>
            <a:tailEnd/>
          </a:ln>
        </p:spPr>
        <p:txBody>
          <a:bodyPr wrap="square" rtlCol="0">
            <a:spAutoFit/>
          </a:bodyPr>
          <a:lstStyle/>
          <a:p>
            <a:r>
              <a:rPr lang="en-US" dirty="0" smtClean="0">
                <a:solidFill>
                  <a:srgbClr val="000000"/>
                </a:solidFill>
                <a:latin typeface="Calibri" pitchFamily="34" charset="0"/>
              </a:rPr>
              <a:t>Output ribosomal contamination metrics report</a:t>
            </a:r>
            <a:endParaRPr lang="en-US" dirty="0">
              <a:solidFill>
                <a:srgbClr val="000000"/>
              </a:solidFill>
              <a:latin typeface="Calibri" pitchFamily="34" charset="0"/>
            </a:endParaRPr>
          </a:p>
        </p:txBody>
      </p:sp>
      <p:sp>
        <p:nvSpPr>
          <p:cNvPr id="10" name="TextBox 9"/>
          <p:cNvSpPr txBox="1"/>
          <p:nvPr/>
        </p:nvSpPr>
        <p:spPr bwMode="auto">
          <a:xfrm>
            <a:off x="673100" y="3115270"/>
            <a:ext cx="3060699" cy="923330"/>
          </a:xfrm>
          <a:prstGeom prst="rect">
            <a:avLst/>
          </a:prstGeom>
          <a:noFill/>
          <a:ln w="9525" cmpd="sng">
            <a:solidFill>
              <a:schemeClr val="tx1"/>
            </a:solidFill>
            <a:miter lim="800000"/>
            <a:headEnd/>
            <a:tailEnd/>
          </a:ln>
        </p:spPr>
        <p:txBody>
          <a:bodyPr wrap="square" rtlCol="0">
            <a:spAutoFit/>
          </a:bodyPr>
          <a:lstStyle/>
          <a:p>
            <a:pPr algn="ctr"/>
            <a:r>
              <a:rPr lang="en-US" dirty="0" smtClean="0">
                <a:solidFill>
                  <a:srgbClr val="000000"/>
                </a:solidFill>
                <a:latin typeface="Calibri" pitchFamily="34" charset="0"/>
              </a:rPr>
              <a:t>Align remaining reads to genome (</a:t>
            </a:r>
            <a:r>
              <a:rPr lang="en-US" dirty="0" err="1" smtClean="0">
                <a:solidFill>
                  <a:srgbClr val="000000"/>
                </a:solidFill>
                <a:latin typeface="Calibri" pitchFamily="34" charset="0"/>
              </a:rPr>
              <a:t>TopHat</a:t>
            </a:r>
            <a:r>
              <a:rPr lang="en-US" dirty="0" smtClean="0">
                <a:solidFill>
                  <a:srgbClr val="000000"/>
                </a:solidFill>
                <a:latin typeface="Calibri" pitchFamily="34" charset="0"/>
              </a:rPr>
              <a:t>)  or </a:t>
            </a:r>
            <a:r>
              <a:rPr lang="en-US" dirty="0" err="1" smtClean="0">
                <a:solidFill>
                  <a:srgbClr val="000000"/>
                </a:solidFill>
                <a:latin typeface="Calibri" pitchFamily="34" charset="0"/>
              </a:rPr>
              <a:t>transcriptome</a:t>
            </a:r>
            <a:r>
              <a:rPr lang="en-US" dirty="0" smtClean="0">
                <a:solidFill>
                  <a:srgbClr val="000000"/>
                </a:solidFill>
                <a:latin typeface="Calibri" pitchFamily="34" charset="0"/>
              </a:rPr>
              <a:t> (RSEM)</a:t>
            </a:r>
            <a:endParaRPr lang="en-US" dirty="0">
              <a:solidFill>
                <a:srgbClr val="000000"/>
              </a:solidFill>
              <a:latin typeface="Calibri" pitchFamily="34" charset="0"/>
            </a:endParaRPr>
          </a:p>
        </p:txBody>
      </p:sp>
      <p:cxnSp>
        <p:nvCxnSpPr>
          <p:cNvPr id="19" name="Straight Arrow Connector 18"/>
          <p:cNvCxnSpPr>
            <a:endCxn id="7" idx="1"/>
          </p:cNvCxnSpPr>
          <p:nvPr/>
        </p:nvCxnSpPr>
        <p:spPr>
          <a:xfrm flipV="1">
            <a:off x="3733800" y="1403866"/>
            <a:ext cx="1562102" cy="5834"/>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21" name="Straight Arrow Connector 20"/>
          <p:cNvCxnSpPr>
            <a:stCxn id="6" idx="2"/>
            <a:endCxn id="8" idx="0"/>
          </p:cNvCxnSpPr>
          <p:nvPr/>
        </p:nvCxnSpPr>
        <p:spPr>
          <a:xfrm flipH="1">
            <a:off x="2202500" y="1725831"/>
            <a:ext cx="950" cy="382369"/>
          </a:xfrm>
          <a:prstGeom prst="straightConnector1">
            <a:avLst/>
          </a:prstGeom>
          <a:solidFill>
            <a:srgbClr val="FFFFFF"/>
          </a:solidFill>
          <a:ln w="28575" cmpd="sng" algn="ctr">
            <a:solidFill>
              <a:srgbClr val="000000"/>
            </a:solidFill>
            <a:miter lim="800000"/>
            <a:headEnd type="none" w="med" len="med"/>
            <a:tailEnd type="arrow"/>
          </a:ln>
          <a:effectLst/>
        </p:spPr>
      </p:cxnSp>
      <p:cxnSp>
        <p:nvCxnSpPr>
          <p:cNvPr id="22" name="Straight Arrow Connector 21"/>
          <p:cNvCxnSpPr>
            <a:stCxn id="8" idx="3"/>
            <a:endCxn id="9" idx="1"/>
          </p:cNvCxnSpPr>
          <p:nvPr/>
        </p:nvCxnSpPr>
        <p:spPr>
          <a:xfrm flipV="1">
            <a:off x="3731900" y="2291666"/>
            <a:ext cx="1564002" cy="1200"/>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25" name="Straight Arrow Connector 24"/>
          <p:cNvCxnSpPr>
            <a:stCxn id="8" idx="2"/>
            <a:endCxn id="10" idx="0"/>
          </p:cNvCxnSpPr>
          <p:nvPr/>
        </p:nvCxnSpPr>
        <p:spPr>
          <a:xfrm>
            <a:off x="2202500" y="2477532"/>
            <a:ext cx="950" cy="637738"/>
          </a:xfrm>
          <a:prstGeom prst="straightConnector1">
            <a:avLst/>
          </a:prstGeom>
          <a:solidFill>
            <a:srgbClr val="FFFFFF"/>
          </a:solidFill>
          <a:ln w="28575" cmpd="sng" algn="ctr">
            <a:solidFill>
              <a:srgbClr val="000000"/>
            </a:solidFill>
            <a:miter lim="800000"/>
            <a:headEnd type="none" w="med" len="med"/>
            <a:tailEnd type="arrow"/>
          </a:ln>
          <a:effectLst/>
        </p:spPr>
      </p:cxnSp>
      <p:sp>
        <p:nvSpPr>
          <p:cNvPr id="3" name="TextBox 2"/>
          <p:cNvSpPr txBox="1"/>
          <p:nvPr/>
        </p:nvSpPr>
        <p:spPr>
          <a:xfrm>
            <a:off x="228600" y="4419600"/>
            <a:ext cx="8686800" cy="1815882"/>
          </a:xfrm>
          <a:prstGeom prst="rect">
            <a:avLst/>
          </a:prstGeom>
          <a:noFill/>
        </p:spPr>
        <p:txBody>
          <a:bodyPr wrap="square" rtlCol="0">
            <a:spAutoFit/>
          </a:bodyPr>
          <a:lstStyle/>
          <a:p>
            <a:r>
              <a:rPr lang="en-US" sz="1400" dirty="0">
                <a:latin typeface="Courier"/>
                <a:cs typeface="Courier"/>
              </a:rPr>
              <a:t>tophat2 --library-type </a:t>
            </a:r>
            <a:r>
              <a:rPr lang="en-US" sz="1400" dirty="0" err="1">
                <a:latin typeface="Courier"/>
                <a:cs typeface="Courier"/>
              </a:rPr>
              <a:t>fr-firststrand</a:t>
            </a:r>
            <a:r>
              <a:rPr lang="en-US" sz="1400" dirty="0">
                <a:latin typeface="Courier"/>
                <a:cs typeface="Courier"/>
              </a:rPr>
              <a:t> --segment-length 20 </a:t>
            </a:r>
            <a:r>
              <a:rPr lang="en-US" sz="1400" dirty="0" smtClean="0">
                <a:latin typeface="Courier"/>
                <a:cs typeface="Courier"/>
              </a:rPr>
              <a:t>\</a:t>
            </a:r>
          </a:p>
          <a:p>
            <a:r>
              <a:rPr lang="en-US" sz="1400" dirty="0" smtClean="0">
                <a:latin typeface="Courier"/>
                <a:cs typeface="Courier"/>
              </a:rPr>
              <a:t>-</a:t>
            </a:r>
            <a:r>
              <a:rPr lang="en-US" sz="1400" dirty="0">
                <a:latin typeface="Courier"/>
                <a:cs typeface="Courier"/>
              </a:rPr>
              <a:t>G  </a:t>
            </a:r>
            <a:r>
              <a:rPr lang="en-US" sz="1400" dirty="0" err="1">
                <a:latin typeface="Courier"/>
                <a:cs typeface="Courier"/>
              </a:rPr>
              <a:t>genome.quantification</a:t>
            </a:r>
            <a:r>
              <a:rPr lang="en-US" sz="1400" dirty="0">
                <a:latin typeface="Courier"/>
                <a:cs typeface="Courier"/>
              </a:rPr>
              <a:t>/</a:t>
            </a:r>
            <a:r>
              <a:rPr lang="en-US" sz="1400" dirty="0" err="1">
                <a:latin typeface="Courier"/>
                <a:cs typeface="Courier"/>
              </a:rPr>
              <a:t>ucsc.gtf</a:t>
            </a:r>
            <a:r>
              <a:rPr lang="en-US" sz="1400" dirty="0">
                <a:latin typeface="Courier"/>
                <a:cs typeface="Courier"/>
              </a:rPr>
              <a:t> </a:t>
            </a:r>
            <a:r>
              <a:rPr lang="en-US" sz="1400" dirty="0" smtClean="0">
                <a:latin typeface="Courier"/>
                <a:cs typeface="Courier"/>
              </a:rPr>
              <a:t>-</a:t>
            </a:r>
            <a:r>
              <a:rPr lang="en-US" sz="1400" dirty="0">
                <a:latin typeface="Courier"/>
                <a:cs typeface="Courier"/>
              </a:rPr>
              <a:t>o  </a:t>
            </a:r>
            <a:r>
              <a:rPr lang="en-US" sz="1400" dirty="0" err="1">
                <a:latin typeface="Courier"/>
                <a:cs typeface="Courier"/>
              </a:rPr>
              <a:t>tophat</a:t>
            </a:r>
            <a:r>
              <a:rPr lang="en-US" sz="1400" dirty="0">
                <a:latin typeface="Courier"/>
                <a:cs typeface="Courier"/>
              </a:rPr>
              <a:t>/th.quant.ctrl1 </a:t>
            </a:r>
            <a:r>
              <a:rPr lang="en-US" sz="1400" dirty="0" smtClean="0">
                <a:latin typeface="Courier"/>
                <a:cs typeface="Courier"/>
              </a:rPr>
              <a:t>\</a:t>
            </a:r>
          </a:p>
          <a:p>
            <a:r>
              <a:rPr lang="en-US" sz="1400" dirty="0" err="1" smtClean="0">
                <a:latin typeface="Courier"/>
                <a:cs typeface="Courier"/>
              </a:rPr>
              <a:t>genome.quantification</a:t>
            </a:r>
            <a:r>
              <a:rPr lang="en-US" sz="1400" dirty="0">
                <a:latin typeface="Courier"/>
                <a:cs typeface="Courier"/>
              </a:rPr>
              <a:t>/mm10 </a:t>
            </a:r>
            <a:r>
              <a:rPr lang="en-US" sz="1400" dirty="0" err="1">
                <a:latin typeface="Courier"/>
                <a:cs typeface="Courier"/>
              </a:rPr>
              <a:t>fastq.quantification</a:t>
            </a:r>
            <a:r>
              <a:rPr lang="en-US" sz="1400" dirty="0">
                <a:latin typeface="Courier"/>
                <a:cs typeface="Courier"/>
              </a:rPr>
              <a:t>/control_rep1.1.fq \</a:t>
            </a:r>
          </a:p>
          <a:p>
            <a:r>
              <a:rPr lang="en-US" sz="1400" dirty="0" err="1">
                <a:latin typeface="Courier"/>
                <a:cs typeface="Courier"/>
              </a:rPr>
              <a:t>fastq.quantification</a:t>
            </a:r>
            <a:r>
              <a:rPr lang="en-US" sz="1400" dirty="0">
                <a:latin typeface="Courier"/>
                <a:cs typeface="Courier"/>
              </a:rPr>
              <a:t>/control_rep1.2.</a:t>
            </a:r>
            <a:r>
              <a:rPr lang="en-US" sz="1400" dirty="0" smtClean="0">
                <a:latin typeface="Courier"/>
                <a:cs typeface="Courier"/>
              </a:rPr>
              <a:t>fq</a:t>
            </a:r>
          </a:p>
          <a:p>
            <a:endParaRPr lang="en-US" sz="1400" dirty="0">
              <a:latin typeface="Courier"/>
              <a:cs typeface="Courier"/>
            </a:endParaRPr>
          </a:p>
          <a:p>
            <a:endParaRPr lang="en-US" sz="1400" dirty="0" smtClean="0">
              <a:latin typeface="Courier"/>
              <a:cs typeface="Courier"/>
            </a:endParaRPr>
          </a:p>
          <a:p>
            <a:r>
              <a:rPr lang="en-US" sz="1400" dirty="0" smtClean="0">
                <a:latin typeface="Courier"/>
                <a:cs typeface="Courier"/>
              </a:rPr>
              <a:t>/project</a:t>
            </a:r>
            <a:r>
              <a:rPr lang="en-US" sz="1400" dirty="0">
                <a:latin typeface="Courier"/>
                <a:cs typeface="Courier"/>
              </a:rPr>
              <a:t>/</a:t>
            </a:r>
            <a:r>
              <a:rPr lang="en-US" sz="1400" dirty="0" err="1">
                <a:latin typeface="Courier"/>
                <a:cs typeface="Courier"/>
              </a:rPr>
              <a:t>umw_biocore</a:t>
            </a:r>
            <a:r>
              <a:rPr lang="en-US" sz="1400" dirty="0">
                <a:latin typeface="Courier"/>
                <a:cs typeface="Courier"/>
              </a:rPr>
              <a:t>/bin/</a:t>
            </a:r>
            <a:r>
              <a:rPr lang="en-US" sz="1400" dirty="0" err="1">
                <a:latin typeface="Courier"/>
                <a:cs typeface="Courier"/>
              </a:rPr>
              <a:t>igvtools.sh</a:t>
            </a:r>
            <a:r>
              <a:rPr lang="en-US" sz="1400" dirty="0">
                <a:latin typeface="Courier"/>
                <a:cs typeface="Courier"/>
              </a:rPr>
              <a:t> count -w 5 </a:t>
            </a:r>
            <a:r>
              <a:rPr lang="en-US" sz="1400" dirty="0" err="1">
                <a:latin typeface="Courier"/>
                <a:cs typeface="Courier"/>
              </a:rPr>
              <a:t>tophat</a:t>
            </a:r>
            <a:r>
              <a:rPr lang="en-US" sz="1400" dirty="0">
                <a:latin typeface="Courier"/>
                <a:cs typeface="Courier"/>
              </a:rPr>
              <a:t>/th.quant.ctrl1.</a:t>
            </a:r>
            <a:r>
              <a:rPr lang="en-US" sz="1400" dirty="0" smtClean="0">
                <a:latin typeface="Courier"/>
                <a:cs typeface="Courier"/>
              </a:rPr>
              <a:t>bam \ </a:t>
            </a:r>
            <a:r>
              <a:rPr lang="en-US" sz="1400" dirty="0" err="1" smtClean="0">
                <a:latin typeface="Courier"/>
                <a:cs typeface="Courier"/>
              </a:rPr>
              <a:t>tophat</a:t>
            </a:r>
            <a:r>
              <a:rPr lang="en-US" sz="1400" dirty="0">
                <a:latin typeface="Courier"/>
                <a:cs typeface="Courier"/>
              </a:rPr>
              <a:t>/th.quant.ctrl1.bam.tdf </a:t>
            </a:r>
            <a:r>
              <a:rPr lang="en-US" sz="1400" dirty="0" err="1">
                <a:latin typeface="Courier"/>
                <a:cs typeface="Courier"/>
              </a:rPr>
              <a:t>genome.quantification</a:t>
            </a:r>
            <a:r>
              <a:rPr lang="en-US" sz="1400" dirty="0">
                <a:latin typeface="Courier"/>
                <a:cs typeface="Courier"/>
              </a:rPr>
              <a:t>/mm10.fa</a:t>
            </a:r>
            <a:endParaRPr lang="en-US" sz="1400" dirty="0" smtClean="0">
              <a:latin typeface="Courier"/>
              <a:cs typeface="Courier"/>
            </a:endParaRPr>
          </a:p>
        </p:txBody>
      </p:sp>
    </p:spTree>
    <p:extLst>
      <p:ext uri="{BB962C8B-B14F-4D97-AF65-F5344CB8AC3E}">
        <p14:creationId xmlns:p14="http://schemas.microsoft.com/office/powerpoint/2010/main" val="8354295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609600" y="990600"/>
            <a:ext cx="8001000" cy="1724025"/>
          </a:xfrm>
          <a:prstGeom prst="rect">
            <a:avLst/>
          </a:prstGeom>
          <a:noFill/>
          <a:ln w="9525">
            <a:noFill/>
            <a:miter lim="800000"/>
            <a:headEnd/>
            <a:tailEnd/>
          </a:ln>
        </p:spPr>
        <p:txBody>
          <a:bodyPr>
            <a:prstTxWarp prst="textNoShape">
              <a:avLst/>
            </a:prstTxWarp>
            <a:spAutoFit/>
          </a:bodyPr>
          <a:lstStyle/>
          <a:p>
            <a:pPr marL="0" lvl="1">
              <a:lnSpc>
                <a:spcPct val="150000"/>
              </a:lnSpc>
              <a:tabLst>
                <a:tab pos="571500" algn="l"/>
              </a:tabLst>
            </a:pPr>
            <a:r>
              <a:rPr lang="en-US" sz="2400" dirty="0"/>
              <a:t>A desktop application </a:t>
            </a:r>
          </a:p>
          <a:p>
            <a:pPr marL="0" lvl="1">
              <a:lnSpc>
                <a:spcPct val="150000"/>
              </a:lnSpc>
              <a:tabLst>
                <a:tab pos="571500" algn="l"/>
              </a:tabLst>
            </a:pPr>
            <a:r>
              <a:rPr lang="en-US" sz="2400" dirty="0"/>
              <a:t>	for the visualization and interactive exploration</a:t>
            </a:r>
          </a:p>
          <a:p>
            <a:pPr marL="0" lvl="1">
              <a:lnSpc>
                <a:spcPct val="150000"/>
              </a:lnSpc>
              <a:tabLst>
                <a:tab pos="571500" algn="l"/>
              </a:tabLst>
            </a:pPr>
            <a:r>
              <a:rPr lang="en-US" sz="2400" dirty="0"/>
              <a:t>		of genomic data</a:t>
            </a:r>
          </a:p>
        </p:txBody>
      </p:sp>
      <p:sp>
        <p:nvSpPr>
          <p:cNvPr id="8195" name="Title 6"/>
          <p:cNvSpPr>
            <a:spLocks noGrp="1"/>
          </p:cNvSpPr>
          <p:nvPr>
            <p:ph type="title"/>
          </p:nvPr>
        </p:nvSpPr>
        <p:spPr>
          <a:xfrm>
            <a:off x="152400" y="106363"/>
            <a:ext cx="8305800" cy="655637"/>
          </a:xfrm>
        </p:spPr>
        <p:txBody>
          <a:bodyPr/>
          <a:lstStyle/>
          <a:p>
            <a:r>
              <a:rPr lang="en-US" dirty="0" smtClean="0">
                <a:latin typeface="Arial" charset="0"/>
                <a:ea typeface="ＭＳ Ｐゴシック" charset="-128"/>
                <a:cs typeface="ＭＳ Ｐゴシック" charset="-128"/>
              </a:rPr>
              <a:t>IGV: Integrative Genomics Viewer</a:t>
            </a:r>
          </a:p>
        </p:txBody>
      </p:sp>
      <p:grpSp>
        <p:nvGrpSpPr>
          <p:cNvPr id="2" name="Group 14"/>
          <p:cNvGrpSpPr>
            <a:grpSpLocks/>
          </p:cNvGrpSpPr>
          <p:nvPr/>
        </p:nvGrpSpPr>
        <p:grpSpPr bwMode="auto">
          <a:xfrm>
            <a:off x="609600" y="3048000"/>
            <a:ext cx="2430463" cy="2166938"/>
            <a:chOff x="639" y="2123"/>
            <a:chExt cx="1531" cy="1365"/>
          </a:xfrm>
        </p:grpSpPr>
        <p:pic>
          <p:nvPicPr>
            <p:cNvPr id="8210" name="Picture 80" descr="Picture 33"/>
            <p:cNvPicPr>
              <a:picLocks noChangeAspect="1" noChangeArrowheads="1"/>
            </p:cNvPicPr>
            <p:nvPr/>
          </p:nvPicPr>
          <p:blipFill>
            <a:blip r:embed="rId3"/>
            <a:srcRect l="284"/>
            <a:stretch>
              <a:fillRect/>
            </a:stretch>
          </p:blipFill>
          <p:spPr bwMode="auto">
            <a:xfrm>
              <a:off x="639" y="2123"/>
              <a:ext cx="1531" cy="1152"/>
            </a:xfrm>
            <a:prstGeom prst="rect">
              <a:avLst/>
            </a:prstGeom>
            <a:noFill/>
            <a:ln w="9525">
              <a:noFill/>
              <a:miter lim="800000"/>
              <a:headEnd/>
              <a:tailEnd/>
            </a:ln>
          </p:spPr>
        </p:pic>
        <p:sp>
          <p:nvSpPr>
            <p:cNvPr id="8211" name="TextBox 10"/>
            <p:cNvSpPr txBox="1">
              <a:spLocks noChangeArrowheads="1"/>
            </p:cNvSpPr>
            <p:nvPr/>
          </p:nvSpPr>
          <p:spPr bwMode="auto">
            <a:xfrm>
              <a:off x="639" y="3275"/>
              <a:ext cx="912" cy="213"/>
            </a:xfrm>
            <a:prstGeom prst="rect">
              <a:avLst/>
            </a:prstGeom>
            <a:noFill/>
            <a:ln w="9525">
              <a:noFill/>
              <a:miter lim="800000"/>
              <a:headEnd/>
              <a:tailEnd/>
            </a:ln>
          </p:spPr>
          <p:txBody>
            <a:bodyPr>
              <a:prstTxWarp prst="textNoShape">
                <a:avLst/>
              </a:prstTxWarp>
              <a:spAutoFit/>
            </a:bodyPr>
            <a:lstStyle/>
            <a:p>
              <a:r>
                <a:rPr lang="en-US" sz="1600" b="1" i="1">
                  <a:latin typeface="Calibri" charset="0"/>
                </a:rPr>
                <a:t>Microarrays</a:t>
              </a:r>
            </a:p>
          </p:txBody>
        </p:sp>
      </p:grpSp>
      <p:grpSp>
        <p:nvGrpSpPr>
          <p:cNvPr id="3" name="Group 15"/>
          <p:cNvGrpSpPr>
            <a:grpSpLocks/>
          </p:cNvGrpSpPr>
          <p:nvPr/>
        </p:nvGrpSpPr>
        <p:grpSpPr bwMode="auto">
          <a:xfrm>
            <a:off x="1981200" y="3281363"/>
            <a:ext cx="2590800" cy="2163762"/>
            <a:chOff x="1253" y="2390"/>
            <a:chExt cx="1632" cy="1362"/>
          </a:xfrm>
        </p:grpSpPr>
        <p:pic>
          <p:nvPicPr>
            <p:cNvPr id="8208" name="Picture 6" descr="Picture 9.png"/>
            <p:cNvPicPr>
              <a:picLocks noChangeAspect="1"/>
            </p:cNvPicPr>
            <p:nvPr/>
          </p:nvPicPr>
          <p:blipFill>
            <a:blip r:embed="rId4"/>
            <a:srcRect/>
            <a:stretch>
              <a:fillRect/>
            </a:stretch>
          </p:blipFill>
          <p:spPr bwMode="auto">
            <a:xfrm>
              <a:off x="1253" y="2390"/>
              <a:ext cx="1632" cy="1112"/>
            </a:xfrm>
            <a:prstGeom prst="rect">
              <a:avLst/>
            </a:prstGeom>
            <a:noFill/>
            <a:ln w="9525">
              <a:noFill/>
              <a:miter lim="800000"/>
              <a:headEnd/>
              <a:tailEnd/>
            </a:ln>
          </p:spPr>
        </p:pic>
        <p:sp>
          <p:nvSpPr>
            <p:cNvPr id="8209" name="TextBox 11"/>
            <p:cNvSpPr txBox="1">
              <a:spLocks noChangeArrowheads="1"/>
            </p:cNvSpPr>
            <p:nvPr/>
          </p:nvSpPr>
          <p:spPr bwMode="auto">
            <a:xfrm>
              <a:off x="1253" y="3539"/>
              <a:ext cx="912" cy="213"/>
            </a:xfrm>
            <a:prstGeom prst="rect">
              <a:avLst/>
            </a:prstGeom>
            <a:noFill/>
            <a:ln w="9525">
              <a:noFill/>
              <a:miter lim="800000"/>
              <a:headEnd/>
              <a:tailEnd/>
            </a:ln>
          </p:spPr>
          <p:txBody>
            <a:bodyPr>
              <a:prstTxWarp prst="textNoShape">
                <a:avLst/>
              </a:prstTxWarp>
              <a:spAutoFit/>
            </a:bodyPr>
            <a:lstStyle/>
            <a:p>
              <a:r>
                <a:rPr lang="en-US" sz="1600" b="1" i="1">
                  <a:latin typeface="Calibri" charset="0"/>
                </a:rPr>
                <a:t>Epigenomics</a:t>
              </a:r>
            </a:p>
          </p:txBody>
        </p:sp>
      </p:grpSp>
      <p:grpSp>
        <p:nvGrpSpPr>
          <p:cNvPr id="4" name="Group 16"/>
          <p:cNvGrpSpPr>
            <a:grpSpLocks/>
          </p:cNvGrpSpPr>
          <p:nvPr/>
        </p:nvGrpSpPr>
        <p:grpSpPr bwMode="auto">
          <a:xfrm>
            <a:off x="3429000" y="3606800"/>
            <a:ext cx="2209800" cy="2217738"/>
            <a:chOff x="2048" y="2567"/>
            <a:chExt cx="1392" cy="1397"/>
          </a:xfrm>
        </p:grpSpPr>
        <p:pic>
          <p:nvPicPr>
            <p:cNvPr id="8206" name="Picture 6"/>
            <p:cNvPicPr>
              <a:picLocks noChangeAspect="1"/>
            </p:cNvPicPr>
            <p:nvPr/>
          </p:nvPicPr>
          <p:blipFill>
            <a:blip r:embed="rId5"/>
            <a:srcRect/>
            <a:stretch>
              <a:fillRect/>
            </a:stretch>
          </p:blipFill>
          <p:spPr bwMode="auto">
            <a:xfrm>
              <a:off x="2048" y="2567"/>
              <a:ext cx="1392" cy="1184"/>
            </a:xfrm>
            <a:prstGeom prst="rect">
              <a:avLst/>
            </a:prstGeom>
            <a:noFill/>
            <a:ln w="9525">
              <a:noFill/>
              <a:miter lim="800000"/>
              <a:headEnd/>
              <a:tailEnd/>
            </a:ln>
          </p:spPr>
        </p:pic>
        <p:sp>
          <p:nvSpPr>
            <p:cNvPr id="8207" name="TextBox 12"/>
            <p:cNvSpPr txBox="1">
              <a:spLocks noChangeArrowheads="1"/>
            </p:cNvSpPr>
            <p:nvPr/>
          </p:nvSpPr>
          <p:spPr bwMode="auto">
            <a:xfrm>
              <a:off x="2048" y="3751"/>
              <a:ext cx="795" cy="213"/>
            </a:xfrm>
            <a:prstGeom prst="rect">
              <a:avLst/>
            </a:prstGeom>
            <a:noFill/>
            <a:ln w="9525">
              <a:noFill/>
              <a:miter lim="800000"/>
              <a:headEnd/>
              <a:tailEnd/>
            </a:ln>
          </p:spPr>
          <p:txBody>
            <a:bodyPr>
              <a:prstTxWarp prst="textNoShape">
                <a:avLst/>
              </a:prstTxWarp>
              <a:spAutoFit/>
            </a:bodyPr>
            <a:lstStyle/>
            <a:p>
              <a:r>
                <a:rPr lang="en-US" sz="1600" b="1" i="1">
                  <a:latin typeface="Calibri" charset="0"/>
                </a:rPr>
                <a:t>RNA-Seq</a:t>
              </a:r>
            </a:p>
          </p:txBody>
        </p:sp>
      </p:grpSp>
      <p:grpSp>
        <p:nvGrpSpPr>
          <p:cNvPr id="5" name="Group 17"/>
          <p:cNvGrpSpPr>
            <a:grpSpLocks/>
          </p:cNvGrpSpPr>
          <p:nvPr/>
        </p:nvGrpSpPr>
        <p:grpSpPr bwMode="auto">
          <a:xfrm>
            <a:off x="4814888" y="3971925"/>
            <a:ext cx="2149475" cy="2081213"/>
            <a:chOff x="2967" y="2787"/>
            <a:chExt cx="1354" cy="1311"/>
          </a:xfrm>
        </p:grpSpPr>
        <p:pic>
          <p:nvPicPr>
            <p:cNvPr id="8204" name="Picture 5"/>
            <p:cNvPicPr>
              <a:picLocks noChangeAspect="1"/>
            </p:cNvPicPr>
            <p:nvPr/>
          </p:nvPicPr>
          <p:blipFill>
            <a:blip r:embed="rId6"/>
            <a:srcRect/>
            <a:stretch>
              <a:fillRect/>
            </a:stretch>
          </p:blipFill>
          <p:spPr bwMode="auto">
            <a:xfrm>
              <a:off x="2967" y="2787"/>
              <a:ext cx="1354" cy="1072"/>
            </a:xfrm>
            <a:prstGeom prst="rect">
              <a:avLst/>
            </a:prstGeom>
            <a:noFill/>
            <a:ln w="9525">
              <a:noFill/>
              <a:miter lim="800000"/>
              <a:headEnd/>
              <a:tailEnd/>
            </a:ln>
          </p:spPr>
        </p:pic>
        <p:sp>
          <p:nvSpPr>
            <p:cNvPr id="8205" name="TextBox 13"/>
            <p:cNvSpPr txBox="1">
              <a:spLocks noChangeArrowheads="1"/>
            </p:cNvSpPr>
            <p:nvPr/>
          </p:nvSpPr>
          <p:spPr bwMode="auto">
            <a:xfrm>
              <a:off x="2967" y="3885"/>
              <a:ext cx="1047" cy="213"/>
            </a:xfrm>
            <a:prstGeom prst="rect">
              <a:avLst/>
            </a:prstGeom>
            <a:noFill/>
            <a:ln w="9525">
              <a:noFill/>
              <a:miter lim="800000"/>
              <a:headEnd/>
              <a:tailEnd/>
            </a:ln>
          </p:spPr>
          <p:txBody>
            <a:bodyPr>
              <a:prstTxWarp prst="textNoShape">
                <a:avLst/>
              </a:prstTxWarp>
              <a:spAutoFit/>
            </a:bodyPr>
            <a:lstStyle/>
            <a:p>
              <a:r>
                <a:rPr lang="en-US" sz="1600" b="1" i="1">
                  <a:latin typeface="Calibri" charset="0"/>
                </a:rPr>
                <a:t>NGS alignments</a:t>
              </a:r>
            </a:p>
          </p:txBody>
        </p:sp>
      </p:grpSp>
      <p:grpSp>
        <p:nvGrpSpPr>
          <p:cNvPr id="6" name="Group 18"/>
          <p:cNvGrpSpPr>
            <a:grpSpLocks/>
          </p:cNvGrpSpPr>
          <p:nvPr/>
        </p:nvGrpSpPr>
        <p:grpSpPr bwMode="auto">
          <a:xfrm>
            <a:off x="6491288" y="4224338"/>
            <a:ext cx="2195512" cy="2038350"/>
            <a:chOff x="3890" y="2966"/>
            <a:chExt cx="1383" cy="1284"/>
          </a:xfrm>
        </p:grpSpPr>
        <p:pic>
          <p:nvPicPr>
            <p:cNvPr id="8202" name="Picture 3" descr="Picture 60.png"/>
            <p:cNvPicPr>
              <a:picLocks noChangeAspect="1"/>
            </p:cNvPicPr>
            <p:nvPr/>
          </p:nvPicPr>
          <p:blipFill>
            <a:blip r:embed="rId7"/>
            <a:srcRect/>
            <a:stretch>
              <a:fillRect/>
            </a:stretch>
          </p:blipFill>
          <p:spPr bwMode="auto">
            <a:xfrm>
              <a:off x="3890" y="2966"/>
              <a:ext cx="1354" cy="1072"/>
            </a:xfrm>
            <a:prstGeom prst="rect">
              <a:avLst/>
            </a:prstGeom>
            <a:noFill/>
            <a:ln w="9525">
              <a:noFill/>
              <a:miter lim="800000"/>
              <a:headEnd/>
              <a:tailEnd/>
            </a:ln>
          </p:spPr>
        </p:pic>
        <p:sp>
          <p:nvSpPr>
            <p:cNvPr id="8203" name="TextBox 13"/>
            <p:cNvSpPr txBox="1">
              <a:spLocks noChangeArrowheads="1"/>
            </p:cNvSpPr>
            <p:nvPr/>
          </p:nvSpPr>
          <p:spPr bwMode="auto">
            <a:xfrm>
              <a:off x="3890" y="4038"/>
              <a:ext cx="1383" cy="212"/>
            </a:xfrm>
            <a:prstGeom prst="rect">
              <a:avLst/>
            </a:prstGeom>
            <a:noFill/>
            <a:ln w="9525">
              <a:noFill/>
              <a:miter lim="800000"/>
              <a:headEnd/>
              <a:tailEnd/>
            </a:ln>
          </p:spPr>
          <p:txBody>
            <a:bodyPr>
              <a:prstTxWarp prst="textNoShape">
                <a:avLst/>
              </a:prstTxWarp>
              <a:spAutoFit/>
            </a:bodyPr>
            <a:lstStyle/>
            <a:p>
              <a:r>
                <a:rPr lang="en-US" sz="1600" b="1" i="1">
                  <a:latin typeface="Calibri" charset="0"/>
                </a:rPr>
                <a:t>Comparative genomics</a:t>
              </a:r>
            </a:p>
          </p:txBody>
        </p:sp>
      </p:grpSp>
      <p:sp>
        <p:nvSpPr>
          <p:cNvPr id="19" name="Title 6"/>
          <p:cNvSpPr txBox="1">
            <a:spLocks/>
          </p:cNvSpPr>
          <p:nvPr/>
        </p:nvSpPr>
        <p:spPr bwMode="auto">
          <a:xfrm>
            <a:off x="304800" y="609600"/>
            <a:ext cx="8153400" cy="655638"/>
          </a:xfrm>
          <a:prstGeom prst="rect">
            <a:avLst/>
          </a:prstGeom>
          <a:noFill/>
          <a:ln w="9525">
            <a:noFill/>
            <a:miter lim="800000"/>
            <a:headEnd/>
            <a:tailEnd/>
          </a:ln>
        </p:spPr>
        <p:txBody>
          <a:bodyPr anchor="ctr">
            <a:prstTxWarp prst="textNoShape">
              <a:avLst/>
            </a:prstTxWarp>
          </a:bodyPr>
          <a:lstStyle/>
          <a:p>
            <a:pPr eaLnBrk="0" hangingPunct="0">
              <a:defRPr/>
            </a:pPr>
            <a:endParaRPr lang="en-US" sz="3600" b="1" kern="0" dirty="0">
              <a:solidFill>
                <a:schemeClr val="tx2"/>
              </a:solidFill>
              <a:ea typeface="ＭＳ Ｐゴシック" pitchFamily="-112" charset="-128"/>
              <a:cs typeface="ＭＳ Ｐゴシック" pitchFamily="-112" charset="-128"/>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txBox="1">
            <a:spLocks/>
          </p:cNvSpPr>
          <p:nvPr/>
        </p:nvSpPr>
        <p:spPr bwMode="auto">
          <a:xfrm>
            <a:off x="152400" y="228600"/>
            <a:ext cx="9144000" cy="457200"/>
          </a:xfrm>
          <a:prstGeom prst="rect">
            <a:avLst/>
          </a:prstGeom>
          <a:noFill/>
          <a:ln w="9525">
            <a:noFill/>
            <a:miter lim="800000"/>
            <a:headEnd/>
            <a:tailEnd/>
          </a:ln>
        </p:spPr>
        <p:txBody>
          <a:bodyPr anchor="ctr"/>
          <a:lstStyle/>
          <a:p>
            <a:pPr fontAlgn="auto">
              <a:spcAft>
                <a:spcPts val="0"/>
              </a:spcAft>
              <a:defRPr/>
            </a:pPr>
            <a:r>
              <a:rPr lang="en-US" sz="2600" dirty="0" smtClean="0">
                <a:latin typeface="Gill Sans MT" pitchFamily="34" charset="0"/>
              </a:rPr>
              <a:t>Visualizing</a:t>
            </a:r>
            <a:r>
              <a:rPr lang="en-US" sz="2400" dirty="0" smtClean="0">
                <a:latin typeface="Gill Sans MT" pitchFamily="34" charset="0"/>
              </a:rPr>
              <a:t> read alignments with IGV — </a:t>
            </a:r>
            <a:r>
              <a:rPr lang="en-US" sz="2400" dirty="0" err="1" smtClean="0">
                <a:latin typeface="Gill Sans MT" pitchFamily="34" charset="0"/>
              </a:rPr>
              <a:t>RNASeq</a:t>
            </a:r>
            <a:endParaRPr lang="en-US" sz="2400" dirty="0">
              <a:latin typeface="Gill Sans MT" pitchFamily="34" charset="0"/>
            </a:endParaRPr>
          </a:p>
        </p:txBody>
      </p:sp>
      <p:sp>
        <p:nvSpPr>
          <p:cNvPr id="9" name="TextBox 8"/>
          <p:cNvSpPr txBox="1"/>
          <p:nvPr/>
        </p:nvSpPr>
        <p:spPr>
          <a:xfrm>
            <a:off x="3962400" y="5867400"/>
            <a:ext cx="3497472" cy="369332"/>
          </a:xfrm>
          <a:prstGeom prst="rect">
            <a:avLst/>
          </a:prstGeom>
          <a:noFill/>
        </p:spPr>
        <p:txBody>
          <a:bodyPr wrap="none" rtlCol="0">
            <a:spAutoFit/>
          </a:bodyPr>
          <a:lstStyle/>
          <a:p>
            <a:r>
              <a:rPr lang="en-US" dirty="0" smtClean="0"/>
              <a:t>Gap between reads spanning </a:t>
            </a:r>
            <a:r>
              <a:rPr lang="en-US" dirty="0" err="1" smtClean="0"/>
              <a:t>exons</a:t>
            </a:r>
            <a:endParaRPr lang="en-US" dirty="0"/>
          </a:p>
        </p:txBody>
      </p:sp>
      <p:cxnSp>
        <p:nvCxnSpPr>
          <p:cNvPr id="15" name="Straight Arrow Connector 14"/>
          <p:cNvCxnSpPr/>
          <p:nvPr/>
        </p:nvCxnSpPr>
        <p:spPr>
          <a:xfrm rot="16200000" flipV="1">
            <a:off x="5981700" y="5448300"/>
            <a:ext cx="533400" cy="4572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2" name="Picture 1" descr="stat1.overview.colored.by.first.strand.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9200"/>
            <a:ext cx="9144000" cy="4111374"/>
          </a:xfrm>
          <a:prstGeom prst="rect">
            <a:avLst/>
          </a:prstGeom>
        </p:spPr>
      </p:pic>
      <p:sp>
        <p:nvSpPr>
          <p:cNvPr id="4" name="TextBox 3"/>
          <p:cNvSpPr txBox="1"/>
          <p:nvPr/>
        </p:nvSpPr>
        <p:spPr>
          <a:xfrm>
            <a:off x="609600" y="5791200"/>
            <a:ext cx="2339478" cy="369332"/>
          </a:xfrm>
          <a:prstGeom prst="rect">
            <a:avLst/>
          </a:prstGeom>
          <a:noFill/>
        </p:spPr>
        <p:txBody>
          <a:bodyPr wrap="none" rtlCol="0">
            <a:spAutoFit/>
          </a:bodyPr>
          <a:lstStyle/>
          <a:p>
            <a:r>
              <a:rPr lang="en-US" dirty="0" smtClean="0"/>
              <a:t>Strand specific library!</a:t>
            </a:r>
            <a:endParaRPr lang="en-US" dirty="0"/>
          </a:p>
        </p:txBody>
      </p:sp>
      <p:sp>
        <p:nvSpPr>
          <p:cNvPr id="5" name="Oval 4"/>
          <p:cNvSpPr/>
          <p:nvPr/>
        </p:nvSpPr>
        <p:spPr>
          <a:xfrm>
            <a:off x="3505200" y="1219200"/>
            <a:ext cx="533400" cy="38100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953000" y="1447800"/>
            <a:ext cx="533400" cy="38100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txBox="1">
            <a:spLocks/>
          </p:cNvSpPr>
          <p:nvPr/>
        </p:nvSpPr>
        <p:spPr bwMode="auto">
          <a:xfrm>
            <a:off x="152400" y="228600"/>
            <a:ext cx="9144000" cy="457200"/>
          </a:xfrm>
          <a:prstGeom prst="rect">
            <a:avLst/>
          </a:prstGeom>
          <a:noFill/>
          <a:ln w="9525">
            <a:noFill/>
            <a:miter lim="800000"/>
            <a:headEnd/>
            <a:tailEnd/>
          </a:ln>
        </p:spPr>
        <p:txBody>
          <a:bodyPr anchor="ctr"/>
          <a:lstStyle/>
          <a:p>
            <a:pPr fontAlgn="auto">
              <a:spcAft>
                <a:spcPts val="0"/>
              </a:spcAft>
              <a:defRPr/>
            </a:pPr>
            <a:r>
              <a:rPr lang="en-US" sz="2600" dirty="0" smtClean="0">
                <a:latin typeface="Gill Sans MT" pitchFamily="34" charset="0"/>
              </a:rPr>
              <a:t>Visualizing read alignments with IGV — zooming out</a:t>
            </a:r>
            <a:endParaRPr lang="en-US" sz="2600" dirty="0">
              <a:latin typeface="Gill Sans MT" pitchFamily="34" charset="0"/>
            </a:endParaRPr>
          </a:p>
        </p:txBody>
      </p:sp>
      <p:pic>
        <p:nvPicPr>
          <p:cNvPr id="9" name="Picture 8" descr="read_alignment_visualization_combined.ai"/>
          <p:cNvPicPr>
            <a:picLocks noChangeAspect="1"/>
          </p:cNvPicPr>
          <p:nvPr/>
        </p:nvPicPr>
        <p:blipFill>
          <a:blip r:embed="rId3"/>
          <a:stretch>
            <a:fillRect/>
          </a:stretch>
        </p:blipFill>
        <p:spPr>
          <a:xfrm>
            <a:off x="0" y="1802367"/>
            <a:ext cx="9144000" cy="3253266"/>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smtClean="0"/>
              <a:t>How do “short” read aligners responded to read increase?</a:t>
            </a:r>
            <a:endParaRPr lang="en-US" sz="2600" dirty="0"/>
          </a:p>
        </p:txBody>
      </p:sp>
      <p:sp>
        <p:nvSpPr>
          <p:cNvPr id="3" name="Vertical Text Placeholder 2"/>
          <p:cNvSpPr>
            <a:spLocks noGrp="1"/>
          </p:cNvSpPr>
          <p:nvPr>
            <p:ph type="body" orient="vert" idx="1"/>
          </p:nvPr>
        </p:nvSpPr>
        <p:spPr>
          <a:xfrm rot="16200000">
            <a:off x="2781300" y="-1409700"/>
            <a:ext cx="3581400" cy="8229600"/>
          </a:xfrm>
        </p:spPr>
        <p:txBody>
          <a:bodyPr/>
          <a:lstStyle/>
          <a:p>
            <a:r>
              <a:rPr lang="en-US" dirty="0" smtClean="0"/>
              <a:t>Break reads into seeds (e.g. 16nt every 10nt)</a:t>
            </a:r>
          </a:p>
          <a:p>
            <a:r>
              <a:rPr lang="en-US" dirty="0" smtClean="0"/>
              <a:t>Use BWT or </a:t>
            </a:r>
            <a:r>
              <a:rPr lang="en-US" dirty="0" err="1" smtClean="0"/>
              <a:t>HashTable</a:t>
            </a:r>
            <a:r>
              <a:rPr lang="en-US" dirty="0" smtClean="0"/>
              <a:t> to find candidate positions</a:t>
            </a:r>
          </a:p>
          <a:p>
            <a:r>
              <a:rPr lang="en-US" dirty="0" smtClean="0"/>
              <a:t>Prioritize candidates</a:t>
            </a:r>
          </a:p>
          <a:p>
            <a:r>
              <a:rPr lang="en-US" dirty="0" smtClean="0"/>
              <a:t>Extend top candidates using classical alignment techniques.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06193139"/>
              </p:ext>
            </p:extLst>
          </p:nvPr>
        </p:nvGraphicFramePr>
        <p:xfrm>
          <a:off x="1295400" y="4343400"/>
          <a:ext cx="6217920" cy="1655675"/>
        </p:xfrm>
        <a:graphic>
          <a:graphicData uri="http://schemas.openxmlformats.org/drawingml/2006/table">
            <a:tbl>
              <a:tblPr firstRow="1" bandRow="1">
                <a:tableStyleId>{7E9639D4-E3E2-4D34-9284-5A2195B3D0D7}</a:tableStyleId>
              </a:tblPr>
              <a:tblGrid>
                <a:gridCol w="3108960"/>
                <a:gridCol w="3108960"/>
              </a:tblGrid>
              <a:tr h="409652">
                <a:tc>
                  <a:txBody>
                    <a:bodyPr/>
                    <a:lstStyle/>
                    <a:p>
                      <a:r>
                        <a:rPr lang="en-US" sz="2000" dirty="0" smtClean="0"/>
                        <a:t>Aligner</a:t>
                      </a:r>
                      <a:endParaRPr lang="en-US" sz="2000" dirty="0"/>
                    </a:p>
                  </a:txBody>
                  <a:tcPr/>
                </a:tc>
                <a:tc>
                  <a:txBody>
                    <a:bodyPr/>
                    <a:lstStyle/>
                    <a:p>
                      <a:r>
                        <a:rPr lang="en-US" sz="2000" dirty="0" smtClean="0"/>
                        <a:t>Technique</a:t>
                      </a:r>
                      <a:endParaRPr lang="en-US" sz="2000" dirty="0"/>
                    </a:p>
                  </a:txBody>
                  <a:tcPr/>
                </a:tc>
              </a:tr>
              <a:tr h="415341">
                <a:tc>
                  <a:txBody>
                    <a:bodyPr/>
                    <a:lstStyle/>
                    <a:p>
                      <a:r>
                        <a:rPr lang="en-US" sz="2000" dirty="0" smtClean="0"/>
                        <a:t>TopHat2</a:t>
                      </a:r>
                      <a:r>
                        <a:rPr lang="en-US" sz="2000" baseline="0" dirty="0" smtClean="0"/>
                        <a:t> (Bowtie2)</a:t>
                      </a:r>
                      <a:endParaRPr lang="en-US" sz="2000" dirty="0"/>
                    </a:p>
                  </a:txBody>
                  <a:tcPr/>
                </a:tc>
                <a:tc>
                  <a:txBody>
                    <a:bodyPr/>
                    <a:lstStyle/>
                    <a:p>
                      <a:r>
                        <a:rPr lang="en-US" sz="2000" dirty="0" smtClean="0"/>
                        <a:t>BWT</a:t>
                      </a:r>
                      <a:endParaRPr lang="en-US" sz="2000" dirty="0"/>
                    </a:p>
                  </a:txBody>
                  <a:tcPr/>
                </a:tc>
              </a:tr>
              <a:tr h="415341">
                <a:tc>
                  <a:txBody>
                    <a:bodyPr/>
                    <a:lstStyle/>
                    <a:p>
                      <a:r>
                        <a:rPr lang="en-US" sz="2000" dirty="0" smtClean="0"/>
                        <a:t>GSNAP</a:t>
                      </a:r>
                      <a:endParaRPr lang="en-US" sz="2000" dirty="0"/>
                    </a:p>
                  </a:txBody>
                  <a:tcPr/>
                </a:tc>
                <a:tc>
                  <a:txBody>
                    <a:bodyPr/>
                    <a:lstStyle/>
                    <a:p>
                      <a:r>
                        <a:rPr lang="en-US" sz="2000" dirty="0" smtClean="0"/>
                        <a:t>Hash</a:t>
                      </a:r>
                      <a:r>
                        <a:rPr lang="en-US" sz="2000" baseline="0" dirty="0" smtClean="0"/>
                        <a:t> Table</a:t>
                      </a:r>
                      <a:endParaRPr lang="en-US" sz="2000" dirty="0"/>
                    </a:p>
                  </a:txBody>
                  <a:tcPr/>
                </a:tc>
              </a:tr>
              <a:tr h="415341">
                <a:tc>
                  <a:txBody>
                    <a:bodyPr/>
                    <a:lstStyle/>
                    <a:p>
                      <a:r>
                        <a:rPr lang="en-US" sz="2000" dirty="0" smtClean="0"/>
                        <a:t>STAR</a:t>
                      </a:r>
                      <a:endParaRPr lang="en-US" sz="2000" dirty="0"/>
                    </a:p>
                  </a:txBody>
                  <a:tcPr/>
                </a:tc>
                <a:tc>
                  <a:txBody>
                    <a:bodyPr/>
                    <a:lstStyle/>
                    <a:p>
                      <a:r>
                        <a:rPr lang="en-US" sz="2000" dirty="0" smtClean="0"/>
                        <a:t>Suffix (similar to </a:t>
                      </a:r>
                      <a:r>
                        <a:rPr lang="en-US" sz="2000" dirty="0" err="1" smtClean="0"/>
                        <a:t>TopHat</a:t>
                      </a:r>
                      <a:r>
                        <a:rPr lang="en-US" sz="2000" dirty="0" smtClean="0"/>
                        <a:t>)</a:t>
                      </a:r>
                      <a:endParaRPr lang="en-US" sz="2000" dirty="0"/>
                    </a:p>
                  </a:txBody>
                  <a:tcPr/>
                </a:tc>
              </a:tr>
            </a:tbl>
          </a:graphicData>
        </a:graphic>
      </p:graphicFrame>
    </p:spTree>
    <p:extLst>
      <p:ext uri="{BB962C8B-B14F-4D97-AF65-F5344CB8AC3E}">
        <p14:creationId xmlns:p14="http://schemas.microsoft.com/office/powerpoint/2010/main" val="351415324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8801"/>
            <a:ext cx="8229600" cy="669009"/>
          </a:xfrm>
        </p:spPr>
        <p:txBody>
          <a:bodyPr/>
          <a:lstStyle/>
          <a:p>
            <a:r>
              <a:rPr lang="en-US" dirty="0" smtClean="0"/>
              <a:t>Computing gene expression</a:t>
            </a:r>
            <a:endParaRPr lang="en-US" dirty="0"/>
          </a:p>
        </p:txBody>
      </p:sp>
      <p:sp>
        <p:nvSpPr>
          <p:cNvPr id="6" name="TextBox 5"/>
          <p:cNvSpPr txBox="1"/>
          <p:nvPr/>
        </p:nvSpPr>
        <p:spPr bwMode="auto">
          <a:xfrm>
            <a:off x="673100" y="1079500"/>
            <a:ext cx="3060700" cy="646331"/>
          </a:xfrm>
          <a:prstGeom prst="rect">
            <a:avLst/>
          </a:prstGeom>
          <a:noFill/>
          <a:ln w="9525" cmpd="sng">
            <a:solidFill>
              <a:schemeClr val="tx1"/>
            </a:solidFill>
            <a:miter lim="800000"/>
            <a:headEnd/>
            <a:tailEnd/>
          </a:ln>
        </p:spPr>
        <p:txBody>
          <a:bodyPr wrap="square" rtlCol="0">
            <a:spAutoFit/>
          </a:bodyPr>
          <a:lstStyle/>
          <a:p>
            <a:pPr algn="ctr"/>
            <a:r>
              <a:rPr lang="en-US" dirty="0" smtClean="0">
                <a:solidFill>
                  <a:srgbClr val="000000"/>
                </a:solidFill>
                <a:latin typeface="Calibri" pitchFamily="34" charset="0"/>
              </a:rPr>
              <a:t>Upload your </a:t>
            </a:r>
          </a:p>
          <a:p>
            <a:pPr algn="ctr"/>
            <a:r>
              <a:rPr lang="en-US" dirty="0" smtClean="0">
                <a:solidFill>
                  <a:srgbClr val="000000"/>
                </a:solidFill>
                <a:latin typeface="Calibri" pitchFamily="34" charset="0"/>
              </a:rPr>
              <a:t>sequence data (</a:t>
            </a:r>
            <a:r>
              <a:rPr lang="en-US" dirty="0" err="1" smtClean="0">
                <a:solidFill>
                  <a:srgbClr val="000000"/>
                </a:solidFill>
                <a:latin typeface="Calibri" pitchFamily="34" charset="0"/>
              </a:rPr>
              <a:t>fastq</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7" name="TextBox 6"/>
          <p:cNvSpPr txBox="1"/>
          <p:nvPr/>
        </p:nvSpPr>
        <p:spPr bwMode="auto">
          <a:xfrm>
            <a:off x="5295902" y="1219200"/>
            <a:ext cx="3390898" cy="369332"/>
          </a:xfrm>
          <a:prstGeom prst="rect">
            <a:avLst/>
          </a:prstGeom>
          <a:noFill/>
          <a:ln w="19050" cmpd="sng">
            <a:solidFill>
              <a:schemeClr val="tx2">
                <a:lumMod val="75000"/>
              </a:schemeClr>
            </a:solidFill>
            <a:miter lim="800000"/>
            <a:headEnd/>
            <a:tailEnd/>
          </a:ln>
        </p:spPr>
        <p:txBody>
          <a:bodyPr wrap="square" rtlCol="0">
            <a:spAutoFit/>
          </a:bodyPr>
          <a:lstStyle/>
          <a:p>
            <a:r>
              <a:rPr lang="en-US" dirty="0" smtClean="0">
                <a:solidFill>
                  <a:srgbClr val="000000"/>
                </a:solidFill>
                <a:latin typeface="Calibri" pitchFamily="34" charset="0"/>
              </a:rPr>
              <a:t>Make report of quality metrics</a:t>
            </a:r>
            <a:endParaRPr lang="en-US" dirty="0">
              <a:solidFill>
                <a:srgbClr val="000000"/>
              </a:solidFill>
              <a:latin typeface="Calibri" pitchFamily="34" charset="0"/>
            </a:endParaRPr>
          </a:p>
        </p:txBody>
      </p:sp>
      <p:sp>
        <p:nvSpPr>
          <p:cNvPr id="8" name="TextBox 7"/>
          <p:cNvSpPr txBox="1"/>
          <p:nvPr/>
        </p:nvSpPr>
        <p:spPr bwMode="auto">
          <a:xfrm>
            <a:off x="673100" y="2108200"/>
            <a:ext cx="3058800" cy="369332"/>
          </a:xfrm>
          <a:prstGeom prst="rect">
            <a:avLst/>
          </a:prstGeom>
          <a:noFill/>
          <a:ln w="9525" cmpd="sng">
            <a:solidFill>
              <a:schemeClr val="tx1"/>
            </a:solidFill>
            <a:miter lim="800000"/>
            <a:headEnd/>
            <a:tailEnd/>
          </a:ln>
        </p:spPr>
        <p:txBody>
          <a:bodyPr wrap="none" rtlCol="0">
            <a:spAutoFit/>
          </a:bodyPr>
          <a:lstStyle/>
          <a:p>
            <a:pPr algn="ctr"/>
            <a:r>
              <a:rPr lang="en-US" dirty="0" smtClean="0">
                <a:solidFill>
                  <a:srgbClr val="000000"/>
                </a:solidFill>
                <a:latin typeface="Calibri" pitchFamily="34" charset="0"/>
              </a:rPr>
              <a:t>Align to the ribosome (Bowtie)</a:t>
            </a:r>
            <a:endParaRPr lang="en-US" dirty="0">
              <a:solidFill>
                <a:srgbClr val="000000"/>
              </a:solidFill>
              <a:latin typeface="Calibri" pitchFamily="34" charset="0"/>
            </a:endParaRPr>
          </a:p>
        </p:txBody>
      </p:sp>
      <p:sp>
        <p:nvSpPr>
          <p:cNvPr id="9" name="TextBox 8"/>
          <p:cNvSpPr txBox="1"/>
          <p:nvPr/>
        </p:nvSpPr>
        <p:spPr bwMode="auto">
          <a:xfrm>
            <a:off x="5295902" y="1968500"/>
            <a:ext cx="3390898" cy="646331"/>
          </a:xfrm>
          <a:prstGeom prst="rect">
            <a:avLst/>
          </a:prstGeom>
          <a:noFill/>
          <a:ln w="19050" cmpd="sng">
            <a:solidFill>
              <a:schemeClr val="tx2">
                <a:lumMod val="75000"/>
              </a:schemeClr>
            </a:solidFill>
            <a:miter lim="800000"/>
            <a:headEnd/>
            <a:tailEnd/>
          </a:ln>
        </p:spPr>
        <p:txBody>
          <a:bodyPr wrap="square" rtlCol="0">
            <a:spAutoFit/>
          </a:bodyPr>
          <a:lstStyle/>
          <a:p>
            <a:r>
              <a:rPr lang="en-US" dirty="0" smtClean="0">
                <a:solidFill>
                  <a:srgbClr val="000000"/>
                </a:solidFill>
                <a:latin typeface="Calibri" pitchFamily="34" charset="0"/>
              </a:rPr>
              <a:t>Output ribosomal contamination metrics report</a:t>
            </a:r>
            <a:endParaRPr lang="en-US" dirty="0">
              <a:solidFill>
                <a:srgbClr val="000000"/>
              </a:solidFill>
              <a:latin typeface="Calibri" pitchFamily="34" charset="0"/>
            </a:endParaRPr>
          </a:p>
        </p:txBody>
      </p:sp>
      <p:sp>
        <p:nvSpPr>
          <p:cNvPr id="10" name="TextBox 9"/>
          <p:cNvSpPr txBox="1"/>
          <p:nvPr/>
        </p:nvSpPr>
        <p:spPr bwMode="auto">
          <a:xfrm>
            <a:off x="673100" y="3115270"/>
            <a:ext cx="3060699" cy="923330"/>
          </a:xfrm>
          <a:prstGeom prst="rect">
            <a:avLst/>
          </a:prstGeom>
          <a:noFill/>
          <a:ln w="9525" cmpd="sng">
            <a:solidFill>
              <a:schemeClr val="tx1"/>
            </a:solidFill>
            <a:miter lim="800000"/>
            <a:headEnd/>
            <a:tailEnd/>
          </a:ln>
        </p:spPr>
        <p:txBody>
          <a:bodyPr wrap="square" rtlCol="0">
            <a:spAutoFit/>
          </a:bodyPr>
          <a:lstStyle/>
          <a:p>
            <a:pPr algn="ctr"/>
            <a:r>
              <a:rPr lang="en-US" dirty="0" smtClean="0">
                <a:solidFill>
                  <a:srgbClr val="000000"/>
                </a:solidFill>
                <a:latin typeface="Calibri" pitchFamily="34" charset="0"/>
              </a:rPr>
              <a:t>Align remaining reads to genome (</a:t>
            </a:r>
            <a:r>
              <a:rPr lang="en-US" dirty="0" err="1" smtClean="0">
                <a:solidFill>
                  <a:srgbClr val="000000"/>
                </a:solidFill>
                <a:latin typeface="Calibri" pitchFamily="34" charset="0"/>
              </a:rPr>
              <a:t>TopHat</a:t>
            </a:r>
            <a:r>
              <a:rPr lang="en-US" dirty="0" smtClean="0">
                <a:solidFill>
                  <a:srgbClr val="000000"/>
                </a:solidFill>
                <a:latin typeface="Calibri" pitchFamily="34" charset="0"/>
              </a:rPr>
              <a:t>)  or </a:t>
            </a:r>
            <a:r>
              <a:rPr lang="en-US" dirty="0" err="1" smtClean="0">
                <a:solidFill>
                  <a:srgbClr val="000000"/>
                </a:solidFill>
                <a:latin typeface="Calibri" pitchFamily="34" charset="0"/>
              </a:rPr>
              <a:t>transcriptome</a:t>
            </a:r>
            <a:r>
              <a:rPr lang="en-US" dirty="0" smtClean="0">
                <a:solidFill>
                  <a:srgbClr val="000000"/>
                </a:solidFill>
                <a:latin typeface="Calibri" pitchFamily="34" charset="0"/>
              </a:rPr>
              <a:t> (RSEM)</a:t>
            </a:r>
            <a:endParaRPr lang="en-US" dirty="0">
              <a:solidFill>
                <a:srgbClr val="000000"/>
              </a:solidFill>
              <a:latin typeface="Calibri" pitchFamily="34" charset="0"/>
            </a:endParaRPr>
          </a:p>
        </p:txBody>
      </p:sp>
      <p:sp>
        <p:nvSpPr>
          <p:cNvPr id="11" name="TextBox 10"/>
          <p:cNvSpPr txBox="1"/>
          <p:nvPr/>
        </p:nvSpPr>
        <p:spPr bwMode="auto">
          <a:xfrm>
            <a:off x="5295902" y="2832100"/>
            <a:ext cx="3390900" cy="923330"/>
          </a:xfrm>
          <a:prstGeom prst="rect">
            <a:avLst/>
          </a:prstGeom>
          <a:noFill/>
          <a:ln w="19050" cmpd="sng">
            <a:solidFill>
              <a:schemeClr val="tx2">
                <a:lumMod val="75000"/>
              </a:schemeClr>
            </a:solidFill>
            <a:miter lim="800000"/>
            <a:headEnd/>
            <a:tailEnd/>
          </a:ln>
        </p:spPr>
        <p:txBody>
          <a:bodyPr wrap="square" rtlCol="0">
            <a:spAutoFit/>
          </a:bodyPr>
          <a:lstStyle/>
          <a:p>
            <a:r>
              <a:rPr lang="en-US" dirty="0" smtClean="0">
                <a:solidFill>
                  <a:srgbClr val="000000"/>
                </a:solidFill>
                <a:latin typeface="Calibri" pitchFamily="34" charset="0"/>
              </a:rPr>
              <a:t>Produce RNA-</a:t>
            </a:r>
            <a:r>
              <a:rPr lang="en-US" dirty="0" err="1" smtClean="0">
                <a:solidFill>
                  <a:srgbClr val="000000"/>
                </a:solidFill>
                <a:latin typeface="Calibri" pitchFamily="34" charset="0"/>
              </a:rPr>
              <a:t>Seq</a:t>
            </a:r>
            <a:r>
              <a:rPr lang="en-US" dirty="0" smtClean="0">
                <a:solidFill>
                  <a:srgbClr val="000000"/>
                </a:solidFill>
                <a:latin typeface="Calibri" pitchFamily="34" charset="0"/>
              </a:rPr>
              <a:t> report</a:t>
            </a:r>
          </a:p>
          <a:p>
            <a:r>
              <a:rPr lang="en-US" dirty="0" smtClean="0">
                <a:solidFill>
                  <a:srgbClr val="000000"/>
                </a:solidFill>
                <a:latin typeface="Calibri" pitchFamily="34" charset="0"/>
              </a:rPr>
              <a:t>% aligned, % </a:t>
            </a:r>
            <a:r>
              <a:rPr lang="en-US" dirty="0" err="1" smtClean="0">
                <a:solidFill>
                  <a:srgbClr val="000000"/>
                </a:solidFill>
                <a:latin typeface="Calibri" pitchFamily="34" charset="0"/>
              </a:rPr>
              <a:t>intergenic</a:t>
            </a:r>
            <a:r>
              <a:rPr lang="en-US" dirty="0" smtClean="0">
                <a:solidFill>
                  <a:srgbClr val="000000"/>
                </a:solidFill>
                <a:latin typeface="Calibri" pitchFamily="34" charset="0"/>
              </a:rPr>
              <a:t>, % </a:t>
            </a:r>
            <a:r>
              <a:rPr lang="en-US" dirty="0" err="1" smtClean="0">
                <a:solidFill>
                  <a:srgbClr val="000000"/>
                </a:solidFill>
                <a:latin typeface="Calibri" pitchFamily="34" charset="0"/>
              </a:rPr>
              <a:t>exonic</a:t>
            </a:r>
            <a:r>
              <a:rPr lang="en-US" dirty="0" smtClean="0">
                <a:solidFill>
                  <a:srgbClr val="000000"/>
                </a:solidFill>
                <a:latin typeface="Calibri" pitchFamily="34" charset="0"/>
              </a:rPr>
              <a:t>, % UTR</a:t>
            </a:r>
          </a:p>
        </p:txBody>
      </p:sp>
      <p:sp>
        <p:nvSpPr>
          <p:cNvPr id="12" name="TextBox 11"/>
          <p:cNvSpPr txBox="1"/>
          <p:nvPr/>
        </p:nvSpPr>
        <p:spPr bwMode="auto">
          <a:xfrm>
            <a:off x="5295902" y="3886200"/>
            <a:ext cx="3395007" cy="369332"/>
          </a:xfrm>
          <a:prstGeom prst="rect">
            <a:avLst/>
          </a:prstGeom>
          <a:noFill/>
          <a:ln w="19050" cmpd="sng">
            <a:solidFill>
              <a:schemeClr val="accent4"/>
            </a:solidFill>
            <a:miter lim="800000"/>
            <a:headEnd/>
            <a:tailEnd/>
          </a:ln>
        </p:spPr>
        <p:txBody>
          <a:bodyPr wrap="square" rtlCol="0">
            <a:spAutoFit/>
          </a:bodyPr>
          <a:lstStyle/>
          <a:p>
            <a:r>
              <a:rPr lang="en-US" dirty="0" smtClean="0">
                <a:solidFill>
                  <a:srgbClr val="000000"/>
                </a:solidFill>
                <a:latin typeface="Calibri" pitchFamily="34" charset="0"/>
              </a:rPr>
              <a:t>Produce IGV/UCSC friendly files</a:t>
            </a:r>
            <a:endParaRPr lang="en-US" dirty="0">
              <a:solidFill>
                <a:srgbClr val="000000"/>
              </a:solidFill>
              <a:latin typeface="Calibri" pitchFamily="34" charset="0"/>
            </a:endParaRPr>
          </a:p>
        </p:txBody>
      </p:sp>
      <p:sp>
        <p:nvSpPr>
          <p:cNvPr id="13" name="TextBox 12"/>
          <p:cNvSpPr txBox="1"/>
          <p:nvPr/>
        </p:nvSpPr>
        <p:spPr bwMode="auto">
          <a:xfrm>
            <a:off x="673100" y="4775200"/>
            <a:ext cx="3060700" cy="369332"/>
          </a:xfrm>
          <a:prstGeom prst="rect">
            <a:avLst/>
          </a:prstGeom>
          <a:noFill/>
          <a:ln w="9525" cmpd="sng">
            <a:solidFill>
              <a:schemeClr val="tx1"/>
            </a:solidFill>
            <a:miter lim="800000"/>
            <a:headEnd/>
            <a:tailEnd/>
          </a:ln>
        </p:spPr>
        <p:txBody>
          <a:bodyPr wrap="square" rtlCol="0">
            <a:spAutoFit/>
          </a:bodyPr>
          <a:lstStyle/>
          <a:p>
            <a:pPr algn="ctr"/>
            <a:r>
              <a:rPr lang="en-US" dirty="0" smtClean="0">
                <a:solidFill>
                  <a:srgbClr val="000000"/>
                </a:solidFill>
                <a:latin typeface="Calibri" pitchFamily="34" charset="0"/>
              </a:rPr>
              <a:t>Quantify </a:t>
            </a:r>
            <a:r>
              <a:rPr lang="en-US" dirty="0" err="1" smtClean="0">
                <a:solidFill>
                  <a:srgbClr val="000000"/>
                </a:solidFill>
                <a:latin typeface="Calibri" pitchFamily="34" charset="0"/>
              </a:rPr>
              <a:t>transcriptome</a:t>
            </a:r>
            <a:endParaRPr lang="en-US" dirty="0">
              <a:solidFill>
                <a:srgbClr val="000000"/>
              </a:solidFill>
              <a:latin typeface="Calibri" pitchFamily="34" charset="0"/>
            </a:endParaRPr>
          </a:p>
        </p:txBody>
      </p:sp>
      <p:sp>
        <p:nvSpPr>
          <p:cNvPr id="14" name="TextBox 13"/>
          <p:cNvSpPr txBox="1"/>
          <p:nvPr/>
        </p:nvSpPr>
        <p:spPr bwMode="auto">
          <a:xfrm>
            <a:off x="5295902" y="4648200"/>
            <a:ext cx="3416299" cy="646331"/>
          </a:xfrm>
          <a:prstGeom prst="rect">
            <a:avLst/>
          </a:prstGeom>
          <a:noFill/>
          <a:ln w="19050" cmpd="sng">
            <a:solidFill>
              <a:srgbClr val="008000"/>
            </a:solidFill>
            <a:miter lim="800000"/>
            <a:headEnd/>
            <a:tailEnd/>
          </a:ln>
        </p:spPr>
        <p:txBody>
          <a:bodyPr wrap="square" rtlCol="0">
            <a:spAutoFit/>
          </a:bodyPr>
          <a:lstStyle/>
          <a:p>
            <a:r>
              <a:rPr lang="en-US" dirty="0" smtClean="0">
                <a:solidFill>
                  <a:srgbClr val="000000"/>
                </a:solidFill>
                <a:latin typeface="Calibri" pitchFamily="34" charset="0"/>
              </a:rPr>
              <a:t>Produce a table with normalized expression values</a:t>
            </a:r>
            <a:endParaRPr lang="en-US" dirty="0">
              <a:solidFill>
                <a:srgbClr val="000000"/>
              </a:solidFill>
              <a:latin typeface="Calibri" pitchFamily="34" charset="0"/>
            </a:endParaRPr>
          </a:p>
        </p:txBody>
      </p:sp>
      <p:cxnSp>
        <p:nvCxnSpPr>
          <p:cNvPr id="19" name="Straight Arrow Connector 18"/>
          <p:cNvCxnSpPr>
            <a:endCxn id="7" idx="1"/>
          </p:cNvCxnSpPr>
          <p:nvPr/>
        </p:nvCxnSpPr>
        <p:spPr>
          <a:xfrm flipV="1">
            <a:off x="3733800" y="1403866"/>
            <a:ext cx="1562102" cy="5834"/>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21" name="Straight Arrow Connector 20"/>
          <p:cNvCxnSpPr>
            <a:stCxn id="6" idx="2"/>
            <a:endCxn id="8" idx="0"/>
          </p:cNvCxnSpPr>
          <p:nvPr/>
        </p:nvCxnSpPr>
        <p:spPr>
          <a:xfrm flipH="1">
            <a:off x="2202500" y="1725831"/>
            <a:ext cx="950" cy="382369"/>
          </a:xfrm>
          <a:prstGeom prst="straightConnector1">
            <a:avLst/>
          </a:prstGeom>
          <a:solidFill>
            <a:srgbClr val="FFFFFF"/>
          </a:solidFill>
          <a:ln w="28575" cmpd="sng" algn="ctr">
            <a:solidFill>
              <a:srgbClr val="000000"/>
            </a:solidFill>
            <a:miter lim="800000"/>
            <a:headEnd type="none" w="med" len="med"/>
            <a:tailEnd type="arrow"/>
          </a:ln>
          <a:effectLst/>
        </p:spPr>
      </p:cxnSp>
      <p:cxnSp>
        <p:nvCxnSpPr>
          <p:cNvPr id="22" name="Straight Arrow Connector 21"/>
          <p:cNvCxnSpPr>
            <a:stCxn id="8" idx="3"/>
            <a:endCxn id="9" idx="1"/>
          </p:cNvCxnSpPr>
          <p:nvPr/>
        </p:nvCxnSpPr>
        <p:spPr>
          <a:xfrm flipV="1">
            <a:off x="3731900" y="2291666"/>
            <a:ext cx="1564002" cy="1200"/>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25" name="Straight Arrow Connector 24"/>
          <p:cNvCxnSpPr>
            <a:stCxn id="8" idx="2"/>
            <a:endCxn id="10" idx="0"/>
          </p:cNvCxnSpPr>
          <p:nvPr/>
        </p:nvCxnSpPr>
        <p:spPr>
          <a:xfrm>
            <a:off x="2202500" y="2477532"/>
            <a:ext cx="950" cy="637738"/>
          </a:xfrm>
          <a:prstGeom prst="straightConnector1">
            <a:avLst/>
          </a:prstGeom>
          <a:solidFill>
            <a:srgbClr val="FFFFFF"/>
          </a:solidFill>
          <a:ln w="28575" cmpd="sng" algn="ctr">
            <a:solidFill>
              <a:srgbClr val="000000"/>
            </a:solidFill>
            <a:miter lim="800000"/>
            <a:headEnd type="none" w="med" len="med"/>
            <a:tailEnd type="arrow"/>
          </a:ln>
          <a:effectLst/>
        </p:spPr>
      </p:cxnSp>
      <p:cxnSp>
        <p:nvCxnSpPr>
          <p:cNvPr id="40" name="Straight Arrow Connector 39"/>
          <p:cNvCxnSpPr>
            <a:stCxn id="10" idx="3"/>
            <a:endCxn id="11" idx="1"/>
          </p:cNvCxnSpPr>
          <p:nvPr/>
        </p:nvCxnSpPr>
        <p:spPr>
          <a:xfrm flipV="1">
            <a:off x="3733799" y="3293765"/>
            <a:ext cx="1562103" cy="283170"/>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42" name="Straight Arrow Connector 41"/>
          <p:cNvCxnSpPr>
            <a:stCxn id="10" idx="3"/>
            <a:endCxn id="12" idx="1"/>
          </p:cNvCxnSpPr>
          <p:nvPr/>
        </p:nvCxnSpPr>
        <p:spPr>
          <a:xfrm>
            <a:off x="3733799" y="3576935"/>
            <a:ext cx="1562103" cy="493931"/>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57" name="Straight Arrow Connector 56"/>
          <p:cNvCxnSpPr>
            <a:stCxn id="10" idx="2"/>
            <a:endCxn id="13" idx="0"/>
          </p:cNvCxnSpPr>
          <p:nvPr/>
        </p:nvCxnSpPr>
        <p:spPr>
          <a:xfrm>
            <a:off x="2203450" y="4038600"/>
            <a:ext cx="0" cy="736600"/>
          </a:xfrm>
          <a:prstGeom prst="straightConnector1">
            <a:avLst/>
          </a:prstGeom>
          <a:solidFill>
            <a:srgbClr val="FFFFFF"/>
          </a:solidFill>
          <a:ln w="28575" cmpd="sng" algn="ctr">
            <a:solidFill>
              <a:srgbClr val="000000"/>
            </a:solidFill>
            <a:miter lim="800000"/>
            <a:headEnd type="none" w="med" len="med"/>
            <a:tailEnd type="arrow"/>
          </a:ln>
          <a:effectLst/>
        </p:spPr>
      </p:cxnSp>
      <p:cxnSp>
        <p:nvCxnSpPr>
          <p:cNvPr id="60" name="Straight Arrow Connector 59"/>
          <p:cNvCxnSpPr>
            <a:stCxn id="13" idx="3"/>
            <a:endCxn id="14" idx="1"/>
          </p:cNvCxnSpPr>
          <p:nvPr/>
        </p:nvCxnSpPr>
        <p:spPr>
          <a:xfrm>
            <a:off x="3733800" y="4959866"/>
            <a:ext cx="1562102" cy="11500"/>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sp>
        <p:nvSpPr>
          <p:cNvPr id="3" name="Rectangle 2"/>
          <p:cNvSpPr/>
          <p:nvPr/>
        </p:nvSpPr>
        <p:spPr>
          <a:xfrm>
            <a:off x="228600" y="5581471"/>
            <a:ext cx="8534400" cy="954107"/>
          </a:xfrm>
          <a:prstGeom prst="rect">
            <a:avLst/>
          </a:prstGeom>
        </p:spPr>
        <p:txBody>
          <a:bodyPr wrap="square">
            <a:spAutoFit/>
          </a:bodyPr>
          <a:lstStyle/>
          <a:p>
            <a:r>
              <a:rPr lang="en-US" sz="1400" dirty="0" err="1">
                <a:latin typeface="Courier"/>
                <a:cs typeface="Courier"/>
              </a:rPr>
              <a:t>rsem</a:t>
            </a:r>
            <a:r>
              <a:rPr lang="en-US" sz="1400" dirty="0">
                <a:latin typeface="Courier"/>
                <a:cs typeface="Courier"/>
              </a:rPr>
              <a:t>-calculate-expression --paired-end --strand-specific -p 2 \</a:t>
            </a:r>
          </a:p>
          <a:p>
            <a:r>
              <a:rPr lang="en-US" sz="1400" dirty="0">
                <a:latin typeface="Courier"/>
                <a:cs typeface="Courier"/>
              </a:rPr>
              <a:t> --output-genome-bam </a:t>
            </a:r>
            <a:r>
              <a:rPr lang="en-US" sz="1400" dirty="0" err="1">
                <a:latin typeface="Courier"/>
                <a:cs typeface="Courier"/>
              </a:rPr>
              <a:t>fastq.quantification</a:t>
            </a:r>
            <a:r>
              <a:rPr lang="en-US" sz="1400" dirty="0">
                <a:latin typeface="Courier"/>
                <a:cs typeface="Courier"/>
              </a:rPr>
              <a:t>/control_rep1.1.fq \</a:t>
            </a:r>
          </a:p>
          <a:p>
            <a:r>
              <a:rPr lang="en-US" sz="1400" dirty="0" err="1">
                <a:latin typeface="Courier"/>
                <a:cs typeface="Courier"/>
              </a:rPr>
              <a:t>fastq.quantification</a:t>
            </a:r>
            <a:r>
              <a:rPr lang="en-US" sz="1400" dirty="0">
                <a:latin typeface="Courier"/>
                <a:cs typeface="Courier"/>
              </a:rPr>
              <a:t>/control_rep1.2.fq </a:t>
            </a:r>
            <a:r>
              <a:rPr lang="en-US" sz="1400" dirty="0" err="1">
                <a:latin typeface="Courier"/>
                <a:cs typeface="Courier"/>
              </a:rPr>
              <a:t>genome.quantification</a:t>
            </a:r>
            <a:r>
              <a:rPr lang="en-US" sz="1400" dirty="0">
                <a:latin typeface="Courier"/>
                <a:cs typeface="Courier"/>
              </a:rPr>
              <a:t>/mm10.rsem </a:t>
            </a:r>
            <a:r>
              <a:rPr lang="en-US" sz="1400" dirty="0" smtClean="0">
                <a:latin typeface="Courier"/>
                <a:cs typeface="Courier"/>
              </a:rPr>
              <a:t>\</a:t>
            </a:r>
          </a:p>
          <a:p>
            <a:r>
              <a:rPr lang="en-US" sz="1400" dirty="0" err="1" smtClean="0">
                <a:latin typeface="Courier"/>
                <a:cs typeface="Courier"/>
              </a:rPr>
              <a:t>rsem</a:t>
            </a:r>
            <a:r>
              <a:rPr lang="en-US" sz="1400" dirty="0">
                <a:latin typeface="Courier"/>
                <a:cs typeface="Courier"/>
              </a:rPr>
              <a:t>/ctrl1.rsem</a:t>
            </a:r>
          </a:p>
        </p:txBody>
      </p:sp>
      <p:sp>
        <p:nvSpPr>
          <p:cNvPr id="26" name="Rectangle 25"/>
          <p:cNvSpPr/>
          <p:nvPr/>
        </p:nvSpPr>
        <p:spPr>
          <a:xfrm>
            <a:off x="228600" y="914400"/>
            <a:ext cx="8610600" cy="3581400"/>
          </a:xfrm>
          <a:prstGeom prst="rect">
            <a:avLst/>
          </a:prstGeom>
          <a:solidFill>
            <a:schemeClr val="bg1">
              <a:alpha val="58000"/>
            </a:schemeClr>
          </a:solidFill>
          <a:ln w="381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3568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RNA-</a:t>
            </a:r>
            <a:r>
              <a:rPr lang="en-US" dirty="0" err="1" smtClean="0"/>
              <a:t>Seq</a:t>
            </a:r>
            <a:r>
              <a:rPr lang="en-US" dirty="0" smtClean="0"/>
              <a:t> quantification</a:t>
            </a:r>
            <a:endParaRPr lang="en-US" dirty="0"/>
          </a:p>
        </p:txBody>
      </p:sp>
      <p:sp>
        <p:nvSpPr>
          <p:cNvPr id="3" name="Content Placeholder 2"/>
          <p:cNvSpPr>
            <a:spLocks noGrp="1"/>
          </p:cNvSpPr>
          <p:nvPr>
            <p:ph idx="1"/>
          </p:nvPr>
        </p:nvSpPr>
        <p:spPr/>
        <p:txBody>
          <a:bodyPr/>
          <a:lstStyle/>
          <a:p>
            <a:r>
              <a:rPr lang="en-US" dirty="0" smtClean="0"/>
              <a:t>Is a given gene (or isoform) expressed?</a:t>
            </a:r>
            <a:endParaRPr lang="en-US" sz="1800" dirty="0">
              <a:latin typeface="Courier New"/>
              <a:cs typeface="Courier New"/>
            </a:endParaRPr>
          </a:p>
          <a:p>
            <a:r>
              <a:rPr lang="en-US" dirty="0" smtClean="0"/>
              <a:t>Is expression gene A &gt; gene B?</a:t>
            </a:r>
          </a:p>
          <a:p>
            <a:r>
              <a:rPr lang="en-US" dirty="0" smtClean="0"/>
              <a:t>Is expression of gene A isoform a</a:t>
            </a:r>
            <a:r>
              <a:rPr lang="en-US" baseline="-25000" dirty="0" smtClean="0"/>
              <a:t>1 </a:t>
            </a:r>
            <a:r>
              <a:rPr lang="en-US" dirty="0" smtClean="0"/>
              <a:t>&gt; gene A isoform a</a:t>
            </a:r>
            <a:r>
              <a:rPr lang="en-US" baseline="-25000" dirty="0" smtClean="0"/>
              <a:t>2</a:t>
            </a:r>
            <a:r>
              <a:rPr lang="en-US" dirty="0" smtClean="0"/>
              <a:t>?</a:t>
            </a:r>
          </a:p>
          <a:p>
            <a:r>
              <a:rPr lang="en-US" dirty="0" smtClean="0"/>
              <a:t>Given two samples is expression of gene A in sample 1 &gt; gene A in sample 2?</a:t>
            </a:r>
            <a:endParaRPr lang="en-US" dirty="0"/>
          </a:p>
        </p:txBody>
      </p:sp>
    </p:spTree>
    <p:extLst>
      <p:ext uri="{BB962C8B-B14F-4D97-AF65-F5344CB8AC3E}">
        <p14:creationId xmlns:p14="http://schemas.microsoft.com/office/powerpoint/2010/main" val="412156530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a:spLocks/>
          </p:cNvSpPr>
          <p:nvPr/>
        </p:nvSpPr>
        <p:spPr>
          <a:xfrm>
            <a:off x="152400" y="274638"/>
            <a:ext cx="8229600" cy="411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Gill Sans MT" pitchFamily="34" charset="0"/>
              </a:rPr>
              <a:t>Quantification: only one isoform	</a:t>
            </a:r>
            <a:endParaRPr lang="en-US" sz="2400" dirty="0">
              <a:latin typeface="Gill Sans MT" pitchFamily="34" charset="0"/>
            </a:endParaRPr>
          </a:p>
        </p:txBody>
      </p:sp>
      <p:sp>
        <p:nvSpPr>
          <p:cNvPr id="11" name="TextBox 10"/>
          <p:cNvSpPr txBox="1"/>
          <p:nvPr/>
        </p:nvSpPr>
        <p:spPr>
          <a:xfrm>
            <a:off x="6934200" y="1371600"/>
            <a:ext cx="1981200" cy="2057400"/>
          </a:xfrm>
          <a:prstGeom prst="rect">
            <a:avLst/>
          </a:prstGeom>
          <a:solidFill>
            <a:schemeClr val="bg1"/>
          </a:solidFill>
        </p:spPr>
        <p:txBody>
          <a:bodyPr wrap="square" rtlCol="0">
            <a:spAutoFit/>
          </a:bodyPr>
          <a:lstStyle/>
          <a:p>
            <a:endParaRPr lang="en-US" dirty="0"/>
          </a:p>
        </p:txBody>
      </p:sp>
      <p:sp>
        <p:nvSpPr>
          <p:cNvPr id="12" name="TextBox 11"/>
          <p:cNvSpPr txBox="1"/>
          <p:nvPr/>
        </p:nvSpPr>
        <p:spPr>
          <a:xfrm>
            <a:off x="457200" y="4724400"/>
            <a:ext cx="8229600" cy="1200329"/>
          </a:xfrm>
          <a:prstGeom prst="rect">
            <a:avLst/>
          </a:prstGeom>
          <a:noFill/>
        </p:spPr>
        <p:txBody>
          <a:bodyPr wrap="square" rtlCol="0">
            <a:spAutoFit/>
          </a:bodyPr>
          <a:lstStyle/>
          <a:p>
            <a:pPr>
              <a:buFont typeface="Arial"/>
              <a:buChar char="•"/>
            </a:pPr>
            <a:r>
              <a:rPr lang="en-US" dirty="0" smtClean="0"/>
              <a:t>Fragmentation of transcripts results in length bias: longer transcripts have higher counts</a:t>
            </a:r>
          </a:p>
          <a:p>
            <a:pPr>
              <a:buFont typeface="Arial"/>
              <a:buChar char="•"/>
            </a:pPr>
            <a:r>
              <a:rPr lang="en-US" dirty="0" smtClean="0"/>
              <a:t>Different experiments have different yields. Normalization is key for cross lane comparisons</a:t>
            </a:r>
            <a:endParaRPr lang="en-US" dirty="0"/>
          </a:p>
        </p:txBody>
      </p:sp>
      <p:pic>
        <p:nvPicPr>
          <p:cNvPr id="13" name="Picture 12" descr="rpkm.pdf"/>
          <p:cNvPicPr>
            <a:picLocks noChangeAspect="1"/>
          </p:cNvPicPr>
          <p:nvPr/>
        </p:nvPicPr>
        <p:blipFill>
          <a:blip r:embed="rId2"/>
          <a:srcRect l="32745" t="30000" r="32745" b="63333"/>
          <a:stretch>
            <a:fillRect/>
          </a:stretch>
        </p:blipFill>
        <p:spPr>
          <a:xfrm>
            <a:off x="914400" y="3124200"/>
            <a:ext cx="3352800" cy="838200"/>
          </a:xfrm>
          <a:prstGeom prst="rect">
            <a:avLst/>
          </a:prstGeom>
        </p:spPr>
      </p:pic>
      <p:sp>
        <p:nvSpPr>
          <p:cNvPr id="14" name="TextBox 13"/>
          <p:cNvSpPr txBox="1"/>
          <p:nvPr/>
        </p:nvSpPr>
        <p:spPr>
          <a:xfrm>
            <a:off x="4419600" y="3124200"/>
            <a:ext cx="3733800" cy="892552"/>
          </a:xfrm>
          <a:prstGeom prst="rect">
            <a:avLst/>
          </a:prstGeom>
          <a:noFill/>
        </p:spPr>
        <p:txBody>
          <a:bodyPr wrap="square" rtlCol="0">
            <a:spAutoFit/>
          </a:bodyPr>
          <a:lstStyle/>
          <a:p>
            <a:r>
              <a:rPr lang="en-US" dirty="0" smtClean="0"/>
              <a:t>Reads per </a:t>
            </a:r>
            <a:r>
              <a:rPr lang="en-US" dirty="0" err="1" smtClean="0"/>
              <a:t>kilobase</a:t>
            </a:r>
            <a:r>
              <a:rPr lang="en-US" dirty="0" smtClean="0"/>
              <a:t> of </a:t>
            </a:r>
            <a:r>
              <a:rPr lang="en-US" dirty="0" err="1" smtClean="0"/>
              <a:t>exonic</a:t>
            </a:r>
            <a:r>
              <a:rPr lang="en-US" dirty="0" smtClean="0"/>
              <a:t> sequence per million mapped reads</a:t>
            </a:r>
          </a:p>
          <a:p>
            <a:r>
              <a:rPr lang="en-US" sz="1400" dirty="0" smtClean="0"/>
              <a:t>(</a:t>
            </a:r>
            <a:r>
              <a:rPr lang="en-US" sz="1400" i="1" dirty="0" err="1" smtClean="0"/>
              <a:t>Mortazavi</a:t>
            </a:r>
            <a:r>
              <a:rPr lang="en-US" sz="1400" i="1" dirty="0" smtClean="0"/>
              <a:t> </a:t>
            </a:r>
            <a:r>
              <a:rPr lang="en-US" sz="1400" dirty="0" smtClean="0"/>
              <a:t>et al Nature methods 2008)</a:t>
            </a:r>
            <a:endParaRPr lang="en-US" sz="1400" dirty="0"/>
          </a:p>
        </p:txBody>
      </p:sp>
      <p:sp>
        <p:nvSpPr>
          <p:cNvPr id="17" name="TextBox 16"/>
          <p:cNvSpPr txBox="1"/>
          <p:nvPr/>
        </p:nvSpPr>
        <p:spPr>
          <a:xfrm>
            <a:off x="2047818" y="6488668"/>
            <a:ext cx="5191182" cy="369332"/>
          </a:xfrm>
          <a:prstGeom prst="rect">
            <a:avLst/>
          </a:prstGeom>
          <a:solidFill>
            <a:schemeClr val="bg1">
              <a:lumMod val="85000"/>
            </a:schemeClr>
          </a:solidFill>
        </p:spPr>
        <p:txBody>
          <a:bodyPr wrap="none" rtlCol="0">
            <a:spAutoFit/>
          </a:bodyPr>
          <a:lstStyle/>
          <a:p>
            <a:r>
              <a:rPr lang="en-US" b="1" dirty="0" smtClean="0">
                <a:solidFill>
                  <a:srgbClr val="000000"/>
                </a:solidFill>
              </a:rPr>
              <a:t>Complexity increases when multiple isoforms exist</a:t>
            </a:r>
            <a:endParaRPr lang="en-US" b="1" dirty="0">
              <a:solidFill>
                <a:srgbClr val="000000"/>
              </a:solidFill>
            </a:endParaRPr>
          </a:p>
        </p:txBody>
      </p:sp>
      <p:pic>
        <p:nvPicPr>
          <p:cNvPr id="15" name="Picture 14" descr="Garber_etal_Fig3.eps"/>
          <p:cNvPicPr>
            <a:picLocks noChangeAspect="1"/>
          </p:cNvPicPr>
          <p:nvPr/>
        </p:nvPicPr>
        <p:blipFill>
          <a:blip r:embed="rId3"/>
          <a:srcRect l="4314" t="17778" r="5098" b="66790"/>
          <a:stretch>
            <a:fillRect/>
          </a:stretch>
        </p:blipFill>
        <p:spPr>
          <a:xfrm>
            <a:off x="152400" y="1066800"/>
            <a:ext cx="8641080" cy="1905000"/>
          </a:xfrm>
          <a:prstGeom prst="rect">
            <a:avLst/>
          </a:prstGeom>
        </p:spPr>
      </p:pic>
      <p:sp>
        <p:nvSpPr>
          <p:cNvPr id="18" name="TextBox 17"/>
          <p:cNvSpPr txBox="1"/>
          <p:nvPr/>
        </p:nvSpPr>
        <p:spPr>
          <a:xfrm>
            <a:off x="304800" y="1143000"/>
            <a:ext cx="381000" cy="369332"/>
          </a:xfrm>
          <a:prstGeom prst="rect">
            <a:avLst/>
          </a:prstGeom>
          <a:solidFill>
            <a:schemeClr val="bg1"/>
          </a:solidFill>
        </p:spPr>
        <p:txBody>
          <a:bodyPr wrap="square" rtlCol="0">
            <a:spAutoFit/>
          </a:bodyPr>
          <a:lstStyle/>
          <a:p>
            <a:endParaRPr lang="en-US" dirty="0"/>
          </a:p>
        </p:txBody>
      </p:sp>
      <p:sp>
        <p:nvSpPr>
          <p:cNvPr id="19" name="TextBox 18"/>
          <p:cNvSpPr txBox="1"/>
          <p:nvPr/>
        </p:nvSpPr>
        <p:spPr>
          <a:xfrm>
            <a:off x="4572000" y="1143000"/>
            <a:ext cx="4343400" cy="190500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442452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72"/>
          <p:cNvPicPr>
            <a:picLocks noChangeAspect="1" noChangeArrowheads="1"/>
          </p:cNvPicPr>
          <p:nvPr/>
        </p:nvPicPr>
        <p:blipFill>
          <a:blip r:embed="rId2" cstate="print"/>
          <a:srcRect/>
          <a:stretch>
            <a:fillRect/>
          </a:stretch>
        </p:blipFill>
        <p:spPr bwMode="auto">
          <a:xfrm>
            <a:off x="1998663" y="1565275"/>
            <a:ext cx="2057400" cy="1273175"/>
          </a:xfrm>
          <a:prstGeom prst="rect">
            <a:avLst/>
          </a:prstGeom>
          <a:noFill/>
          <a:ln w="12700">
            <a:noFill/>
            <a:miter lim="800000"/>
            <a:headEnd/>
            <a:tailEnd/>
          </a:ln>
        </p:spPr>
      </p:pic>
      <p:sp>
        <p:nvSpPr>
          <p:cNvPr id="16" name="Rectangle 5"/>
          <p:cNvSpPr>
            <a:spLocks/>
          </p:cNvSpPr>
          <p:nvPr/>
        </p:nvSpPr>
        <p:spPr bwMode="auto">
          <a:xfrm>
            <a:off x="6851651" y="1066800"/>
            <a:ext cx="1409700" cy="631825"/>
          </a:xfrm>
          <a:prstGeom prst="rect">
            <a:avLst/>
          </a:prstGeom>
          <a:noFill/>
          <a:ln w="12700" cap="flat">
            <a:noFill/>
            <a:miter lim="800000"/>
            <a:headEnd type="none" w="med" len="med"/>
            <a:tailEnd type="none" w="med" len="med"/>
          </a:ln>
        </p:spPr>
        <p:txBody>
          <a:bodyPr lIns="0" tIns="0" rIns="0" bIns="0" anchor="ctr"/>
          <a:lstStyle/>
          <a:p>
            <a:pPr>
              <a:lnSpc>
                <a:spcPct val="80000"/>
              </a:lnSpc>
              <a:defRPr/>
            </a:pPr>
            <a:r>
              <a:rPr lang="en-US" sz="2400" dirty="0">
                <a:solidFill>
                  <a:srgbClr val="3344AA"/>
                </a:solidFill>
                <a:latin typeface="+mn-lt"/>
                <a:ea typeface="Gill Sans" pitchFamily="-65" charset="0"/>
                <a:cs typeface="Gill Sans" pitchFamily="-65" charset="0"/>
              </a:rPr>
              <a:t>Sequenced reads</a:t>
            </a:r>
          </a:p>
        </p:txBody>
      </p:sp>
      <p:grpSp>
        <p:nvGrpSpPr>
          <p:cNvPr id="17" name="Group 6"/>
          <p:cNvGrpSpPr>
            <a:grpSpLocks/>
          </p:cNvGrpSpPr>
          <p:nvPr/>
        </p:nvGrpSpPr>
        <p:grpSpPr bwMode="auto">
          <a:xfrm>
            <a:off x="6731001" y="1870075"/>
            <a:ext cx="1652587" cy="841375"/>
            <a:chOff x="0" y="0"/>
            <a:chExt cx="1736" cy="883"/>
          </a:xfrm>
        </p:grpSpPr>
        <p:sp>
          <p:nvSpPr>
            <p:cNvPr id="19" name="Line 7"/>
            <p:cNvSpPr>
              <a:spLocks noChangeShapeType="1"/>
            </p:cNvSpPr>
            <p:nvPr/>
          </p:nvSpPr>
          <p:spPr bwMode="auto">
            <a:xfrm>
              <a:off x="183" y="63"/>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21" name="Line 8"/>
            <p:cNvSpPr>
              <a:spLocks noChangeShapeType="1"/>
            </p:cNvSpPr>
            <p:nvPr/>
          </p:nvSpPr>
          <p:spPr bwMode="auto">
            <a:xfrm>
              <a:off x="400" y="208"/>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22" name="Line 9"/>
            <p:cNvSpPr>
              <a:spLocks noChangeShapeType="1"/>
            </p:cNvSpPr>
            <p:nvPr/>
          </p:nvSpPr>
          <p:spPr bwMode="auto">
            <a:xfrm>
              <a:off x="272" y="143"/>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23" name="Line 10"/>
            <p:cNvSpPr>
              <a:spLocks noChangeShapeType="1"/>
            </p:cNvSpPr>
            <p:nvPr/>
          </p:nvSpPr>
          <p:spPr bwMode="auto">
            <a:xfrm>
              <a:off x="312" y="303"/>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24" name="Line 11"/>
            <p:cNvSpPr>
              <a:spLocks noChangeShapeType="1"/>
            </p:cNvSpPr>
            <p:nvPr/>
          </p:nvSpPr>
          <p:spPr bwMode="auto">
            <a:xfrm>
              <a:off x="489" y="112"/>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25" name="Line 12"/>
            <p:cNvSpPr>
              <a:spLocks noChangeShapeType="1"/>
            </p:cNvSpPr>
            <p:nvPr/>
          </p:nvSpPr>
          <p:spPr bwMode="auto">
            <a:xfrm>
              <a:off x="560" y="280"/>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27" name="Line 13"/>
            <p:cNvSpPr>
              <a:spLocks noChangeShapeType="1"/>
            </p:cNvSpPr>
            <p:nvPr/>
          </p:nvSpPr>
          <p:spPr bwMode="auto">
            <a:xfrm>
              <a:off x="137" y="223"/>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28" name="Line 14"/>
            <p:cNvSpPr>
              <a:spLocks noChangeShapeType="1"/>
            </p:cNvSpPr>
            <p:nvPr/>
          </p:nvSpPr>
          <p:spPr bwMode="auto">
            <a:xfrm>
              <a:off x="560" y="32"/>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29" name="Line 15"/>
            <p:cNvSpPr>
              <a:spLocks noChangeShapeType="1"/>
            </p:cNvSpPr>
            <p:nvPr/>
          </p:nvSpPr>
          <p:spPr bwMode="auto">
            <a:xfrm>
              <a:off x="649" y="200"/>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30" name="Line 16"/>
            <p:cNvSpPr>
              <a:spLocks noChangeShapeType="1"/>
            </p:cNvSpPr>
            <p:nvPr/>
          </p:nvSpPr>
          <p:spPr bwMode="auto">
            <a:xfrm>
              <a:off x="752" y="120"/>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31" name="Line 17"/>
            <p:cNvSpPr>
              <a:spLocks noChangeShapeType="1"/>
            </p:cNvSpPr>
            <p:nvPr/>
          </p:nvSpPr>
          <p:spPr bwMode="auto">
            <a:xfrm>
              <a:off x="967" y="423"/>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32" name="Line 18"/>
            <p:cNvSpPr>
              <a:spLocks noChangeShapeType="1"/>
            </p:cNvSpPr>
            <p:nvPr/>
          </p:nvSpPr>
          <p:spPr bwMode="auto">
            <a:xfrm>
              <a:off x="640" y="392"/>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33" name="Line 19"/>
            <p:cNvSpPr>
              <a:spLocks noChangeShapeType="1"/>
            </p:cNvSpPr>
            <p:nvPr/>
          </p:nvSpPr>
          <p:spPr bwMode="auto">
            <a:xfrm>
              <a:off x="400" y="400"/>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34" name="Line 20"/>
            <p:cNvSpPr>
              <a:spLocks noChangeShapeType="1"/>
            </p:cNvSpPr>
            <p:nvPr/>
          </p:nvSpPr>
          <p:spPr bwMode="auto">
            <a:xfrm>
              <a:off x="137" y="368"/>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35" name="Line 21"/>
            <p:cNvSpPr>
              <a:spLocks noChangeShapeType="1"/>
            </p:cNvSpPr>
            <p:nvPr/>
          </p:nvSpPr>
          <p:spPr bwMode="auto">
            <a:xfrm>
              <a:off x="0" y="297"/>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36" name="Line 22"/>
            <p:cNvSpPr>
              <a:spLocks noChangeShapeType="1"/>
            </p:cNvSpPr>
            <p:nvPr/>
          </p:nvSpPr>
          <p:spPr bwMode="auto">
            <a:xfrm>
              <a:off x="927" y="32"/>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37" name="Line 23"/>
            <p:cNvSpPr>
              <a:spLocks noChangeShapeType="1"/>
            </p:cNvSpPr>
            <p:nvPr/>
          </p:nvSpPr>
          <p:spPr bwMode="auto">
            <a:xfrm>
              <a:off x="1144" y="177"/>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38" name="Line 24"/>
            <p:cNvSpPr>
              <a:spLocks noChangeShapeType="1"/>
            </p:cNvSpPr>
            <p:nvPr/>
          </p:nvSpPr>
          <p:spPr bwMode="auto">
            <a:xfrm>
              <a:off x="1016" y="112"/>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39" name="Line 25"/>
            <p:cNvSpPr>
              <a:spLocks noChangeShapeType="1"/>
            </p:cNvSpPr>
            <p:nvPr/>
          </p:nvSpPr>
          <p:spPr bwMode="auto">
            <a:xfrm>
              <a:off x="1056" y="272"/>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40" name="Line 26"/>
            <p:cNvSpPr>
              <a:spLocks noChangeShapeType="1"/>
            </p:cNvSpPr>
            <p:nvPr/>
          </p:nvSpPr>
          <p:spPr bwMode="auto">
            <a:xfrm>
              <a:off x="1232" y="80"/>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41" name="Line 27"/>
            <p:cNvSpPr>
              <a:spLocks noChangeShapeType="1"/>
            </p:cNvSpPr>
            <p:nvPr/>
          </p:nvSpPr>
          <p:spPr bwMode="auto">
            <a:xfrm>
              <a:off x="1304" y="248"/>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42" name="Line 28"/>
            <p:cNvSpPr>
              <a:spLocks noChangeShapeType="1"/>
            </p:cNvSpPr>
            <p:nvPr/>
          </p:nvSpPr>
          <p:spPr bwMode="auto">
            <a:xfrm>
              <a:off x="881" y="192"/>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43" name="Line 29"/>
            <p:cNvSpPr>
              <a:spLocks noChangeShapeType="1"/>
            </p:cNvSpPr>
            <p:nvPr/>
          </p:nvSpPr>
          <p:spPr bwMode="auto">
            <a:xfrm>
              <a:off x="1304" y="0"/>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44" name="Line 30"/>
            <p:cNvSpPr>
              <a:spLocks noChangeShapeType="1"/>
            </p:cNvSpPr>
            <p:nvPr/>
          </p:nvSpPr>
          <p:spPr bwMode="auto">
            <a:xfrm>
              <a:off x="1392" y="168"/>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45" name="Line 31"/>
            <p:cNvSpPr>
              <a:spLocks noChangeShapeType="1"/>
            </p:cNvSpPr>
            <p:nvPr/>
          </p:nvSpPr>
          <p:spPr bwMode="auto">
            <a:xfrm>
              <a:off x="1496" y="88"/>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46" name="Line 32"/>
            <p:cNvSpPr>
              <a:spLocks noChangeShapeType="1"/>
            </p:cNvSpPr>
            <p:nvPr/>
          </p:nvSpPr>
          <p:spPr bwMode="auto">
            <a:xfrm>
              <a:off x="1559" y="272"/>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47" name="Line 33"/>
            <p:cNvSpPr>
              <a:spLocks noChangeShapeType="1"/>
            </p:cNvSpPr>
            <p:nvPr/>
          </p:nvSpPr>
          <p:spPr bwMode="auto">
            <a:xfrm>
              <a:off x="1384" y="360"/>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48" name="Line 34"/>
            <p:cNvSpPr>
              <a:spLocks noChangeShapeType="1"/>
            </p:cNvSpPr>
            <p:nvPr/>
          </p:nvSpPr>
          <p:spPr bwMode="auto">
            <a:xfrm>
              <a:off x="1144" y="368"/>
              <a:ext cx="177"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49" name="Line 35"/>
            <p:cNvSpPr>
              <a:spLocks noChangeShapeType="1"/>
            </p:cNvSpPr>
            <p:nvPr/>
          </p:nvSpPr>
          <p:spPr bwMode="auto">
            <a:xfrm>
              <a:off x="881" y="337"/>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50" name="Line 36"/>
            <p:cNvSpPr>
              <a:spLocks noChangeShapeType="1"/>
            </p:cNvSpPr>
            <p:nvPr/>
          </p:nvSpPr>
          <p:spPr bwMode="auto">
            <a:xfrm>
              <a:off x="792" y="263"/>
              <a:ext cx="175" cy="0"/>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51" name="Line 37"/>
            <p:cNvSpPr>
              <a:spLocks noChangeShapeType="1"/>
            </p:cNvSpPr>
            <p:nvPr/>
          </p:nvSpPr>
          <p:spPr bwMode="auto">
            <a:xfrm>
              <a:off x="240" y="726"/>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52" name="Line 38"/>
            <p:cNvSpPr>
              <a:spLocks noChangeShapeType="1"/>
            </p:cNvSpPr>
            <p:nvPr/>
          </p:nvSpPr>
          <p:spPr bwMode="auto">
            <a:xfrm>
              <a:off x="449" y="470"/>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53" name="Line 39"/>
            <p:cNvSpPr>
              <a:spLocks noChangeShapeType="1"/>
            </p:cNvSpPr>
            <p:nvPr/>
          </p:nvSpPr>
          <p:spPr bwMode="auto">
            <a:xfrm>
              <a:off x="200" y="621"/>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54" name="Line 40"/>
            <p:cNvSpPr>
              <a:spLocks noChangeShapeType="1"/>
            </p:cNvSpPr>
            <p:nvPr/>
          </p:nvSpPr>
          <p:spPr bwMode="auto">
            <a:xfrm>
              <a:off x="375" y="558"/>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55" name="Line 41"/>
            <p:cNvSpPr>
              <a:spLocks noChangeShapeType="1"/>
            </p:cNvSpPr>
            <p:nvPr/>
          </p:nvSpPr>
          <p:spPr bwMode="auto">
            <a:xfrm>
              <a:off x="649" y="870"/>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56" name="Line 42"/>
            <p:cNvSpPr>
              <a:spLocks noChangeShapeType="1"/>
            </p:cNvSpPr>
            <p:nvPr/>
          </p:nvSpPr>
          <p:spPr bwMode="auto">
            <a:xfrm>
              <a:off x="320" y="838"/>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57" name="Line 43"/>
            <p:cNvSpPr>
              <a:spLocks noChangeShapeType="1"/>
            </p:cNvSpPr>
            <p:nvPr/>
          </p:nvSpPr>
          <p:spPr bwMode="auto">
            <a:xfrm>
              <a:off x="720" y="478"/>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58" name="Line 44"/>
            <p:cNvSpPr>
              <a:spLocks noChangeShapeType="1"/>
            </p:cNvSpPr>
            <p:nvPr/>
          </p:nvSpPr>
          <p:spPr bwMode="auto">
            <a:xfrm>
              <a:off x="640" y="558"/>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59" name="Line 45"/>
            <p:cNvSpPr>
              <a:spLocks noChangeShapeType="1"/>
            </p:cNvSpPr>
            <p:nvPr/>
          </p:nvSpPr>
          <p:spPr bwMode="auto">
            <a:xfrm>
              <a:off x="735" y="718"/>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60" name="Line 46"/>
            <p:cNvSpPr>
              <a:spLocks noChangeShapeType="1"/>
            </p:cNvSpPr>
            <p:nvPr/>
          </p:nvSpPr>
          <p:spPr bwMode="auto">
            <a:xfrm>
              <a:off x="560" y="638"/>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61" name="Line 47"/>
            <p:cNvSpPr>
              <a:spLocks noChangeShapeType="1"/>
            </p:cNvSpPr>
            <p:nvPr/>
          </p:nvSpPr>
          <p:spPr bwMode="auto">
            <a:xfrm>
              <a:off x="560" y="781"/>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62" name="Line 48"/>
            <p:cNvSpPr>
              <a:spLocks noChangeShapeType="1"/>
            </p:cNvSpPr>
            <p:nvPr/>
          </p:nvSpPr>
          <p:spPr bwMode="auto">
            <a:xfrm>
              <a:off x="472" y="710"/>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63" name="Line 49"/>
            <p:cNvSpPr>
              <a:spLocks noChangeShapeType="1"/>
            </p:cNvSpPr>
            <p:nvPr/>
          </p:nvSpPr>
          <p:spPr bwMode="auto">
            <a:xfrm>
              <a:off x="1496" y="585"/>
              <a:ext cx="175" cy="2"/>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64" name="Line 50"/>
            <p:cNvSpPr>
              <a:spLocks noChangeShapeType="1"/>
            </p:cNvSpPr>
            <p:nvPr/>
          </p:nvSpPr>
          <p:spPr bwMode="auto">
            <a:xfrm>
              <a:off x="961" y="880"/>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65" name="Line 51"/>
            <p:cNvSpPr>
              <a:spLocks noChangeShapeType="1"/>
            </p:cNvSpPr>
            <p:nvPr/>
          </p:nvSpPr>
          <p:spPr bwMode="auto">
            <a:xfrm>
              <a:off x="855" y="591"/>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66" name="Line 52"/>
            <p:cNvSpPr>
              <a:spLocks noChangeShapeType="1"/>
            </p:cNvSpPr>
            <p:nvPr/>
          </p:nvSpPr>
          <p:spPr bwMode="auto">
            <a:xfrm>
              <a:off x="961" y="511"/>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67" name="Line 53"/>
            <p:cNvSpPr>
              <a:spLocks noChangeShapeType="1"/>
            </p:cNvSpPr>
            <p:nvPr/>
          </p:nvSpPr>
          <p:spPr bwMode="auto">
            <a:xfrm>
              <a:off x="1176" y="816"/>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68" name="Line 54"/>
            <p:cNvSpPr>
              <a:spLocks noChangeShapeType="1"/>
            </p:cNvSpPr>
            <p:nvPr/>
          </p:nvSpPr>
          <p:spPr bwMode="auto">
            <a:xfrm>
              <a:off x="849" y="785"/>
              <a:ext cx="173" cy="2"/>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69" name="Line 55"/>
            <p:cNvSpPr>
              <a:spLocks noChangeShapeType="1"/>
            </p:cNvSpPr>
            <p:nvPr/>
          </p:nvSpPr>
          <p:spPr bwMode="auto">
            <a:xfrm>
              <a:off x="1441" y="465"/>
              <a:ext cx="173" cy="2"/>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70" name="Line 56"/>
            <p:cNvSpPr>
              <a:spLocks noChangeShapeType="1"/>
            </p:cNvSpPr>
            <p:nvPr/>
          </p:nvSpPr>
          <p:spPr bwMode="auto">
            <a:xfrm>
              <a:off x="1224" y="505"/>
              <a:ext cx="175" cy="2"/>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71" name="Line 57"/>
            <p:cNvSpPr>
              <a:spLocks noChangeShapeType="1"/>
            </p:cNvSpPr>
            <p:nvPr/>
          </p:nvSpPr>
          <p:spPr bwMode="auto">
            <a:xfrm>
              <a:off x="1264" y="665"/>
              <a:ext cx="175" cy="2"/>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72" name="Line 58"/>
            <p:cNvSpPr>
              <a:spLocks noChangeShapeType="1"/>
            </p:cNvSpPr>
            <p:nvPr/>
          </p:nvSpPr>
          <p:spPr bwMode="auto">
            <a:xfrm>
              <a:off x="1087" y="585"/>
              <a:ext cx="175" cy="2"/>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73" name="Line 59"/>
            <p:cNvSpPr>
              <a:spLocks noChangeShapeType="1"/>
            </p:cNvSpPr>
            <p:nvPr/>
          </p:nvSpPr>
          <p:spPr bwMode="auto">
            <a:xfrm>
              <a:off x="1087" y="728"/>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74" name="Line 60"/>
            <p:cNvSpPr>
              <a:spLocks noChangeShapeType="1"/>
            </p:cNvSpPr>
            <p:nvPr/>
          </p:nvSpPr>
          <p:spPr bwMode="auto">
            <a:xfrm>
              <a:off x="1001" y="656"/>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75" name="Line 61"/>
            <p:cNvSpPr>
              <a:spLocks noChangeShapeType="1"/>
            </p:cNvSpPr>
            <p:nvPr/>
          </p:nvSpPr>
          <p:spPr bwMode="auto">
            <a:xfrm>
              <a:off x="183" y="480"/>
              <a:ext cx="175" cy="3"/>
            </a:xfrm>
            <a:prstGeom prst="line">
              <a:avLst/>
            </a:prstGeom>
            <a:noFill/>
            <a:ln w="76200" cap="flat">
              <a:solidFill>
                <a:srgbClr val="3344AA"/>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grpSp>
      <p:sp>
        <p:nvSpPr>
          <p:cNvPr id="76" name="Rectangle 63"/>
          <p:cNvSpPr>
            <a:spLocks/>
          </p:cNvSpPr>
          <p:nvPr/>
        </p:nvSpPr>
        <p:spPr bwMode="auto">
          <a:xfrm>
            <a:off x="923926" y="1470025"/>
            <a:ext cx="579437" cy="350837"/>
          </a:xfrm>
          <a:prstGeom prst="rect">
            <a:avLst/>
          </a:prstGeom>
          <a:noFill/>
          <a:ln w="12700" cap="flat">
            <a:noFill/>
            <a:miter lim="800000"/>
            <a:headEnd type="none" w="med" len="med"/>
            <a:tailEnd type="none" w="med" len="med"/>
          </a:ln>
        </p:spPr>
        <p:txBody>
          <a:bodyPr lIns="0" tIns="0" rIns="0" bIns="0" anchor="ctr"/>
          <a:lstStyle/>
          <a:p>
            <a:pPr>
              <a:lnSpc>
                <a:spcPct val="60000"/>
              </a:lnSpc>
              <a:defRPr/>
            </a:pPr>
            <a:r>
              <a:rPr lang="en-US" sz="2400">
                <a:solidFill>
                  <a:srgbClr val="666666"/>
                </a:solidFill>
                <a:latin typeface="+mn-lt"/>
                <a:ea typeface="Gill Sans" pitchFamily="-65" charset="0"/>
                <a:cs typeface="Gill Sans" pitchFamily="-65" charset="0"/>
              </a:rPr>
              <a:t>cells</a:t>
            </a:r>
          </a:p>
        </p:txBody>
      </p:sp>
      <p:sp>
        <p:nvSpPr>
          <p:cNvPr id="77" name="AutoShape 64"/>
          <p:cNvSpPr>
            <a:spLocks/>
          </p:cNvSpPr>
          <p:nvPr/>
        </p:nvSpPr>
        <p:spPr bwMode="auto">
          <a:xfrm>
            <a:off x="1708151" y="2128837"/>
            <a:ext cx="488950" cy="260350"/>
          </a:xfrm>
          <a:prstGeom prst="rightArrow">
            <a:avLst>
              <a:gd name="adj1" fmla="val 47444"/>
              <a:gd name="adj2" fmla="val 100985"/>
            </a:avLst>
          </a:prstGeom>
          <a:solidFill>
            <a:srgbClr val="3344AA">
              <a:alpha val="81960"/>
            </a:srgbClr>
          </a:solidFill>
          <a:ln w="25400" cap="flat">
            <a:solidFill>
              <a:srgbClr val="666666"/>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sp>
        <p:nvSpPr>
          <p:cNvPr id="78" name="AutoShape 65"/>
          <p:cNvSpPr>
            <a:spLocks/>
          </p:cNvSpPr>
          <p:nvPr/>
        </p:nvSpPr>
        <p:spPr bwMode="auto">
          <a:xfrm>
            <a:off x="6265863" y="2128837"/>
            <a:ext cx="487363" cy="260350"/>
          </a:xfrm>
          <a:prstGeom prst="rightArrow">
            <a:avLst>
              <a:gd name="adj1" fmla="val 47444"/>
              <a:gd name="adj2" fmla="val 100985"/>
            </a:avLst>
          </a:prstGeom>
          <a:solidFill>
            <a:srgbClr val="3344AA">
              <a:alpha val="81960"/>
            </a:srgbClr>
          </a:solidFill>
          <a:ln w="25400" cap="flat">
            <a:solidFill>
              <a:srgbClr val="666666"/>
            </a:solidFill>
            <a:prstDash val="solid"/>
            <a:miter lim="800000"/>
            <a:headEnd type="none" w="med" len="med"/>
            <a:tailEnd type="none" w="med" len="med"/>
          </a:ln>
        </p:spPr>
        <p:txBody>
          <a:bodyPr lIns="0" tIns="0" rIns="0" bIns="0"/>
          <a:lstStyle/>
          <a:p>
            <a:pPr>
              <a:defRPr/>
            </a:pPr>
            <a:endParaRPr lang="en-US" sz="1100" kern="0">
              <a:solidFill>
                <a:sysClr val="windowText" lastClr="000000"/>
              </a:solidFill>
            </a:endParaRPr>
          </a:p>
        </p:txBody>
      </p:sp>
      <p:pic>
        <p:nvPicPr>
          <p:cNvPr id="80" name="Picture 74"/>
          <p:cNvPicPr>
            <a:picLocks noChangeArrowheads="1"/>
          </p:cNvPicPr>
          <p:nvPr/>
        </p:nvPicPr>
        <p:blipFill>
          <a:blip r:embed="rId3" cstate="print"/>
          <a:srcRect/>
          <a:stretch>
            <a:fillRect/>
          </a:stretch>
        </p:blipFill>
        <p:spPr bwMode="auto">
          <a:xfrm>
            <a:off x="4224338" y="1333500"/>
            <a:ext cx="2301875" cy="1957387"/>
          </a:xfrm>
          <a:prstGeom prst="rect">
            <a:avLst/>
          </a:prstGeom>
          <a:noFill/>
          <a:ln w="12700">
            <a:noFill/>
            <a:miter lim="800000"/>
            <a:headEnd/>
            <a:tailEnd/>
          </a:ln>
        </p:spPr>
      </p:pic>
      <p:sp>
        <p:nvSpPr>
          <p:cNvPr id="81" name="Rectangle 75"/>
          <p:cNvSpPr>
            <a:spLocks/>
          </p:cNvSpPr>
          <p:nvPr/>
        </p:nvSpPr>
        <p:spPr bwMode="auto">
          <a:xfrm>
            <a:off x="4652284" y="1120775"/>
            <a:ext cx="1409322" cy="349250"/>
          </a:xfrm>
          <a:prstGeom prst="rect">
            <a:avLst/>
          </a:prstGeom>
          <a:noFill/>
          <a:ln w="12700" cap="flat">
            <a:noFill/>
            <a:miter lim="800000"/>
            <a:headEnd type="none" w="med" len="med"/>
            <a:tailEnd type="none" w="med" len="med"/>
          </a:ln>
        </p:spPr>
        <p:txBody>
          <a:bodyPr lIns="0" tIns="0" rIns="0" bIns="0" anchor="ctr"/>
          <a:lstStyle/>
          <a:p>
            <a:pPr>
              <a:lnSpc>
                <a:spcPct val="60000"/>
              </a:lnSpc>
              <a:defRPr/>
            </a:pPr>
            <a:r>
              <a:rPr lang="en-US" sz="2400" dirty="0" smtClean="0">
                <a:solidFill>
                  <a:srgbClr val="666666"/>
                </a:solidFill>
                <a:latin typeface="+mn-lt"/>
                <a:ea typeface="Gill Sans" pitchFamily="-65" charset="0"/>
                <a:cs typeface="Gill Sans" pitchFamily="-65" charset="0"/>
              </a:rPr>
              <a:t>sequencer</a:t>
            </a:r>
            <a:endParaRPr lang="en-US" sz="2400" dirty="0">
              <a:solidFill>
                <a:srgbClr val="666666"/>
              </a:solidFill>
              <a:latin typeface="+mn-lt"/>
              <a:ea typeface="Gill Sans" pitchFamily="-65" charset="0"/>
              <a:cs typeface="Gill Sans" pitchFamily="-65" charset="0"/>
            </a:endParaRPr>
          </a:p>
        </p:txBody>
      </p:sp>
      <p:sp>
        <p:nvSpPr>
          <p:cNvPr id="82" name="AutoShape 76"/>
          <p:cNvSpPr>
            <a:spLocks/>
          </p:cNvSpPr>
          <p:nvPr/>
        </p:nvSpPr>
        <p:spPr bwMode="auto">
          <a:xfrm>
            <a:off x="3949701" y="2152650"/>
            <a:ext cx="487362" cy="258762"/>
          </a:xfrm>
          <a:prstGeom prst="rightArrow">
            <a:avLst>
              <a:gd name="adj1" fmla="val 47444"/>
              <a:gd name="adj2" fmla="val 100985"/>
            </a:avLst>
          </a:prstGeom>
          <a:solidFill>
            <a:srgbClr val="3344AA">
              <a:alpha val="81960"/>
            </a:srgbClr>
          </a:solidFill>
          <a:ln w="25400" cap="flat">
            <a:solidFill>
              <a:srgbClr val="666666"/>
            </a:solidFill>
            <a:prstDash val="solid"/>
            <a:miter lim="800000"/>
            <a:headEnd type="none" w="med" len="med"/>
            <a:tailEnd type="none" w="med" len="med"/>
          </a:ln>
        </p:spPr>
        <p:txBody>
          <a:bodyPr lIns="0" tIns="0" rIns="0" bIns="0"/>
          <a:lstStyle/>
          <a:p>
            <a:pPr eaLnBrk="1" fontAlgn="auto" hangingPunct="1">
              <a:spcBef>
                <a:spcPts val="0"/>
              </a:spcBef>
              <a:spcAft>
                <a:spcPts val="0"/>
              </a:spcAft>
              <a:defRPr/>
            </a:pPr>
            <a:endParaRPr lang="en-US" sz="1100" kern="0">
              <a:solidFill>
                <a:sysClr val="windowText" lastClr="000000"/>
              </a:solidFill>
              <a:latin typeface="+mn-lt"/>
            </a:endParaRPr>
          </a:p>
        </p:txBody>
      </p:sp>
      <p:pic>
        <p:nvPicPr>
          <p:cNvPr id="85" name="Picture 84"/>
          <p:cNvPicPr>
            <a:picLocks noChangeAspect="1"/>
          </p:cNvPicPr>
          <p:nvPr/>
        </p:nvPicPr>
        <p:blipFill>
          <a:blip r:embed="rId4"/>
          <a:stretch>
            <a:fillRect/>
          </a:stretch>
        </p:blipFill>
        <p:spPr>
          <a:xfrm>
            <a:off x="485894" y="1817855"/>
            <a:ext cx="1164111" cy="824961"/>
          </a:xfrm>
          <a:prstGeom prst="rect">
            <a:avLst/>
          </a:prstGeom>
        </p:spPr>
      </p:pic>
      <p:sp>
        <p:nvSpPr>
          <p:cNvPr id="79" name="Rectangle 73"/>
          <p:cNvSpPr>
            <a:spLocks/>
          </p:cNvSpPr>
          <p:nvPr/>
        </p:nvSpPr>
        <p:spPr bwMode="auto">
          <a:xfrm>
            <a:off x="2667000" y="1581187"/>
            <a:ext cx="709612" cy="363537"/>
          </a:xfrm>
          <a:prstGeom prst="rect">
            <a:avLst/>
          </a:prstGeom>
          <a:noFill/>
          <a:ln w="12700" cap="flat">
            <a:noFill/>
            <a:miter lim="800000"/>
            <a:headEnd/>
            <a:tailEnd/>
          </a:ln>
        </p:spPr>
        <p:txBody>
          <a:bodyPr lIns="0" tIns="0" rIns="0" bIns="0" anchor="ctr"/>
          <a:lstStyle/>
          <a:p>
            <a:pPr>
              <a:lnSpc>
                <a:spcPct val="140000"/>
              </a:lnSpc>
              <a:defRPr/>
            </a:pPr>
            <a:r>
              <a:rPr lang="en-US" sz="2000" dirty="0" err="1" smtClean="0">
                <a:solidFill>
                  <a:srgbClr val="FFFFFF"/>
                </a:solidFill>
                <a:latin typeface="+mn-lt"/>
                <a:ea typeface="Gill Sans" pitchFamily="-65" charset="0"/>
                <a:cs typeface="Gill Sans" pitchFamily="-65" charset="0"/>
              </a:rPr>
              <a:t>cDNA</a:t>
            </a:r>
            <a:endParaRPr lang="en-US" sz="2000" dirty="0">
              <a:solidFill>
                <a:srgbClr val="FFFFFF"/>
              </a:solidFill>
              <a:latin typeface="+mn-lt"/>
              <a:ea typeface="Gill Sans" pitchFamily="-65" charset="0"/>
              <a:cs typeface="Gill Sans" pitchFamily="-65" charset="0"/>
            </a:endParaRPr>
          </a:p>
        </p:txBody>
      </p:sp>
      <p:sp>
        <p:nvSpPr>
          <p:cNvPr id="86" name="Rectangle 73"/>
          <p:cNvSpPr>
            <a:spLocks/>
          </p:cNvSpPr>
          <p:nvPr/>
        </p:nvSpPr>
        <p:spPr bwMode="auto">
          <a:xfrm>
            <a:off x="2667000" y="1979650"/>
            <a:ext cx="709612" cy="363537"/>
          </a:xfrm>
          <a:prstGeom prst="rect">
            <a:avLst/>
          </a:prstGeom>
          <a:noFill/>
          <a:ln w="12700" cap="flat">
            <a:noFill/>
            <a:miter lim="800000"/>
            <a:headEnd/>
            <a:tailEnd/>
          </a:ln>
        </p:spPr>
        <p:txBody>
          <a:bodyPr lIns="0" tIns="0" rIns="0" bIns="0" anchor="ctr"/>
          <a:lstStyle/>
          <a:p>
            <a:pPr>
              <a:lnSpc>
                <a:spcPct val="140000"/>
              </a:lnSpc>
              <a:defRPr/>
            </a:pPr>
            <a:r>
              <a:rPr lang="en-US" sz="2000" dirty="0" err="1" smtClean="0">
                <a:solidFill>
                  <a:srgbClr val="FFFFFF"/>
                </a:solidFill>
                <a:latin typeface="+mn-lt"/>
                <a:ea typeface="Gill Sans" pitchFamily="-65" charset="0"/>
                <a:cs typeface="Gill Sans" pitchFamily="-65" charset="0"/>
              </a:rPr>
              <a:t>ChIP</a:t>
            </a:r>
            <a:endParaRPr lang="en-US" sz="2000" dirty="0">
              <a:solidFill>
                <a:srgbClr val="FFFFFF"/>
              </a:solidFill>
              <a:latin typeface="+mn-lt"/>
              <a:ea typeface="Gill Sans" pitchFamily="-65" charset="0"/>
              <a:cs typeface="Gill Sans" pitchFamily="-65" charset="0"/>
            </a:endParaRPr>
          </a:p>
        </p:txBody>
      </p:sp>
      <p:sp>
        <p:nvSpPr>
          <p:cNvPr id="89" name="Freeform 46"/>
          <p:cNvSpPr>
            <a:spLocks/>
          </p:cNvSpPr>
          <p:nvPr/>
        </p:nvSpPr>
        <p:spPr bwMode="auto">
          <a:xfrm>
            <a:off x="3871912" y="5561012"/>
            <a:ext cx="1554163" cy="571500"/>
          </a:xfrm>
          <a:custGeom>
            <a:avLst/>
            <a:gdLst>
              <a:gd name="T0" fmla="*/ 0 w 21600"/>
              <a:gd name="T1" fmla="*/ 571500 h 18451"/>
              <a:gd name="T2" fmla="*/ 373575 w 21600"/>
              <a:gd name="T3" fmla="*/ 256650 h 18451"/>
              <a:gd name="T4" fmla="*/ 853926 w 21600"/>
              <a:gd name="T5" fmla="*/ 20536 h 18451"/>
              <a:gd name="T6" fmla="*/ 1554163 w 21600"/>
              <a:gd name="T7" fmla="*/ 571500 h 18451"/>
              <a:gd name="T8" fmla="*/ 0 60000 65536"/>
              <a:gd name="T9" fmla="*/ 0 60000 65536"/>
              <a:gd name="T10" fmla="*/ 0 60000 65536"/>
              <a:gd name="T11" fmla="*/ 0 60000 65536"/>
              <a:gd name="T12" fmla="*/ 0 w 21600"/>
              <a:gd name="T13" fmla="*/ 0 h 18451"/>
              <a:gd name="T14" fmla="*/ 21600 w 21600"/>
              <a:gd name="T15" fmla="*/ 18451 h 18451"/>
            </a:gdLst>
            <a:ahLst/>
            <a:cxnLst>
              <a:cxn ang="T8">
                <a:pos x="T0" y="T1"/>
              </a:cxn>
              <a:cxn ang="T9">
                <a:pos x="T2" y="T3"/>
              </a:cxn>
              <a:cxn ang="T10">
                <a:pos x="T4" y="T5"/>
              </a:cxn>
              <a:cxn ang="T11">
                <a:pos x="T6" y="T7"/>
              </a:cxn>
            </a:cxnLst>
            <a:rect l="T12" t="T13" r="T14" b="T15"/>
            <a:pathLst>
              <a:path w="21600" h="18451">
                <a:moveTo>
                  <a:pt x="0" y="18451"/>
                </a:moveTo>
                <a:cubicBezTo>
                  <a:pt x="0" y="18451"/>
                  <a:pt x="2225" y="5745"/>
                  <a:pt x="5192" y="8286"/>
                </a:cubicBezTo>
                <a:cubicBezTo>
                  <a:pt x="8159" y="10827"/>
                  <a:pt x="7418" y="-3149"/>
                  <a:pt x="11868" y="663"/>
                </a:cubicBezTo>
                <a:cubicBezTo>
                  <a:pt x="16319" y="4475"/>
                  <a:pt x="21600" y="18451"/>
                  <a:pt x="21600" y="18451"/>
                </a:cubicBezTo>
              </a:path>
            </a:pathLst>
          </a:custGeom>
          <a:solidFill>
            <a:schemeClr val="accent1"/>
          </a:solidFill>
          <a:ln w="25400" cap="flat">
            <a:solidFill>
              <a:srgbClr val="3344AA"/>
            </a:solidFill>
            <a:prstDash val="solid"/>
            <a:miter lim="800000"/>
            <a:headEnd type="none" w="med" len="med"/>
            <a:tailEnd type="none" w="med" len="med"/>
          </a:ln>
        </p:spPr>
        <p:txBody>
          <a:bodyPr lIns="0" tIns="0" rIns="0" bIns="0"/>
          <a:lstStyle/>
          <a:p>
            <a:endParaRPr lang="en-US"/>
          </a:p>
        </p:txBody>
      </p:sp>
      <p:sp>
        <p:nvSpPr>
          <p:cNvPr id="90" name="Freeform 47"/>
          <p:cNvSpPr>
            <a:spLocks/>
          </p:cNvSpPr>
          <p:nvPr/>
        </p:nvSpPr>
        <p:spPr bwMode="auto">
          <a:xfrm>
            <a:off x="5889625" y="5703887"/>
            <a:ext cx="1081087" cy="420688"/>
          </a:xfrm>
          <a:custGeom>
            <a:avLst/>
            <a:gdLst>
              <a:gd name="T0" fmla="*/ 0 w 21600"/>
              <a:gd name="T1" fmla="*/ 420688 h 16987"/>
              <a:gd name="T2" fmla="*/ 182934 w 21600"/>
              <a:gd name="T3" fmla="*/ 214938 h 16987"/>
              <a:gd name="T4" fmla="*/ 498952 w 21600"/>
              <a:gd name="T5" fmla="*/ 50348 h 16987"/>
              <a:gd name="T6" fmla="*/ 781686 w 21600"/>
              <a:gd name="T7" fmla="*/ 91508 h 16987"/>
              <a:gd name="T8" fmla="*/ 1081087 w 21600"/>
              <a:gd name="T9" fmla="*/ 420688 h 16987"/>
              <a:gd name="T10" fmla="*/ 0 60000 65536"/>
              <a:gd name="T11" fmla="*/ 0 60000 65536"/>
              <a:gd name="T12" fmla="*/ 0 60000 65536"/>
              <a:gd name="T13" fmla="*/ 0 60000 65536"/>
              <a:gd name="T14" fmla="*/ 0 60000 65536"/>
              <a:gd name="T15" fmla="*/ 0 w 21600"/>
              <a:gd name="T16" fmla="*/ 0 h 16987"/>
              <a:gd name="T17" fmla="*/ 21600 w 21600"/>
              <a:gd name="T18" fmla="*/ 16987 h 16987"/>
            </a:gdLst>
            <a:ahLst/>
            <a:cxnLst>
              <a:cxn ang="T10">
                <a:pos x="T0" y="T1"/>
              </a:cxn>
              <a:cxn ang="T11">
                <a:pos x="T2" y="T3"/>
              </a:cxn>
              <a:cxn ang="T12">
                <a:pos x="T4" y="T5"/>
              </a:cxn>
              <a:cxn ang="T13">
                <a:pos x="T6" y="T7"/>
              </a:cxn>
              <a:cxn ang="T14">
                <a:pos x="T8" y="T9"/>
              </a:cxn>
            </a:cxnLst>
            <a:rect l="T15" t="T16" r="T17" b="T18"/>
            <a:pathLst>
              <a:path w="21600" h="16987">
                <a:moveTo>
                  <a:pt x="0" y="16987"/>
                </a:moveTo>
                <a:cubicBezTo>
                  <a:pt x="0" y="16987"/>
                  <a:pt x="332" y="10341"/>
                  <a:pt x="3655" y="8679"/>
                </a:cubicBezTo>
                <a:cubicBezTo>
                  <a:pt x="6978" y="7018"/>
                  <a:pt x="7311" y="-4613"/>
                  <a:pt x="9969" y="2033"/>
                </a:cubicBezTo>
                <a:cubicBezTo>
                  <a:pt x="12628" y="8679"/>
                  <a:pt x="13625" y="3695"/>
                  <a:pt x="15618" y="3695"/>
                </a:cubicBezTo>
                <a:cubicBezTo>
                  <a:pt x="17612" y="3695"/>
                  <a:pt x="21600" y="16987"/>
                  <a:pt x="21600" y="16987"/>
                </a:cubicBezTo>
              </a:path>
            </a:pathLst>
          </a:custGeom>
          <a:solidFill>
            <a:schemeClr val="accent1"/>
          </a:solidFill>
          <a:ln w="25400" cap="flat">
            <a:solidFill>
              <a:srgbClr val="3344AA"/>
            </a:solidFill>
            <a:prstDash val="solid"/>
            <a:miter lim="800000"/>
            <a:headEnd type="none" w="med" len="med"/>
            <a:tailEnd type="none" w="med" len="med"/>
          </a:ln>
        </p:spPr>
        <p:txBody>
          <a:bodyPr lIns="0" tIns="0" rIns="0" bIns="0"/>
          <a:lstStyle/>
          <a:p>
            <a:endParaRPr lang="en-US"/>
          </a:p>
        </p:txBody>
      </p:sp>
      <p:sp>
        <p:nvSpPr>
          <p:cNvPr id="91" name="Freeform 48"/>
          <p:cNvSpPr>
            <a:spLocks/>
          </p:cNvSpPr>
          <p:nvPr/>
        </p:nvSpPr>
        <p:spPr bwMode="auto">
          <a:xfrm>
            <a:off x="2058987" y="5332412"/>
            <a:ext cx="1349375" cy="800100"/>
          </a:xfrm>
          <a:custGeom>
            <a:avLst/>
            <a:gdLst>
              <a:gd name="T0" fmla="*/ 0 w 21600"/>
              <a:gd name="T1" fmla="*/ 800100 h 19791"/>
              <a:gd name="T2" fmla="*/ 162425 w 21600"/>
              <a:gd name="T3" fmla="*/ 177072 h 19791"/>
              <a:gd name="T4" fmla="*/ 413496 w 21600"/>
              <a:gd name="T5" fmla="*/ 21305 h 19791"/>
              <a:gd name="T6" fmla="*/ 661256 w 21600"/>
              <a:gd name="T7" fmla="*/ 103696 h 19791"/>
              <a:gd name="T8" fmla="*/ 1027649 w 21600"/>
              <a:gd name="T9" fmla="*/ 157263 h 19791"/>
              <a:gd name="T10" fmla="*/ 1349375 w 21600"/>
              <a:gd name="T11" fmla="*/ 800100 h 19791"/>
              <a:gd name="T12" fmla="*/ 0 60000 65536"/>
              <a:gd name="T13" fmla="*/ 0 60000 65536"/>
              <a:gd name="T14" fmla="*/ 0 60000 65536"/>
              <a:gd name="T15" fmla="*/ 0 60000 65536"/>
              <a:gd name="T16" fmla="*/ 0 60000 65536"/>
              <a:gd name="T17" fmla="*/ 0 60000 65536"/>
              <a:gd name="T18" fmla="*/ 0 w 21600"/>
              <a:gd name="T19" fmla="*/ 0 h 19791"/>
              <a:gd name="T20" fmla="*/ 21600 w 21600"/>
              <a:gd name="T21" fmla="*/ 19791 h 19791"/>
            </a:gdLst>
            <a:ahLst/>
            <a:cxnLst>
              <a:cxn ang="T12">
                <a:pos x="T0" y="T1"/>
              </a:cxn>
              <a:cxn ang="T13">
                <a:pos x="T2" y="T3"/>
              </a:cxn>
              <a:cxn ang="T14">
                <a:pos x="T4" y="T5"/>
              </a:cxn>
              <a:cxn ang="T15">
                <a:pos x="T6" y="T7"/>
              </a:cxn>
              <a:cxn ang="T16">
                <a:pos x="T8" y="T9"/>
              </a:cxn>
              <a:cxn ang="T17">
                <a:pos x="T10" y="T11"/>
              </a:cxn>
            </a:cxnLst>
            <a:rect l="T18" t="T19" r="T20" b="T21"/>
            <a:pathLst>
              <a:path w="21600" h="19791">
                <a:moveTo>
                  <a:pt x="0" y="19791"/>
                </a:moveTo>
                <a:cubicBezTo>
                  <a:pt x="0" y="19791"/>
                  <a:pt x="1891" y="4380"/>
                  <a:pt x="2600" y="4380"/>
                </a:cubicBezTo>
                <a:cubicBezTo>
                  <a:pt x="3310" y="4380"/>
                  <a:pt x="4533" y="-1809"/>
                  <a:pt x="6619" y="527"/>
                </a:cubicBezTo>
                <a:cubicBezTo>
                  <a:pt x="8952" y="3139"/>
                  <a:pt x="7113" y="-1631"/>
                  <a:pt x="10585" y="2565"/>
                </a:cubicBezTo>
                <a:cubicBezTo>
                  <a:pt x="13875" y="6540"/>
                  <a:pt x="15505" y="3890"/>
                  <a:pt x="16450" y="3890"/>
                </a:cubicBezTo>
                <a:cubicBezTo>
                  <a:pt x="17396" y="3890"/>
                  <a:pt x="21600" y="19791"/>
                  <a:pt x="21600" y="19791"/>
                </a:cubicBezTo>
              </a:path>
            </a:pathLst>
          </a:custGeom>
          <a:solidFill>
            <a:schemeClr val="accent1"/>
          </a:solidFill>
          <a:ln w="25400" cap="flat">
            <a:solidFill>
              <a:srgbClr val="3344AA"/>
            </a:solidFill>
            <a:prstDash val="solid"/>
            <a:miter lim="800000"/>
            <a:headEnd type="none" w="med" len="med"/>
            <a:tailEnd type="none" w="med" len="med"/>
          </a:ln>
        </p:spPr>
        <p:txBody>
          <a:bodyPr lIns="0" tIns="0" rIns="0" bIns="0"/>
          <a:lstStyle/>
          <a:p>
            <a:endParaRPr lang="en-US"/>
          </a:p>
        </p:txBody>
      </p:sp>
      <p:sp>
        <p:nvSpPr>
          <p:cNvPr id="92" name="Rectangle 52"/>
          <p:cNvSpPr>
            <a:spLocks/>
          </p:cNvSpPr>
          <p:nvPr/>
        </p:nvSpPr>
        <p:spPr bwMode="auto">
          <a:xfrm>
            <a:off x="1898650" y="6151562"/>
            <a:ext cx="5214937" cy="142875"/>
          </a:xfrm>
          <a:prstGeom prst="rect">
            <a:avLst/>
          </a:prstGeom>
          <a:solidFill>
            <a:srgbClr val="000000"/>
          </a:solidFill>
          <a:ln w="25400">
            <a:solidFill>
              <a:schemeClr val="tx1"/>
            </a:solidFill>
            <a:miter lim="800000"/>
            <a:headEnd/>
            <a:tailEnd/>
          </a:ln>
        </p:spPr>
        <p:txBody>
          <a:bodyPr lIns="0" tIns="0" rIns="0" bIns="0"/>
          <a:lstStyle/>
          <a:p>
            <a:pPr eaLnBrk="1" hangingPunct="1"/>
            <a:endParaRPr lang="en-US" sz="3000">
              <a:solidFill>
                <a:srgbClr val="000000"/>
              </a:solidFill>
              <a:sym typeface="Gill Sans" pitchFamily="-65" charset="0"/>
            </a:endParaRPr>
          </a:p>
        </p:txBody>
      </p:sp>
      <p:sp>
        <p:nvSpPr>
          <p:cNvPr id="93" name="Rectangle 53"/>
          <p:cNvSpPr>
            <a:spLocks/>
          </p:cNvSpPr>
          <p:nvPr/>
        </p:nvSpPr>
        <p:spPr bwMode="auto">
          <a:xfrm>
            <a:off x="1371600" y="6240462"/>
            <a:ext cx="1036637" cy="312738"/>
          </a:xfrm>
          <a:prstGeom prst="rect">
            <a:avLst/>
          </a:prstGeom>
          <a:noFill/>
          <a:ln w="12700">
            <a:noFill/>
            <a:miter lim="800000"/>
            <a:headEnd/>
            <a:tailEnd/>
          </a:ln>
        </p:spPr>
        <p:txBody>
          <a:bodyPr lIns="0" tIns="0" rIns="0" bIns="0" anchor="ctr"/>
          <a:lstStyle/>
          <a:p>
            <a:pPr eaLnBrk="1" hangingPunct="1">
              <a:lnSpc>
                <a:spcPct val="90000"/>
              </a:lnSpc>
            </a:pPr>
            <a:r>
              <a:rPr lang="en-US" sz="2100">
                <a:solidFill>
                  <a:srgbClr val="000000"/>
                </a:solidFill>
                <a:ea typeface="Gill Sans" pitchFamily="-65" charset="0"/>
                <a:cs typeface="Gill Sans" pitchFamily="-65" charset="0"/>
                <a:sym typeface="Gill Sans" pitchFamily="-65" charset="0"/>
              </a:rPr>
              <a:t>genome</a:t>
            </a:r>
          </a:p>
        </p:txBody>
      </p:sp>
      <p:sp>
        <p:nvSpPr>
          <p:cNvPr id="94" name="Rectangle 3"/>
          <p:cNvSpPr>
            <a:spLocks/>
          </p:cNvSpPr>
          <p:nvPr/>
        </p:nvSpPr>
        <p:spPr bwMode="auto">
          <a:xfrm>
            <a:off x="6550025" y="4926012"/>
            <a:ext cx="1036638" cy="598488"/>
          </a:xfrm>
          <a:prstGeom prst="rect">
            <a:avLst/>
          </a:prstGeom>
          <a:noFill/>
          <a:ln w="12700">
            <a:noFill/>
            <a:miter lim="800000"/>
            <a:headEnd/>
            <a:tailEnd/>
          </a:ln>
        </p:spPr>
        <p:txBody>
          <a:bodyPr lIns="0" tIns="0" rIns="0" bIns="0" anchor="ctr"/>
          <a:lstStyle/>
          <a:p>
            <a:pPr eaLnBrk="1" hangingPunct="1">
              <a:lnSpc>
                <a:spcPct val="90000"/>
              </a:lnSpc>
            </a:pPr>
            <a:r>
              <a:rPr lang="en-US" sz="2100">
                <a:solidFill>
                  <a:srgbClr val="3344AA"/>
                </a:solidFill>
                <a:ea typeface="Gill Sans" pitchFamily="-65" charset="0"/>
                <a:cs typeface="Gill Sans" pitchFamily="-65" charset="0"/>
                <a:sym typeface="Gill Sans" pitchFamily="-65" charset="0"/>
              </a:rPr>
              <a:t>read coverage</a:t>
            </a:r>
          </a:p>
        </p:txBody>
      </p:sp>
      <p:grpSp>
        <p:nvGrpSpPr>
          <p:cNvPr id="97" name="Group 96"/>
          <p:cNvGrpSpPr/>
          <p:nvPr/>
        </p:nvGrpSpPr>
        <p:grpSpPr>
          <a:xfrm>
            <a:off x="3048000" y="3657600"/>
            <a:ext cx="2971800" cy="1143000"/>
            <a:chOff x="3048000" y="3657600"/>
            <a:chExt cx="2971800" cy="1143000"/>
          </a:xfrm>
        </p:grpSpPr>
        <p:sp>
          <p:nvSpPr>
            <p:cNvPr id="95" name="Rectangle 94"/>
            <p:cNvSpPr/>
            <p:nvPr/>
          </p:nvSpPr>
          <p:spPr>
            <a:xfrm>
              <a:off x="3048000" y="3657600"/>
              <a:ext cx="2971800" cy="1143000"/>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3962400" y="4038600"/>
              <a:ext cx="1149811" cy="369332"/>
            </a:xfrm>
            <a:prstGeom prst="rect">
              <a:avLst/>
            </a:prstGeom>
            <a:noFill/>
          </p:spPr>
          <p:txBody>
            <a:bodyPr wrap="none" rtlCol="0">
              <a:spAutoFit/>
            </a:bodyPr>
            <a:lstStyle/>
            <a:p>
              <a:r>
                <a:rPr lang="en-US" dirty="0" smtClean="0">
                  <a:solidFill>
                    <a:srgbClr val="FFFFFF"/>
                  </a:solidFill>
                </a:rPr>
                <a:t>Alignment</a:t>
              </a:r>
              <a:endParaRPr lang="en-US" dirty="0">
                <a:solidFill>
                  <a:srgbClr val="FFFFFF"/>
                </a:solidFill>
              </a:endParaRPr>
            </a:p>
          </p:txBody>
        </p:sp>
      </p:grpSp>
      <p:sp>
        <p:nvSpPr>
          <p:cNvPr id="100" name="Bent-Up Arrow 99"/>
          <p:cNvSpPr/>
          <p:nvPr/>
        </p:nvSpPr>
        <p:spPr>
          <a:xfrm rot="16200000" flipH="1">
            <a:off x="6637020" y="3284220"/>
            <a:ext cx="1295400" cy="822960"/>
          </a:xfrm>
          <a:prstGeom prst="bentUpArrow">
            <a:avLst/>
          </a:prstGeom>
          <a:solidFill>
            <a:srgbClr val="3344AA">
              <a:alpha val="82000"/>
            </a:srgbClr>
          </a:solidFill>
          <a:ln>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sp>
      <p:sp>
        <p:nvSpPr>
          <p:cNvPr id="4" name="Title 3"/>
          <p:cNvSpPr>
            <a:spLocks noGrp="1"/>
          </p:cNvSpPr>
          <p:nvPr>
            <p:ph type="title"/>
          </p:nvPr>
        </p:nvSpPr>
        <p:spPr/>
        <p:txBody>
          <a:bodyPr>
            <a:normAutofit/>
          </a:bodyPr>
          <a:lstStyle/>
          <a:p>
            <a:r>
              <a:rPr lang="en-US" dirty="0" smtClean="0"/>
              <a:t>Counting applications</a:t>
            </a:r>
            <a:endParaRPr lang="en-US" dirty="0"/>
          </a:p>
        </p:txBody>
      </p:sp>
    </p:spTree>
    <p:extLst>
      <p:ext uri="{BB962C8B-B14F-4D97-AF65-F5344CB8AC3E}">
        <p14:creationId xmlns:p14="http://schemas.microsoft.com/office/powerpoint/2010/main" val="23685403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4"/>
                                        </p:tgtEl>
                                        <p:attrNameLst>
                                          <p:attrName>style.visibility</p:attrName>
                                        </p:attrNameLst>
                                      </p:cBhvr>
                                      <p:to>
                                        <p:strVal val="visible"/>
                                      </p:to>
                                    </p:set>
                                  </p:childTnLst>
                                </p:cTn>
                              </p:par>
                            </p:childTnLst>
                          </p:cTn>
                        </p:par>
                        <p:par>
                          <p:cTn id="13" fill="hold">
                            <p:stCondLst>
                              <p:cond delay="500"/>
                            </p:stCondLst>
                            <p:childTnLst>
                              <p:par>
                                <p:cTn id="14" presetID="22" presetClass="entr" presetSubtype="4" fill="hold" grpId="0" nodeType="afterEffect">
                                  <p:stCondLst>
                                    <p:cond delay="500"/>
                                  </p:stCondLst>
                                  <p:childTnLst>
                                    <p:set>
                                      <p:cBhvr>
                                        <p:cTn id="15" dur="1" fill="hold">
                                          <p:stCondLst>
                                            <p:cond delay="0"/>
                                          </p:stCondLst>
                                        </p:cTn>
                                        <p:tgtEl>
                                          <p:spTgt spid="89"/>
                                        </p:tgtEl>
                                        <p:attrNameLst>
                                          <p:attrName>style.visibility</p:attrName>
                                        </p:attrNameLst>
                                      </p:cBhvr>
                                      <p:to>
                                        <p:strVal val="visible"/>
                                      </p:to>
                                    </p:set>
                                    <p:animEffect transition="in" filter="wipe(down)">
                                      <p:cBhvr>
                                        <p:cTn id="16" dur="500"/>
                                        <p:tgtEl>
                                          <p:spTgt spid="89"/>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wipe(down)">
                                      <p:cBhvr>
                                        <p:cTn id="20" dur="500"/>
                                        <p:tgtEl>
                                          <p:spTgt spid="90"/>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wipe(down)">
                                      <p:cBhvr>
                                        <p:cTn id="24" dur="500"/>
                                        <p:tgtEl>
                                          <p:spTgt spid="91"/>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animBg="1"/>
      <p:bldP spid="92" grpId="0" animBg="1"/>
      <p:bldP spid="93" grpId="0"/>
      <p:bldP spid="9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for comparing two different genes</a:t>
            </a:r>
            <a:endParaRPr lang="en-US" dirty="0"/>
          </a:p>
        </p:txBody>
      </p:sp>
      <p:sp>
        <p:nvSpPr>
          <p:cNvPr id="3" name="Content Placeholder 2"/>
          <p:cNvSpPr>
            <a:spLocks noGrp="1"/>
          </p:cNvSpPr>
          <p:nvPr>
            <p:ph idx="1"/>
          </p:nvPr>
        </p:nvSpPr>
        <p:spPr/>
        <p:txBody>
          <a:bodyPr/>
          <a:lstStyle/>
          <a:p>
            <a:r>
              <a:rPr lang="en-US" dirty="0" smtClean="0"/>
              <a:t>To compare within a sequence run (lane), RPKM accounts for length bias. </a:t>
            </a:r>
          </a:p>
          <a:p>
            <a:r>
              <a:rPr lang="en-US" dirty="0" smtClean="0"/>
              <a:t>RPKM is not optimal for cross experiment comparisons.</a:t>
            </a:r>
          </a:p>
          <a:p>
            <a:pPr lvl="1"/>
            <a:r>
              <a:rPr lang="en-US" dirty="0" smtClean="0"/>
              <a:t>Different samples may have different compositions.</a:t>
            </a:r>
          </a:p>
          <a:p>
            <a:r>
              <a:rPr lang="en-US" dirty="0" smtClean="0"/>
              <a:t>FPKM superseded RPKM</a:t>
            </a:r>
          </a:p>
          <a:p>
            <a:r>
              <a:rPr lang="en-US" dirty="0" smtClean="0"/>
              <a:t>And later TPM = </a:t>
            </a:r>
            <a:r>
              <a:rPr lang="en-US" dirty="0">
                <a:latin typeface="Times"/>
                <a:cs typeface="Times"/>
              </a:rPr>
              <a:t>10</a:t>
            </a:r>
            <a:r>
              <a:rPr lang="en-US" baseline="30000" dirty="0">
                <a:latin typeface="Times"/>
                <a:cs typeface="Times"/>
              </a:rPr>
              <a:t>6</a:t>
            </a:r>
            <a:r>
              <a:rPr lang="en-US" dirty="0">
                <a:latin typeface="Times"/>
                <a:cs typeface="Times"/>
              </a:rPr>
              <a:t> x </a:t>
            </a:r>
            <a:r>
              <a:rPr lang="en-US" dirty="0" smtClean="0">
                <a:latin typeface="Times"/>
                <a:cs typeface="Times"/>
              </a:rPr>
              <a:t>Fraction of transcript </a:t>
            </a:r>
          </a:p>
          <a:p>
            <a:endParaRPr lang="en-US" dirty="0">
              <a:latin typeface="Times"/>
              <a:cs typeface="Times"/>
            </a:endParaRPr>
          </a:p>
          <a:p>
            <a:pPr marL="0" indent="0">
              <a:buNone/>
            </a:pPr>
            <a:endParaRPr lang="en-US" dirty="0">
              <a:latin typeface="Calibri"/>
              <a:cs typeface="Calibri"/>
            </a:endParaRPr>
          </a:p>
        </p:txBody>
      </p:sp>
    </p:spTree>
    <p:extLst>
      <p:ext uri="{BB962C8B-B14F-4D97-AF65-F5344CB8AC3E}">
        <p14:creationId xmlns:p14="http://schemas.microsoft.com/office/powerpoint/2010/main" val="313681597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 for comparing a gene across samples</a:t>
            </a:r>
            <a:endParaRPr lang="en-US" dirty="0"/>
          </a:p>
        </p:txBody>
      </p:sp>
      <p:sp>
        <p:nvSpPr>
          <p:cNvPr id="4" name="Oval 3"/>
          <p:cNvSpPr/>
          <p:nvPr/>
        </p:nvSpPr>
        <p:spPr>
          <a:xfrm>
            <a:off x="598530" y="2175289"/>
            <a:ext cx="3488989" cy="2934450"/>
          </a:xfrm>
          <a:prstGeom prst="ellipse">
            <a:avLst/>
          </a:prstGeom>
          <a:noFill/>
          <a:ln w="381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978085" y="3241035"/>
            <a:ext cx="306564" cy="14599"/>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1130485" y="3393435"/>
            <a:ext cx="306564" cy="14599"/>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1588567" y="3216460"/>
            <a:ext cx="306564" cy="14599"/>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700682" y="3868803"/>
            <a:ext cx="189778" cy="277385"/>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5400000">
            <a:off x="2991774" y="3846009"/>
            <a:ext cx="189778" cy="277385"/>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830292" y="3612427"/>
            <a:ext cx="189778" cy="277385"/>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2531901" y="4007496"/>
            <a:ext cx="189778" cy="277385"/>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488097" y="2890652"/>
            <a:ext cx="459873" cy="43798"/>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640497" y="3043052"/>
            <a:ext cx="459873" cy="43798"/>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4458894" y="2145202"/>
            <a:ext cx="3488989" cy="2934450"/>
          </a:xfrm>
          <a:prstGeom prst="ellipse">
            <a:avLst/>
          </a:prstGeom>
          <a:noFill/>
          <a:ln w="38100">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4838449" y="3210948"/>
            <a:ext cx="306564" cy="145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4990849" y="3363348"/>
            <a:ext cx="306564" cy="145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5448931" y="3186373"/>
            <a:ext cx="306564" cy="14599"/>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561046" y="3838716"/>
            <a:ext cx="189778" cy="277385"/>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5400000">
            <a:off x="6852138" y="3815922"/>
            <a:ext cx="189778" cy="277385"/>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690656" y="3582340"/>
            <a:ext cx="189778" cy="277385"/>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5400000">
            <a:off x="6392265" y="3977409"/>
            <a:ext cx="189778" cy="277385"/>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348461" y="2860565"/>
            <a:ext cx="459873" cy="43798"/>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00861" y="3012965"/>
            <a:ext cx="459873" cy="43798"/>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955940" y="5430923"/>
            <a:ext cx="1109010" cy="369332"/>
          </a:xfrm>
          <a:prstGeom prst="rect">
            <a:avLst/>
          </a:prstGeom>
          <a:noFill/>
        </p:spPr>
        <p:txBody>
          <a:bodyPr wrap="none" rtlCol="0">
            <a:spAutoFit/>
          </a:bodyPr>
          <a:lstStyle/>
          <a:p>
            <a:r>
              <a:rPr lang="en-US" dirty="0" smtClean="0"/>
              <a:t>Cell type I</a:t>
            </a:r>
            <a:endParaRPr lang="en-US" dirty="0"/>
          </a:p>
        </p:txBody>
      </p:sp>
      <p:sp>
        <p:nvSpPr>
          <p:cNvPr id="31" name="TextBox 30"/>
          <p:cNvSpPr txBox="1"/>
          <p:nvPr/>
        </p:nvSpPr>
        <p:spPr>
          <a:xfrm>
            <a:off x="5793565" y="5430923"/>
            <a:ext cx="1167169" cy="369332"/>
          </a:xfrm>
          <a:prstGeom prst="rect">
            <a:avLst/>
          </a:prstGeom>
          <a:noFill/>
        </p:spPr>
        <p:txBody>
          <a:bodyPr wrap="none" rtlCol="0">
            <a:spAutoFit/>
          </a:bodyPr>
          <a:lstStyle/>
          <a:p>
            <a:r>
              <a:rPr lang="en-US" dirty="0" smtClean="0"/>
              <a:t>Cell type II</a:t>
            </a:r>
            <a:endParaRPr lang="en-US" dirty="0"/>
          </a:p>
        </p:txBody>
      </p:sp>
      <p:cxnSp>
        <p:nvCxnSpPr>
          <p:cNvPr id="33" name="Straight Connector 32"/>
          <p:cNvCxnSpPr/>
          <p:nvPr/>
        </p:nvCxnSpPr>
        <p:spPr>
          <a:xfrm>
            <a:off x="4990849" y="3889812"/>
            <a:ext cx="458082" cy="1596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143249" y="4042212"/>
            <a:ext cx="458082" cy="1596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295649" y="4194612"/>
            <a:ext cx="458082" cy="1596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448049" y="4347012"/>
            <a:ext cx="458082" cy="1596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600449" y="4499412"/>
            <a:ext cx="458082" cy="1596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5752849" y="4651812"/>
            <a:ext cx="458082" cy="1596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905249" y="4804212"/>
            <a:ext cx="458082" cy="1596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105400" y="4495800"/>
            <a:ext cx="458082" cy="1596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066608" y="4354304"/>
            <a:ext cx="458082" cy="15969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1134833" y="6172200"/>
            <a:ext cx="6942367" cy="661317"/>
          </a:xfrm>
          <a:prstGeom prst="rect">
            <a:avLst/>
          </a:prstGeom>
          <a:solidFill>
            <a:schemeClr val="bg1">
              <a:lumMod val="85000"/>
            </a:schemeClr>
          </a:solidFill>
        </p:spPr>
        <p:txBody>
          <a:bodyPr wrap="square" rtlCol="0">
            <a:spAutoFit/>
          </a:bodyPr>
          <a:lstStyle/>
          <a:p>
            <a:pPr algn="ctr"/>
            <a:r>
              <a:rPr lang="en-US" b="1" dirty="0" smtClean="0"/>
              <a:t>Normalizing by total reads does not work well for samples with very different RNA composition</a:t>
            </a:r>
            <a:endParaRPr lang="en-US" b="1" dirty="0"/>
          </a:p>
        </p:txBody>
      </p:sp>
    </p:spTree>
    <p:extLst>
      <p:ext uri="{BB962C8B-B14F-4D97-AF65-F5344CB8AC3E}">
        <p14:creationId xmlns:p14="http://schemas.microsoft.com/office/powerpoint/2010/main" val="3959416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00"/>
                                  </p:stCondLst>
                                  <p:childTnLst>
                                    <p:set>
                                      <p:cBhvr>
                                        <p:cTn id="30" dur="1" fill="hold">
                                          <p:stCondLst>
                                            <p:cond delay="0"/>
                                          </p:stCondLst>
                                        </p:cTn>
                                        <p:tgtEl>
                                          <p:spTgt spid="34"/>
                                        </p:tgtEl>
                                        <p:attrNameLst>
                                          <p:attrName>style.visibility</p:attrName>
                                        </p:attrNameLst>
                                      </p:cBhvr>
                                      <p:to>
                                        <p:strVal val="visible"/>
                                      </p:to>
                                    </p:set>
                                  </p:childTnLst>
                                </p:cTn>
                              </p:par>
                            </p:childTnLst>
                          </p:cTn>
                        </p:par>
                        <p:par>
                          <p:cTn id="31" fill="hold">
                            <p:stCondLst>
                              <p:cond delay="200"/>
                            </p:stCondLst>
                            <p:childTnLst>
                              <p:par>
                                <p:cTn id="32" presetID="1" presetClass="entr" presetSubtype="0" fill="hold" nodeType="afterEffect">
                                  <p:stCondLst>
                                    <p:cond delay="200"/>
                                  </p:stCondLst>
                                  <p:childTnLst>
                                    <p:set>
                                      <p:cBhvr>
                                        <p:cTn id="33" dur="1" fill="hold">
                                          <p:stCondLst>
                                            <p:cond delay="0"/>
                                          </p:stCondLst>
                                        </p:cTn>
                                        <p:tgtEl>
                                          <p:spTgt spid="35"/>
                                        </p:tgtEl>
                                        <p:attrNameLst>
                                          <p:attrName>style.visibility</p:attrName>
                                        </p:attrNameLst>
                                      </p:cBhvr>
                                      <p:to>
                                        <p:strVal val="visible"/>
                                      </p:to>
                                    </p:set>
                                  </p:childTnLst>
                                </p:cTn>
                              </p:par>
                            </p:childTnLst>
                          </p:cTn>
                        </p:par>
                        <p:par>
                          <p:cTn id="34" fill="hold">
                            <p:stCondLst>
                              <p:cond delay="400"/>
                            </p:stCondLst>
                            <p:childTnLst>
                              <p:par>
                                <p:cTn id="35" presetID="1" presetClass="entr" presetSubtype="0" fill="hold" nodeType="afterEffect">
                                  <p:stCondLst>
                                    <p:cond delay="200"/>
                                  </p:stCondLst>
                                  <p:childTnLst>
                                    <p:set>
                                      <p:cBhvr>
                                        <p:cTn id="36" dur="1" fill="hold">
                                          <p:stCondLst>
                                            <p:cond delay="0"/>
                                          </p:stCondLst>
                                        </p:cTn>
                                        <p:tgtEl>
                                          <p:spTgt spid="36"/>
                                        </p:tgtEl>
                                        <p:attrNameLst>
                                          <p:attrName>style.visibility</p:attrName>
                                        </p:attrNameLst>
                                      </p:cBhvr>
                                      <p:to>
                                        <p:strVal val="visible"/>
                                      </p:to>
                                    </p:set>
                                  </p:childTnLst>
                                </p:cTn>
                              </p:par>
                            </p:childTnLst>
                          </p:cTn>
                        </p:par>
                        <p:par>
                          <p:cTn id="37" fill="hold">
                            <p:stCondLst>
                              <p:cond delay="600"/>
                            </p:stCondLst>
                            <p:childTnLst>
                              <p:par>
                                <p:cTn id="38" presetID="1" presetClass="entr" presetSubtype="0" fill="hold" nodeType="afterEffect">
                                  <p:stCondLst>
                                    <p:cond delay="200"/>
                                  </p:stCondLst>
                                  <p:childTnLst>
                                    <p:set>
                                      <p:cBhvr>
                                        <p:cTn id="39" dur="1" fill="hold">
                                          <p:stCondLst>
                                            <p:cond delay="0"/>
                                          </p:stCondLst>
                                        </p:cTn>
                                        <p:tgtEl>
                                          <p:spTgt spid="37"/>
                                        </p:tgtEl>
                                        <p:attrNameLst>
                                          <p:attrName>style.visibility</p:attrName>
                                        </p:attrNameLst>
                                      </p:cBhvr>
                                      <p:to>
                                        <p:strVal val="visible"/>
                                      </p:to>
                                    </p:set>
                                  </p:childTnLst>
                                </p:cTn>
                              </p:par>
                            </p:childTnLst>
                          </p:cTn>
                        </p:par>
                        <p:par>
                          <p:cTn id="40" fill="hold">
                            <p:stCondLst>
                              <p:cond delay="800"/>
                            </p:stCondLst>
                            <p:childTnLst>
                              <p:par>
                                <p:cTn id="41" presetID="1" presetClass="entr" presetSubtype="0"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par>
                          <p:cTn id="43" fill="hold">
                            <p:stCondLst>
                              <p:cond delay="800"/>
                            </p:stCondLst>
                            <p:childTnLst>
                              <p:par>
                                <p:cTn id="44" presetID="1" presetClass="entr" presetSubtype="0" fill="hold" nodeType="afterEffect">
                                  <p:stCondLst>
                                    <p:cond delay="200"/>
                                  </p:stCondLst>
                                  <p:childTnLst>
                                    <p:set>
                                      <p:cBhvr>
                                        <p:cTn id="45" dur="1" fill="hold">
                                          <p:stCondLst>
                                            <p:cond delay="0"/>
                                          </p:stCondLst>
                                        </p:cTn>
                                        <p:tgtEl>
                                          <p:spTgt spid="39"/>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nodeType="afterEffect">
                                  <p:stCondLst>
                                    <p:cond delay="200"/>
                                  </p:stCondLst>
                                  <p:childTnLst>
                                    <p:set>
                                      <p:cBhvr>
                                        <p:cTn id="48" dur="1" fill="hold">
                                          <p:stCondLst>
                                            <p:cond delay="0"/>
                                          </p:stCondLst>
                                        </p:cTn>
                                        <p:tgtEl>
                                          <p:spTgt spid="40"/>
                                        </p:tgtEl>
                                        <p:attrNameLst>
                                          <p:attrName>style.visibility</p:attrName>
                                        </p:attrNameLst>
                                      </p:cBhvr>
                                      <p:to>
                                        <p:strVal val="visible"/>
                                      </p:to>
                                    </p:set>
                                  </p:childTnLst>
                                </p:cTn>
                              </p:par>
                            </p:childTnLst>
                          </p:cTn>
                        </p:par>
                        <p:par>
                          <p:cTn id="49" fill="hold">
                            <p:stCondLst>
                              <p:cond delay="1200"/>
                            </p:stCondLst>
                            <p:childTnLst>
                              <p:par>
                                <p:cTn id="50" presetID="1" presetClass="entr" presetSubtype="0" fill="hold" nodeType="afterEffect">
                                  <p:stCondLst>
                                    <p:cond delay="200"/>
                                  </p:stCondLst>
                                  <p:childTnLst>
                                    <p:set>
                                      <p:cBhvr>
                                        <p:cTn id="51" dur="1" fill="hold">
                                          <p:stCondLst>
                                            <p:cond delay="0"/>
                                          </p:stCondLst>
                                        </p:cTn>
                                        <p:tgtEl>
                                          <p:spTgt spid="41"/>
                                        </p:tgtEl>
                                        <p:attrNameLst>
                                          <p:attrName>style.visibility</p:attrName>
                                        </p:attrNameLst>
                                      </p:cBhvr>
                                      <p:to>
                                        <p:strVal val="visible"/>
                                      </p:to>
                                    </p:set>
                                  </p:childTnLst>
                                </p:cTn>
                              </p:par>
                            </p:childTnLst>
                          </p:cTn>
                        </p:par>
                        <p:par>
                          <p:cTn id="52" fill="hold">
                            <p:stCondLst>
                              <p:cond delay="1400"/>
                            </p:stCondLst>
                            <p:childTnLst>
                              <p:par>
                                <p:cTn id="53" presetID="1" presetClass="entr" presetSubtype="0"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1" grpId="0"/>
      <p:bldP spid="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Sequencing libraries to probe the genome </a:t>
            </a:r>
            <a:endParaRPr lang="en-US" dirty="0"/>
          </a:p>
        </p:txBody>
      </p:sp>
      <p:sp>
        <p:nvSpPr>
          <p:cNvPr id="3" name="Content Placeholder 2"/>
          <p:cNvSpPr>
            <a:spLocks noGrp="1"/>
          </p:cNvSpPr>
          <p:nvPr>
            <p:ph idx="1"/>
          </p:nvPr>
        </p:nvSpPr>
        <p:spPr>
          <a:xfrm>
            <a:off x="457200" y="990600"/>
            <a:ext cx="8382000" cy="5715000"/>
          </a:xfrm>
        </p:spPr>
        <p:txBody>
          <a:bodyPr>
            <a:normAutofit fontScale="92500" lnSpcReduction="10000"/>
          </a:bodyPr>
          <a:lstStyle/>
          <a:p>
            <a:r>
              <a:rPr lang="en-US" dirty="0" smtClean="0"/>
              <a:t>RNA-</a:t>
            </a:r>
            <a:r>
              <a:rPr lang="en-US" dirty="0" err="1" smtClean="0"/>
              <a:t>Seq</a:t>
            </a:r>
            <a:endParaRPr lang="en-US" dirty="0" smtClean="0"/>
          </a:p>
          <a:p>
            <a:pPr lvl="1"/>
            <a:r>
              <a:rPr lang="en-US" dirty="0" smtClean="0"/>
              <a:t>Transcriptional output</a:t>
            </a:r>
          </a:p>
          <a:p>
            <a:pPr lvl="1"/>
            <a:r>
              <a:rPr lang="en-US" dirty="0" smtClean="0"/>
              <a:t>Annotation</a:t>
            </a:r>
          </a:p>
          <a:p>
            <a:pPr lvl="1"/>
            <a:r>
              <a:rPr lang="en-US" dirty="0" err="1" smtClean="0"/>
              <a:t>miRNA</a:t>
            </a:r>
            <a:endParaRPr lang="en-US" dirty="0" smtClean="0"/>
          </a:p>
          <a:p>
            <a:pPr lvl="1"/>
            <a:r>
              <a:rPr lang="en-US" dirty="0" smtClean="0"/>
              <a:t>Ribosomal profiling</a:t>
            </a:r>
          </a:p>
          <a:p>
            <a:r>
              <a:rPr lang="en-US" dirty="0" err="1" smtClean="0"/>
              <a:t>ChIP-Seq</a:t>
            </a:r>
            <a:endParaRPr lang="en-US" dirty="0" smtClean="0"/>
          </a:p>
          <a:p>
            <a:pPr lvl="1"/>
            <a:r>
              <a:rPr lang="en-US" dirty="0" smtClean="0"/>
              <a:t>Nucleosome positioning</a:t>
            </a:r>
          </a:p>
          <a:p>
            <a:pPr lvl="1"/>
            <a:r>
              <a:rPr lang="en-US" dirty="0" smtClean="0"/>
              <a:t>Open/closed chromatin</a:t>
            </a:r>
          </a:p>
          <a:p>
            <a:pPr lvl="1"/>
            <a:r>
              <a:rPr lang="en-US" dirty="0" smtClean="0"/>
              <a:t>Transcription factor binding</a:t>
            </a:r>
          </a:p>
          <a:p>
            <a:r>
              <a:rPr lang="en-US" dirty="0" smtClean="0"/>
              <a:t>CLIP-</a:t>
            </a:r>
            <a:r>
              <a:rPr lang="en-US" dirty="0" err="1" smtClean="0"/>
              <a:t>Seq</a:t>
            </a:r>
            <a:endParaRPr lang="en-US" dirty="0" smtClean="0"/>
          </a:p>
          <a:p>
            <a:pPr lvl="1"/>
            <a:r>
              <a:rPr lang="en-US" dirty="0" smtClean="0"/>
              <a:t>Protein-RNA interactions</a:t>
            </a:r>
          </a:p>
          <a:p>
            <a:r>
              <a:rPr lang="en-US" dirty="0" smtClean="0"/>
              <a:t>Hi-C</a:t>
            </a:r>
          </a:p>
          <a:p>
            <a:pPr lvl="1"/>
            <a:r>
              <a:rPr lang="en-US" dirty="0" smtClean="0"/>
              <a:t>3D genome conformation</a:t>
            </a:r>
          </a:p>
          <a:p>
            <a:endParaRPr lang="en-US" dirty="0"/>
          </a:p>
        </p:txBody>
      </p:sp>
    </p:spTree>
    <p:extLst>
      <p:ext uri="{BB962C8B-B14F-4D97-AF65-F5344CB8AC3E}">
        <p14:creationId xmlns:p14="http://schemas.microsoft.com/office/powerpoint/2010/main" val="28283442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RNA-</a:t>
            </a:r>
            <a:r>
              <a:rPr lang="en-US" dirty="0" err="1" smtClean="0"/>
              <a:t>Seq</a:t>
            </a:r>
            <a:r>
              <a:rPr lang="en-US" dirty="0" smtClean="0"/>
              <a:t> libraries I: </a:t>
            </a:r>
            <a:r>
              <a:rPr lang="en-US" dirty="0"/>
              <a:t>“Standard” full-length</a:t>
            </a:r>
          </a:p>
        </p:txBody>
      </p:sp>
      <p:sp>
        <p:nvSpPr>
          <p:cNvPr id="5" name="Content Placeholder 4"/>
          <p:cNvSpPr>
            <a:spLocks noGrp="1"/>
          </p:cNvSpPr>
          <p:nvPr>
            <p:ph idx="1"/>
          </p:nvPr>
        </p:nvSpPr>
        <p:spPr/>
        <p:txBody>
          <a:bodyPr>
            <a:normAutofit/>
          </a:bodyPr>
          <a:lstStyle/>
          <a:p>
            <a:r>
              <a:rPr lang="en-US" dirty="0" smtClean="0"/>
              <a:t>“Source: intact, </a:t>
            </a:r>
            <a:r>
              <a:rPr lang="en-US" b="1" dirty="0" smtClean="0">
                <a:solidFill>
                  <a:srgbClr val="A10000"/>
                </a:solidFill>
              </a:rPr>
              <a:t>high qual</a:t>
            </a:r>
            <a:r>
              <a:rPr lang="en-US" dirty="0" smtClean="0">
                <a:solidFill>
                  <a:srgbClr val="A10000"/>
                </a:solidFill>
              </a:rPr>
              <a:t>.</a:t>
            </a:r>
            <a:r>
              <a:rPr lang="en-US" dirty="0" smtClean="0"/>
              <a:t> RNA (</a:t>
            </a:r>
            <a:r>
              <a:rPr lang="en-US" sz="2400" dirty="0" err="1" smtClean="0"/>
              <a:t>polyA</a:t>
            </a:r>
            <a:r>
              <a:rPr lang="en-US" sz="2400" dirty="0" smtClean="0"/>
              <a:t> selected or ribosomal depleted</a:t>
            </a:r>
            <a:r>
              <a:rPr lang="en-US" dirty="0" smtClean="0"/>
              <a:t>)</a:t>
            </a:r>
          </a:p>
          <a:p>
            <a:r>
              <a:rPr lang="en-US" dirty="0" smtClean="0"/>
              <a:t>RNA </a:t>
            </a:r>
            <a:r>
              <a:rPr lang="en-US" dirty="0" smtClean="0">
                <a:sym typeface="Wingdings"/>
              </a:rPr>
              <a:t> </a:t>
            </a:r>
            <a:r>
              <a:rPr lang="en-US" dirty="0" err="1" smtClean="0">
                <a:sym typeface="Wingdings"/>
              </a:rPr>
              <a:t>cDNA</a:t>
            </a:r>
            <a:r>
              <a:rPr lang="en-US" dirty="0" smtClean="0">
                <a:sym typeface="Wingdings"/>
              </a:rPr>
              <a:t>  sequence</a:t>
            </a:r>
          </a:p>
          <a:p>
            <a:r>
              <a:rPr lang="en-US" dirty="0" smtClean="0">
                <a:sym typeface="Wingdings"/>
              </a:rPr>
              <a:t>Uses: </a:t>
            </a:r>
          </a:p>
          <a:p>
            <a:pPr lvl="1"/>
            <a:r>
              <a:rPr lang="en-US" dirty="0" smtClean="0">
                <a:sym typeface="Wingdings"/>
              </a:rPr>
              <a:t>Annotation. Requires high depth, paired-end sequencing. ~50 mill</a:t>
            </a:r>
          </a:p>
          <a:p>
            <a:pPr lvl="1"/>
            <a:r>
              <a:rPr lang="en-US" dirty="0" smtClean="0">
                <a:sym typeface="Wingdings"/>
              </a:rPr>
              <a:t>Gene expression. Requires low depth, single end sequence, ~ 5-10 mill </a:t>
            </a:r>
          </a:p>
          <a:p>
            <a:pPr lvl="1"/>
            <a:r>
              <a:rPr lang="en-US" dirty="0" smtClean="0">
                <a:sym typeface="Wingdings"/>
              </a:rPr>
              <a:t>Differential Gene expression. Requires </a:t>
            </a:r>
            <a:r>
              <a:rPr lang="en-US" dirty="0">
                <a:sym typeface="Wingdings"/>
              </a:rPr>
              <a:t>~ 5-10 </a:t>
            </a:r>
            <a:r>
              <a:rPr lang="en-US" dirty="0" smtClean="0">
                <a:sym typeface="Wingdings"/>
              </a:rPr>
              <a:t>mill, at least 3 replicates, single end</a:t>
            </a: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4144778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RNA-</a:t>
            </a:r>
            <a:r>
              <a:rPr lang="en-US" dirty="0" err="1" smtClean="0"/>
              <a:t>Seq</a:t>
            </a:r>
            <a:r>
              <a:rPr lang="en-US" dirty="0" smtClean="0"/>
              <a:t> libraries II: </a:t>
            </a:r>
            <a:r>
              <a:rPr lang="en-US" dirty="0"/>
              <a:t>End-sequence libraries</a:t>
            </a:r>
          </a:p>
        </p:txBody>
      </p:sp>
      <p:sp>
        <p:nvSpPr>
          <p:cNvPr id="3" name="Content Placeholder 2"/>
          <p:cNvSpPr>
            <a:spLocks noGrp="1"/>
          </p:cNvSpPr>
          <p:nvPr>
            <p:ph idx="1"/>
          </p:nvPr>
        </p:nvSpPr>
        <p:spPr/>
        <p:txBody>
          <a:bodyPr>
            <a:normAutofit/>
          </a:bodyPr>
          <a:lstStyle/>
          <a:p>
            <a:r>
              <a:rPr lang="en-US" dirty="0" smtClean="0"/>
              <a:t>Target the start or end of transcripts.</a:t>
            </a:r>
          </a:p>
          <a:p>
            <a:r>
              <a:rPr lang="en-US" dirty="0" smtClean="0"/>
              <a:t>Source: End-enriched RNA</a:t>
            </a:r>
          </a:p>
          <a:p>
            <a:pPr lvl="1"/>
            <a:r>
              <a:rPr lang="en-US" dirty="0" smtClean="0"/>
              <a:t>Fragmented then selected</a:t>
            </a:r>
          </a:p>
          <a:p>
            <a:pPr lvl="1"/>
            <a:r>
              <a:rPr lang="en-US" dirty="0" smtClean="0"/>
              <a:t>Fragmented then enzymatically purified</a:t>
            </a:r>
          </a:p>
          <a:p>
            <a:r>
              <a:rPr lang="en-US" dirty="0" smtClean="0"/>
              <a:t>Uses:</a:t>
            </a:r>
          </a:p>
          <a:p>
            <a:pPr lvl="1"/>
            <a:r>
              <a:rPr lang="en-US" dirty="0" smtClean="0"/>
              <a:t>Annotation of transcriptional start sites</a:t>
            </a:r>
          </a:p>
          <a:p>
            <a:pPr lvl="1"/>
            <a:r>
              <a:rPr lang="en-US" dirty="0" smtClean="0"/>
              <a:t>Annotation of 3’ UTRs</a:t>
            </a:r>
          </a:p>
          <a:p>
            <a:pPr lvl="1"/>
            <a:r>
              <a:rPr lang="en-US" dirty="0" smtClean="0"/>
              <a:t>Quantification and gene expression </a:t>
            </a:r>
          </a:p>
          <a:p>
            <a:pPr lvl="1"/>
            <a:r>
              <a:rPr lang="en-US" dirty="0" smtClean="0"/>
              <a:t>Depth required 3-8 mill reads</a:t>
            </a:r>
          </a:p>
          <a:p>
            <a:pPr lvl="1"/>
            <a:r>
              <a:rPr lang="en-US" dirty="0" smtClean="0"/>
              <a:t>Low quality RNA samples</a:t>
            </a:r>
            <a:endParaRPr lang="en-US" dirty="0"/>
          </a:p>
        </p:txBody>
      </p:sp>
    </p:spTree>
    <p:extLst>
      <p:ext uri="{BB962C8B-B14F-4D97-AF65-F5344CB8AC3E}">
        <p14:creationId xmlns:p14="http://schemas.microsoft.com/office/powerpoint/2010/main" val="15928341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RNA-</a:t>
            </a:r>
            <a:r>
              <a:rPr lang="en-US" dirty="0" err="1" smtClean="0"/>
              <a:t>Seq</a:t>
            </a:r>
            <a:r>
              <a:rPr lang="en-US" dirty="0" smtClean="0"/>
              <a:t> libraries III: Small RNA libraries</a:t>
            </a:r>
            <a:endParaRPr lang="en-US" dirty="0"/>
          </a:p>
        </p:txBody>
      </p:sp>
      <p:sp>
        <p:nvSpPr>
          <p:cNvPr id="3" name="Content Placeholder 2"/>
          <p:cNvSpPr>
            <a:spLocks noGrp="1"/>
          </p:cNvSpPr>
          <p:nvPr>
            <p:ph idx="1"/>
          </p:nvPr>
        </p:nvSpPr>
        <p:spPr>
          <a:xfrm>
            <a:off x="457200" y="990600"/>
            <a:ext cx="5562600" cy="5135563"/>
          </a:xfrm>
        </p:spPr>
        <p:txBody>
          <a:bodyPr/>
          <a:lstStyle/>
          <a:p>
            <a:r>
              <a:rPr lang="en-US" dirty="0" smtClean="0"/>
              <a:t>Source: size selected RNA</a:t>
            </a:r>
          </a:p>
          <a:p>
            <a:r>
              <a:rPr lang="en-US" dirty="0" smtClean="0"/>
              <a:t>Uses: </a:t>
            </a:r>
            <a:r>
              <a:rPr lang="en-US" dirty="0" err="1" smtClean="0"/>
              <a:t>miRNA</a:t>
            </a:r>
            <a:r>
              <a:rPr lang="en-US" dirty="0" smtClean="0"/>
              <a:t>, </a:t>
            </a:r>
            <a:r>
              <a:rPr lang="en-US" dirty="0" err="1" smtClean="0"/>
              <a:t>piRNA</a:t>
            </a:r>
            <a:r>
              <a:rPr lang="en-US" dirty="0" smtClean="0"/>
              <a:t> annotation and quantification</a:t>
            </a:r>
          </a:p>
          <a:p>
            <a:pPr lvl="1"/>
            <a:r>
              <a:rPr lang="en-US" dirty="0" smtClean="0"/>
              <a:t>Short single end 30-50 </a:t>
            </a:r>
            <a:r>
              <a:rPr lang="en-US" dirty="0" err="1" smtClean="0"/>
              <a:t>bp</a:t>
            </a:r>
            <a:r>
              <a:rPr lang="en-US" dirty="0" smtClean="0"/>
              <a:t> reads</a:t>
            </a:r>
          </a:p>
          <a:p>
            <a:pPr lvl="1"/>
            <a:r>
              <a:rPr lang="en-US" dirty="0" smtClean="0"/>
              <a:t>Require “clipping”</a:t>
            </a:r>
          </a:p>
          <a:p>
            <a:pPr lvl="1"/>
            <a:r>
              <a:rPr lang="en-US" dirty="0" smtClean="0"/>
              <a:t>Depth: 5-10 mill reads</a:t>
            </a:r>
          </a:p>
          <a:p>
            <a:pPr lvl="1"/>
            <a:endParaRPr lang="en-US" dirty="0" smtClean="0"/>
          </a:p>
          <a:p>
            <a:endParaRPr lang="en-US" dirty="0" smtClean="0"/>
          </a:p>
          <a:p>
            <a:endParaRPr lang="en-US" dirty="0"/>
          </a:p>
        </p:txBody>
      </p:sp>
      <p:pic>
        <p:nvPicPr>
          <p:cNvPr id="4" name="Picture 3"/>
          <p:cNvPicPr>
            <a:picLocks noChangeAspect="1"/>
          </p:cNvPicPr>
          <p:nvPr/>
        </p:nvPicPr>
        <p:blipFill rotWithShape="1">
          <a:blip r:embed="rId2"/>
          <a:srcRect t="18703" r="26067"/>
          <a:stretch/>
        </p:blipFill>
        <p:spPr>
          <a:xfrm>
            <a:off x="6172200" y="914400"/>
            <a:ext cx="2881630" cy="5575348"/>
          </a:xfrm>
          <a:prstGeom prst="rect">
            <a:avLst/>
          </a:prstGeom>
        </p:spPr>
      </p:pic>
      <p:sp>
        <p:nvSpPr>
          <p:cNvPr id="5" name="TextBox 4"/>
          <p:cNvSpPr txBox="1"/>
          <p:nvPr/>
        </p:nvSpPr>
        <p:spPr>
          <a:xfrm>
            <a:off x="5940980" y="6477000"/>
            <a:ext cx="3203020" cy="338554"/>
          </a:xfrm>
          <a:prstGeom prst="rect">
            <a:avLst/>
          </a:prstGeom>
          <a:noFill/>
        </p:spPr>
        <p:txBody>
          <a:bodyPr wrap="none" rtlCol="0">
            <a:spAutoFit/>
          </a:bodyPr>
          <a:lstStyle/>
          <a:p>
            <a:r>
              <a:rPr lang="en-US" sz="1600" dirty="0" err="1" smtClean="0"/>
              <a:t>Malonne</a:t>
            </a:r>
            <a:r>
              <a:rPr lang="en-US" sz="1600" dirty="0" smtClean="0"/>
              <a:t> et al. CSHL protocols, 2011</a:t>
            </a:r>
            <a:endParaRPr lang="en-US" sz="1600" dirty="0"/>
          </a:p>
        </p:txBody>
      </p:sp>
    </p:spTree>
    <p:extLst>
      <p:ext uri="{BB962C8B-B14F-4D97-AF65-F5344CB8AC3E}">
        <p14:creationId xmlns:p14="http://schemas.microsoft.com/office/powerpoint/2010/main" val="30769914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you need both annotation </a:t>
            </a:r>
            <a:r>
              <a:rPr lang="en-US" dirty="0"/>
              <a:t>and </a:t>
            </a:r>
            <a:r>
              <a:rPr lang="en-US" dirty="0" smtClean="0"/>
              <a:t>quantification</a:t>
            </a:r>
            <a:endParaRPr lang="en-US" dirty="0"/>
          </a:p>
        </p:txBody>
      </p:sp>
      <p:sp>
        <p:nvSpPr>
          <p:cNvPr id="3" name="Content Placeholder 2"/>
          <p:cNvSpPr>
            <a:spLocks noGrp="1"/>
          </p:cNvSpPr>
          <p:nvPr>
            <p:ph idx="1"/>
          </p:nvPr>
        </p:nvSpPr>
        <p:spPr/>
        <p:txBody>
          <a:bodyPr/>
          <a:lstStyle/>
          <a:p>
            <a:r>
              <a:rPr lang="en-US" dirty="0" smtClean="0"/>
              <a:t>Attempt three replicates per condition</a:t>
            </a:r>
          </a:p>
          <a:p>
            <a:r>
              <a:rPr lang="en-US" dirty="0" smtClean="0"/>
              <a:t>Pool libraries to obtain ~15 mill reads per replicate</a:t>
            </a:r>
          </a:p>
          <a:p>
            <a:r>
              <a:rPr lang="en-US" dirty="0" smtClean="0"/>
              <a:t>Sequence using paired ends</a:t>
            </a:r>
          </a:p>
          <a:p>
            <a:r>
              <a:rPr lang="en-US" dirty="0" smtClean="0"/>
              <a:t>Analysis:</a:t>
            </a:r>
          </a:p>
          <a:p>
            <a:pPr lvl="1"/>
            <a:r>
              <a:rPr lang="en-US" dirty="0" smtClean="0"/>
              <a:t>Merge replicate alignments for annotation</a:t>
            </a:r>
          </a:p>
          <a:p>
            <a:pPr lvl="1"/>
            <a:r>
              <a:rPr lang="en-US" dirty="0" smtClean="0"/>
              <a:t>Split alignments for differential expression analysis</a:t>
            </a:r>
          </a:p>
          <a:p>
            <a:pPr lvl="1"/>
            <a:endParaRPr lang="en-US" dirty="0"/>
          </a:p>
        </p:txBody>
      </p:sp>
    </p:spTree>
    <p:extLst>
      <p:ext uri="{BB962C8B-B14F-4D97-AF65-F5344CB8AC3E}">
        <p14:creationId xmlns:p14="http://schemas.microsoft.com/office/powerpoint/2010/main" val="1446420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8801"/>
            <a:ext cx="8229600" cy="669009"/>
          </a:xfrm>
        </p:spPr>
        <p:txBody>
          <a:bodyPr/>
          <a:lstStyle/>
          <a:p>
            <a:r>
              <a:rPr lang="en-US" dirty="0" smtClean="0"/>
              <a:t>Our typical RNA </a:t>
            </a:r>
            <a:r>
              <a:rPr lang="en-US" smtClean="0"/>
              <a:t>quantification pipeline</a:t>
            </a:r>
            <a:endParaRPr lang="en-US" dirty="0"/>
          </a:p>
        </p:txBody>
      </p:sp>
      <p:sp>
        <p:nvSpPr>
          <p:cNvPr id="6" name="TextBox 5"/>
          <p:cNvSpPr txBox="1"/>
          <p:nvPr/>
        </p:nvSpPr>
        <p:spPr bwMode="auto">
          <a:xfrm>
            <a:off x="673100" y="1079500"/>
            <a:ext cx="3060700" cy="646331"/>
          </a:xfrm>
          <a:prstGeom prst="rect">
            <a:avLst/>
          </a:prstGeom>
          <a:noFill/>
          <a:ln w="9525" cmpd="sng">
            <a:solidFill>
              <a:schemeClr val="tx1"/>
            </a:solidFill>
            <a:miter lim="800000"/>
            <a:headEnd/>
            <a:tailEnd/>
          </a:ln>
        </p:spPr>
        <p:txBody>
          <a:bodyPr wrap="square" rtlCol="0">
            <a:spAutoFit/>
          </a:bodyPr>
          <a:lstStyle/>
          <a:p>
            <a:pPr algn="ctr"/>
            <a:r>
              <a:rPr lang="en-US" dirty="0" smtClean="0">
                <a:solidFill>
                  <a:srgbClr val="000000"/>
                </a:solidFill>
                <a:latin typeface="Calibri" pitchFamily="34" charset="0"/>
              </a:rPr>
              <a:t>Upload your </a:t>
            </a:r>
          </a:p>
          <a:p>
            <a:pPr algn="ctr"/>
            <a:r>
              <a:rPr lang="en-US" dirty="0" smtClean="0">
                <a:solidFill>
                  <a:srgbClr val="000000"/>
                </a:solidFill>
                <a:latin typeface="Calibri" pitchFamily="34" charset="0"/>
              </a:rPr>
              <a:t>sequence data (</a:t>
            </a:r>
            <a:r>
              <a:rPr lang="en-US" dirty="0" err="1" smtClean="0">
                <a:solidFill>
                  <a:srgbClr val="000000"/>
                </a:solidFill>
                <a:latin typeface="Calibri" pitchFamily="34" charset="0"/>
              </a:rPr>
              <a:t>fastq</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7" name="TextBox 6"/>
          <p:cNvSpPr txBox="1"/>
          <p:nvPr/>
        </p:nvSpPr>
        <p:spPr bwMode="auto">
          <a:xfrm>
            <a:off x="5295902" y="1219200"/>
            <a:ext cx="3390898" cy="369332"/>
          </a:xfrm>
          <a:prstGeom prst="rect">
            <a:avLst/>
          </a:prstGeom>
          <a:noFill/>
          <a:ln w="19050" cmpd="sng">
            <a:solidFill>
              <a:schemeClr val="tx2">
                <a:lumMod val="75000"/>
              </a:schemeClr>
            </a:solidFill>
            <a:miter lim="800000"/>
            <a:headEnd/>
            <a:tailEnd/>
          </a:ln>
        </p:spPr>
        <p:txBody>
          <a:bodyPr wrap="square" rtlCol="0">
            <a:spAutoFit/>
          </a:bodyPr>
          <a:lstStyle/>
          <a:p>
            <a:r>
              <a:rPr lang="en-US" dirty="0" smtClean="0">
                <a:solidFill>
                  <a:srgbClr val="000000"/>
                </a:solidFill>
                <a:latin typeface="Calibri" pitchFamily="34" charset="0"/>
              </a:rPr>
              <a:t>Make report of quality metrics</a:t>
            </a:r>
            <a:endParaRPr lang="en-US" dirty="0">
              <a:solidFill>
                <a:srgbClr val="000000"/>
              </a:solidFill>
              <a:latin typeface="Calibri" pitchFamily="34" charset="0"/>
            </a:endParaRPr>
          </a:p>
        </p:txBody>
      </p:sp>
      <p:sp>
        <p:nvSpPr>
          <p:cNvPr id="8" name="TextBox 7"/>
          <p:cNvSpPr txBox="1"/>
          <p:nvPr/>
        </p:nvSpPr>
        <p:spPr bwMode="auto">
          <a:xfrm>
            <a:off x="673100" y="2108200"/>
            <a:ext cx="3058800" cy="369332"/>
          </a:xfrm>
          <a:prstGeom prst="rect">
            <a:avLst/>
          </a:prstGeom>
          <a:noFill/>
          <a:ln w="9525" cmpd="sng">
            <a:solidFill>
              <a:schemeClr val="tx1"/>
            </a:solidFill>
            <a:miter lim="800000"/>
            <a:headEnd/>
            <a:tailEnd/>
          </a:ln>
        </p:spPr>
        <p:txBody>
          <a:bodyPr wrap="none" rtlCol="0">
            <a:spAutoFit/>
          </a:bodyPr>
          <a:lstStyle/>
          <a:p>
            <a:pPr algn="ctr"/>
            <a:r>
              <a:rPr lang="en-US" dirty="0" smtClean="0">
                <a:solidFill>
                  <a:srgbClr val="000000"/>
                </a:solidFill>
                <a:latin typeface="Calibri" pitchFamily="34" charset="0"/>
              </a:rPr>
              <a:t>Align to the ribosome (Bowtie)</a:t>
            </a:r>
            <a:endParaRPr lang="en-US" dirty="0">
              <a:solidFill>
                <a:srgbClr val="000000"/>
              </a:solidFill>
              <a:latin typeface="Calibri" pitchFamily="34" charset="0"/>
            </a:endParaRPr>
          </a:p>
        </p:txBody>
      </p:sp>
      <p:sp>
        <p:nvSpPr>
          <p:cNvPr id="9" name="TextBox 8"/>
          <p:cNvSpPr txBox="1"/>
          <p:nvPr/>
        </p:nvSpPr>
        <p:spPr bwMode="auto">
          <a:xfrm>
            <a:off x="5295902" y="1968500"/>
            <a:ext cx="3390898" cy="646331"/>
          </a:xfrm>
          <a:prstGeom prst="rect">
            <a:avLst/>
          </a:prstGeom>
          <a:noFill/>
          <a:ln w="19050" cmpd="sng">
            <a:solidFill>
              <a:schemeClr val="tx2">
                <a:lumMod val="75000"/>
              </a:schemeClr>
            </a:solidFill>
            <a:miter lim="800000"/>
            <a:headEnd/>
            <a:tailEnd/>
          </a:ln>
        </p:spPr>
        <p:txBody>
          <a:bodyPr wrap="square" rtlCol="0">
            <a:spAutoFit/>
          </a:bodyPr>
          <a:lstStyle/>
          <a:p>
            <a:r>
              <a:rPr lang="en-US" dirty="0" smtClean="0">
                <a:solidFill>
                  <a:srgbClr val="000000"/>
                </a:solidFill>
                <a:latin typeface="Calibri" pitchFamily="34" charset="0"/>
              </a:rPr>
              <a:t>Output ribosomal contamination metrics report</a:t>
            </a:r>
            <a:endParaRPr lang="en-US" dirty="0">
              <a:solidFill>
                <a:srgbClr val="000000"/>
              </a:solidFill>
              <a:latin typeface="Calibri" pitchFamily="34" charset="0"/>
            </a:endParaRPr>
          </a:p>
        </p:txBody>
      </p:sp>
      <p:sp>
        <p:nvSpPr>
          <p:cNvPr id="10" name="TextBox 9"/>
          <p:cNvSpPr txBox="1"/>
          <p:nvPr/>
        </p:nvSpPr>
        <p:spPr bwMode="auto">
          <a:xfrm>
            <a:off x="673100" y="3115270"/>
            <a:ext cx="3060699" cy="923330"/>
          </a:xfrm>
          <a:prstGeom prst="rect">
            <a:avLst/>
          </a:prstGeom>
          <a:noFill/>
          <a:ln w="9525" cmpd="sng">
            <a:solidFill>
              <a:schemeClr val="tx1"/>
            </a:solidFill>
            <a:miter lim="800000"/>
            <a:headEnd/>
            <a:tailEnd/>
          </a:ln>
        </p:spPr>
        <p:txBody>
          <a:bodyPr wrap="square" rtlCol="0">
            <a:spAutoFit/>
          </a:bodyPr>
          <a:lstStyle/>
          <a:p>
            <a:pPr algn="ctr"/>
            <a:r>
              <a:rPr lang="en-US" dirty="0" smtClean="0">
                <a:solidFill>
                  <a:srgbClr val="000000"/>
                </a:solidFill>
                <a:latin typeface="Calibri" pitchFamily="34" charset="0"/>
              </a:rPr>
              <a:t>Align remaining reads to genome (</a:t>
            </a:r>
            <a:r>
              <a:rPr lang="en-US" dirty="0" err="1" smtClean="0">
                <a:solidFill>
                  <a:srgbClr val="000000"/>
                </a:solidFill>
                <a:latin typeface="Calibri" pitchFamily="34" charset="0"/>
              </a:rPr>
              <a:t>TopHat</a:t>
            </a:r>
            <a:r>
              <a:rPr lang="en-US" dirty="0" smtClean="0">
                <a:solidFill>
                  <a:srgbClr val="000000"/>
                </a:solidFill>
                <a:latin typeface="Calibri" pitchFamily="34" charset="0"/>
              </a:rPr>
              <a:t>)  or </a:t>
            </a:r>
            <a:r>
              <a:rPr lang="en-US" dirty="0" err="1" smtClean="0">
                <a:solidFill>
                  <a:srgbClr val="000000"/>
                </a:solidFill>
                <a:latin typeface="Calibri" pitchFamily="34" charset="0"/>
              </a:rPr>
              <a:t>transcriptome</a:t>
            </a:r>
            <a:r>
              <a:rPr lang="en-US" dirty="0" smtClean="0">
                <a:solidFill>
                  <a:srgbClr val="000000"/>
                </a:solidFill>
                <a:latin typeface="Calibri" pitchFamily="34" charset="0"/>
              </a:rPr>
              <a:t> (RSEM)</a:t>
            </a:r>
            <a:endParaRPr lang="en-US" dirty="0">
              <a:solidFill>
                <a:srgbClr val="000000"/>
              </a:solidFill>
              <a:latin typeface="Calibri" pitchFamily="34" charset="0"/>
            </a:endParaRPr>
          </a:p>
        </p:txBody>
      </p:sp>
      <p:sp>
        <p:nvSpPr>
          <p:cNvPr id="11" name="TextBox 10"/>
          <p:cNvSpPr txBox="1"/>
          <p:nvPr/>
        </p:nvSpPr>
        <p:spPr bwMode="auto">
          <a:xfrm>
            <a:off x="5295902" y="2832100"/>
            <a:ext cx="3390900" cy="923330"/>
          </a:xfrm>
          <a:prstGeom prst="rect">
            <a:avLst/>
          </a:prstGeom>
          <a:noFill/>
          <a:ln w="19050" cmpd="sng">
            <a:solidFill>
              <a:schemeClr val="tx2">
                <a:lumMod val="75000"/>
              </a:schemeClr>
            </a:solidFill>
            <a:miter lim="800000"/>
            <a:headEnd/>
            <a:tailEnd/>
          </a:ln>
        </p:spPr>
        <p:txBody>
          <a:bodyPr wrap="square" rtlCol="0">
            <a:spAutoFit/>
          </a:bodyPr>
          <a:lstStyle/>
          <a:p>
            <a:r>
              <a:rPr lang="en-US" dirty="0" smtClean="0">
                <a:solidFill>
                  <a:srgbClr val="000000"/>
                </a:solidFill>
                <a:latin typeface="Calibri" pitchFamily="34" charset="0"/>
              </a:rPr>
              <a:t>Produce RNA-</a:t>
            </a:r>
            <a:r>
              <a:rPr lang="en-US" dirty="0" err="1" smtClean="0">
                <a:solidFill>
                  <a:srgbClr val="000000"/>
                </a:solidFill>
                <a:latin typeface="Calibri" pitchFamily="34" charset="0"/>
              </a:rPr>
              <a:t>Seq</a:t>
            </a:r>
            <a:r>
              <a:rPr lang="en-US" dirty="0" smtClean="0">
                <a:solidFill>
                  <a:srgbClr val="000000"/>
                </a:solidFill>
                <a:latin typeface="Calibri" pitchFamily="34" charset="0"/>
              </a:rPr>
              <a:t> report</a:t>
            </a:r>
          </a:p>
          <a:p>
            <a:r>
              <a:rPr lang="en-US" dirty="0" smtClean="0">
                <a:solidFill>
                  <a:srgbClr val="000000"/>
                </a:solidFill>
                <a:latin typeface="Calibri" pitchFamily="34" charset="0"/>
              </a:rPr>
              <a:t>% aligned, % </a:t>
            </a:r>
            <a:r>
              <a:rPr lang="en-US" dirty="0" err="1" smtClean="0">
                <a:solidFill>
                  <a:srgbClr val="000000"/>
                </a:solidFill>
                <a:latin typeface="Calibri" pitchFamily="34" charset="0"/>
              </a:rPr>
              <a:t>intergenic</a:t>
            </a:r>
            <a:r>
              <a:rPr lang="en-US" dirty="0" smtClean="0">
                <a:solidFill>
                  <a:srgbClr val="000000"/>
                </a:solidFill>
                <a:latin typeface="Calibri" pitchFamily="34" charset="0"/>
              </a:rPr>
              <a:t>, % </a:t>
            </a:r>
            <a:r>
              <a:rPr lang="en-US" dirty="0" err="1" smtClean="0">
                <a:solidFill>
                  <a:srgbClr val="000000"/>
                </a:solidFill>
                <a:latin typeface="Calibri" pitchFamily="34" charset="0"/>
              </a:rPr>
              <a:t>exonic</a:t>
            </a:r>
            <a:r>
              <a:rPr lang="en-US" dirty="0" smtClean="0">
                <a:solidFill>
                  <a:srgbClr val="000000"/>
                </a:solidFill>
                <a:latin typeface="Calibri" pitchFamily="34" charset="0"/>
              </a:rPr>
              <a:t>, % UTR</a:t>
            </a:r>
          </a:p>
        </p:txBody>
      </p:sp>
      <p:sp>
        <p:nvSpPr>
          <p:cNvPr id="12" name="TextBox 11"/>
          <p:cNvSpPr txBox="1"/>
          <p:nvPr/>
        </p:nvSpPr>
        <p:spPr bwMode="auto">
          <a:xfrm>
            <a:off x="5295902" y="3886200"/>
            <a:ext cx="3395007" cy="369332"/>
          </a:xfrm>
          <a:prstGeom prst="rect">
            <a:avLst/>
          </a:prstGeom>
          <a:noFill/>
          <a:ln w="19050" cmpd="sng">
            <a:solidFill>
              <a:schemeClr val="accent4"/>
            </a:solidFill>
            <a:miter lim="800000"/>
            <a:headEnd/>
            <a:tailEnd/>
          </a:ln>
        </p:spPr>
        <p:txBody>
          <a:bodyPr wrap="square" rtlCol="0">
            <a:spAutoFit/>
          </a:bodyPr>
          <a:lstStyle/>
          <a:p>
            <a:r>
              <a:rPr lang="en-US" dirty="0" smtClean="0">
                <a:solidFill>
                  <a:srgbClr val="000000"/>
                </a:solidFill>
                <a:latin typeface="Calibri" pitchFamily="34" charset="0"/>
              </a:rPr>
              <a:t>Produce IGV/UCSC friendly files</a:t>
            </a:r>
            <a:endParaRPr lang="en-US" dirty="0">
              <a:solidFill>
                <a:srgbClr val="000000"/>
              </a:solidFill>
              <a:latin typeface="Calibri" pitchFamily="34" charset="0"/>
            </a:endParaRPr>
          </a:p>
        </p:txBody>
      </p:sp>
      <p:sp>
        <p:nvSpPr>
          <p:cNvPr id="13" name="TextBox 12"/>
          <p:cNvSpPr txBox="1"/>
          <p:nvPr/>
        </p:nvSpPr>
        <p:spPr bwMode="auto">
          <a:xfrm>
            <a:off x="673100" y="4775200"/>
            <a:ext cx="3060700" cy="369332"/>
          </a:xfrm>
          <a:prstGeom prst="rect">
            <a:avLst/>
          </a:prstGeom>
          <a:noFill/>
          <a:ln w="9525" cmpd="sng">
            <a:solidFill>
              <a:schemeClr val="tx1"/>
            </a:solidFill>
            <a:miter lim="800000"/>
            <a:headEnd/>
            <a:tailEnd/>
          </a:ln>
        </p:spPr>
        <p:txBody>
          <a:bodyPr wrap="square" rtlCol="0">
            <a:spAutoFit/>
          </a:bodyPr>
          <a:lstStyle/>
          <a:p>
            <a:pPr algn="ctr"/>
            <a:r>
              <a:rPr lang="en-US" dirty="0" smtClean="0">
                <a:solidFill>
                  <a:srgbClr val="000000"/>
                </a:solidFill>
                <a:latin typeface="Calibri" pitchFamily="34" charset="0"/>
              </a:rPr>
              <a:t>Quantify </a:t>
            </a:r>
            <a:r>
              <a:rPr lang="en-US" dirty="0" err="1" smtClean="0">
                <a:solidFill>
                  <a:srgbClr val="000000"/>
                </a:solidFill>
                <a:latin typeface="Calibri" pitchFamily="34" charset="0"/>
              </a:rPr>
              <a:t>transcriptome</a:t>
            </a:r>
            <a:endParaRPr lang="en-US" dirty="0">
              <a:solidFill>
                <a:srgbClr val="000000"/>
              </a:solidFill>
              <a:latin typeface="Calibri" pitchFamily="34" charset="0"/>
            </a:endParaRPr>
          </a:p>
        </p:txBody>
      </p:sp>
      <p:sp>
        <p:nvSpPr>
          <p:cNvPr id="14" name="TextBox 13"/>
          <p:cNvSpPr txBox="1"/>
          <p:nvPr/>
        </p:nvSpPr>
        <p:spPr bwMode="auto">
          <a:xfrm>
            <a:off x="5295902" y="4648200"/>
            <a:ext cx="3416299" cy="646331"/>
          </a:xfrm>
          <a:prstGeom prst="rect">
            <a:avLst/>
          </a:prstGeom>
          <a:noFill/>
          <a:ln w="19050" cmpd="sng">
            <a:solidFill>
              <a:srgbClr val="008000"/>
            </a:solidFill>
            <a:miter lim="800000"/>
            <a:headEnd/>
            <a:tailEnd/>
          </a:ln>
        </p:spPr>
        <p:txBody>
          <a:bodyPr wrap="square" rtlCol="0">
            <a:spAutoFit/>
          </a:bodyPr>
          <a:lstStyle/>
          <a:p>
            <a:r>
              <a:rPr lang="en-US" dirty="0" smtClean="0">
                <a:solidFill>
                  <a:srgbClr val="000000"/>
                </a:solidFill>
                <a:latin typeface="Calibri" pitchFamily="34" charset="0"/>
              </a:rPr>
              <a:t>Produce a table with normalized expression values</a:t>
            </a:r>
            <a:endParaRPr lang="en-US" dirty="0">
              <a:solidFill>
                <a:srgbClr val="000000"/>
              </a:solidFill>
              <a:latin typeface="Calibri" pitchFamily="34" charset="0"/>
            </a:endParaRPr>
          </a:p>
        </p:txBody>
      </p:sp>
      <p:sp>
        <p:nvSpPr>
          <p:cNvPr id="16" name="TextBox 15"/>
          <p:cNvSpPr txBox="1"/>
          <p:nvPr/>
        </p:nvSpPr>
        <p:spPr bwMode="auto">
          <a:xfrm>
            <a:off x="673100" y="5524500"/>
            <a:ext cx="3060700" cy="923330"/>
          </a:xfrm>
          <a:prstGeom prst="rect">
            <a:avLst/>
          </a:prstGeom>
          <a:noFill/>
          <a:ln w="9525" cmpd="sng">
            <a:solidFill>
              <a:schemeClr val="tx1"/>
            </a:solidFill>
            <a:miter lim="800000"/>
            <a:headEnd/>
            <a:tailEnd/>
          </a:ln>
        </p:spPr>
        <p:txBody>
          <a:bodyPr wrap="square" rtlCol="0">
            <a:spAutoFit/>
          </a:bodyPr>
          <a:lstStyle/>
          <a:p>
            <a:pPr algn="ctr"/>
            <a:r>
              <a:rPr lang="en-US" dirty="0" smtClean="0">
                <a:solidFill>
                  <a:srgbClr val="000000"/>
                </a:solidFill>
                <a:latin typeface="Calibri" pitchFamily="34" charset="0"/>
              </a:rPr>
              <a:t>Call differentially expressed genes </a:t>
            </a:r>
          </a:p>
          <a:p>
            <a:pPr algn="ctr"/>
            <a:r>
              <a:rPr lang="en-US" dirty="0" smtClean="0">
                <a:solidFill>
                  <a:srgbClr val="000000"/>
                </a:solidFill>
                <a:latin typeface="Calibri" pitchFamily="34" charset="0"/>
              </a:rPr>
              <a:t>(if multiple samples)</a:t>
            </a:r>
            <a:endParaRPr lang="en-US" dirty="0">
              <a:solidFill>
                <a:srgbClr val="000000"/>
              </a:solidFill>
              <a:latin typeface="Calibri" pitchFamily="34" charset="0"/>
            </a:endParaRPr>
          </a:p>
        </p:txBody>
      </p:sp>
      <p:sp>
        <p:nvSpPr>
          <p:cNvPr id="17" name="TextBox 16"/>
          <p:cNvSpPr txBox="1"/>
          <p:nvPr/>
        </p:nvSpPr>
        <p:spPr bwMode="auto">
          <a:xfrm>
            <a:off x="5295902" y="5676900"/>
            <a:ext cx="3416299" cy="646331"/>
          </a:xfrm>
          <a:prstGeom prst="rect">
            <a:avLst/>
          </a:prstGeom>
          <a:noFill/>
          <a:ln w="19050" cmpd="sng">
            <a:solidFill>
              <a:srgbClr val="008000"/>
            </a:solidFill>
            <a:miter lim="800000"/>
            <a:headEnd/>
            <a:tailEnd/>
          </a:ln>
        </p:spPr>
        <p:txBody>
          <a:bodyPr wrap="square" rtlCol="0">
            <a:spAutoFit/>
          </a:bodyPr>
          <a:lstStyle/>
          <a:p>
            <a:r>
              <a:rPr lang="en-US" dirty="0" smtClean="0">
                <a:solidFill>
                  <a:srgbClr val="000000"/>
                </a:solidFill>
                <a:latin typeface="Calibri" pitchFamily="34" charset="0"/>
              </a:rPr>
              <a:t>Report pairwise significant genes that are differentially expressed</a:t>
            </a:r>
            <a:endParaRPr lang="en-US" dirty="0">
              <a:solidFill>
                <a:srgbClr val="000000"/>
              </a:solidFill>
              <a:latin typeface="Calibri" pitchFamily="34" charset="0"/>
            </a:endParaRPr>
          </a:p>
        </p:txBody>
      </p:sp>
      <p:cxnSp>
        <p:nvCxnSpPr>
          <p:cNvPr id="19" name="Straight Arrow Connector 18"/>
          <p:cNvCxnSpPr>
            <a:endCxn id="7" idx="1"/>
          </p:cNvCxnSpPr>
          <p:nvPr/>
        </p:nvCxnSpPr>
        <p:spPr>
          <a:xfrm flipV="1">
            <a:off x="3733800" y="1403866"/>
            <a:ext cx="1562102" cy="5834"/>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21" name="Straight Arrow Connector 20"/>
          <p:cNvCxnSpPr>
            <a:stCxn id="6" idx="2"/>
            <a:endCxn id="8" idx="0"/>
          </p:cNvCxnSpPr>
          <p:nvPr/>
        </p:nvCxnSpPr>
        <p:spPr>
          <a:xfrm flipH="1">
            <a:off x="2202500" y="1725831"/>
            <a:ext cx="950" cy="382369"/>
          </a:xfrm>
          <a:prstGeom prst="straightConnector1">
            <a:avLst/>
          </a:prstGeom>
          <a:solidFill>
            <a:srgbClr val="FFFFFF"/>
          </a:solidFill>
          <a:ln w="28575" cmpd="sng" algn="ctr">
            <a:solidFill>
              <a:srgbClr val="000000"/>
            </a:solidFill>
            <a:miter lim="800000"/>
            <a:headEnd type="none" w="med" len="med"/>
            <a:tailEnd type="arrow"/>
          </a:ln>
          <a:effectLst/>
        </p:spPr>
      </p:cxnSp>
      <p:cxnSp>
        <p:nvCxnSpPr>
          <p:cNvPr id="22" name="Straight Arrow Connector 21"/>
          <p:cNvCxnSpPr>
            <a:stCxn id="8" idx="3"/>
            <a:endCxn id="9" idx="1"/>
          </p:cNvCxnSpPr>
          <p:nvPr/>
        </p:nvCxnSpPr>
        <p:spPr>
          <a:xfrm flipV="1">
            <a:off x="3731900" y="2291666"/>
            <a:ext cx="1564002" cy="1200"/>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25" name="Straight Arrow Connector 24"/>
          <p:cNvCxnSpPr>
            <a:stCxn id="8" idx="2"/>
            <a:endCxn id="10" idx="0"/>
          </p:cNvCxnSpPr>
          <p:nvPr/>
        </p:nvCxnSpPr>
        <p:spPr>
          <a:xfrm>
            <a:off x="2202500" y="2477532"/>
            <a:ext cx="950" cy="637738"/>
          </a:xfrm>
          <a:prstGeom prst="straightConnector1">
            <a:avLst/>
          </a:prstGeom>
          <a:solidFill>
            <a:srgbClr val="FFFFFF"/>
          </a:solidFill>
          <a:ln w="28575" cmpd="sng" algn="ctr">
            <a:solidFill>
              <a:srgbClr val="000000"/>
            </a:solidFill>
            <a:miter lim="800000"/>
            <a:headEnd type="none" w="med" len="med"/>
            <a:tailEnd type="arrow"/>
          </a:ln>
          <a:effectLst/>
        </p:spPr>
      </p:cxnSp>
      <p:cxnSp>
        <p:nvCxnSpPr>
          <p:cNvPr id="40" name="Straight Arrow Connector 39"/>
          <p:cNvCxnSpPr>
            <a:stCxn id="10" idx="3"/>
            <a:endCxn id="11" idx="1"/>
          </p:cNvCxnSpPr>
          <p:nvPr/>
        </p:nvCxnSpPr>
        <p:spPr>
          <a:xfrm flipV="1">
            <a:off x="3733799" y="3293765"/>
            <a:ext cx="1562103" cy="283170"/>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42" name="Straight Arrow Connector 41"/>
          <p:cNvCxnSpPr>
            <a:stCxn id="10" idx="3"/>
            <a:endCxn id="12" idx="1"/>
          </p:cNvCxnSpPr>
          <p:nvPr/>
        </p:nvCxnSpPr>
        <p:spPr>
          <a:xfrm>
            <a:off x="3733799" y="3576935"/>
            <a:ext cx="1562103" cy="493931"/>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57" name="Straight Arrow Connector 56"/>
          <p:cNvCxnSpPr>
            <a:stCxn id="10" idx="2"/>
            <a:endCxn id="13" idx="0"/>
          </p:cNvCxnSpPr>
          <p:nvPr/>
        </p:nvCxnSpPr>
        <p:spPr>
          <a:xfrm>
            <a:off x="2203450" y="4038600"/>
            <a:ext cx="0" cy="736600"/>
          </a:xfrm>
          <a:prstGeom prst="straightConnector1">
            <a:avLst/>
          </a:prstGeom>
          <a:solidFill>
            <a:srgbClr val="FFFFFF"/>
          </a:solidFill>
          <a:ln w="28575" cmpd="sng" algn="ctr">
            <a:solidFill>
              <a:srgbClr val="000000"/>
            </a:solidFill>
            <a:miter lim="800000"/>
            <a:headEnd type="none" w="med" len="med"/>
            <a:tailEnd type="arrow"/>
          </a:ln>
          <a:effectLst/>
        </p:spPr>
      </p:cxnSp>
      <p:cxnSp>
        <p:nvCxnSpPr>
          <p:cNvPr id="60" name="Straight Arrow Connector 59"/>
          <p:cNvCxnSpPr>
            <a:stCxn id="13" idx="3"/>
            <a:endCxn id="14" idx="1"/>
          </p:cNvCxnSpPr>
          <p:nvPr/>
        </p:nvCxnSpPr>
        <p:spPr>
          <a:xfrm>
            <a:off x="3733800" y="4959866"/>
            <a:ext cx="1562102" cy="11500"/>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cxnSp>
        <p:nvCxnSpPr>
          <p:cNvPr id="63" name="Straight Arrow Connector 62"/>
          <p:cNvCxnSpPr>
            <a:stCxn id="13" idx="2"/>
            <a:endCxn id="16" idx="0"/>
          </p:cNvCxnSpPr>
          <p:nvPr/>
        </p:nvCxnSpPr>
        <p:spPr>
          <a:xfrm>
            <a:off x="2203450" y="5144532"/>
            <a:ext cx="0" cy="379968"/>
          </a:xfrm>
          <a:prstGeom prst="straightConnector1">
            <a:avLst/>
          </a:prstGeom>
          <a:solidFill>
            <a:srgbClr val="FFFFFF"/>
          </a:solidFill>
          <a:ln w="28575" cmpd="sng" algn="ctr">
            <a:solidFill>
              <a:srgbClr val="000000"/>
            </a:solidFill>
            <a:miter lim="800000"/>
            <a:headEnd type="none" w="med" len="med"/>
            <a:tailEnd type="arrow"/>
          </a:ln>
          <a:effectLst/>
        </p:spPr>
      </p:cxnSp>
      <p:cxnSp>
        <p:nvCxnSpPr>
          <p:cNvPr id="66" name="Straight Arrow Connector 65"/>
          <p:cNvCxnSpPr>
            <a:stCxn id="16" idx="3"/>
            <a:endCxn id="17" idx="1"/>
          </p:cNvCxnSpPr>
          <p:nvPr/>
        </p:nvCxnSpPr>
        <p:spPr>
          <a:xfrm>
            <a:off x="3733800" y="5986165"/>
            <a:ext cx="1562102" cy="13901"/>
          </a:xfrm>
          <a:prstGeom prst="straightConnector1">
            <a:avLst/>
          </a:prstGeom>
          <a:solidFill>
            <a:srgbClr val="FFFFFF"/>
          </a:solidFill>
          <a:ln w="28575" cmpd="sng" algn="ctr">
            <a:solidFill>
              <a:schemeClr val="tx1"/>
            </a:solidFill>
            <a:prstDash val="sysDash"/>
            <a:miter lim="800000"/>
            <a:headEnd type="none" w="med" len="med"/>
            <a:tailEnd type="arrow"/>
          </a:ln>
          <a:effectLst/>
        </p:spPr>
      </p:cxnSp>
    </p:spTree>
    <p:extLst>
      <p:ext uri="{BB962C8B-B14F-4D97-AF65-F5344CB8AC3E}">
        <p14:creationId xmlns:p14="http://schemas.microsoft.com/office/powerpoint/2010/main" val="4750657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p:tgtEl>
                                          <p:spTgt spid="21"/>
                                        </p:tgtEl>
                                        <p:attrNameLst>
                                          <p:attrName>ppt_y</p:attrName>
                                        </p:attrNameLst>
                                      </p:cBhvr>
                                      <p:tavLst>
                                        <p:tav tm="0">
                                          <p:val>
                                            <p:strVal val="#ppt_y-#ppt_h*1.125000"/>
                                          </p:val>
                                        </p:tav>
                                        <p:tav tm="100000">
                                          <p:val>
                                            <p:strVal val="#ppt_y"/>
                                          </p:val>
                                        </p:tav>
                                      </p:tavLst>
                                    </p:anim>
                                    <p:animEffect transition="in" filter="wipe(down)">
                                      <p:cBhvr>
                                        <p:cTn id="19" dur="500"/>
                                        <p:tgtEl>
                                          <p:spTgt spid="21"/>
                                        </p:tgtEl>
                                      </p:cBhvr>
                                    </p:animEffect>
                                  </p:childTnLst>
                                </p:cTn>
                              </p:par>
                            </p:childTnLst>
                          </p:cTn>
                        </p:par>
                        <p:par>
                          <p:cTn id="20" fill="hold">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ppt_y</p:attrName>
                                        </p:attrNameLst>
                                      </p:cBhvr>
                                      <p:tavLst>
                                        <p:tav tm="0">
                                          <p:val>
                                            <p:strVal val="#ppt_y-#ppt_h*1.125000"/>
                                          </p:val>
                                        </p:tav>
                                        <p:tav tm="100000">
                                          <p:val>
                                            <p:strVal val="#ppt_y"/>
                                          </p:val>
                                        </p:tav>
                                      </p:tavLst>
                                    </p:anim>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0-#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1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p:tgtEl>
                                          <p:spTgt spid="9"/>
                                        </p:tgtEl>
                                        <p:attrNameLst>
                                          <p:attrName>ppt_x</p:attrName>
                                        </p:attrNameLst>
                                      </p:cBhvr>
                                      <p:tavLst>
                                        <p:tav tm="0">
                                          <p:val>
                                            <p:strVal val="#ppt_x-#ppt_w*1.125000"/>
                                          </p:val>
                                        </p:tav>
                                        <p:tav tm="100000">
                                          <p:val>
                                            <p:strVal val="#ppt_x"/>
                                          </p:val>
                                        </p:tav>
                                      </p:tavLst>
                                    </p:anim>
                                    <p:animEffect transition="in" filter="wipe(righ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ppt_y</p:attrName>
                                        </p:attrNameLst>
                                      </p:cBhvr>
                                      <p:tavLst>
                                        <p:tav tm="0">
                                          <p:val>
                                            <p:strVal val="#ppt_y-#ppt_h*1.125000"/>
                                          </p:val>
                                        </p:tav>
                                        <p:tav tm="100000">
                                          <p:val>
                                            <p:strVal val="#ppt_y"/>
                                          </p:val>
                                        </p:tav>
                                      </p:tavLst>
                                    </p:anim>
                                    <p:animEffect transition="in" filter="wipe(down)">
                                      <p:cBhvr>
                                        <p:cTn id="41" dur="500"/>
                                        <p:tgtEl>
                                          <p:spTgt spid="25"/>
                                        </p:tgtEl>
                                      </p:cBhvr>
                                    </p:animEffect>
                                  </p:childTnLst>
                                </p:cTn>
                              </p:par>
                            </p:childTnLst>
                          </p:cTn>
                        </p:par>
                        <p:par>
                          <p:cTn id="42" fill="hold">
                            <p:stCondLst>
                              <p:cond delay="500"/>
                            </p:stCondLst>
                            <p:childTnLst>
                              <p:par>
                                <p:cTn id="43" presetID="2" presetClass="entr" presetSubtype="1"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p:tgtEl>
                                          <p:spTgt spid="40"/>
                                        </p:tgtEl>
                                        <p:attrNameLst>
                                          <p:attrName>ppt_x</p:attrName>
                                        </p:attrNameLst>
                                      </p:cBhvr>
                                      <p:tavLst>
                                        <p:tav tm="0">
                                          <p:val>
                                            <p:strVal val="#ppt_x-#ppt_w*1.125000"/>
                                          </p:val>
                                        </p:tav>
                                        <p:tav tm="100000">
                                          <p:val>
                                            <p:strVal val="#ppt_x"/>
                                          </p:val>
                                        </p:tav>
                                      </p:tavLst>
                                    </p:anim>
                                    <p:animEffect transition="in" filter="wipe(right)">
                                      <p:cBhvr>
                                        <p:cTn id="52" dur="500"/>
                                        <p:tgtEl>
                                          <p:spTgt spid="40"/>
                                        </p:tgtEl>
                                      </p:cBhvr>
                                    </p:animEffect>
                                  </p:childTnLst>
                                </p:cTn>
                              </p:par>
                              <p:par>
                                <p:cTn id="53" presetID="12" presetClass="entr" presetSubtype="8"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p:tgtEl>
                                          <p:spTgt spid="42"/>
                                        </p:tgtEl>
                                        <p:attrNameLst>
                                          <p:attrName>ppt_x</p:attrName>
                                        </p:attrNameLst>
                                      </p:cBhvr>
                                      <p:tavLst>
                                        <p:tav tm="0">
                                          <p:val>
                                            <p:strVal val="#ppt_x-#ppt_w*1.125000"/>
                                          </p:val>
                                        </p:tav>
                                        <p:tav tm="100000">
                                          <p:val>
                                            <p:strVal val="#ppt_x"/>
                                          </p:val>
                                        </p:tav>
                                      </p:tavLst>
                                    </p:anim>
                                    <p:animEffect transition="in" filter="wipe(right)">
                                      <p:cBhvr>
                                        <p:cTn id="56" dur="500"/>
                                        <p:tgtEl>
                                          <p:spTgt spid="42"/>
                                        </p:tgtEl>
                                      </p:cBhvr>
                                    </p:animEffect>
                                  </p:childTnLst>
                                </p:cTn>
                              </p:par>
                            </p:childTnLst>
                          </p:cTn>
                        </p:par>
                        <p:par>
                          <p:cTn id="57" fill="hold">
                            <p:stCondLst>
                              <p:cond delay="500"/>
                            </p:stCondLst>
                            <p:childTnLst>
                              <p:par>
                                <p:cTn id="58" presetID="1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p:tgtEl>
                                          <p:spTgt spid="11"/>
                                        </p:tgtEl>
                                        <p:attrNameLst>
                                          <p:attrName>ppt_x</p:attrName>
                                        </p:attrNameLst>
                                      </p:cBhvr>
                                      <p:tavLst>
                                        <p:tav tm="0">
                                          <p:val>
                                            <p:strVal val="#ppt_x-#ppt_w*1.125000"/>
                                          </p:val>
                                        </p:tav>
                                        <p:tav tm="100000">
                                          <p:val>
                                            <p:strVal val="#ppt_x"/>
                                          </p:val>
                                        </p:tav>
                                      </p:tavLst>
                                    </p:anim>
                                    <p:animEffect transition="in" filter="wipe(right)">
                                      <p:cBhvr>
                                        <p:cTn id="61" dur="500"/>
                                        <p:tgtEl>
                                          <p:spTgt spid="11"/>
                                        </p:tgtEl>
                                      </p:cBhvr>
                                    </p:animEffect>
                                  </p:childTnLst>
                                </p:cTn>
                              </p:par>
                              <p:par>
                                <p:cTn id="62" presetID="12" presetClass="entr" presetSubtype="8"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p:tgtEl>
                                          <p:spTgt spid="12"/>
                                        </p:tgtEl>
                                        <p:attrNameLst>
                                          <p:attrName>ppt_x</p:attrName>
                                        </p:attrNameLst>
                                      </p:cBhvr>
                                      <p:tavLst>
                                        <p:tav tm="0">
                                          <p:val>
                                            <p:strVal val="#ppt_x-#ppt_w*1.125000"/>
                                          </p:val>
                                        </p:tav>
                                        <p:tav tm="100000">
                                          <p:val>
                                            <p:strVal val="#ppt_x"/>
                                          </p:val>
                                        </p:tav>
                                      </p:tavLst>
                                    </p:anim>
                                    <p:animEffect transition="in" filter="wipe(right)">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1" fill="hold" nodeType="clickEffect">
                                  <p:stCondLst>
                                    <p:cond delay="0"/>
                                  </p:stCondLst>
                                  <p:childTnLst>
                                    <p:set>
                                      <p:cBhvr>
                                        <p:cTn id="69" dur="1" fill="hold">
                                          <p:stCondLst>
                                            <p:cond delay="0"/>
                                          </p:stCondLst>
                                        </p:cTn>
                                        <p:tgtEl>
                                          <p:spTgt spid="57"/>
                                        </p:tgtEl>
                                        <p:attrNameLst>
                                          <p:attrName>style.visibility</p:attrName>
                                        </p:attrNameLst>
                                      </p:cBhvr>
                                      <p:to>
                                        <p:strVal val="visible"/>
                                      </p:to>
                                    </p:set>
                                    <p:anim calcmode="lin" valueType="num">
                                      <p:cBhvr additive="base">
                                        <p:cTn id="70" dur="500"/>
                                        <p:tgtEl>
                                          <p:spTgt spid="57"/>
                                        </p:tgtEl>
                                        <p:attrNameLst>
                                          <p:attrName>ppt_y</p:attrName>
                                        </p:attrNameLst>
                                      </p:cBhvr>
                                      <p:tavLst>
                                        <p:tav tm="0">
                                          <p:val>
                                            <p:strVal val="#ppt_y-#ppt_h*1.125000"/>
                                          </p:val>
                                        </p:tav>
                                        <p:tav tm="100000">
                                          <p:val>
                                            <p:strVal val="#ppt_y"/>
                                          </p:val>
                                        </p:tav>
                                      </p:tavLst>
                                    </p:anim>
                                    <p:animEffect transition="in" filter="wipe(down)">
                                      <p:cBhvr>
                                        <p:cTn id="71" dur="500"/>
                                        <p:tgtEl>
                                          <p:spTgt spid="57"/>
                                        </p:tgtEl>
                                      </p:cBhvr>
                                    </p:animEffect>
                                  </p:childTnLst>
                                </p:cTn>
                              </p:par>
                            </p:childTnLst>
                          </p:cTn>
                        </p:par>
                        <p:par>
                          <p:cTn id="72" fill="hold">
                            <p:stCondLst>
                              <p:cond delay="500"/>
                            </p:stCondLst>
                            <p:childTnLst>
                              <p:par>
                                <p:cTn id="73" presetID="12" presetClass="entr" presetSubtype="1"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500"/>
                                        <p:tgtEl>
                                          <p:spTgt spid="13"/>
                                        </p:tgtEl>
                                        <p:attrNameLst>
                                          <p:attrName>ppt_y</p:attrName>
                                        </p:attrNameLst>
                                      </p:cBhvr>
                                      <p:tavLst>
                                        <p:tav tm="0">
                                          <p:val>
                                            <p:strVal val="#ppt_y-#ppt_h*1.125000"/>
                                          </p:val>
                                        </p:tav>
                                        <p:tav tm="100000">
                                          <p:val>
                                            <p:strVal val="#ppt_y"/>
                                          </p:val>
                                        </p:tav>
                                      </p:tavLst>
                                    </p:anim>
                                    <p:animEffect transition="in" filter="wipe(down)">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8" fill="hold" nodeType="click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additive="base">
                                        <p:cTn id="81" dur="500"/>
                                        <p:tgtEl>
                                          <p:spTgt spid="60"/>
                                        </p:tgtEl>
                                        <p:attrNameLst>
                                          <p:attrName>ppt_x</p:attrName>
                                        </p:attrNameLst>
                                      </p:cBhvr>
                                      <p:tavLst>
                                        <p:tav tm="0">
                                          <p:val>
                                            <p:strVal val="#ppt_x-#ppt_w*1.125000"/>
                                          </p:val>
                                        </p:tav>
                                        <p:tav tm="100000">
                                          <p:val>
                                            <p:strVal val="#ppt_x"/>
                                          </p:val>
                                        </p:tav>
                                      </p:tavLst>
                                    </p:anim>
                                    <p:animEffect transition="in" filter="wipe(right)">
                                      <p:cBhvr>
                                        <p:cTn id="82" dur="500"/>
                                        <p:tgtEl>
                                          <p:spTgt spid="60"/>
                                        </p:tgtEl>
                                      </p:cBhvr>
                                    </p:animEffect>
                                  </p:childTnLst>
                                </p:cTn>
                              </p:par>
                            </p:childTnLst>
                          </p:cTn>
                        </p:par>
                        <p:par>
                          <p:cTn id="83" fill="hold">
                            <p:stCondLst>
                              <p:cond delay="500"/>
                            </p:stCondLst>
                            <p:childTnLst>
                              <p:par>
                                <p:cTn id="84" presetID="12" presetClass="entr" presetSubtype="8" fill="hold" grpId="0" nodeType="afterEffect">
                                  <p:stCondLst>
                                    <p:cond delay="0"/>
                                  </p:stCondLst>
                                  <p:childTnLst>
                                    <p:set>
                                      <p:cBhvr>
                                        <p:cTn id="85" dur="1" fill="hold">
                                          <p:stCondLst>
                                            <p:cond delay="0"/>
                                          </p:stCondLst>
                                        </p:cTn>
                                        <p:tgtEl>
                                          <p:spTgt spid="14"/>
                                        </p:tgtEl>
                                        <p:attrNameLst>
                                          <p:attrName>style.visibility</p:attrName>
                                        </p:attrNameLst>
                                      </p:cBhvr>
                                      <p:to>
                                        <p:strVal val="visible"/>
                                      </p:to>
                                    </p:set>
                                    <p:anim calcmode="lin" valueType="num">
                                      <p:cBhvr additive="base">
                                        <p:cTn id="86" dur="500"/>
                                        <p:tgtEl>
                                          <p:spTgt spid="14"/>
                                        </p:tgtEl>
                                        <p:attrNameLst>
                                          <p:attrName>ppt_x</p:attrName>
                                        </p:attrNameLst>
                                      </p:cBhvr>
                                      <p:tavLst>
                                        <p:tav tm="0">
                                          <p:val>
                                            <p:strVal val="#ppt_x-#ppt_w*1.125000"/>
                                          </p:val>
                                        </p:tav>
                                        <p:tav tm="100000">
                                          <p:val>
                                            <p:strVal val="#ppt_x"/>
                                          </p:val>
                                        </p:tav>
                                      </p:tavLst>
                                    </p:anim>
                                    <p:animEffect transition="in" filter="wipe(right)">
                                      <p:cBhvr>
                                        <p:cTn id="87" dur="500"/>
                                        <p:tgtEl>
                                          <p:spTgt spid="14"/>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1" fill="hold" grpId="0" nodeType="click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p:tgtEl>
                                          <p:spTgt spid="16"/>
                                        </p:tgtEl>
                                        <p:attrNameLst>
                                          <p:attrName>ppt_y</p:attrName>
                                        </p:attrNameLst>
                                      </p:cBhvr>
                                      <p:tavLst>
                                        <p:tav tm="0">
                                          <p:val>
                                            <p:strVal val="#ppt_y-#ppt_h*1.125000"/>
                                          </p:val>
                                        </p:tav>
                                        <p:tav tm="100000">
                                          <p:val>
                                            <p:strVal val="#ppt_y"/>
                                          </p:val>
                                        </p:tav>
                                      </p:tavLst>
                                    </p:anim>
                                    <p:animEffect transition="in" filter="wipe(down)">
                                      <p:cBhvr>
                                        <p:cTn id="93" dur="500"/>
                                        <p:tgtEl>
                                          <p:spTgt spid="16"/>
                                        </p:tgtEl>
                                      </p:cBhvr>
                                    </p:animEffect>
                                  </p:childTnLst>
                                </p:cTn>
                              </p:par>
                            </p:childTnLst>
                          </p:cTn>
                        </p:par>
                        <p:par>
                          <p:cTn id="94" fill="hold">
                            <p:stCondLst>
                              <p:cond delay="500"/>
                            </p:stCondLst>
                            <p:childTnLst>
                              <p:par>
                                <p:cTn id="95" presetID="12" presetClass="entr" presetSubtype="1" fill="hold" nodeType="afterEffect">
                                  <p:stCondLst>
                                    <p:cond delay="0"/>
                                  </p:stCondLst>
                                  <p:childTnLst>
                                    <p:set>
                                      <p:cBhvr>
                                        <p:cTn id="96" dur="1" fill="hold">
                                          <p:stCondLst>
                                            <p:cond delay="0"/>
                                          </p:stCondLst>
                                        </p:cTn>
                                        <p:tgtEl>
                                          <p:spTgt spid="63"/>
                                        </p:tgtEl>
                                        <p:attrNameLst>
                                          <p:attrName>style.visibility</p:attrName>
                                        </p:attrNameLst>
                                      </p:cBhvr>
                                      <p:to>
                                        <p:strVal val="visible"/>
                                      </p:to>
                                    </p:set>
                                    <p:anim calcmode="lin" valueType="num">
                                      <p:cBhvr additive="base">
                                        <p:cTn id="97" dur="500"/>
                                        <p:tgtEl>
                                          <p:spTgt spid="63"/>
                                        </p:tgtEl>
                                        <p:attrNameLst>
                                          <p:attrName>ppt_y</p:attrName>
                                        </p:attrNameLst>
                                      </p:cBhvr>
                                      <p:tavLst>
                                        <p:tav tm="0">
                                          <p:val>
                                            <p:strVal val="#ppt_y-#ppt_h*1.125000"/>
                                          </p:val>
                                        </p:tav>
                                        <p:tav tm="100000">
                                          <p:val>
                                            <p:strVal val="#ppt_y"/>
                                          </p:val>
                                        </p:tav>
                                      </p:tavLst>
                                    </p:anim>
                                    <p:animEffect transition="in" filter="wipe(down)">
                                      <p:cBhvr>
                                        <p:cTn id="98" dur="500"/>
                                        <p:tgtEl>
                                          <p:spTgt spid="63"/>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8" fill="hold" nodeType="clickEffect">
                                  <p:stCondLst>
                                    <p:cond delay="0"/>
                                  </p:stCondLst>
                                  <p:childTnLst>
                                    <p:set>
                                      <p:cBhvr>
                                        <p:cTn id="102" dur="1" fill="hold">
                                          <p:stCondLst>
                                            <p:cond delay="0"/>
                                          </p:stCondLst>
                                        </p:cTn>
                                        <p:tgtEl>
                                          <p:spTgt spid="66"/>
                                        </p:tgtEl>
                                        <p:attrNameLst>
                                          <p:attrName>style.visibility</p:attrName>
                                        </p:attrNameLst>
                                      </p:cBhvr>
                                      <p:to>
                                        <p:strVal val="visible"/>
                                      </p:to>
                                    </p:set>
                                    <p:anim calcmode="lin" valueType="num">
                                      <p:cBhvr additive="base">
                                        <p:cTn id="103" dur="500"/>
                                        <p:tgtEl>
                                          <p:spTgt spid="66"/>
                                        </p:tgtEl>
                                        <p:attrNameLst>
                                          <p:attrName>ppt_x</p:attrName>
                                        </p:attrNameLst>
                                      </p:cBhvr>
                                      <p:tavLst>
                                        <p:tav tm="0">
                                          <p:val>
                                            <p:strVal val="#ppt_x-#ppt_w*1.125000"/>
                                          </p:val>
                                        </p:tav>
                                        <p:tav tm="100000">
                                          <p:val>
                                            <p:strVal val="#ppt_x"/>
                                          </p:val>
                                        </p:tav>
                                      </p:tavLst>
                                    </p:anim>
                                    <p:animEffect transition="in" filter="wipe(right)">
                                      <p:cBhvr>
                                        <p:cTn id="104" dur="500"/>
                                        <p:tgtEl>
                                          <p:spTgt spid="66"/>
                                        </p:tgtEl>
                                      </p:cBhvr>
                                    </p:animEffect>
                                  </p:childTnLst>
                                </p:cTn>
                              </p:par>
                            </p:childTnLst>
                          </p:cTn>
                        </p:par>
                        <p:par>
                          <p:cTn id="105" fill="hold">
                            <p:stCondLst>
                              <p:cond delay="500"/>
                            </p:stCondLst>
                            <p:childTnLst>
                              <p:par>
                                <p:cTn id="106" presetID="12" presetClass="entr" presetSubtype="8" fill="hold" grpId="0" nodeType="afterEffect">
                                  <p:stCondLst>
                                    <p:cond delay="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500"/>
                                        <p:tgtEl>
                                          <p:spTgt spid="17"/>
                                        </p:tgtEl>
                                        <p:attrNameLst>
                                          <p:attrName>ppt_x</p:attrName>
                                        </p:attrNameLst>
                                      </p:cBhvr>
                                      <p:tavLst>
                                        <p:tav tm="0">
                                          <p:val>
                                            <p:strVal val="#ppt_x-#ppt_w*1.125000"/>
                                          </p:val>
                                        </p:tav>
                                        <p:tav tm="100000">
                                          <p:val>
                                            <p:strVal val="#ppt_x"/>
                                          </p:val>
                                        </p:tav>
                                      </p:tavLst>
                                    </p:anim>
                                    <p:animEffect transition="in" filter="wipe(right)">
                                      <p:cBhvr>
                                        <p:cTn id="10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6" grpId="0" animBg="1"/>
      <p:bldP spid="17"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tory">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majorFont>
      <a:minorFont>
        <a:latin typeface="Calisto MT"/>
        <a:ea typeface=""/>
        <a:cs typeface=""/>
        <a:font script="Jpan" typeface="ＭＳ Ｐ明朝"/>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30090</TotalTime>
  <Words>2030</Words>
  <Application>Microsoft Macintosh PowerPoint</Application>
  <PresentationFormat>On-screen Show (4:3)</PresentationFormat>
  <Paragraphs>355</Paragraphs>
  <Slides>31</Slides>
  <Notes>14</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34" baseType="lpstr">
      <vt:lpstr>Office Theme</vt:lpstr>
      <vt:lpstr>Story</vt:lpstr>
      <vt:lpstr>Equation</vt:lpstr>
      <vt:lpstr>RNA-Seq primer</vt:lpstr>
      <vt:lpstr>Sequencing: applications</vt:lpstr>
      <vt:lpstr>Counting applications</vt:lpstr>
      <vt:lpstr>Sequencing libraries to probe the genome </vt:lpstr>
      <vt:lpstr>RNA-Seq libraries I: “Standard” full-length</vt:lpstr>
      <vt:lpstr>RNA-Seq libraries II: End-sequence libraries</vt:lpstr>
      <vt:lpstr>RNA-Seq libraries III: Small RNA libraries</vt:lpstr>
      <vt:lpstr>When you need both annotation and quantification</vt:lpstr>
      <vt:lpstr>Our typical RNA quantification pipeline</vt:lpstr>
      <vt:lpstr>Alignment requires pre-processing</vt:lpstr>
      <vt:lpstr>PowerPoint Presentation</vt:lpstr>
      <vt:lpstr>Spaced seed alignment – Hashing the genome</vt:lpstr>
      <vt:lpstr>Spaced seed alignment – Mapping reads</vt:lpstr>
      <vt:lpstr>Mapping quality</vt:lpstr>
      <vt:lpstr>Mapping quality</vt:lpstr>
      <vt:lpstr>Considerations</vt:lpstr>
      <vt:lpstr>Short read mapping software</vt:lpstr>
      <vt:lpstr>RNA-Seq Read mapping</vt:lpstr>
      <vt:lpstr>PowerPoint Presentation</vt:lpstr>
      <vt:lpstr>PowerPoint Presentation</vt:lpstr>
      <vt:lpstr>PowerPoint Presentation</vt:lpstr>
      <vt:lpstr>Alignment requires pre-processing</vt:lpstr>
      <vt:lpstr>IGV: Integrative Genomics Viewer</vt:lpstr>
      <vt:lpstr>PowerPoint Presentation</vt:lpstr>
      <vt:lpstr>PowerPoint Presentation</vt:lpstr>
      <vt:lpstr>How do “short” read aligners responded to read increase?</vt:lpstr>
      <vt:lpstr>Computing gene expression</vt:lpstr>
      <vt:lpstr>RNA-Seq quantification</vt:lpstr>
      <vt:lpstr>PowerPoint Presentation</vt:lpstr>
      <vt:lpstr>Normalization for comparing two different genes</vt:lpstr>
      <vt:lpstr>Normalization for comparing a gene across samples</vt:lpstr>
    </vt:vector>
  </TitlesOfParts>
  <Company>The Broad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cellular Scripture: Computational methods to study genome-wide chromatin and RNA maps</dc:title>
  <dc:creator>mguttman</dc:creator>
  <cp:lastModifiedBy>Manuel Garber</cp:lastModifiedBy>
  <cp:revision>414</cp:revision>
  <dcterms:created xsi:type="dcterms:W3CDTF">2011-10-09T20:27:20Z</dcterms:created>
  <dcterms:modified xsi:type="dcterms:W3CDTF">2014-10-22T02:01:03Z</dcterms:modified>
</cp:coreProperties>
</file>