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p:restoredTop sz="94693"/>
  </p:normalViewPr>
  <p:slideViewPr>
    <p:cSldViewPr snapToGrid="0">
      <p:cViewPr varScale="1">
        <p:scale>
          <a:sx n="118" d="100"/>
          <a:sy n="118" d="100"/>
        </p:scale>
        <p:origin x="4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4T01:27:49.269"/>
    </inkml:context>
    <inkml:brush xml:id="br0">
      <inkml:brushProperty name="width" value="0.1" units="cm"/>
      <inkml:brushProperty name="height" value="0.1" units="cm"/>
      <inkml:brushProperty name="color" value="#E71224"/>
    </inkml:brush>
  </inkml:definitions>
  <inkml:trace contextRef="#ctx0" brushRef="#br0">1444 14 24575,'-18'0'0,"-21"0"0,21 0 0,-39 0 0,30 0 0,-23 0 0,11 0 0,0 0 0,0 0 0,3 0 0,-2 0 0,0 0 0,0 0 0,2 0 0,2 0 0,0 0 0,-2 0 0,-1 1 0,-1 2 0,2 2 0,4 0 0,0 1 0,0-1 0,-1-1 0,1 1 0,0-1 0,1-1 0,1 0 0,1-1 0,5 1 0,2 0 0,3-1 0,7-2 0,-2 0 0,7 0 0,-3 3 0,-2-1 0,-4 1 0,-2 1 0,-6 1 0,-2 2 0,-2 1 0,-1-2 0,4-1 0,4 0 0,5 0 0,3-1 0,3-2 0,2-1 0,2 0 0,2 2 0,2 1 0,2 1 0,0 0 0,-2 1 0,-3 1 0,-5 5 0,2-4 0,-3 3 0,3-4 0,1 3 0,0-1 0,2 1 0,2-1 0,1 0 0,2-2 0,0-1 0,0 1 0,0 5 0,0 10 0,0 5 0,0 2 0,0-3 0,0-3 0,0-4 0,0-2 0,0-4 0,0-3 0,0 0 0,0-2 0,0-1 0,4 2 0,2-3 0,9 10 0,6 5 0,8 7 0,1 4 0,2-2 0,0-4 0,-1 1 0,4 0 0,0-1 0,0-1 0,2-5 0,0-1 0,4 1 0,5 1 0,6 0 0,5-3 0,2 0 0,2 0 0,0-1 0,0 0 0,-3-3 0,-2 0 0,0-1 0,1-2 0,12-4 0,0-3 0,3-4 0,0 0 0,13 0 0,-22 0 0,21 0 0,-30 0 0,13 0 0,-7 0 0,-1 0 0,-1 0 0,2 0 0,7 0 0,6 0 0,-1 0 0,1 0 0,0 0 0,0 0 0,2 0 0,-2 0 0,-3 0 0,-3 0 0,-4 0 0,-2 0 0,-3-2 0,2-4 0,4-3 0,-1-4 0,5-1 0,-1 2 0,-1 2 0,2 0 0,14-5 0,-29 4 0,20-2 0,-34 7 0,11-3 0,-3-1 0,-1 1 0,-4 0 0,-4 0 0,-1-1 0,-6-2 0,-2 0 0,-1 1 0,-1-2 0,0-1 0,-2-2 0,0-2 0,0-2 0,0-1 0,1-3 0,2-5 0,1-3 0,-2-3 0,-2-2 0,-3 1 0,-4 3 0,-2 3 0,-3 7 0,-2 6 0,-3 5 0,-4-1 0,-1 5 0,-3-3 0,0 1 0,-5-2 0,-8-6 0,-9-2 0,-10 1 0,-4-3 0,-5 1 0,-5-3 0,-6 0 0,-7 0 0,-4 2 0,-5 3 0,7 4 0,-3 0 0,1 3 0,3 2 0,-3 0 0,10 3 0,-2 1 0,-3-1 0,-2 1 0,-5 2 0,-1 1 0,-3-1 0,-8 1 0,25-1 0,-16 1 0,28 3 0,-11-3 0,1-1 0,7 1 0,0 0 0,2 3 0,3 0 0,0 0 0,1 0 0,5 0 0,1 0 0,2 0 0,-1 0 0,-3 0 0,-1 0 0,-2 0 0,0 0 0,0 0 0,1 0 0,-4 0 0,-1 0 0,2 0 0,2 0 0,6 0 0,4 0 0,1 0 0,4 0 0,4 0 0,-3 0 0,3 0 0,-4 0 0,0 0 0,0 0 0,0 0 0,-4 0 0,1 0 0,1 0 0,4 0 0,6 0 0,1 0 0,4 0 0,0 0 0,2 0 0,0 0 0,2 0 0,-1 0 0,0 0 0,1 0 0,-1 0 0,-1 0 0,-4 0 0,-2 2 0,-9 1 0,0 0 0,-3 0 0,2 0 0,6 0 0,1 0 0,4 1 0,2-1 0,4-1 0,1-1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4T01:27:53.128"/>
    </inkml:context>
    <inkml:brush xml:id="br0">
      <inkml:brushProperty name="width" value="0.1" units="cm"/>
      <inkml:brushProperty name="height" value="0.1" units="cm"/>
      <inkml:brushProperty name="color" value="#E71224"/>
    </inkml:brush>
  </inkml:definitions>
  <inkml:trace contextRef="#ctx0" brushRef="#br0">1947 1 24575,'-27'4'0,"3"0"0,-6-4 0,0 0 0,-2 0 0,-2 0 0,1 0 0,0 0 0,-3 0 0,2 0 0,1 0 0,1 0 0,-3 0 0,-2 0 0,1 0 0,0 0 0,3 0 0,-2 0 0,-1 0 0,3 0 0,0 0 0,1 0 0,0 0 0,-12 0 0,18 0 0,-19 5 0,28-3 0,-21 5 0,11-4 0,-8 3 0,1 0 0,-2 0 0,1 0 0,1 0 0,0 0 0,1-2 0,1 0 0,1 0 0,2 1 0,2 1 0,3-1 0,2 0 0,1 0 0,0-1 0,0 0 0,-3 1 0,-4 3 0,-4 1 0,-3 0 0,-1-1 0,0 1 0,1 3 0,-3 2 0,10-5 0,-4 4 0,14-6 0,0-2 0,5-1 0,4-1 0,-2 1 0,0 2 0,-3 0 0,-3 1 0,1 0 0,-1 1 0,2 0 0,2 0 0,3-2 0,3-2 0,1 0 0,3 0 0,1 0 0,1 1 0,1-1 0,0 1 0,0-1 0,0 1 0,2-1 0,3 1 0,2 2 0,3 0 0,2 5 0,4 6 0,7 6 0,4 3 0,1 0 0,3-3 0,-3-1 0,3-1 0,1-2 0,0-1 0,2-3 0,4-1 0,2-2 0,0 0 0,-1-1 0,-2-1 0,-2 1 0,1-2 0,-2-3 0,-2-2 0,-3-1 0,3-1 0,3 0 0,9-3 0,19 0 0,-15 0 0,25 0 0,-16 0 0,12 0 0,0 0 0,-6 0 0,-8 3 0,0 0 0,-5 1 0,-1-1 0,-3-3 0,-2 0 0,-2 0 0,-1 0 0,5 0 0,0 0 0,0 0 0,2 0 0,0 0 0,2 0 0,2 0 0,0 0 0,0 0 0,3 0 0,1 0 0,5 0 0,4 0 0,-3 0 0,10 0 0,-25 0 0,13-3 0,-21-1 0,8 1 0,-5 0 0,-4 3 0,-3 0 0,-1-3 0,3 0 0,2 0 0,4 0 0,5 3 0,6 0 0,9 0 0,8 0 0,3 0 0,0 0 0,-1 0 0,-3 0 0,1 0 0,-4 0 0,-9-2 0,-9-1 0,-7-2 0,-8-1 0,-4 0 0,-7 0 0,-4 1 0,-3-1 0,5-2 0,-10 2 0,6-3 0,-7 1 0,3-2 0,2 0 0,0-3 0,-2 0 0,-1 0 0,1-2 0,1 1 0,0 0 0,-2 2 0,-6 4 0,-2 2 0,-3 1 0,-1-1 0,0-1 0,0-3 0,0-5 0,-3-3 0,-6-2 0,-7-4 0,-4-2 0,-5 0 0,-1 1 0,0 4 0,1 2 0,3 4 0,-4 2 0,7 7 0,-6-2 0,11 5 0,-4 0 0,0 1 0,2 0 0,1-1 0,0 0 0,2 1 0,-1 2 0,0 0 0,1 0 0,-2 0 0,-2 0 0,-1 0 0,-3 0 0,-2 0 0,-5 0 0,-3 0 0,-3 0 0,-2 0 0,0 0 0,0 0 0,0 0 0,1 0 0,-1 0 0,0 0 0,0 0 0,0 0 0,-1 0 0,9 0 0,-7 0 0,11 0 0,-7 0 0,3 0 0,3 0 0,-2 0 0,1-2 0,-1-1 0,1-1 0,3-1 0,1 2 0,0 0 0,-1 0 0,-2 0 0,-1 0 0,1-1 0,-1 0 0,1-1 0,0 0 0,0 1 0,4-1 0,2 2 0,3 0 0,2-1 0,1 1 0,3 0 0,2 1 0,1 0 0,2-1 0,0 1 0,-2 0 0,0 2 0,-5 0 0,-1 0 0,-2 0 0,-4-3 0,0 0 0,0 0 0,0 1 0,1 1 0,0-1 0,1-1 0,3 0 0,1 2 0,0 1 0,2-1 0,1-2 0,0 0 0,0 1 0,0 1 0,0 1 0,0-1 0,1-2 0,-1 0 0,0 1 0,0 2 0,0 0 0,-2 0 0,4 0 0,-3 0 0,3 0 0,-1 0 0,2-2 0,2 0 0,2-1 0,-2 1 0,-2 2 0,1 0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4T01:27:55.661"/>
    </inkml:context>
    <inkml:brush xml:id="br0">
      <inkml:brushProperty name="width" value="0.1" units="cm"/>
      <inkml:brushProperty name="height" value="0.1" units="cm"/>
      <inkml:brushProperty name="color" value="#E71224"/>
    </inkml:brush>
  </inkml:definitions>
  <inkml:trace contextRef="#ctx0" brushRef="#br0">2274 1933 24575,'-20'0'0,"0"0"0,-8 0 0,-9 0 0,-1 0 0,-2 0 0,4 0 0,0 0 0,-6 0 0,-1 0 0,-2 0 0,0 0 0,-4 0 0,-4 0 0,-1 0 0,-1 0 0,-4 0 0,0 0 0,-5 0 0,2 0 0,0 0 0,-2 0 0,-2-3 0,-4-4 0,0-3 0,-15-7 0,28 5 0,-23-7 0,27 5 0,-11-3 0,5-2 0,5 3 0,1-1 0,2 0 0,1 3 0,5-2 0,5 0 0,2-2 0,2 0 0,0-2 0,0 1 0,2-1 0,3 0 0,3 0 0,3-1 0,2 0 0,2 2 0,6 0 0,2 1 0,3 0 0,2 0 0,3-1 0,1-5 0,2-5 0,2-11 0,0-1 0,0-22 0,6 5 0,11-19 0,12-1 0,11 2 0,7-4-652,4 0 652,5 1 0,1 2 0,-3 9 0,-2 9 0,-3 4 0,0 4 0,-1 6 0,1 6 0,-1 4 0,0 4 0,0 2 0,1 2 652,4 1-652,3-1 0,4 3 0,1 0 0,-3 3 0,1 4 0,-2 1 0,-1 2 0,0 4 0,15 3 0,-26 4 0,26 2 0,-23 1 0,25 0 0,-1 0 0,3 0 0,-2 0 0,-1 5 0,10 8 0,-5 8 0,-3 9 0,-5 3 0,-1 3 0,0 3 0,-3 1 0,-4 0 0,-7-2 0,-3-1 0,-3 0 0,-6-1 0,-4-1 0,-5-3 0,-2-2 0,-1 3 0,-2 0 0,-1 3 0,-2 0 0,-2-1 0,1 9 0,-6-15 0,2 10 0,-8-16 0,1 4 0,-5-2 0,-2-1 0,-4 4 0,-2 7 0,0 18 0,-4 16 0,-11 16 0,-12 9-654,-9-2 654,15-46 0,0 0 0,-18 39 0,0-3 0,1-7 0,5-13 0,4-11 0,3-12 0,3-7 0,2-6 0,2-5 654,2-5-654,3-2 0,1-4 0,3 0 0,-2-2 0,-9 1 0,6-3 0,-13 2 0,5-3 0,-9 3 0,-3 1 0,-3 3 0,-1 0 0,0-1 0,-1 1 0,8-2 0,5-2 0,8-3 0,9-3 0,4 0 0,3-2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4T01:27:58.194"/>
    </inkml:context>
    <inkml:brush xml:id="br0">
      <inkml:brushProperty name="width" value="0.1" units="cm"/>
      <inkml:brushProperty name="height" value="0.1" units="cm"/>
      <inkml:brushProperty name="color" value="#E71224"/>
    </inkml:brush>
  </inkml:definitions>
  <inkml:trace contextRef="#ctx0" brushRef="#br0">1985 2417 24575,'-14'4'0,"-1"0"0,-8-4 0,-2 0 0,-10 0 0,-13 0 0,-5 0 0,-8 0 0,-1 0 0,0 0 0,-8 0 0,-8 0 0,0-1 0,-1-5 0,1-5 0,4-5 0,-2-4 0,-1-6 0,2-1 0,-3-1 0,1-2 0,4-3 0,1-2 0,8 0 0,9 4 0,6 5 0,7-2 0,17 8 0,-4-3 0,13 10 0,-3-9 0,0 0 0,-3-7 0,-2-6 0,-4-2 0,-1-9 0,2-7 0,0-3 0,3-6 0,5 0 0,3-4 0,2 0 0,0 0 0,0 3 0,3 1 0,2 1 0,5 5 0,3 4 0,1 3 0,0 0 0,0-2 0,5-1 0,6 3 0,7 2 0,9 2 0,2 0 0,11-8 0,-15 18 0,13-12 0,-13 18 0,6-4 0,2 0 0,-1 3 0,2 0 0,5-3 0,4-1 0,3 0 0,1 2 0,-2 1 0,3 2 0,5-1 0,3 2 0,2 1 0,3 1 0,3 2 0,5 2 0,-2 3 0,-5 2 0,-4 3 0,-8 3 0,-5 4 0,-5 3 0,-4 3 0,0 1 0,0 0 0,7 0 0,-10 0 0,20 0 0,-5 6 0,16 8 0,0 7 0,3 9 0,2 4 0,4 5 0,10 3 0,-3-1 0,-2 1 0,-10-2 0,-13-4 0,-10-4 0,-7-3 0,-7-5 0,-4 0 0,-8-3 0,-4-2 0,-4-2 0,-1-2 0,1-1 0,-1 1 0,-2 2 0,-2 2 0,-3 5 0,-3 4 0,0 8 0,0 6 0,0 25 0,0-18 0,0 23 0,0-24 0,0 15 0,0 1 0,-6 4 0,-4-4 0,-9 2 0,-6-2 0,-2 0 0,-4-4 0,0-5 0,0 1 0,-5 4 0,-6 9 0,-3-3 0,2-3 0,3-4 0,2-6 0,-1 0 0,0-3 0,5-4 0,2-3 0,6-7 0,2-6 0,2-7 0,4-3 0,2-4 0,3-4 0,1 1 0,4-5 0,-4 3 0,5-4 0,-2 0 0,2-2 0,0-2 0,-1 0 0,-1 3 0,-3 2 0,-1 2 0,0-1 0,1-2 0,-1 1 0,0-1 0,-2 3 0,-1 0 0,4 0 0,2 0 0,2 0 0,2-2 0,1-3 0,2-3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4T01:28:00.669"/>
    </inkml:context>
    <inkml:brush xml:id="br0">
      <inkml:brushProperty name="width" value="0.1" units="cm"/>
      <inkml:brushProperty name="height" value="0.1" units="cm"/>
      <inkml:brushProperty name="color" value="#E71224"/>
    </inkml:brush>
  </inkml:definitions>
  <inkml:trace contextRef="#ctx0" brushRef="#br0">1283 2633 24575,'-26'0'0,"-6"0"0,-12 0 0,-9 0 0,6 0 0,-2 0 0,3 0 0,-6 0 0,8 0 0,-5 0 0,14 0 0,-8 0 0,-7 0 0,2 0 0,2-6 0,-5-10 0,10-10 0,-9-11 0,5-7 0,7-5 0,-4-12 0,-1-12 0,1-9 0,0-8-345,22 43 1,0-1 344,0 0 0,1 0 0,0 1 0,2 0 0,-15-44 0,7 4 0,4-6 0,12 42 0,2-2 0,1-3 0,2-1 0,1 4 0,1 0 0,1-44 0,1 5 0,0 5 0,7-8 0,2 43 0,2 1 0,6-23-81,16-16 81,-12 35 0,6-8 0,2 7 0,0 5 0,0 3 686,5-2-686,1 2 84,4 3-84,2 5 0,-4 10 0,1 4 0,6 1 0,8 0 0,13 3 0,8 3 0,8 5 0,2 6 0,0 3 0,-3 4 0,-2 1 0,-3 0 0,-6 0 0,-8 0 0,-7 0 0,-6 0 0,-4 0 0,4 5 0,-15 2 0,17 14 0,-9 6 0,11 7 0,1 2 0,4 1 0,0 0 0,3 3 0,1-1 0,-4-3 0,0 1 0,-3-1 0,-5-1 0,-4 1 0,-5-2 0,-4-1 0,-4 1 0,-4-1 0,-5 0 0,-2-1 0,-3 0 0,-2 0 0,-1 6 0,-4 4 0,-2 6 0,-2 3 0,-3 1 0,-1 0 0,-3 3 0,0 13 0,0-17 0,0 18 0,-6-21 0,-8 15 0,-7-3 0,-5 3 0,0-4 0,-6 0 0,-5 1 0,-3-5 0,-1-3 0,1-6 0,-1-1 0,-3 0 0,-2 0 0,0-1 0,-2-1 0,0-5 0,-1-1 0,1 0 0,1-1 0,1 1 0,3-4 0,3-5 0,0-3 0,6-3 0,5-2 0,3-3 0,6-3 0,2-3 0,7-4 0,0-2 0,4-1 0,-5 3 0,-1-1 0,-2 1 0,-5 1 0,0 2 0,-3 1 0,0 0 0,1-1 0,0-2 0,-2 0 0,-1 1 0,-1 1 0,1-1 0,2 0 0,3-2 0,3 0 0,1-1 0,2 0 0,3-2 0,1-2 0,4-1 0,1-1 0,0 0 0,-1 0 0,-2 1 0,0 2 0,-4 4 0,1 0 0,0 1 0,-2-2 0,6-2 0,-2-2 0,7-2 0,0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EE3A5-D824-E9A8-1171-9CD325BBB1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0398DF-6ED9-D583-2CA5-E952546473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48A101-3A62-13E4-A383-72500480E50D}"/>
              </a:ext>
            </a:extLst>
          </p:cNvPr>
          <p:cNvSpPr>
            <a:spLocks noGrp="1"/>
          </p:cNvSpPr>
          <p:nvPr>
            <p:ph type="dt" sz="half" idx="10"/>
          </p:nvPr>
        </p:nvSpPr>
        <p:spPr/>
        <p:txBody>
          <a:bodyPr/>
          <a:lstStyle/>
          <a:p>
            <a:fld id="{2B59D9FE-3286-8B49-A37D-6AD0ADFCA262}" type="datetimeFigureOut">
              <a:rPr lang="en-US" smtClean="0"/>
              <a:t>9/17/24</a:t>
            </a:fld>
            <a:endParaRPr lang="en-US"/>
          </a:p>
        </p:txBody>
      </p:sp>
      <p:sp>
        <p:nvSpPr>
          <p:cNvPr id="5" name="Footer Placeholder 4">
            <a:extLst>
              <a:ext uri="{FF2B5EF4-FFF2-40B4-BE49-F238E27FC236}">
                <a16:creationId xmlns:a16="http://schemas.microsoft.com/office/drawing/2014/main" id="{9F1F009D-0FE5-AE46-D2FA-58583C5DDF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EE519B-66CB-E837-3326-25934898BADF}"/>
              </a:ext>
            </a:extLst>
          </p:cNvPr>
          <p:cNvSpPr>
            <a:spLocks noGrp="1"/>
          </p:cNvSpPr>
          <p:nvPr>
            <p:ph type="sldNum" sz="quarter" idx="12"/>
          </p:nvPr>
        </p:nvSpPr>
        <p:spPr/>
        <p:txBody>
          <a:bodyPr/>
          <a:lstStyle/>
          <a:p>
            <a:fld id="{1B9C593C-FEAC-1D4D-A5DF-E60D8A6D6EE4}" type="slidenum">
              <a:rPr lang="en-US" smtClean="0"/>
              <a:t>‹#›</a:t>
            </a:fld>
            <a:endParaRPr lang="en-US"/>
          </a:p>
        </p:txBody>
      </p:sp>
    </p:spTree>
    <p:extLst>
      <p:ext uri="{BB962C8B-B14F-4D97-AF65-F5344CB8AC3E}">
        <p14:creationId xmlns:p14="http://schemas.microsoft.com/office/powerpoint/2010/main" val="1105927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5F0B8-E5DB-3EE6-50E1-3CEEEB9335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FE1A09-6BCA-CA84-1DF9-9E36712763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0EFEAF-3A5E-8347-6781-0821BE124A09}"/>
              </a:ext>
            </a:extLst>
          </p:cNvPr>
          <p:cNvSpPr>
            <a:spLocks noGrp="1"/>
          </p:cNvSpPr>
          <p:nvPr>
            <p:ph type="dt" sz="half" idx="10"/>
          </p:nvPr>
        </p:nvSpPr>
        <p:spPr/>
        <p:txBody>
          <a:bodyPr/>
          <a:lstStyle/>
          <a:p>
            <a:fld id="{2B59D9FE-3286-8B49-A37D-6AD0ADFCA262}" type="datetimeFigureOut">
              <a:rPr lang="en-US" smtClean="0"/>
              <a:t>9/17/24</a:t>
            </a:fld>
            <a:endParaRPr lang="en-US"/>
          </a:p>
        </p:txBody>
      </p:sp>
      <p:sp>
        <p:nvSpPr>
          <p:cNvPr id="5" name="Footer Placeholder 4">
            <a:extLst>
              <a:ext uri="{FF2B5EF4-FFF2-40B4-BE49-F238E27FC236}">
                <a16:creationId xmlns:a16="http://schemas.microsoft.com/office/drawing/2014/main" id="{AAF63EB0-A8FF-F4AD-3171-AF17EB2E71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C2EC3-5E73-71AF-D264-D9A6511A9AFF}"/>
              </a:ext>
            </a:extLst>
          </p:cNvPr>
          <p:cNvSpPr>
            <a:spLocks noGrp="1"/>
          </p:cNvSpPr>
          <p:nvPr>
            <p:ph type="sldNum" sz="quarter" idx="12"/>
          </p:nvPr>
        </p:nvSpPr>
        <p:spPr/>
        <p:txBody>
          <a:bodyPr/>
          <a:lstStyle/>
          <a:p>
            <a:fld id="{1B9C593C-FEAC-1D4D-A5DF-E60D8A6D6EE4}" type="slidenum">
              <a:rPr lang="en-US" smtClean="0"/>
              <a:t>‹#›</a:t>
            </a:fld>
            <a:endParaRPr lang="en-US"/>
          </a:p>
        </p:txBody>
      </p:sp>
    </p:spTree>
    <p:extLst>
      <p:ext uri="{BB962C8B-B14F-4D97-AF65-F5344CB8AC3E}">
        <p14:creationId xmlns:p14="http://schemas.microsoft.com/office/powerpoint/2010/main" val="1488223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63334-4BED-2AED-3225-88AB29619D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FAC689-E4DA-5EC9-55BB-A163F7372A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D4C59-A61E-E463-BA3F-22D250A69EC8}"/>
              </a:ext>
            </a:extLst>
          </p:cNvPr>
          <p:cNvSpPr>
            <a:spLocks noGrp="1"/>
          </p:cNvSpPr>
          <p:nvPr>
            <p:ph type="dt" sz="half" idx="10"/>
          </p:nvPr>
        </p:nvSpPr>
        <p:spPr/>
        <p:txBody>
          <a:bodyPr/>
          <a:lstStyle/>
          <a:p>
            <a:fld id="{2B59D9FE-3286-8B49-A37D-6AD0ADFCA262}" type="datetimeFigureOut">
              <a:rPr lang="en-US" smtClean="0"/>
              <a:t>9/17/24</a:t>
            </a:fld>
            <a:endParaRPr lang="en-US"/>
          </a:p>
        </p:txBody>
      </p:sp>
      <p:sp>
        <p:nvSpPr>
          <p:cNvPr id="5" name="Footer Placeholder 4">
            <a:extLst>
              <a:ext uri="{FF2B5EF4-FFF2-40B4-BE49-F238E27FC236}">
                <a16:creationId xmlns:a16="http://schemas.microsoft.com/office/drawing/2014/main" id="{F6C75775-1AFC-308B-3578-B2E4A12713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9929F8-D32B-6D54-0A19-DB73C4A95918}"/>
              </a:ext>
            </a:extLst>
          </p:cNvPr>
          <p:cNvSpPr>
            <a:spLocks noGrp="1"/>
          </p:cNvSpPr>
          <p:nvPr>
            <p:ph type="sldNum" sz="quarter" idx="12"/>
          </p:nvPr>
        </p:nvSpPr>
        <p:spPr/>
        <p:txBody>
          <a:bodyPr/>
          <a:lstStyle/>
          <a:p>
            <a:fld id="{1B9C593C-FEAC-1D4D-A5DF-E60D8A6D6EE4}" type="slidenum">
              <a:rPr lang="en-US" smtClean="0"/>
              <a:t>‹#›</a:t>
            </a:fld>
            <a:endParaRPr lang="en-US"/>
          </a:p>
        </p:txBody>
      </p:sp>
    </p:spTree>
    <p:extLst>
      <p:ext uri="{BB962C8B-B14F-4D97-AF65-F5344CB8AC3E}">
        <p14:creationId xmlns:p14="http://schemas.microsoft.com/office/powerpoint/2010/main" val="2419848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719B-9783-0E7D-76E6-A851FDFCD7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715EB0-428A-A568-38CE-959E74E7B4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497F61-2B56-628C-84CD-E21D47DF8649}"/>
              </a:ext>
            </a:extLst>
          </p:cNvPr>
          <p:cNvSpPr>
            <a:spLocks noGrp="1"/>
          </p:cNvSpPr>
          <p:nvPr>
            <p:ph type="dt" sz="half" idx="10"/>
          </p:nvPr>
        </p:nvSpPr>
        <p:spPr/>
        <p:txBody>
          <a:bodyPr/>
          <a:lstStyle/>
          <a:p>
            <a:fld id="{2B59D9FE-3286-8B49-A37D-6AD0ADFCA262}" type="datetimeFigureOut">
              <a:rPr lang="en-US" smtClean="0"/>
              <a:t>9/17/24</a:t>
            </a:fld>
            <a:endParaRPr lang="en-US"/>
          </a:p>
        </p:txBody>
      </p:sp>
      <p:sp>
        <p:nvSpPr>
          <p:cNvPr id="5" name="Footer Placeholder 4">
            <a:extLst>
              <a:ext uri="{FF2B5EF4-FFF2-40B4-BE49-F238E27FC236}">
                <a16:creationId xmlns:a16="http://schemas.microsoft.com/office/drawing/2014/main" id="{A3DC41C6-E437-897E-290C-DDBAC3E1F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FD372-F4AB-C21A-FE3A-0694CA1D98BB}"/>
              </a:ext>
            </a:extLst>
          </p:cNvPr>
          <p:cNvSpPr>
            <a:spLocks noGrp="1"/>
          </p:cNvSpPr>
          <p:nvPr>
            <p:ph type="sldNum" sz="quarter" idx="12"/>
          </p:nvPr>
        </p:nvSpPr>
        <p:spPr/>
        <p:txBody>
          <a:bodyPr/>
          <a:lstStyle/>
          <a:p>
            <a:fld id="{1B9C593C-FEAC-1D4D-A5DF-E60D8A6D6EE4}" type="slidenum">
              <a:rPr lang="en-US" smtClean="0"/>
              <a:t>‹#›</a:t>
            </a:fld>
            <a:endParaRPr lang="en-US"/>
          </a:p>
        </p:txBody>
      </p:sp>
    </p:spTree>
    <p:extLst>
      <p:ext uri="{BB962C8B-B14F-4D97-AF65-F5344CB8AC3E}">
        <p14:creationId xmlns:p14="http://schemas.microsoft.com/office/powerpoint/2010/main" val="4097589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B72D2-92BD-60CF-6E22-FB1ED1F0E0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194389-0527-FBD2-6ABE-949F30DA63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C90AD0-DB68-CAD6-7DD2-E2C5F26BE943}"/>
              </a:ext>
            </a:extLst>
          </p:cNvPr>
          <p:cNvSpPr>
            <a:spLocks noGrp="1"/>
          </p:cNvSpPr>
          <p:nvPr>
            <p:ph type="dt" sz="half" idx="10"/>
          </p:nvPr>
        </p:nvSpPr>
        <p:spPr/>
        <p:txBody>
          <a:bodyPr/>
          <a:lstStyle/>
          <a:p>
            <a:fld id="{2B59D9FE-3286-8B49-A37D-6AD0ADFCA262}" type="datetimeFigureOut">
              <a:rPr lang="en-US" smtClean="0"/>
              <a:t>9/17/24</a:t>
            </a:fld>
            <a:endParaRPr lang="en-US"/>
          </a:p>
        </p:txBody>
      </p:sp>
      <p:sp>
        <p:nvSpPr>
          <p:cNvPr id="5" name="Footer Placeholder 4">
            <a:extLst>
              <a:ext uri="{FF2B5EF4-FFF2-40B4-BE49-F238E27FC236}">
                <a16:creationId xmlns:a16="http://schemas.microsoft.com/office/drawing/2014/main" id="{2012CF46-1A13-B74A-DC15-3CFE15E47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0DBE3-3346-8E14-BAD1-651AB2F4B007}"/>
              </a:ext>
            </a:extLst>
          </p:cNvPr>
          <p:cNvSpPr>
            <a:spLocks noGrp="1"/>
          </p:cNvSpPr>
          <p:nvPr>
            <p:ph type="sldNum" sz="quarter" idx="12"/>
          </p:nvPr>
        </p:nvSpPr>
        <p:spPr/>
        <p:txBody>
          <a:bodyPr/>
          <a:lstStyle/>
          <a:p>
            <a:fld id="{1B9C593C-FEAC-1D4D-A5DF-E60D8A6D6EE4}" type="slidenum">
              <a:rPr lang="en-US" smtClean="0"/>
              <a:t>‹#›</a:t>
            </a:fld>
            <a:endParaRPr lang="en-US"/>
          </a:p>
        </p:txBody>
      </p:sp>
    </p:spTree>
    <p:extLst>
      <p:ext uri="{BB962C8B-B14F-4D97-AF65-F5344CB8AC3E}">
        <p14:creationId xmlns:p14="http://schemas.microsoft.com/office/powerpoint/2010/main" val="65504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F8D68-4171-247B-F7A1-59D4F8117C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FED2FE-6F26-8448-7E54-FD25940A9F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E7861F-168C-7576-6FED-E214826DD6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722B7B-085E-D4CC-A2FE-13CF2C712C3A}"/>
              </a:ext>
            </a:extLst>
          </p:cNvPr>
          <p:cNvSpPr>
            <a:spLocks noGrp="1"/>
          </p:cNvSpPr>
          <p:nvPr>
            <p:ph type="dt" sz="half" idx="10"/>
          </p:nvPr>
        </p:nvSpPr>
        <p:spPr/>
        <p:txBody>
          <a:bodyPr/>
          <a:lstStyle/>
          <a:p>
            <a:fld id="{2B59D9FE-3286-8B49-A37D-6AD0ADFCA262}" type="datetimeFigureOut">
              <a:rPr lang="en-US" smtClean="0"/>
              <a:t>9/17/24</a:t>
            </a:fld>
            <a:endParaRPr lang="en-US"/>
          </a:p>
        </p:txBody>
      </p:sp>
      <p:sp>
        <p:nvSpPr>
          <p:cNvPr id="6" name="Footer Placeholder 5">
            <a:extLst>
              <a:ext uri="{FF2B5EF4-FFF2-40B4-BE49-F238E27FC236}">
                <a16:creationId xmlns:a16="http://schemas.microsoft.com/office/drawing/2014/main" id="{B5F94B47-CA3C-1504-DB84-73E267F763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DF6143-12CF-43FE-62A9-5A74FBD515E1}"/>
              </a:ext>
            </a:extLst>
          </p:cNvPr>
          <p:cNvSpPr>
            <a:spLocks noGrp="1"/>
          </p:cNvSpPr>
          <p:nvPr>
            <p:ph type="sldNum" sz="quarter" idx="12"/>
          </p:nvPr>
        </p:nvSpPr>
        <p:spPr/>
        <p:txBody>
          <a:bodyPr/>
          <a:lstStyle/>
          <a:p>
            <a:fld id="{1B9C593C-FEAC-1D4D-A5DF-E60D8A6D6EE4}" type="slidenum">
              <a:rPr lang="en-US" smtClean="0"/>
              <a:t>‹#›</a:t>
            </a:fld>
            <a:endParaRPr lang="en-US"/>
          </a:p>
        </p:txBody>
      </p:sp>
    </p:spTree>
    <p:extLst>
      <p:ext uri="{BB962C8B-B14F-4D97-AF65-F5344CB8AC3E}">
        <p14:creationId xmlns:p14="http://schemas.microsoft.com/office/powerpoint/2010/main" val="414516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99DBE-DA02-13C8-59C3-F62DB064A6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93DC38-D5C7-8A8D-BE3A-59CEB05C8D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701C6E-0B1B-662B-AC15-2B85EF592D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EFBBD3-3E49-F0F9-6415-C37C19198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DF415D-6EB8-5F10-B60F-99E71372E2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2FC920-71C0-CDD9-615F-A1CC438B44EF}"/>
              </a:ext>
            </a:extLst>
          </p:cNvPr>
          <p:cNvSpPr>
            <a:spLocks noGrp="1"/>
          </p:cNvSpPr>
          <p:nvPr>
            <p:ph type="dt" sz="half" idx="10"/>
          </p:nvPr>
        </p:nvSpPr>
        <p:spPr/>
        <p:txBody>
          <a:bodyPr/>
          <a:lstStyle/>
          <a:p>
            <a:fld id="{2B59D9FE-3286-8B49-A37D-6AD0ADFCA262}" type="datetimeFigureOut">
              <a:rPr lang="en-US" smtClean="0"/>
              <a:t>9/17/24</a:t>
            </a:fld>
            <a:endParaRPr lang="en-US"/>
          </a:p>
        </p:txBody>
      </p:sp>
      <p:sp>
        <p:nvSpPr>
          <p:cNvPr id="8" name="Footer Placeholder 7">
            <a:extLst>
              <a:ext uri="{FF2B5EF4-FFF2-40B4-BE49-F238E27FC236}">
                <a16:creationId xmlns:a16="http://schemas.microsoft.com/office/drawing/2014/main" id="{F5926D6F-417B-9A21-6BFE-3782BB91FD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B0488B-AE70-C0D4-2F4E-8D49280459C9}"/>
              </a:ext>
            </a:extLst>
          </p:cNvPr>
          <p:cNvSpPr>
            <a:spLocks noGrp="1"/>
          </p:cNvSpPr>
          <p:nvPr>
            <p:ph type="sldNum" sz="quarter" idx="12"/>
          </p:nvPr>
        </p:nvSpPr>
        <p:spPr/>
        <p:txBody>
          <a:bodyPr/>
          <a:lstStyle/>
          <a:p>
            <a:fld id="{1B9C593C-FEAC-1D4D-A5DF-E60D8A6D6EE4}" type="slidenum">
              <a:rPr lang="en-US" smtClean="0"/>
              <a:t>‹#›</a:t>
            </a:fld>
            <a:endParaRPr lang="en-US"/>
          </a:p>
        </p:txBody>
      </p:sp>
    </p:spTree>
    <p:extLst>
      <p:ext uri="{BB962C8B-B14F-4D97-AF65-F5344CB8AC3E}">
        <p14:creationId xmlns:p14="http://schemas.microsoft.com/office/powerpoint/2010/main" val="1470342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6E09D-2C86-49B0-7624-E4D0FA471A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12A1C7-5A2E-ADC8-C9D6-58777E466ED5}"/>
              </a:ext>
            </a:extLst>
          </p:cNvPr>
          <p:cNvSpPr>
            <a:spLocks noGrp="1"/>
          </p:cNvSpPr>
          <p:nvPr>
            <p:ph type="dt" sz="half" idx="10"/>
          </p:nvPr>
        </p:nvSpPr>
        <p:spPr/>
        <p:txBody>
          <a:bodyPr/>
          <a:lstStyle/>
          <a:p>
            <a:fld id="{2B59D9FE-3286-8B49-A37D-6AD0ADFCA262}" type="datetimeFigureOut">
              <a:rPr lang="en-US" smtClean="0"/>
              <a:t>9/17/24</a:t>
            </a:fld>
            <a:endParaRPr lang="en-US"/>
          </a:p>
        </p:txBody>
      </p:sp>
      <p:sp>
        <p:nvSpPr>
          <p:cNvPr id="4" name="Footer Placeholder 3">
            <a:extLst>
              <a:ext uri="{FF2B5EF4-FFF2-40B4-BE49-F238E27FC236}">
                <a16:creationId xmlns:a16="http://schemas.microsoft.com/office/drawing/2014/main" id="{809CB10E-A78A-E950-E2C7-65305647F5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519159-B93F-7AC0-2FA8-BB1CBCC68EBC}"/>
              </a:ext>
            </a:extLst>
          </p:cNvPr>
          <p:cNvSpPr>
            <a:spLocks noGrp="1"/>
          </p:cNvSpPr>
          <p:nvPr>
            <p:ph type="sldNum" sz="quarter" idx="12"/>
          </p:nvPr>
        </p:nvSpPr>
        <p:spPr/>
        <p:txBody>
          <a:bodyPr/>
          <a:lstStyle/>
          <a:p>
            <a:fld id="{1B9C593C-FEAC-1D4D-A5DF-E60D8A6D6EE4}" type="slidenum">
              <a:rPr lang="en-US" smtClean="0"/>
              <a:t>‹#›</a:t>
            </a:fld>
            <a:endParaRPr lang="en-US"/>
          </a:p>
        </p:txBody>
      </p:sp>
    </p:spTree>
    <p:extLst>
      <p:ext uri="{BB962C8B-B14F-4D97-AF65-F5344CB8AC3E}">
        <p14:creationId xmlns:p14="http://schemas.microsoft.com/office/powerpoint/2010/main" val="1896573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655416-805B-25F1-F2FF-3A18212425B2}"/>
              </a:ext>
            </a:extLst>
          </p:cNvPr>
          <p:cNvSpPr>
            <a:spLocks noGrp="1"/>
          </p:cNvSpPr>
          <p:nvPr>
            <p:ph type="dt" sz="half" idx="10"/>
          </p:nvPr>
        </p:nvSpPr>
        <p:spPr/>
        <p:txBody>
          <a:bodyPr/>
          <a:lstStyle/>
          <a:p>
            <a:fld id="{2B59D9FE-3286-8B49-A37D-6AD0ADFCA262}" type="datetimeFigureOut">
              <a:rPr lang="en-US" smtClean="0"/>
              <a:t>9/17/24</a:t>
            </a:fld>
            <a:endParaRPr lang="en-US"/>
          </a:p>
        </p:txBody>
      </p:sp>
      <p:sp>
        <p:nvSpPr>
          <p:cNvPr id="3" name="Footer Placeholder 2">
            <a:extLst>
              <a:ext uri="{FF2B5EF4-FFF2-40B4-BE49-F238E27FC236}">
                <a16:creationId xmlns:a16="http://schemas.microsoft.com/office/drawing/2014/main" id="{0C193DB5-2912-9381-C580-615BD06748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A7494A-018E-A7E0-A7DB-24A7AA46FF15}"/>
              </a:ext>
            </a:extLst>
          </p:cNvPr>
          <p:cNvSpPr>
            <a:spLocks noGrp="1"/>
          </p:cNvSpPr>
          <p:nvPr>
            <p:ph type="sldNum" sz="quarter" idx="12"/>
          </p:nvPr>
        </p:nvSpPr>
        <p:spPr/>
        <p:txBody>
          <a:bodyPr/>
          <a:lstStyle/>
          <a:p>
            <a:fld id="{1B9C593C-FEAC-1D4D-A5DF-E60D8A6D6EE4}" type="slidenum">
              <a:rPr lang="en-US" smtClean="0"/>
              <a:t>‹#›</a:t>
            </a:fld>
            <a:endParaRPr lang="en-US"/>
          </a:p>
        </p:txBody>
      </p:sp>
    </p:spTree>
    <p:extLst>
      <p:ext uri="{BB962C8B-B14F-4D97-AF65-F5344CB8AC3E}">
        <p14:creationId xmlns:p14="http://schemas.microsoft.com/office/powerpoint/2010/main" val="625744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0DEF4-B75B-A05F-105A-7764CD96AC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9191FA-48BD-3BF2-D8BE-7AF9B0B14C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C607BB-A594-31FF-F19D-BBF39526A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4B048-AC49-964F-5BA5-D15D4C1AB29D}"/>
              </a:ext>
            </a:extLst>
          </p:cNvPr>
          <p:cNvSpPr>
            <a:spLocks noGrp="1"/>
          </p:cNvSpPr>
          <p:nvPr>
            <p:ph type="dt" sz="half" idx="10"/>
          </p:nvPr>
        </p:nvSpPr>
        <p:spPr/>
        <p:txBody>
          <a:bodyPr/>
          <a:lstStyle/>
          <a:p>
            <a:fld id="{2B59D9FE-3286-8B49-A37D-6AD0ADFCA262}" type="datetimeFigureOut">
              <a:rPr lang="en-US" smtClean="0"/>
              <a:t>9/17/24</a:t>
            </a:fld>
            <a:endParaRPr lang="en-US"/>
          </a:p>
        </p:txBody>
      </p:sp>
      <p:sp>
        <p:nvSpPr>
          <p:cNvPr id="6" name="Footer Placeholder 5">
            <a:extLst>
              <a:ext uri="{FF2B5EF4-FFF2-40B4-BE49-F238E27FC236}">
                <a16:creationId xmlns:a16="http://schemas.microsoft.com/office/drawing/2014/main" id="{5047358C-225C-657A-61B9-B0CC7AA8CD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5F2F8B-BA7B-78B4-8F1A-D5188C135A86}"/>
              </a:ext>
            </a:extLst>
          </p:cNvPr>
          <p:cNvSpPr>
            <a:spLocks noGrp="1"/>
          </p:cNvSpPr>
          <p:nvPr>
            <p:ph type="sldNum" sz="quarter" idx="12"/>
          </p:nvPr>
        </p:nvSpPr>
        <p:spPr/>
        <p:txBody>
          <a:bodyPr/>
          <a:lstStyle/>
          <a:p>
            <a:fld id="{1B9C593C-FEAC-1D4D-A5DF-E60D8A6D6EE4}" type="slidenum">
              <a:rPr lang="en-US" smtClean="0"/>
              <a:t>‹#›</a:t>
            </a:fld>
            <a:endParaRPr lang="en-US"/>
          </a:p>
        </p:txBody>
      </p:sp>
    </p:spTree>
    <p:extLst>
      <p:ext uri="{BB962C8B-B14F-4D97-AF65-F5344CB8AC3E}">
        <p14:creationId xmlns:p14="http://schemas.microsoft.com/office/powerpoint/2010/main" val="70111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68F29-DE6F-9DC9-6B70-798160EE99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EDF477-863D-AC8A-506E-B610737FB2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73A79D-87D3-0876-7DA9-9E2CDB8F94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552B7E-C7C6-DB5B-8724-3EB374594293}"/>
              </a:ext>
            </a:extLst>
          </p:cNvPr>
          <p:cNvSpPr>
            <a:spLocks noGrp="1"/>
          </p:cNvSpPr>
          <p:nvPr>
            <p:ph type="dt" sz="half" idx="10"/>
          </p:nvPr>
        </p:nvSpPr>
        <p:spPr/>
        <p:txBody>
          <a:bodyPr/>
          <a:lstStyle/>
          <a:p>
            <a:fld id="{2B59D9FE-3286-8B49-A37D-6AD0ADFCA262}" type="datetimeFigureOut">
              <a:rPr lang="en-US" smtClean="0"/>
              <a:t>9/17/24</a:t>
            </a:fld>
            <a:endParaRPr lang="en-US"/>
          </a:p>
        </p:txBody>
      </p:sp>
      <p:sp>
        <p:nvSpPr>
          <p:cNvPr id="6" name="Footer Placeholder 5">
            <a:extLst>
              <a:ext uri="{FF2B5EF4-FFF2-40B4-BE49-F238E27FC236}">
                <a16:creationId xmlns:a16="http://schemas.microsoft.com/office/drawing/2014/main" id="{43D0A945-CB7A-E7FF-F9FE-844E5BCC52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B25D78-8674-FE39-38D2-68BAE59F2913}"/>
              </a:ext>
            </a:extLst>
          </p:cNvPr>
          <p:cNvSpPr>
            <a:spLocks noGrp="1"/>
          </p:cNvSpPr>
          <p:nvPr>
            <p:ph type="sldNum" sz="quarter" idx="12"/>
          </p:nvPr>
        </p:nvSpPr>
        <p:spPr/>
        <p:txBody>
          <a:bodyPr/>
          <a:lstStyle/>
          <a:p>
            <a:fld id="{1B9C593C-FEAC-1D4D-A5DF-E60D8A6D6EE4}" type="slidenum">
              <a:rPr lang="en-US" smtClean="0"/>
              <a:t>‹#›</a:t>
            </a:fld>
            <a:endParaRPr lang="en-US"/>
          </a:p>
        </p:txBody>
      </p:sp>
    </p:spTree>
    <p:extLst>
      <p:ext uri="{BB962C8B-B14F-4D97-AF65-F5344CB8AC3E}">
        <p14:creationId xmlns:p14="http://schemas.microsoft.com/office/powerpoint/2010/main" val="2492927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65E1E0-C165-9739-1D52-14E32194BF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4FED70-5B01-90BC-3DCF-E51D179BC3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4D82CD-0E4F-3315-0D82-CC00E94364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9D9FE-3286-8B49-A37D-6AD0ADFCA262}" type="datetimeFigureOut">
              <a:rPr lang="en-US" smtClean="0"/>
              <a:t>9/17/24</a:t>
            </a:fld>
            <a:endParaRPr lang="en-US"/>
          </a:p>
        </p:txBody>
      </p:sp>
      <p:sp>
        <p:nvSpPr>
          <p:cNvPr id="5" name="Footer Placeholder 4">
            <a:extLst>
              <a:ext uri="{FF2B5EF4-FFF2-40B4-BE49-F238E27FC236}">
                <a16:creationId xmlns:a16="http://schemas.microsoft.com/office/drawing/2014/main" id="{B1D1F24F-99D9-FE9F-B3CC-13C4DA366C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575B6C-2F2C-D0A3-45E8-0A6D951BC4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C593C-FEAC-1D4D-A5DF-E60D8A6D6EE4}" type="slidenum">
              <a:rPr lang="en-US" smtClean="0"/>
              <a:t>‹#›</a:t>
            </a:fld>
            <a:endParaRPr lang="en-US"/>
          </a:p>
        </p:txBody>
      </p:sp>
    </p:spTree>
    <p:extLst>
      <p:ext uri="{BB962C8B-B14F-4D97-AF65-F5344CB8AC3E}">
        <p14:creationId xmlns:p14="http://schemas.microsoft.com/office/powerpoint/2010/main" val="2389558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4.png"/><Relationship Id="rId4" Type="http://schemas.openxmlformats.org/officeDocument/2006/relationships/image" Target="../media/image11.png"/><Relationship Id="rId9" Type="http://schemas.openxmlformats.org/officeDocument/2006/relationships/customXml" Target="../ink/ink4.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cells.ucsc.edu/" TargetMode="External"/><Relationship Id="rId2" Type="http://schemas.openxmlformats.org/officeDocument/2006/relationships/hyperlink" Target="https://singlecell.broadinstitute.org/" TargetMode="External"/><Relationship Id="rId1" Type="http://schemas.openxmlformats.org/officeDocument/2006/relationships/slideLayout" Target="../slideLayouts/slideLayout4.xml"/><Relationship Id="rId4" Type="http://schemas.openxmlformats.org/officeDocument/2006/relationships/hyperlink" Target="https://cellxgene.cziscience.com/dataset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0604D-769E-9D8B-CDE1-A1C31BFC2B42}"/>
              </a:ext>
            </a:extLst>
          </p:cNvPr>
          <p:cNvSpPr>
            <a:spLocks noGrp="1"/>
          </p:cNvSpPr>
          <p:nvPr>
            <p:ph type="ctrTitle"/>
          </p:nvPr>
        </p:nvSpPr>
        <p:spPr/>
        <p:txBody>
          <a:bodyPr>
            <a:normAutofit/>
          </a:bodyPr>
          <a:lstStyle/>
          <a:p>
            <a:r>
              <a:rPr lang="en-US" dirty="0"/>
              <a:t>Systematic Introduction of single cell </a:t>
            </a:r>
            <a:r>
              <a:rPr lang="en-US" dirty="0" err="1"/>
              <a:t>RNASeq</a:t>
            </a:r>
            <a:r>
              <a:rPr lang="en-US" dirty="0"/>
              <a:t> analysis.</a:t>
            </a:r>
          </a:p>
        </p:txBody>
      </p:sp>
      <p:sp>
        <p:nvSpPr>
          <p:cNvPr id="3" name="Subtitle 2">
            <a:extLst>
              <a:ext uri="{FF2B5EF4-FFF2-40B4-BE49-F238E27FC236}">
                <a16:creationId xmlns:a16="http://schemas.microsoft.com/office/drawing/2014/main" id="{E9CC64B8-BD4E-3174-441B-5E8AC6169C4B}"/>
              </a:ext>
            </a:extLst>
          </p:cNvPr>
          <p:cNvSpPr>
            <a:spLocks noGrp="1"/>
          </p:cNvSpPr>
          <p:nvPr>
            <p:ph type="subTitle" idx="1"/>
          </p:nvPr>
        </p:nvSpPr>
        <p:spPr/>
        <p:txBody>
          <a:bodyPr/>
          <a:lstStyle/>
          <a:p>
            <a:r>
              <a:rPr lang="en-US" dirty="0" err="1"/>
              <a:t>Zhaorong</a:t>
            </a:r>
            <a:r>
              <a:rPr lang="en-US" dirty="0"/>
              <a:t> Li</a:t>
            </a:r>
          </a:p>
        </p:txBody>
      </p:sp>
    </p:spTree>
    <p:extLst>
      <p:ext uri="{BB962C8B-B14F-4D97-AF65-F5344CB8AC3E}">
        <p14:creationId xmlns:p14="http://schemas.microsoft.com/office/powerpoint/2010/main" val="3523136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A73A-5AFF-8056-4321-80EB0EB26D89}"/>
              </a:ext>
            </a:extLst>
          </p:cNvPr>
          <p:cNvSpPr>
            <a:spLocks noGrp="1"/>
          </p:cNvSpPr>
          <p:nvPr>
            <p:ph type="title"/>
          </p:nvPr>
        </p:nvSpPr>
        <p:spPr/>
        <p:txBody>
          <a:bodyPr/>
          <a:lstStyle/>
          <a:p>
            <a:r>
              <a:rPr lang="en-US" dirty="0"/>
              <a:t>Introduction: steps to process the data</a:t>
            </a:r>
          </a:p>
        </p:txBody>
      </p:sp>
      <p:sp>
        <p:nvSpPr>
          <p:cNvPr id="3" name="Content Placeholder 2">
            <a:extLst>
              <a:ext uri="{FF2B5EF4-FFF2-40B4-BE49-F238E27FC236}">
                <a16:creationId xmlns:a16="http://schemas.microsoft.com/office/drawing/2014/main" id="{63C16691-3C48-F025-8035-094A01B3EEAD}"/>
              </a:ext>
            </a:extLst>
          </p:cNvPr>
          <p:cNvSpPr>
            <a:spLocks noGrp="1"/>
          </p:cNvSpPr>
          <p:nvPr>
            <p:ph sz="half" idx="1"/>
          </p:nvPr>
        </p:nvSpPr>
        <p:spPr>
          <a:xfrm>
            <a:off x="838200" y="1825625"/>
            <a:ext cx="10515600" cy="4351338"/>
          </a:xfrm>
        </p:spPr>
        <p:txBody>
          <a:bodyPr>
            <a:normAutofit/>
          </a:bodyPr>
          <a:lstStyle/>
          <a:p>
            <a:r>
              <a:rPr lang="en-US" dirty="0"/>
              <a:t>Alignment and quantification.</a:t>
            </a:r>
          </a:p>
          <a:p>
            <a:r>
              <a:rPr lang="en-US" dirty="0"/>
              <a:t>Filtering empty cells, doublet cells and dying cells.</a:t>
            </a:r>
          </a:p>
          <a:p>
            <a:r>
              <a:rPr lang="en-US" dirty="0"/>
              <a:t>Normalization.</a:t>
            </a:r>
          </a:p>
          <a:p>
            <a:r>
              <a:rPr lang="en-US" dirty="0"/>
              <a:t>Dimension Reduction.</a:t>
            </a:r>
          </a:p>
          <a:p>
            <a:r>
              <a:rPr lang="en-US" dirty="0"/>
              <a:t>Clustering.</a:t>
            </a:r>
          </a:p>
          <a:p>
            <a:r>
              <a:rPr lang="en-US" dirty="0"/>
              <a:t>Annotation.</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71702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D5BB-01CE-94A9-F5E9-26DD788481C6}"/>
              </a:ext>
            </a:extLst>
          </p:cNvPr>
          <p:cNvSpPr>
            <a:spLocks noGrp="1"/>
          </p:cNvSpPr>
          <p:nvPr>
            <p:ph type="title"/>
          </p:nvPr>
        </p:nvSpPr>
        <p:spPr/>
        <p:txBody>
          <a:bodyPr/>
          <a:lstStyle/>
          <a:p>
            <a:r>
              <a:rPr lang="en-US" dirty="0"/>
              <a:t>Alignment and quantification.</a:t>
            </a:r>
          </a:p>
        </p:txBody>
      </p:sp>
      <p:sp>
        <p:nvSpPr>
          <p:cNvPr id="3" name="Content Placeholder 2">
            <a:extLst>
              <a:ext uri="{FF2B5EF4-FFF2-40B4-BE49-F238E27FC236}">
                <a16:creationId xmlns:a16="http://schemas.microsoft.com/office/drawing/2014/main" id="{2B1E616A-102E-9F9A-E1B5-168113BAD85C}"/>
              </a:ext>
            </a:extLst>
          </p:cNvPr>
          <p:cNvSpPr>
            <a:spLocks noGrp="1"/>
          </p:cNvSpPr>
          <p:nvPr>
            <p:ph sz="half" idx="1"/>
          </p:nvPr>
        </p:nvSpPr>
        <p:spPr/>
        <p:txBody>
          <a:bodyPr/>
          <a:lstStyle/>
          <a:p>
            <a:r>
              <a:rPr lang="en-US" dirty="0"/>
              <a:t>This step is computationally intensive for the following 2 reasons:</a:t>
            </a:r>
          </a:p>
          <a:p>
            <a:pPr lvl="1"/>
            <a:r>
              <a:rPr lang="en-US" dirty="0"/>
              <a:t>Each sample contains hundreds, if not thousands of cells, and each cell needs to be quantified individually.</a:t>
            </a:r>
          </a:p>
          <a:p>
            <a:pPr lvl="1"/>
            <a:r>
              <a:rPr lang="en-US" dirty="0"/>
              <a:t>Each read has one UMI (unique molecular identifier), this is used to remove PCR duplicates and recover the true transcriptome landscape of each cell.</a:t>
            </a:r>
          </a:p>
        </p:txBody>
      </p:sp>
      <p:pic>
        <p:nvPicPr>
          <p:cNvPr id="6" name="Content Placeholder 5" descr="Diagram&#10;&#10;Description automatically generated">
            <a:extLst>
              <a:ext uri="{FF2B5EF4-FFF2-40B4-BE49-F238E27FC236}">
                <a16:creationId xmlns:a16="http://schemas.microsoft.com/office/drawing/2014/main" id="{8F04C49F-7746-8982-6F10-6226F59DC491}"/>
              </a:ext>
            </a:extLst>
          </p:cNvPr>
          <p:cNvPicPr>
            <a:picLocks noGrp="1" noChangeAspect="1"/>
          </p:cNvPicPr>
          <p:nvPr>
            <p:ph sz="half" idx="2"/>
          </p:nvPr>
        </p:nvPicPr>
        <p:blipFill>
          <a:blip r:embed="rId2"/>
          <a:stretch>
            <a:fillRect/>
          </a:stretch>
        </p:blipFill>
        <p:spPr>
          <a:xfrm>
            <a:off x="6096000" y="1503749"/>
            <a:ext cx="5931531" cy="5012317"/>
          </a:xfrm>
        </p:spPr>
      </p:pic>
    </p:spTree>
    <p:extLst>
      <p:ext uri="{BB962C8B-B14F-4D97-AF65-F5344CB8AC3E}">
        <p14:creationId xmlns:p14="http://schemas.microsoft.com/office/powerpoint/2010/main" val="970253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D5BB-01CE-94A9-F5E9-26DD788481C6}"/>
              </a:ext>
            </a:extLst>
          </p:cNvPr>
          <p:cNvSpPr>
            <a:spLocks noGrp="1"/>
          </p:cNvSpPr>
          <p:nvPr>
            <p:ph type="title"/>
          </p:nvPr>
        </p:nvSpPr>
        <p:spPr/>
        <p:txBody>
          <a:bodyPr/>
          <a:lstStyle/>
          <a:p>
            <a:r>
              <a:rPr lang="en-US" dirty="0"/>
              <a:t>Introduction: Filtering of cells</a:t>
            </a:r>
          </a:p>
        </p:txBody>
      </p:sp>
      <p:sp>
        <p:nvSpPr>
          <p:cNvPr id="3" name="Content Placeholder 2">
            <a:extLst>
              <a:ext uri="{FF2B5EF4-FFF2-40B4-BE49-F238E27FC236}">
                <a16:creationId xmlns:a16="http://schemas.microsoft.com/office/drawing/2014/main" id="{2B1E616A-102E-9F9A-E1B5-168113BAD85C}"/>
              </a:ext>
            </a:extLst>
          </p:cNvPr>
          <p:cNvSpPr>
            <a:spLocks noGrp="1"/>
          </p:cNvSpPr>
          <p:nvPr>
            <p:ph sz="half" idx="1"/>
          </p:nvPr>
        </p:nvSpPr>
        <p:spPr/>
        <p:txBody>
          <a:bodyPr/>
          <a:lstStyle/>
          <a:p>
            <a:r>
              <a:rPr lang="en-US" dirty="0"/>
              <a:t>Like all machines created, the microfluidic device is not flawless.</a:t>
            </a:r>
          </a:p>
          <a:p>
            <a:r>
              <a:rPr lang="en-US" dirty="0"/>
              <a:t>Three common errors are created by the microfluidic device:</a:t>
            </a:r>
          </a:p>
          <a:p>
            <a:pPr lvl="1"/>
            <a:r>
              <a:rPr lang="en-US" dirty="0"/>
              <a:t>Empty cell</a:t>
            </a:r>
          </a:p>
        </p:txBody>
      </p:sp>
      <p:pic>
        <p:nvPicPr>
          <p:cNvPr id="8" name="Content Placeholder 7" descr="Shape, circle&#10;&#10;Description automatically generated">
            <a:extLst>
              <a:ext uri="{FF2B5EF4-FFF2-40B4-BE49-F238E27FC236}">
                <a16:creationId xmlns:a16="http://schemas.microsoft.com/office/drawing/2014/main" id="{433E8CA6-3FC1-F864-9608-F910B42147CE}"/>
              </a:ext>
            </a:extLst>
          </p:cNvPr>
          <p:cNvPicPr>
            <a:picLocks noGrp="1" noChangeAspect="1"/>
          </p:cNvPicPr>
          <p:nvPr>
            <p:ph sz="half" idx="2"/>
          </p:nvPr>
        </p:nvPicPr>
        <p:blipFill>
          <a:blip r:embed="rId2"/>
          <a:stretch>
            <a:fillRect/>
          </a:stretch>
        </p:blipFill>
        <p:spPr>
          <a:xfrm>
            <a:off x="6705600" y="1943894"/>
            <a:ext cx="3975652" cy="3975652"/>
          </a:xfrm>
        </p:spPr>
      </p:pic>
    </p:spTree>
    <p:extLst>
      <p:ext uri="{BB962C8B-B14F-4D97-AF65-F5344CB8AC3E}">
        <p14:creationId xmlns:p14="http://schemas.microsoft.com/office/powerpoint/2010/main" val="1837651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D5BB-01CE-94A9-F5E9-26DD788481C6}"/>
              </a:ext>
            </a:extLst>
          </p:cNvPr>
          <p:cNvSpPr>
            <a:spLocks noGrp="1"/>
          </p:cNvSpPr>
          <p:nvPr>
            <p:ph type="title"/>
          </p:nvPr>
        </p:nvSpPr>
        <p:spPr/>
        <p:txBody>
          <a:bodyPr/>
          <a:lstStyle/>
          <a:p>
            <a:r>
              <a:rPr lang="en-US" dirty="0"/>
              <a:t>Filtering of cells</a:t>
            </a:r>
          </a:p>
        </p:txBody>
      </p:sp>
      <p:sp>
        <p:nvSpPr>
          <p:cNvPr id="3" name="Content Placeholder 2">
            <a:extLst>
              <a:ext uri="{FF2B5EF4-FFF2-40B4-BE49-F238E27FC236}">
                <a16:creationId xmlns:a16="http://schemas.microsoft.com/office/drawing/2014/main" id="{2B1E616A-102E-9F9A-E1B5-168113BAD85C}"/>
              </a:ext>
            </a:extLst>
          </p:cNvPr>
          <p:cNvSpPr>
            <a:spLocks noGrp="1"/>
          </p:cNvSpPr>
          <p:nvPr>
            <p:ph sz="half" idx="1"/>
          </p:nvPr>
        </p:nvSpPr>
        <p:spPr/>
        <p:txBody>
          <a:bodyPr/>
          <a:lstStyle/>
          <a:p>
            <a:r>
              <a:rPr lang="en-US" dirty="0"/>
              <a:t>Like all machines created, the microfluidic device is not flawless.</a:t>
            </a:r>
          </a:p>
          <a:p>
            <a:r>
              <a:rPr lang="en-US" dirty="0"/>
              <a:t>Three common errors are created by the microfluidic device:</a:t>
            </a:r>
          </a:p>
          <a:p>
            <a:pPr lvl="1"/>
            <a:r>
              <a:rPr lang="en-US" dirty="0"/>
              <a:t>Empty cell</a:t>
            </a:r>
          </a:p>
          <a:p>
            <a:pPr lvl="1"/>
            <a:r>
              <a:rPr lang="en-US" dirty="0" err="1"/>
              <a:t>Multiplet</a:t>
            </a:r>
            <a:r>
              <a:rPr lang="en-US" dirty="0"/>
              <a:t> (multiple cells tagged as one cell)</a:t>
            </a:r>
          </a:p>
        </p:txBody>
      </p:sp>
      <p:pic>
        <p:nvPicPr>
          <p:cNvPr id="7" name="Content Placeholder 6" descr="Shape&#10;&#10;Description automatically generated">
            <a:extLst>
              <a:ext uri="{FF2B5EF4-FFF2-40B4-BE49-F238E27FC236}">
                <a16:creationId xmlns:a16="http://schemas.microsoft.com/office/drawing/2014/main" id="{7F8BF0A7-CF93-54B5-75B5-53082C2F4F37}"/>
              </a:ext>
            </a:extLst>
          </p:cNvPr>
          <p:cNvPicPr>
            <a:picLocks noGrp="1" noChangeAspect="1"/>
          </p:cNvPicPr>
          <p:nvPr>
            <p:ph sz="half" idx="2"/>
          </p:nvPr>
        </p:nvPicPr>
        <p:blipFill>
          <a:blip r:embed="rId2"/>
          <a:stretch>
            <a:fillRect/>
          </a:stretch>
        </p:blipFill>
        <p:spPr>
          <a:xfrm>
            <a:off x="6172201" y="1690688"/>
            <a:ext cx="4694581" cy="4269732"/>
          </a:xfrm>
        </p:spPr>
      </p:pic>
    </p:spTree>
    <p:extLst>
      <p:ext uri="{BB962C8B-B14F-4D97-AF65-F5344CB8AC3E}">
        <p14:creationId xmlns:p14="http://schemas.microsoft.com/office/powerpoint/2010/main" val="3056038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D5BB-01CE-94A9-F5E9-26DD788481C6}"/>
              </a:ext>
            </a:extLst>
          </p:cNvPr>
          <p:cNvSpPr>
            <a:spLocks noGrp="1"/>
          </p:cNvSpPr>
          <p:nvPr>
            <p:ph type="title"/>
          </p:nvPr>
        </p:nvSpPr>
        <p:spPr/>
        <p:txBody>
          <a:bodyPr/>
          <a:lstStyle/>
          <a:p>
            <a:r>
              <a:rPr lang="en-US" dirty="0"/>
              <a:t>Filtering of cells</a:t>
            </a:r>
          </a:p>
        </p:txBody>
      </p:sp>
      <p:sp>
        <p:nvSpPr>
          <p:cNvPr id="3" name="Content Placeholder 2">
            <a:extLst>
              <a:ext uri="{FF2B5EF4-FFF2-40B4-BE49-F238E27FC236}">
                <a16:creationId xmlns:a16="http://schemas.microsoft.com/office/drawing/2014/main" id="{2B1E616A-102E-9F9A-E1B5-168113BAD85C}"/>
              </a:ext>
            </a:extLst>
          </p:cNvPr>
          <p:cNvSpPr>
            <a:spLocks noGrp="1"/>
          </p:cNvSpPr>
          <p:nvPr>
            <p:ph sz="half" idx="1"/>
          </p:nvPr>
        </p:nvSpPr>
        <p:spPr/>
        <p:txBody>
          <a:bodyPr/>
          <a:lstStyle/>
          <a:p>
            <a:r>
              <a:rPr lang="en-US" dirty="0"/>
              <a:t>Like all machines created, the microfluidic device is not flawless.</a:t>
            </a:r>
          </a:p>
          <a:p>
            <a:r>
              <a:rPr lang="en-US" dirty="0"/>
              <a:t>Three common errors are created by the microfluidic device:</a:t>
            </a:r>
          </a:p>
          <a:p>
            <a:pPr lvl="1"/>
            <a:r>
              <a:rPr lang="en-US" dirty="0"/>
              <a:t>Empty cell</a:t>
            </a:r>
          </a:p>
          <a:p>
            <a:pPr lvl="1"/>
            <a:r>
              <a:rPr lang="en-US" dirty="0" err="1"/>
              <a:t>Multiplet</a:t>
            </a:r>
            <a:r>
              <a:rPr lang="en-US" dirty="0"/>
              <a:t> (multiple cells tagged as one cell)</a:t>
            </a:r>
          </a:p>
          <a:p>
            <a:pPr lvl="1"/>
            <a:r>
              <a:rPr lang="en-US" dirty="0"/>
              <a:t>Dying Cell</a:t>
            </a:r>
          </a:p>
        </p:txBody>
      </p:sp>
      <p:pic>
        <p:nvPicPr>
          <p:cNvPr id="8" name="Content Placeholder 7" descr="A yellow circle with black text&#10;&#10;Description automatically generated with low confidence">
            <a:extLst>
              <a:ext uri="{FF2B5EF4-FFF2-40B4-BE49-F238E27FC236}">
                <a16:creationId xmlns:a16="http://schemas.microsoft.com/office/drawing/2014/main" id="{7C13080C-645F-94CF-9AB3-97875DB105A7}"/>
              </a:ext>
            </a:extLst>
          </p:cNvPr>
          <p:cNvPicPr>
            <a:picLocks noGrp="1" noChangeAspect="1"/>
          </p:cNvPicPr>
          <p:nvPr>
            <p:ph sz="half" idx="2"/>
          </p:nvPr>
        </p:nvPicPr>
        <p:blipFill>
          <a:blip r:embed="rId2"/>
          <a:stretch>
            <a:fillRect/>
          </a:stretch>
        </p:blipFill>
        <p:spPr>
          <a:xfrm>
            <a:off x="6951869" y="1836323"/>
            <a:ext cx="3808896" cy="3808896"/>
          </a:xfrm>
        </p:spPr>
      </p:pic>
    </p:spTree>
    <p:extLst>
      <p:ext uri="{BB962C8B-B14F-4D97-AF65-F5344CB8AC3E}">
        <p14:creationId xmlns:p14="http://schemas.microsoft.com/office/powerpoint/2010/main" val="3803480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D5BB-01CE-94A9-F5E9-26DD788481C6}"/>
              </a:ext>
            </a:extLst>
          </p:cNvPr>
          <p:cNvSpPr>
            <a:spLocks noGrp="1"/>
          </p:cNvSpPr>
          <p:nvPr>
            <p:ph type="title"/>
          </p:nvPr>
        </p:nvSpPr>
        <p:spPr/>
        <p:txBody>
          <a:bodyPr/>
          <a:lstStyle/>
          <a:p>
            <a:r>
              <a:rPr lang="en-US" dirty="0"/>
              <a:t>Filtering of cells</a:t>
            </a:r>
          </a:p>
        </p:txBody>
      </p:sp>
      <p:sp>
        <p:nvSpPr>
          <p:cNvPr id="3" name="Content Placeholder 2">
            <a:extLst>
              <a:ext uri="{FF2B5EF4-FFF2-40B4-BE49-F238E27FC236}">
                <a16:creationId xmlns:a16="http://schemas.microsoft.com/office/drawing/2014/main" id="{2B1E616A-102E-9F9A-E1B5-168113BAD85C}"/>
              </a:ext>
            </a:extLst>
          </p:cNvPr>
          <p:cNvSpPr>
            <a:spLocks noGrp="1"/>
          </p:cNvSpPr>
          <p:nvPr>
            <p:ph sz="half" idx="1"/>
          </p:nvPr>
        </p:nvSpPr>
        <p:spPr/>
        <p:txBody>
          <a:bodyPr>
            <a:normAutofit fontScale="92500"/>
          </a:bodyPr>
          <a:lstStyle/>
          <a:p>
            <a:r>
              <a:rPr lang="en-US" dirty="0"/>
              <a:t>Filtering of cells are based on number of genes, number of reads and amount of mitochondrial contents.</a:t>
            </a:r>
          </a:p>
          <a:p>
            <a:r>
              <a:rPr lang="en-US" dirty="0"/>
              <a:t>Empty cells have very low number of genes and reads in them.</a:t>
            </a:r>
          </a:p>
          <a:p>
            <a:r>
              <a:rPr lang="en-US" dirty="0" err="1"/>
              <a:t>Multiplets</a:t>
            </a:r>
            <a:r>
              <a:rPr lang="en-US" dirty="0"/>
              <a:t> have very high number of genes and reads in them.</a:t>
            </a:r>
          </a:p>
          <a:p>
            <a:r>
              <a:rPr lang="en-US" dirty="0"/>
              <a:t>Dying cells have very high mitochondrial contents in them.</a:t>
            </a:r>
          </a:p>
        </p:txBody>
      </p:sp>
      <p:pic>
        <p:nvPicPr>
          <p:cNvPr id="7" name="Content Placeholder 6" descr="Chart, radar chart, scatter chart&#10;&#10;Description automatically generated">
            <a:extLst>
              <a:ext uri="{FF2B5EF4-FFF2-40B4-BE49-F238E27FC236}">
                <a16:creationId xmlns:a16="http://schemas.microsoft.com/office/drawing/2014/main" id="{EA1790E7-5796-0579-11C2-F9C159463E84}"/>
              </a:ext>
            </a:extLst>
          </p:cNvPr>
          <p:cNvPicPr>
            <a:picLocks noGrp="1" noChangeAspect="1"/>
          </p:cNvPicPr>
          <p:nvPr>
            <p:ph sz="half" idx="2"/>
          </p:nvPr>
        </p:nvPicPr>
        <p:blipFill>
          <a:blip r:embed="rId2"/>
          <a:stretch>
            <a:fillRect/>
          </a:stretch>
        </p:blipFill>
        <p:spPr>
          <a:xfrm>
            <a:off x="6019800" y="2156929"/>
            <a:ext cx="6134080" cy="3302966"/>
          </a:xfr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1084583-6A2E-BAC6-DB2E-3878569375AE}"/>
                  </a:ext>
                </a:extLst>
              </p14:cNvPr>
              <p14:cNvContentPartPr/>
              <p14:nvPr/>
            </p14:nvContentPartPr>
            <p14:xfrm>
              <a:off x="6546496" y="4629626"/>
              <a:ext cx="1530000" cy="364320"/>
            </p14:xfrm>
          </p:contentPart>
        </mc:Choice>
        <mc:Fallback xmlns="">
          <p:pic>
            <p:nvPicPr>
              <p:cNvPr id="9" name="Ink 8">
                <a:extLst>
                  <a:ext uri="{FF2B5EF4-FFF2-40B4-BE49-F238E27FC236}">
                    <a16:creationId xmlns:a16="http://schemas.microsoft.com/office/drawing/2014/main" id="{81084583-6A2E-BAC6-DB2E-3878569375AE}"/>
                  </a:ext>
                </a:extLst>
              </p:cNvPr>
              <p:cNvPicPr/>
              <p:nvPr/>
            </p:nvPicPr>
            <p:blipFill>
              <a:blip r:embed="rId4"/>
              <a:stretch>
                <a:fillRect/>
              </a:stretch>
            </p:blipFill>
            <p:spPr>
              <a:xfrm>
                <a:off x="6528496" y="4611986"/>
                <a:ext cx="1565640"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EE305553-0486-9437-E652-43D36C686E1D}"/>
                  </a:ext>
                </a:extLst>
              </p14:cNvPr>
              <p14:cNvContentPartPr/>
              <p14:nvPr/>
            </p14:nvContentPartPr>
            <p14:xfrm>
              <a:off x="8617576" y="4676786"/>
              <a:ext cx="1444680" cy="251280"/>
            </p14:xfrm>
          </p:contentPart>
        </mc:Choice>
        <mc:Fallback xmlns="">
          <p:pic>
            <p:nvPicPr>
              <p:cNvPr id="10" name="Ink 9">
                <a:extLst>
                  <a:ext uri="{FF2B5EF4-FFF2-40B4-BE49-F238E27FC236}">
                    <a16:creationId xmlns:a16="http://schemas.microsoft.com/office/drawing/2014/main" id="{EE305553-0486-9437-E652-43D36C686E1D}"/>
                  </a:ext>
                </a:extLst>
              </p:cNvPr>
              <p:cNvPicPr/>
              <p:nvPr/>
            </p:nvPicPr>
            <p:blipFill>
              <a:blip r:embed="rId6"/>
              <a:stretch>
                <a:fillRect/>
              </a:stretch>
            </p:blipFill>
            <p:spPr>
              <a:xfrm>
                <a:off x="8599576" y="4659146"/>
                <a:ext cx="1480320" cy="286920"/>
              </a:xfrm>
              <a:prstGeom prst="rect">
                <a:avLst/>
              </a:prstGeom>
            </p:spPr>
          </p:pic>
        </mc:Fallback>
      </mc:AlternateContent>
      <p:grpSp>
        <p:nvGrpSpPr>
          <p:cNvPr id="13" name="Group 12">
            <a:extLst>
              <a:ext uri="{FF2B5EF4-FFF2-40B4-BE49-F238E27FC236}">
                <a16:creationId xmlns:a16="http://schemas.microsoft.com/office/drawing/2014/main" id="{B094BF78-F8FB-DB5A-9366-B372DFE54F3B}"/>
              </a:ext>
            </a:extLst>
          </p:cNvPr>
          <p:cNvGrpSpPr/>
          <p:nvPr/>
        </p:nvGrpSpPr>
        <p:grpSpPr>
          <a:xfrm>
            <a:off x="6669256" y="2326346"/>
            <a:ext cx="3058920" cy="907560"/>
            <a:chOff x="6669256" y="2326346"/>
            <a:chExt cx="3058920" cy="907560"/>
          </a:xfrm>
        </p:grpSpPr>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93DBEA50-5F0C-4E8A-6515-9DE2358488F3}"/>
                    </a:ext>
                  </a:extLst>
                </p14:cNvPr>
                <p14:cNvContentPartPr/>
                <p14:nvPr/>
              </p14:nvContentPartPr>
              <p14:xfrm>
                <a:off x="6669256" y="2326346"/>
                <a:ext cx="1083960" cy="750240"/>
              </p14:xfrm>
            </p:contentPart>
          </mc:Choice>
          <mc:Fallback xmlns="">
            <p:pic>
              <p:nvPicPr>
                <p:cNvPr id="11" name="Ink 10">
                  <a:extLst>
                    <a:ext uri="{FF2B5EF4-FFF2-40B4-BE49-F238E27FC236}">
                      <a16:creationId xmlns:a16="http://schemas.microsoft.com/office/drawing/2014/main" id="{93DBEA50-5F0C-4E8A-6515-9DE2358488F3}"/>
                    </a:ext>
                  </a:extLst>
                </p:cNvPr>
                <p:cNvPicPr/>
                <p:nvPr/>
              </p:nvPicPr>
              <p:blipFill>
                <a:blip r:embed="rId8"/>
                <a:stretch>
                  <a:fillRect/>
                </a:stretch>
              </p:blipFill>
              <p:spPr>
                <a:xfrm>
                  <a:off x="6651616" y="2308346"/>
                  <a:ext cx="1119600" cy="785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95BF1939-33AD-BD49-B70C-1C4F4AE64242}"/>
                    </a:ext>
                  </a:extLst>
                </p14:cNvPr>
                <p14:cNvContentPartPr/>
                <p14:nvPr/>
              </p14:nvContentPartPr>
              <p14:xfrm>
                <a:off x="8820616" y="2349026"/>
                <a:ext cx="907560" cy="884880"/>
              </p14:xfrm>
            </p:contentPart>
          </mc:Choice>
          <mc:Fallback xmlns="">
            <p:pic>
              <p:nvPicPr>
                <p:cNvPr id="12" name="Ink 11">
                  <a:extLst>
                    <a:ext uri="{FF2B5EF4-FFF2-40B4-BE49-F238E27FC236}">
                      <a16:creationId xmlns:a16="http://schemas.microsoft.com/office/drawing/2014/main" id="{95BF1939-33AD-BD49-B70C-1C4F4AE64242}"/>
                    </a:ext>
                  </a:extLst>
                </p:cNvPr>
                <p:cNvPicPr/>
                <p:nvPr/>
              </p:nvPicPr>
              <p:blipFill>
                <a:blip r:embed="rId10"/>
                <a:stretch>
                  <a:fillRect/>
                </a:stretch>
              </p:blipFill>
              <p:spPr>
                <a:xfrm>
                  <a:off x="8802976" y="2331026"/>
                  <a:ext cx="943200" cy="92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FB376DFD-E7FD-DEAB-DE4A-88ECABCB34B0}"/>
                  </a:ext>
                </a:extLst>
              </p14:cNvPr>
              <p14:cNvContentPartPr/>
              <p14:nvPr/>
            </p14:nvContentPartPr>
            <p14:xfrm>
              <a:off x="10906096" y="2307626"/>
              <a:ext cx="887040" cy="947880"/>
            </p14:xfrm>
          </p:contentPart>
        </mc:Choice>
        <mc:Fallback xmlns="">
          <p:pic>
            <p:nvPicPr>
              <p:cNvPr id="14" name="Ink 13">
                <a:extLst>
                  <a:ext uri="{FF2B5EF4-FFF2-40B4-BE49-F238E27FC236}">
                    <a16:creationId xmlns:a16="http://schemas.microsoft.com/office/drawing/2014/main" id="{FB376DFD-E7FD-DEAB-DE4A-88ECABCB34B0}"/>
                  </a:ext>
                </a:extLst>
              </p:cNvPr>
              <p:cNvPicPr/>
              <p:nvPr/>
            </p:nvPicPr>
            <p:blipFill>
              <a:blip r:embed="rId12"/>
              <a:stretch>
                <a:fillRect/>
              </a:stretch>
            </p:blipFill>
            <p:spPr>
              <a:xfrm>
                <a:off x="10888096" y="2289986"/>
                <a:ext cx="922680" cy="983520"/>
              </a:xfrm>
              <a:prstGeom prst="rect">
                <a:avLst/>
              </a:prstGeom>
            </p:spPr>
          </p:pic>
        </mc:Fallback>
      </mc:AlternateContent>
      <p:sp>
        <p:nvSpPr>
          <p:cNvPr id="15" name="TextBox 14">
            <a:extLst>
              <a:ext uri="{FF2B5EF4-FFF2-40B4-BE49-F238E27FC236}">
                <a16:creationId xmlns:a16="http://schemas.microsoft.com/office/drawing/2014/main" id="{7045B09D-DE85-1C43-5569-1DC59F29E418}"/>
              </a:ext>
            </a:extLst>
          </p:cNvPr>
          <p:cNvSpPr txBox="1"/>
          <p:nvPr/>
        </p:nvSpPr>
        <p:spPr>
          <a:xfrm>
            <a:off x="6302828" y="5459895"/>
            <a:ext cx="5490307" cy="369332"/>
          </a:xfrm>
          <a:prstGeom prst="rect">
            <a:avLst/>
          </a:prstGeom>
          <a:noFill/>
        </p:spPr>
        <p:txBody>
          <a:bodyPr wrap="square" rtlCol="0">
            <a:spAutoFit/>
          </a:bodyPr>
          <a:lstStyle/>
          <a:p>
            <a:r>
              <a:rPr lang="en-US" dirty="0"/>
              <a:t>Butler et al., 2018</a:t>
            </a:r>
          </a:p>
        </p:txBody>
      </p:sp>
    </p:spTree>
    <p:extLst>
      <p:ext uri="{BB962C8B-B14F-4D97-AF65-F5344CB8AC3E}">
        <p14:creationId xmlns:p14="http://schemas.microsoft.com/office/powerpoint/2010/main" val="2390832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D5BB-01CE-94A9-F5E9-26DD788481C6}"/>
              </a:ext>
            </a:extLst>
          </p:cNvPr>
          <p:cNvSpPr>
            <a:spLocks noGrp="1"/>
          </p:cNvSpPr>
          <p:nvPr>
            <p:ph type="title"/>
          </p:nvPr>
        </p:nvSpPr>
        <p:spPr/>
        <p:txBody>
          <a:bodyPr/>
          <a:lstStyle/>
          <a:p>
            <a:r>
              <a:rPr lang="en-US" dirty="0"/>
              <a:t>Normalization</a:t>
            </a:r>
          </a:p>
        </p:txBody>
      </p:sp>
      <p:sp>
        <p:nvSpPr>
          <p:cNvPr id="3" name="Content Placeholder 2">
            <a:extLst>
              <a:ext uri="{FF2B5EF4-FFF2-40B4-BE49-F238E27FC236}">
                <a16:creationId xmlns:a16="http://schemas.microsoft.com/office/drawing/2014/main" id="{2B1E616A-102E-9F9A-E1B5-168113BAD85C}"/>
              </a:ext>
            </a:extLst>
          </p:cNvPr>
          <p:cNvSpPr>
            <a:spLocks noGrp="1"/>
          </p:cNvSpPr>
          <p:nvPr>
            <p:ph sz="half" idx="1"/>
          </p:nvPr>
        </p:nvSpPr>
        <p:spPr/>
        <p:txBody>
          <a:bodyPr>
            <a:normAutofit/>
          </a:bodyPr>
          <a:lstStyle/>
          <a:p>
            <a:r>
              <a:rPr lang="en-US" dirty="0"/>
              <a:t>Each cell in a single cell RNA-Seq sample is like one individual RNA-Seq experiment.</a:t>
            </a:r>
          </a:p>
          <a:p>
            <a:r>
              <a:rPr lang="en-US" dirty="0"/>
              <a:t>That means the library size of each cell differs and can potentially impact the downstream analysis.</a:t>
            </a:r>
          </a:p>
          <a:p>
            <a:r>
              <a:rPr lang="en-US" dirty="0"/>
              <a:t>Normalization step normalize each gene in each cell to its library size.</a:t>
            </a:r>
          </a:p>
        </p:txBody>
      </p:sp>
      <p:pic>
        <p:nvPicPr>
          <p:cNvPr id="6" name="Content Placeholder 6" descr="Diagram&#10;&#10;Description automatically generated">
            <a:extLst>
              <a:ext uri="{FF2B5EF4-FFF2-40B4-BE49-F238E27FC236}">
                <a16:creationId xmlns:a16="http://schemas.microsoft.com/office/drawing/2014/main" id="{38FF4CDC-96F5-BB75-6A8E-38B7B4215E1A}"/>
              </a:ext>
            </a:extLst>
          </p:cNvPr>
          <p:cNvPicPr>
            <a:picLocks noGrp="1" noChangeAspect="1"/>
          </p:cNvPicPr>
          <p:nvPr>
            <p:ph sz="half" idx="2"/>
          </p:nvPr>
        </p:nvPicPr>
        <p:blipFill>
          <a:blip r:embed="rId2"/>
          <a:stretch>
            <a:fillRect/>
          </a:stretch>
        </p:blipFill>
        <p:spPr>
          <a:xfrm>
            <a:off x="6870700" y="1825625"/>
            <a:ext cx="4483100" cy="4483100"/>
          </a:xfrm>
        </p:spPr>
      </p:pic>
    </p:spTree>
    <p:extLst>
      <p:ext uri="{BB962C8B-B14F-4D97-AF65-F5344CB8AC3E}">
        <p14:creationId xmlns:p14="http://schemas.microsoft.com/office/powerpoint/2010/main" val="804822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D5BB-01CE-94A9-F5E9-26DD788481C6}"/>
              </a:ext>
            </a:extLst>
          </p:cNvPr>
          <p:cNvSpPr>
            <a:spLocks noGrp="1"/>
          </p:cNvSpPr>
          <p:nvPr>
            <p:ph type="title"/>
          </p:nvPr>
        </p:nvSpPr>
        <p:spPr/>
        <p:txBody>
          <a:bodyPr/>
          <a:lstStyle/>
          <a:p>
            <a:r>
              <a:rPr lang="en-US" dirty="0"/>
              <a:t>Dimension Reduction (1/2)</a:t>
            </a:r>
          </a:p>
        </p:txBody>
      </p:sp>
      <p:sp>
        <p:nvSpPr>
          <p:cNvPr id="3" name="Content Placeholder 2">
            <a:extLst>
              <a:ext uri="{FF2B5EF4-FFF2-40B4-BE49-F238E27FC236}">
                <a16:creationId xmlns:a16="http://schemas.microsoft.com/office/drawing/2014/main" id="{2B1E616A-102E-9F9A-E1B5-168113BAD85C}"/>
              </a:ext>
            </a:extLst>
          </p:cNvPr>
          <p:cNvSpPr>
            <a:spLocks noGrp="1"/>
          </p:cNvSpPr>
          <p:nvPr>
            <p:ph sz="half" idx="1"/>
          </p:nvPr>
        </p:nvSpPr>
        <p:spPr/>
        <p:txBody>
          <a:bodyPr>
            <a:normAutofit fontScale="92500"/>
          </a:bodyPr>
          <a:lstStyle/>
          <a:p>
            <a:r>
              <a:rPr lang="en-US" dirty="0"/>
              <a:t>For each single cell RNA-Seq sample, about 10,000 genes will have non-zero reads in the samples.</a:t>
            </a:r>
          </a:p>
          <a:p>
            <a:r>
              <a:rPr lang="en-US" dirty="0"/>
              <a:t>And most of these genes have very low variance and count number.</a:t>
            </a:r>
          </a:p>
          <a:p>
            <a:r>
              <a:rPr lang="en-US" dirty="0"/>
              <a:t>To make the analysis quicker and remove noise, select the top n thousands variable genes and only use those in the following analysis.</a:t>
            </a:r>
          </a:p>
          <a:p>
            <a:endParaRPr lang="en-US" dirty="0"/>
          </a:p>
        </p:txBody>
      </p:sp>
      <p:pic>
        <p:nvPicPr>
          <p:cNvPr id="8" name="Content Placeholder 7" descr="Chart, scatter chart&#10;&#10;Description automatically generated">
            <a:extLst>
              <a:ext uri="{FF2B5EF4-FFF2-40B4-BE49-F238E27FC236}">
                <a16:creationId xmlns:a16="http://schemas.microsoft.com/office/drawing/2014/main" id="{599133B2-CE26-2CE4-5C97-127BDA3C265E}"/>
              </a:ext>
            </a:extLst>
          </p:cNvPr>
          <p:cNvPicPr>
            <a:picLocks noGrp="1" noChangeAspect="1"/>
          </p:cNvPicPr>
          <p:nvPr>
            <p:ph sz="half" idx="2"/>
          </p:nvPr>
        </p:nvPicPr>
        <p:blipFill>
          <a:blip r:embed="rId2"/>
          <a:stretch>
            <a:fillRect/>
          </a:stretch>
        </p:blipFill>
        <p:spPr>
          <a:xfrm>
            <a:off x="6172200" y="2823658"/>
            <a:ext cx="5181600" cy="2355272"/>
          </a:xfrm>
        </p:spPr>
      </p:pic>
      <p:sp>
        <p:nvSpPr>
          <p:cNvPr id="9" name="TextBox 8">
            <a:extLst>
              <a:ext uri="{FF2B5EF4-FFF2-40B4-BE49-F238E27FC236}">
                <a16:creationId xmlns:a16="http://schemas.microsoft.com/office/drawing/2014/main" id="{4C7824C5-775C-89FA-F986-58F725516EE3}"/>
              </a:ext>
            </a:extLst>
          </p:cNvPr>
          <p:cNvSpPr txBox="1"/>
          <p:nvPr/>
        </p:nvSpPr>
        <p:spPr>
          <a:xfrm>
            <a:off x="6302828" y="5459895"/>
            <a:ext cx="5490307" cy="369332"/>
          </a:xfrm>
          <a:prstGeom prst="rect">
            <a:avLst/>
          </a:prstGeom>
          <a:noFill/>
        </p:spPr>
        <p:txBody>
          <a:bodyPr wrap="square" rtlCol="0">
            <a:spAutoFit/>
          </a:bodyPr>
          <a:lstStyle/>
          <a:p>
            <a:r>
              <a:rPr lang="en-US" dirty="0"/>
              <a:t>Butler et al., 2018</a:t>
            </a:r>
          </a:p>
        </p:txBody>
      </p:sp>
    </p:spTree>
    <p:extLst>
      <p:ext uri="{BB962C8B-B14F-4D97-AF65-F5344CB8AC3E}">
        <p14:creationId xmlns:p14="http://schemas.microsoft.com/office/powerpoint/2010/main" val="2026006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D5BB-01CE-94A9-F5E9-26DD788481C6}"/>
              </a:ext>
            </a:extLst>
          </p:cNvPr>
          <p:cNvSpPr>
            <a:spLocks noGrp="1"/>
          </p:cNvSpPr>
          <p:nvPr>
            <p:ph type="title"/>
          </p:nvPr>
        </p:nvSpPr>
        <p:spPr/>
        <p:txBody>
          <a:bodyPr/>
          <a:lstStyle/>
          <a:p>
            <a:r>
              <a:rPr lang="en-US" dirty="0"/>
              <a:t>Dimension Reduction (2/2)</a:t>
            </a:r>
          </a:p>
        </p:txBody>
      </p:sp>
      <p:sp>
        <p:nvSpPr>
          <p:cNvPr id="3" name="Content Placeholder 2">
            <a:extLst>
              <a:ext uri="{FF2B5EF4-FFF2-40B4-BE49-F238E27FC236}">
                <a16:creationId xmlns:a16="http://schemas.microsoft.com/office/drawing/2014/main" id="{2B1E616A-102E-9F9A-E1B5-168113BAD85C}"/>
              </a:ext>
            </a:extLst>
          </p:cNvPr>
          <p:cNvSpPr>
            <a:spLocks noGrp="1"/>
          </p:cNvSpPr>
          <p:nvPr>
            <p:ph sz="half" idx="1"/>
          </p:nvPr>
        </p:nvSpPr>
        <p:spPr/>
        <p:txBody>
          <a:bodyPr>
            <a:normAutofit fontScale="92500" lnSpcReduction="10000"/>
          </a:bodyPr>
          <a:lstStyle/>
          <a:p>
            <a:r>
              <a:rPr lang="en-US" dirty="0"/>
              <a:t>Use the top variable genes selected in the previous steps to conduct principle component analysis.</a:t>
            </a:r>
          </a:p>
          <a:p>
            <a:r>
              <a:rPr lang="en-US" dirty="0"/>
              <a:t>(Insert real life demo of PCA here)</a:t>
            </a:r>
          </a:p>
          <a:p>
            <a:r>
              <a:rPr lang="en-US" dirty="0"/>
              <a:t>Then only use the top n (n smaller than 100) principle components in the following analysis.</a:t>
            </a:r>
          </a:p>
          <a:p>
            <a:r>
              <a:rPr lang="en-US" dirty="0"/>
              <a:t>Dimension reduction:</a:t>
            </a:r>
          </a:p>
          <a:p>
            <a:pPr lvl="1"/>
            <a:r>
              <a:rPr lang="en-US" dirty="0"/>
              <a:t>~10,000 genes to n thousands genes</a:t>
            </a:r>
          </a:p>
          <a:p>
            <a:pPr lvl="1"/>
            <a:r>
              <a:rPr lang="en-US" dirty="0"/>
              <a:t>N thousands genes to less than 100 pcs.</a:t>
            </a:r>
          </a:p>
        </p:txBody>
      </p:sp>
      <p:pic>
        <p:nvPicPr>
          <p:cNvPr id="7" name="Content Placeholder 6" descr="Chart, scatter chart&#10;&#10;Description automatically generated">
            <a:extLst>
              <a:ext uri="{FF2B5EF4-FFF2-40B4-BE49-F238E27FC236}">
                <a16:creationId xmlns:a16="http://schemas.microsoft.com/office/drawing/2014/main" id="{F554112E-B08A-3ACD-5C11-CF59644864EB}"/>
              </a:ext>
            </a:extLst>
          </p:cNvPr>
          <p:cNvPicPr>
            <a:picLocks noGrp="1" noChangeAspect="1"/>
          </p:cNvPicPr>
          <p:nvPr>
            <p:ph sz="half" idx="2"/>
          </p:nvPr>
        </p:nvPicPr>
        <p:blipFill>
          <a:blip r:embed="rId2"/>
          <a:stretch>
            <a:fillRect/>
          </a:stretch>
        </p:blipFill>
        <p:spPr>
          <a:xfrm>
            <a:off x="6172200" y="2402400"/>
            <a:ext cx="5181600" cy="3197787"/>
          </a:xfrm>
        </p:spPr>
      </p:pic>
      <p:sp>
        <p:nvSpPr>
          <p:cNvPr id="9" name="TextBox 8">
            <a:extLst>
              <a:ext uri="{FF2B5EF4-FFF2-40B4-BE49-F238E27FC236}">
                <a16:creationId xmlns:a16="http://schemas.microsoft.com/office/drawing/2014/main" id="{4C7824C5-775C-89FA-F986-58F725516EE3}"/>
              </a:ext>
            </a:extLst>
          </p:cNvPr>
          <p:cNvSpPr txBox="1"/>
          <p:nvPr/>
        </p:nvSpPr>
        <p:spPr>
          <a:xfrm>
            <a:off x="6302828" y="5459895"/>
            <a:ext cx="5490307" cy="369332"/>
          </a:xfrm>
          <a:prstGeom prst="rect">
            <a:avLst/>
          </a:prstGeom>
          <a:noFill/>
        </p:spPr>
        <p:txBody>
          <a:bodyPr wrap="square" rtlCol="0">
            <a:spAutoFit/>
          </a:bodyPr>
          <a:lstStyle/>
          <a:p>
            <a:r>
              <a:rPr lang="en-US" dirty="0"/>
              <a:t>Butler et al., 2018</a:t>
            </a:r>
          </a:p>
        </p:txBody>
      </p:sp>
    </p:spTree>
    <p:extLst>
      <p:ext uri="{BB962C8B-B14F-4D97-AF65-F5344CB8AC3E}">
        <p14:creationId xmlns:p14="http://schemas.microsoft.com/office/powerpoint/2010/main" val="1247906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D5BB-01CE-94A9-F5E9-26DD788481C6}"/>
              </a:ext>
            </a:extLst>
          </p:cNvPr>
          <p:cNvSpPr>
            <a:spLocks noGrp="1"/>
          </p:cNvSpPr>
          <p:nvPr>
            <p:ph type="title"/>
          </p:nvPr>
        </p:nvSpPr>
        <p:spPr/>
        <p:txBody>
          <a:bodyPr/>
          <a:lstStyle/>
          <a:p>
            <a:r>
              <a:rPr lang="en-US" dirty="0"/>
              <a:t>Dimension Reduction (2/2)</a:t>
            </a:r>
          </a:p>
        </p:txBody>
      </p:sp>
      <p:sp>
        <p:nvSpPr>
          <p:cNvPr id="3" name="Content Placeholder 2">
            <a:extLst>
              <a:ext uri="{FF2B5EF4-FFF2-40B4-BE49-F238E27FC236}">
                <a16:creationId xmlns:a16="http://schemas.microsoft.com/office/drawing/2014/main" id="{2B1E616A-102E-9F9A-E1B5-168113BAD85C}"/>
              </a:ext>
            </a:extLst>
          </p:cNvPr>
          <p:cNvSpPr>
            <a:spLocks noGrp="1"/>
          </p:cNvSpPr>
          <p:nvPr>
            <p:ph sz="half" idx="1"/>
          </p:nvPr>
        </p:nvSpPr>
        <p:spPr/>
        <p:txBody>
          <a:bodyPr>
            <a:normAutofit fontScale="92500" lnSpcReduction="10000"/>
          </a:bodyPr>
          <a:lstStyle/>
          <a:p>
            <a:r>
              <a:rPr lang="en-US" dirty="0"/>
              <a:t>Use the top variable genes selected in the previous steps to conduct principle component analysis.</a:t>
            </a:r>
          </a:p>
          <a:p>
            <a:r>
              <a:rPr lang="en-US" dirty="0"/>
              <a:t>(Insert real life demo of PCA here)</a:t>
            </a:r>
          </a:p>
          <a:p>
            <a:r>
              <a:rPr lang="en-US" dirty="0"/>
              <a:t>Then only use the top n (n smaller than 100) principle components in the following analysis.</a:t>
            </a:r>
          </a:p>
          <a:p>
            <a:r>
              <a:rPr lang="en-US" dirty="0"/>
              <a:t>Dimension reduction:</a:t>
            </a:r>
          </a:p>
          <a:p>
            <a:pPr lvl="1"/>
            <a:r>
              <a:rPr lang="en-US" dirty="0"/>
              <a:t>~10,000 genes to n thousands genes</a:t>
            </a:r>
          </a:p>
          <a:p>
            <a:pPr lvl="1"/>
            <a:r>
              <a:rPr lang="en-US" dirty="0"/>
              <a:t>N thousands genes to less than 100 pcs.</a:t>
            </a:r>
          </a:p>
        </p:txBody>
      </p:sp>
      <p:pic>
        <p:nvPicPr>
          <p:cNvPr id="7" name="Content Placeholder 6" descr="Chart, scatter chart&#10;&#10;Description automatically generated">
            <a:extLst>
              <a:ext uri="{FF2B5EF4-FFF2-40B4-BE49-F238E27FC236}">
                <a16:creationId xmlns:a16="http://schemas.microsoft.com/office/drawing/2014/main" id="{F554112E-B08A-3ACD-5C11-CF59644864EB}"/>
              </a:ext>
            </a:extLst>
          </p:cNvPr>
          <p:cNvPicPr>
            <a:picLocks noGrp="1" noChangeAspect="1"/>
          </p:cNvPicPr>
          <p:nvPr>
            <p:ph sz="half" idx="2"/>
          </p:nvPr>
        </p:nvPicPr>
        <p:blipFill>
          <a:blip r:embed="rId2"/>
          <a:stretch>
            <a:fillRect/>
          </a:stretch>
        </p:blipFill>
        <p:spPr>
          <a:xfrm>
            <a:off x="6172200" y="2402400"/>
            <a:ext cx="5181600" cy="3197787"/>
          </a:xfrm>
        </p:spPr>
      </p:pic>
      <p:sp>
        <p:nvSpPr>
          <p:cNvPr id="9" name="TextBox 8">
            <a:extLst>
              <a:ext uri="{FF2B5EF4-FFF2-40B4-BE49-F238E27FC236}">
                <a16:creationId xmlns:a16="http://schemas.microsoft.com/office/drawing/2014/main" id="{4C7824C5-775C-89FA-F986-58F725516EE3}"/>
              </a:ext>
            </a:extLst>
          </p:cNvPr>
          <p:cNvSpPr txBox="1"/>
          <p:nvPr/>
        </p:nvSpPr>
        <p:spPr>
          <a:xfrm>
            <a:off x="6302828" y="5459895"/>
            <a:ext cx="5490307" cy="369332"/>
          </a:xfrm>
          <a:prstGeom prst="rect">
            <a:avLst/>
          </a:prstGeom>
          <a:noFill/>
        </p:spPr>
        <p:txBody>
          <a:bodyPr wrap="square" rtlCol="0">
            <a:spAutoFit/>
          </a:bodyPr>
          <a:lstStyle/>
          <a:p>
            <a:r>
              <a:rPr lang="en-US" dirty="0"/>
              <a:t>Butler et al., 2018</a:t>
            </a:r>
          </a:p>
        </p:txBody>
      </p:sp>
    </p:spTree>
    <p:extLst>
      <p:ext uri="{BB962C8B-B14F-4D97-AF65-F5344CB8AC3E}">
        <p14:creationId xmlns:p14="http://schemas.microsoft.com/office/powerpoint/2010/main" val="280032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C2A04-AEA6-F136-29A9-632A21B31983}"/>
              </a:ext>
            </a:extLst>
          </p:cNvPr>
          <p:cNvSpPr>
            <a:spLocks noGrp="1"/>
          </p:cNvSpPr>
          <p:nvPr>
            <p:ph type="title"/>
          </p:nvPr>
        </p:nvSpPr>
        <p:spPr/>
        <p:txBody>
          <a:bodyPr/>
          <a:lstStyle/>
          <a:p>
            <a:r>
              <a:rPr lang="en-US" dirty="0"/>
              <a:t>Introduction: Overview</a:t>
            </a:r>
          </a:p>
        </p:txBody>
      </p:sp>
      <p:sp>
        <p:nvSpPr>
          <p:cNvPr id="3" name="Content Placeholder 2">
            <a:extLst>
              <a:ext uri="{FF2B5EF4-FFF2-40B4-BE49-F238E27FC236}">
                <a16:creationId xmlns:a16="http://schemas.microsoft.com/office/drawing/2014/main" id="{26A7E4A6-601C-A811-CD90-6EC371EE3829}"/>
              </a:ext>
            </a:extLst>
          </p:cNvPr>
          <p:cNvSpPr>
            <a:spLocks noGrp="1"/>
          </p:cNvSpPr>
          <p:nvPr>
            <p:ph sz="half" idx="1"/>
          </p:nvPr>
        </p:nvSpPr>
        <p:spPr>
          <a:xfrm>
            <a:off x="838200" y="1825625"/>
            <a:ext cx="10515600" cy="4351338"/>
          </a:xfrm>
        </p:spPr>
        <p:txBody>
          <a:bodyPr/>
          <a:lstStyle/>
          <a:p>
            <a:r>
              <a:rPr lang="en-US" dirty="0"/>
              <a:t>Single Cell </a:t>
            </a:r>
            <a:r>
              <a:rPr lang="en-US" dirty="0" err="1"/>
              <a:t>RNASeq</a:t>
            </a:r>
            <a:r>
              <a:rPr lang="en-US" dirty="0"/>
              <a:t> protocols have been very popular for the recent few years.</a:t>
            </a:r>
          </a:p>
          <a:p>
            <a:r>
              <a:rPr lang="en-US" dirty="0"/>
              <a:t>The processing of single cell </a:t>
            </a:r>
            <a:r>
              <a:rPr lang="en-US" dirty="0" err="1"/>
              <a:t>RNASeq</a:t>
            </a:r>
            <a:r>
              <a:rPr lang="en-US" dirty="0"/>
              <a:t> data can sound very challenging.</a:t>
            </a:r>
          </a:p>
          <a:p>
            <a:r>
              <a:rPr lang="en-US" dirty="0"/>
              <a:t>However, the steps are actually very straight-forward.</a:t>
            </a:r>
          </a:p>
        </p:txBody>
      </p:sp>
    </p:spTree>
    <p:extLst>
      <p:ext uri="{BB962C8B-B14F-4D97-AF65-F5344CB8AC3E}">
        <p14:creationId xmlns:p14="http://schemas.microsoft.com/office/powerpoint/2010/main" val="3535705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hart, scatter chart&#10;&#10;Description automatically generated">
            <a:extLst>
              <a:ext uri="{FF2B5EF4-FFF2-40B4-BE49-F238E27FC236}">
                <a16:creationId xmlns:a16="http://schemas.microsoft.com/office/drawing/2014/main" id="{A2F768A3-F8A1-12AE-6082-5DD58BDC3499}"/>
              </a:ext>
            </a:extLst>
          </p:cNvPr>
          <p:cNvPicPr>
            <a:picLocks noGrp="1" noChangeAspect="1"/>
          </p:cNvPicPr>
          <p:nvPr>
            <p:ph sz="half" idx="2"/>
          </p:nvPr>
        </p:nvPicPr>
        <p:blipFill>
          <a:blip r:embed="rId2"/>
          <a:stretch>
            <a:fillRect/>
          </a:stretch>
        </p:blipFill>
        <p:spPr>
          <a:xfrm>
            <a:off x="5945555" y="1808601"/>
            <a:ext cx="6017845" cy="4298459"/>
          </a:xfrm>
        </p:spPr>
      </p:pic>
      <p:sp>
        <p:nvSpPr>
          <p:cNvPr id="2" name="Title 1">
            <a:extLst>
              <a:ext uri="{FF2B5EF4-FFF2-40B4-BE49-F238E27FC236}">
                <a16:creationId xmlns:a16="http://schemas.microsoft.com/office/drawing/2014/main" id="{8DC1D5BB-01CE-94A9-F5E9-26DD788481C6}"/>
              </a:ext>
            </a:extLst>
          </p:cNvPr>
          <p:cNvSpPr>
            <a:spLocks noGrp="1"/>
          </p:cNvSpPr>
          <p:nvPr>
            <p:ph type="title"/>
          </p:nvPr>
        </p:nvSpPr>
        <p:spPr/>
        <p:txBody>
          <a:bodyPr/>
          <a:lstStyle/>
          <a:p>
            <a:r>
              <a:rPr lang="en-US" dirty="0"/>
              <a:t>Clustering</a:t>
            </a:r>
          </a:p>
        </p:txBody>
      </p:sp>
      <p:sp>
        <p:nvSpPr>
          <p:cNvPr id="9" name="TextBox 8">
            <a:extLst>
              <a:ext uri="{FF2B5EF4-FFF2-40B4-BE49-F238E27FC236}">
                <a16:creationId xmlns:a16="http://schemas.microsoft.com/office/drawing/2014/main" id="{4C7824C5-775C-89FA-F986-58F725516EE3}"/>
              </a:ext>
            </a:extLst>
          </p:cNvPr>
          <p:cNvSpPr txBox="1"/>
          <p:nvPr/>
        </p:nvSpPr>
        <p:spPr>
          <a:xfrm>
            <a:off x="6246446" y="5992297"/>
            <a:ext cx="5490307" cy="369332"/>
          </a:xfrm>
          <a:prstGeom prst="rect">
            <a:avLst/>
          </a:prstGeom>
          <a:noFill/>
        </p:spPr>
        <p:txBody>
          <a:bodyPr wrap="square" rtlCol="0">
            <a:spAutoFit/>
          </a:bodyPr>
          <a:lstStyle/>
          <a:p>
            <a:r>
              <a:rPr lang="en-US" dirty="0"/>
              <a:t>Butler et al., 2018</a:t>
            </a:r>
          </a:p>
        </p:txBody>
      </p:sp>
      <p:sp>
        <p:nvSpPr>
          <p:cNvPr id="3" name="Content Placeholder 2">
            <a:extLst>
              <a:ext uri="{FF2B5EF4-FFF2-40B4-BE49-F238E27FC236}">
                <a16:creationId xmlns:a16="http://schemas.microsoft.com/office/drawing/2014/main" id="{2B1E616A-102E-9F9A-E1B5-168113BAD85C}"/>
              </a:ext>
            </a:extLst>
          </p:cNvPr>
          <p:cNvSpPr>
            <a:spLocks noGrp="1"/>
          </p:cNvSpPr>
          <p:nvPr>
            <p:ph sz="half" idx="1"/>
          </p:nvPr>
        </p:nvSpPr>
        <p:spPr/>
        <p:txBody>
          <a:bodyPr>
            <a:normAutofit/>
          </a:bodyPr>
          <a:lstStyle/>
          <a:p>
            <a:r>
              <a:rPr lang="en-US" dirty="0"/>
              <a:t>Clustering is an un-supervised learning approach, which groups data points in an unbiased manner.</a:t>
            </a:r>
          </a:p>
          <a:p>
            <a:r>
              <a:rPr lang="en-US" dirty="0"/>
              <a:t>The cells are grouped together using clustering algorithm.  </a:t>
            </a:r>
          </a:p>
        </p:txBody>
      </p:sp>
    </p:spTree>
    <p:extLst>
      <p:ext uri="{BB962C8B-B14F-4D97-AF65-F5344CB8AC3E}">
        <p14:creationId xmlns:p14="http://schemas.microsoft.com/office/powerpoint/2010/main" val="333742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hart, scatter chart&#10;&#10;Description automatically generated">
            <a:extLst>
              <a:ext uri="{FF2B5EF4-FFF2-40B4-BE49-F238E27FC236}">
                <a16:creationId xmlns:a16="http://schemas.microsoft.com/office/drawing/2014/main" id="{A2F768A3-F8A1-12AE-6082-5DD58BDC3499}"/>
              </a:ext>
            </a:extLst>
          </p:cNvPr>
          <p:cNvPicPr>
            <a:picLocks noGrp="1" noChangeAspect="1"/>
          </p:cNvPicPr>
          <p:nvPr>
            <p:ph sz="half" idx="2"/>
          </p:nvPr>
        </p:nvPicPr>
        <p:blipFill>
          <a:blip r:embed="rId2"/>
          <a:stretch>
            <a:fillRect/>
          </a:stretch>
        </p:blipFill>
        <p:spPr>
          <a:xfrm>
            <a:off x="5945555" y="1808601"/>
            <a:ext cx="6017845" cy="4298459"/>
          </a:xfrm>
        </p:spPr>
      </p:pic>
      <p:sp>
        <p:nvSpPr>
          <p:cNvPr id="2" name="Title 1">
            <a:extLst>
              <a:ext uri="{FF2B5EF4-FFF2-40B4-BE49-F238E27FC236}">
                <a16:creationId xmlns:a16="http://schemas.microsoft.com/office/drawing/2014/main" id="{8DC1D5BB-01CE-94A9-F5E9-26DD788481C6}"/>
              </a:ext>
            </a:extLst>
          </p:cNvPr>
          <p:cNvSpPr>
            <a:spLocks noGrp="1"/>
          </p:cNvSpPr>
          <p:nvPr>
            <p:ph type="title"/>
          </p:nvPr>
        </p:nvSpPr>
        <p:spPr/>
        <p:txBody>
          <a:bodyPr/>
          <a:lstStyle/>
          <a:p>
            <a:r>
              <a:rPr lang="en-US" dirty="0"/>
              <a:t>Annotation</a:t>
            </a:r>
          </a:p>
        </p:txBody>
      </p:sp>
      <p:sp>
        <p:nvSpPr>
          <p:cNvPr id="9" name="TextBox 8">
            <a:extLst>
              <a:ext uri="{FF2B5EF4-FFF2-40B4-BE49-F238E27FC236}">
                <a16:creationId xmlns:a16="http://schemas.microsoft.com/office/drawing/2014/main" id="{4C7824C5-775C-89FA-F986-58F725516EE3}"/>
              </a:ext>
            </a:extLst>
          </p:cNvPr>
          <p:cNvSpPr txBox="1"/>
          <p:nvPr/>
        </p:nvSpPr>
        <p:spPr>
          <a:xfrm>
            <a:off x="6246446" y="5992297"/>
            <a:ext cx="5490307" cy="369332"/>
          </a:xfrm>
          <a:prstGeom prst="rect">
            <a:avLst/>
          </a:prstGeom>
          <a:noFill/>
        </p:spPr>
        <p:txBody>
          <a:bodyPr wrap="square" rtlCol="0">
            <a:spAutoFit/>
          </a:bodyPr>
          <a:lstStyle/>
          <a:p>
            <a:r>
              <a:rPr lang="en-US" dirty="0"/>
              <a:t>Butler et al., 2018</a:t>
            </a:r>
          </a:p>
        </p:txBody>
      </p:sp>
      <p:sp>
        <p:nvSpPr>
          <p:cNvPr id="3" name="Content Placeholder 2">
            <a:extLst>
              <a:ext uri="{FF2B5EF4-FFF2-40B4-BE49-F238E27FC236}">
                <a16:creationId xmlns:a16="http://schemas.microsoft.com/office/drawing/2014/main" id="{2B1E616A-102E-9F9A-E1B5-168113BAD85C}"/>
              </a:ext>
            </a:extLst>
          </p:cNvPr>
          <p:cNvSpPr>
            <a:spLocks noGrp="1"/>
          </p:cNvSpPr>
          <p:nvPr>
            <p:ph sz="half" idx="1"/>
          </p:nvPr>
        </p:nvSpPr>
        <p:spPr/>
        <p:txBody>
          <a:bodyPr>
            <a:normAutofit/>
          </a:bodyPr>
          <a:lstStyle/>
          <a:p>
            <a:r>
              <a:rPr lang="en-US" dirty="0"/>
              <a:t>After the cells are grouped into several clusters, each cluster will represent a cell population.</a:t>
            </a:r>
          </a:p>
          <a:p>
            <a:r>
              <a:rPr lang="en-US" dirty="0"/>
              <a:t>What are these cell populations?</a:t>
            </a:r>
          </a:p>
          <a:p>
            <a:endParaRPr lang="en-US" dirty="0"/>
          </a:p>
        </p:txBody>
      </p:sp>
    </p:spTree>
    <p:extLst>
      <p:ext uri="{BB962C8B-B14F-4D97-AF65-F5344CB8AC3E}">
        <p14:creationId xmlns:p14="http://schemas.microsoft.com/office/powerpoint/2010/main" val="72429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D5BB-01CE-94A9-F5E9-26DD788481C6}"/>
              </a:ext>
            </a:extLst>
          </p:cNvPr>
          <p:cNvSpPr>
            <a:spLocks noGrp="1"/>
          </p:cNvSpPr>
          <p:nvPr>
            <p:ph type="title"/>
          </p:nvPr>
        </p:nvSpPr>
        <p:spPr/>
        <p:txBody>
          <a:bodyPr/>
          <a:lstStyle/>
          <a:p>
            <a:r>
              <a:rPr lang="en-US" dirty="0"/>
              <a:t>Annotation</a:t>
            </a:r>
          </a:p>
        </p:txBody>
      </p:sp>
      <p:sp>
        <p:nvSpPr>
          <p:cNvPr id="9" name="TextBox 8">
            <a:extLst>
              <a:ext uri="{FF2B5EF4-FFF2-40B4-BE49-F238E27FC236}">
                <a16:creationId xmlns:a16="http://schemas.microsoft.com/office/drawing/2014/main" id="{4C7824C5-775C-89FA-F986-58F725516EE3}"/>
              </a:ext>
            </a:extLst>
          </p:cNvPr>
          <p:cNvSpPr txBox="1"/>
          <p:nvPr/>
        </p:nvSpPr>
        <p:spPr>
          <a:xfrm>
            <a:off x="6246446" y="5992297"/>
            <a:ext cx="5490307" cy="369332"/>
          </a:xfrm>
          <a:prstGeom prst="rect">
            <a:avLst/>
          </a:prstGeom>
          <a:noFill/>
        </p:spPr>
        <p:txBody>
          <a:bodyPr wrap="square" rtlCol="0">
            <a:spAutoFit/>
          </a:bodyPr>
          <a:lstStyle/>
          <a:p>
            <a:r>
              <a:rPr lang="en-US" dirty="0"/>
              <a:t>Butler et al., 2018</a:t>
            </a:r>
          </a:p>
        </p:txBody>
      </p:sp>
      <p:sp>
        <p:nvSpPr>
          <p:cNvPr id="3" name="Content Placeholder 2">
            <a:extLst>
              <a:ext uri="{FF2B5EF4-FFF2-40B4-BE49-F238E27FC236}">
                <a16:creationId xmlns:a16="http://schemas.microsoft.com/office/drawing/2014/main" id="{2B1E616A-102E-9F9A-E1B5-168113BAD85C}"/>
              </a:ext>
            </a:extLst>
          </p:cNvPr>
          <p:cNvSpPr>
            <a:spLocks noGrp="1"/>
          </p:cNvSpPr>
          <p:nvPr>
            <p:ph sz="half" idx="1"/>
          </p:nvPr>
        </p:nvSpPr>
        <p:spPr/>
        <p:txBody>
          <a:bodyPr>
            <a:normAutofit lnSpcReduction="10000"/>
          </a:bodyPr>
          <a:lstStyle/>
          <a:p>
            <a:r>
              <a:rPr lang="en-US" dirty="0"/>
              <a:t>After the cells are grouped into several clusters, each cluster will represent a cell population.</a:t>
            </a:r>
          </a:p>
          <a:p>
            <a:r>
              <a:rPr lang="en-US" dirty="0"/>
              <a:t>How do we determine which cell population is which cluster?</a:t>
            </a:r>
          </a:p>
          <a:p>
            <a:r>
              <a:rPr lang="en-US" dirty="0"/>
              <a:t>By comparing the transcriptome profile of cells in different clusters, the genes that are upregulated in each cluster can tell us which cell population is each cluster.</a:t>
            </a:r>
          </a:p>
          <a:p>
            <a:endParaRPr lang="en-US" dirty="0"/>
          </a:p>
        </p:txBody>
      </p:sp>
      <p:pic>
        <p:nvPicPr>
          <p:cNvPr id="7" name="Content Placeholder 6" descr="A picture containing chart&#10;&#10;Description automatically generated">
            <a:extLst>
              <a:ext uri="{FF2B5EF4-FFF2-40B4-BE49-F238E27FC236}">
                <a16:creationId xmlns:a16="http://schemas.microsoft.com/office/drawing/2014/main" id="{000399E0-09FF-EC2C-0309-8A6C4E53A6CA}"/>
              </a:ext>
            </a:extLst>
          </p:cNvPr>
          <p:cNvPicPr>
            <a:picLocks noGrp="1" noChangeAspect="1"/>
          </p:cNvPicPr>
          <p:nvPr>
            <p:ph sz="half" idx="2"/>
          </p:nvPr>
        </p:nvPicPr>
        <p:blipFill>
          <a:blip r:embed="rId2"/>
          <a:stretch>
            <a:fillRect/>
          </a:stretch>
        </p:blipFill>
        <p:spPr>
          <a:xfrm>
            <a:off x="6096000" y="1825625"/>
            <a:ext cx="6088346" cy="3247118"/>
          </a:xfrm>
        </p:spPr>
      </p:pic>
    </p:spTree>
    <p:extLst>
      <p:ext uri="{BB962C8B-B14F-4D97-AF65-F5344CB8AC3E}">
        <p14:creationId xmlns:p14="http://schemas.microsoft.com/office/powerpoint/2010/main" val="3504079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D5BB-01CE-94A9-F5E9-26DD788481C6}"/>
              </a:ext>
            </a:extLst>
          </p:cNvPr>
          <p:cNvSpPr>
            <a:spLocks noGrp="1"/>
          </p:cNvSpPr>
          <p:nvPr>
            <p:ph type="title"/>
          </p:nvPr>
        </p:nvSpPr>
        <p:spPr/>
        <p:txBody>
          <a:bodyPr/>
          <a:lstStyle/>
          <a:p>
            <a:r>
              <a:rPr lang="en-US" dirty="0"/>
              <a:t>Annotation</a:t>
            </a:r>
          </a:p>
        </p:txBody>
      </p:sp>
      <p:sp>
        <p:nvSpPr>
          <p:cNvPr id="9" name="TextBox 8">
            <a:extLst>
              <a:ext uri="{FF2B5EF4-FFF2-40B4-BE49-F238E27FC236}">
                <a16:creationId xmlns:a16="http://schemas.microsoft.com/office/drawing/2014/main" id="{4C7824C5-775C-89FA-F986-58F725516EE3}"/>
              </a:ext>
            </a:extLst>
          </p:cNvPr>
          <p:cNvSpPr txBox="1"/>
          <p:nvPr/>
        </p:nvSpPr>
        <p:spPr>
          <a:xfrm>
            <a:off x="6246446" y="5992297"/>
            <a:ext cx="5490307" cy="369332"/>
          </a:xfrm>
          <a:prstGeom prst="rect">
            <a:avLst/>
          </a:prstGeom>
          <a:noFill/>
        </p:spPr>
        <p:txBody>
          <a:bodyPr wrap="square" rtlCol="0">
            <a:spAutoFit/>
          </a:bodyPr>
          <a:lstStyle/>
          <a:p>
            <a:r>
              <a:rPr lang="en-US" dirty="0"/>
              <a:t>Butler et al., 2018</a:t>
            </a:r>
          </a:p>
        </p:txBody>
      </p:sp>
      <p:sp>
        <p:nvSpPr>
          <p:cNvPr id="3" name="Content Placeholder 2">
            <a:extLst>
              <a:ext uri="{FF2B5EF4-FFF2-40B4-BE49-F238E27FC236}">
                <a16:creationId xmlns:a16="http://schemas.microsoft.com/office/drawing/2014/main" id="{2B1E616A-102E-9F9A-E1B5-168113BAD85C}"/>
              </a:ext>
            </a:extLst>
          </p:cNvPr>
          <p:cNvSpPr>
            <a:spLocks noGrp="1"/>
          </p:cNvSpPr>
          <p:nvPr>
            <p:ph sz="half" idx="1"/>
          </p:nvPr>
        </p:nvSpPr>
        <p:spPr/>
        <p:txBody>
          <a:bodyPr>
            <a:normAutofit lnSpcReduction="10000"/>
          </a:bodyPr>
          <a:lstStyle/>
          <a:p>
            <a:r>
              <a:rPr lang="en-US" dirty="0"/>
              <a:t>After the cells are grouped into several clusters, each cluster will represent a cell population.</a:t>
            </a:r>
          </a:p>
          <a:p>
            <a:r>
              <a:rPr lang="en-US" dirty="0"/>
              <a:t>How do we determine which cell population is which cluster?</a:t>
            </a:r>
          </a:p>
          <a:p>
            <a:r>
              <a:rPr lang="en-US" dirty="0"/>
              <a:t>By comparing the transcriptome profile of cells in different clusters, the genes that are upregulated in each cluster can tell us which cell population is each cluster.</a:t>
            </a:r>
          </a:p>
          <a:p>
            <a:endParaRPr lang="en-US" dirty="0"/>
          </a:p>
        </p:txBody>
      </p:sp>
      <p:pic>
        <p:nvPicPr>
          <p:cNvPr id="8" name="Content Placeholder 7" descr="Chart, scatter chart&#10;&#10;Description automatically generated">
            <a:extLst>
              <a:ext uri="{FF2B5EF4-FFF2-40B4-BE49-F238E27FC236}">
                <a16:creationId xmlns:a16="http://schemas.microsoft.com/office/drawing/2014/main" id="{0872EDAA-9BE1-6EB8-A99A-625B6962A87D}"/>
              </a:ext>
            </a:extLst>
          </p:cNvPr>
          <p:cNvPicPr>
            <a:picLocks noGrp="1" noChangeAspect="1"/>
          </p:cNvPicPr>
          <p:nvPr>
            <p:ph sz="half" idx="2"/>
          </p:nvPr>
        </p:nvPicPr>
        <p:blipFill>
          <a:blip r:embed="rId2"/>
          <a:stretch>
            <a:fillRect/>
          </a:stretch>
        </p:blipFill>
        <p:spPr>
          <a:xfrm>
            <a:off x="6172200" y="2561961"/>
            <a:ext cx="5181600" cy="2878666"/>
          </a:xfrm>
        </p:spPr>
      </p:pic>
    </p:spTree>
    <p:extLst>
      <p:ext uri="{BB962C8B-B14F-4D97-AF65-F5344CB8AC3E}">
        <p14:creationId xmlns:p14="http://schemas.microsoft.com/office/powerpoint/2010/main" val="1693296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1C2D-DF15-39AB-2525-F574B76BE1C0}"/>
              </a:ext>
            </a:extLst>
          </p:cNvPr>
          <p:cNvSpPr>
            <a:spLocks noGrp="1"/>
          </p:cNvSpPr>
          <p:nvPr>
            <p:ph type="ctrTitle"/>
          </p:nvPr>
        </p:nvSpPr>
        <p:spPr/>
        <p:txBody>
          <a:bodyPr>
            <a:normAutofit/>
          </a:bodyPr>
          <a:lstStyle/>
          <a:p>
            <a:r>
              <a:rPr lang="en-US" dirty="0"/>
              <a:t>Where are the codes and demos of analysis pipeline?</a:t>
            </a:r>
          </a:p>
        </p:txBody>
      </p:sp>
    </p:spTree>
    <p:extLst>
      <p:ext uri="{BB962C8B-B14F-4D97-AF65-F5344CB8AC3E}">
        <p14:creationId xmlns:p14="http://schemas.microsoft.com/office/powerpoint/2010/main" val="1151110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0B6D9-7555-9AB3-6877-F35FC860F41B}"/>
              </a:ext>
            </a:extLst>
          </p:cNvPr>
          <p:cNvSpPr>
            <a:spLocks noGrp="1"/>
          </p:cNvSpPr>
          <p:nvPr>
            <p:ph type="title"/>
          </p:nvPr>
        </p:nvSpPr>
        <p:spPr/>
        <p:txBody>
          <a:bodyPr/>
          <a:lstStyle/>
          <a:p>
            <a:r>
              <a:rPr lang="en-US" dirty="0"/>
              <a:t>Time and resource consuming of the analysis pipeline.</a:t>
            </a:r>
          </a:p>
        </p:txBody>
      </p:sp>
      <p:sp>
        <p:nvSpPr>
          <p:cNvPr id="3" name="Content Placeholder 2">
            <a:extLst>
              <a:ext uri="{FF2B5EF4-FFF2-40B4-BE49-F238E27FC236}">
                <a16:creationId xmlns:a16="http://schemas.microsoft.com/office/drawing/2014/main" id="{620B8C21-70DC-4260-186F-F3B3BDE39B9E}"/>
              </a:ext>
            </a:extLst>
          </p:cNvPr>
          <p:cNvSpPr>
            <a:spLocks noGrp="1"/>
          </p:cNvSpPr>
          <p:nvPr>
            <p:ph idx="1"/>
          </p:nvPr>
        </p:nvSpPr>
        <p:spPr/>
        <p:txBody>
          <a:bodyPr/>
          <a:lstStyle/>
          <a:p>
            <a:r>
              <a:rPr lang="en-US" dirty="0"/>
              <a:t>In average, the raw files of a single cell RNA-Seq sample will have the sizes of 10 – 20 GB.</a:t>
            </a:r>
          </a:p>
          <a:p>
            <a:r>
              <a:rPr lang="en-US" dirty="0"/>
              <a:t>Processing them will take:</a:t>
            </a:r>
          </a:p>
          <a:p>
            <a:pPr lvl="1"/>
            <a:r>
              <a:rPr lang="en-US" dirty="0"/>
              <a:t>10 CPU cores minimum.</a:t>
            </a:r>
          </a:p>
          <a:p>
            <a:pPr lvl="1"/>
            <a:r>
              <a:rPr lang="en-US" dirty="0"/>
              <a:t>32 GB memory minimum.</a:t>
            </a:r>
          </a:p>
          <a:p>
            <a:pPr lvl="1"/>
            <a:r>
              <a:rPr lang="en-US" dirty="0"/>
              <a:t>At least 3 hours of processing time.</a:t>
            </a:r>
          </a:p>
          <a:p>
            <a:r>
              <a:rPr lang="en-US" dirty="0"/>
              <a:t>The analysis of the count data of single cell RNA-Seq dataset will require dozens of R packages and a lot of running memory.</a:t>
            </a:r>
          </a:p>
          <a:p>
            <a:endParaRPr lang="en-US" dirty="0"/>
          </a:p>
          <a:p>
            <a:pPr lvl="1"/>
            <a:endParaRPr lang="en-US" dirty="0"/>
          </a:p>
        </p:txBody>
      </p:sp>
    </p:spTree>
    <p:extLst>
      <p:ext uri="{BB962C8B-B14F-4D97-AF65-F5344CB8AC3E}">
        <p14:creationId xmlns:p14="http://schemas.microsoft.com/office/powerpoint/2010/main" val="3343712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C004-8C22-19A9-79BE-E78277C509A1}"/>
              </a:ext>
            </a:extLst>
          </p:cNvPr>
          <p:cNvSpPr>
            <a:spLocks noGrp="1"/>
          </p:cNvSpPr>
          <p:nvPr>
            <p:ph type="title"/>
          </p:nvPr>
        </p:nvSpPr>
        <p:spPr/>
        <p:txBody>
          <a:bodyPr/>
          <a:lstStyle/>
          <a:p>
            <a:r>
              <a:rPr lang="en-US" dirty="0"/>
              <a:t>Introduction: Resources</a:t>
            </a:r>
          </a:p>
        </p:txBody>
      </p:sp>
      <p:sp>
        <p:nvSpPr>
          <p:cNvPr id="3" name="Content Placeholder 2">
            <a:extLst>
              <a:ext uri="{FF2B5EF4-FFF2-40B4-BE49-F238E27FC236}">
                <a16:creationId xmlns:a16="http://schemas.microsoft.com/office/drawing/2014/main" id="{99FE88F1-450E-87B4-1F19-56BDF57E62F5}"/>
              </a:ext>
            </a:extLst>
          </p:cNvPr>
          <p:cNvSpPr>
            <a:spLocks noGrp="1"/>
          </p:cNvSpPr>
          <p:nvPr>
            <p:ph sz="half" idx="1"/>
          </p:nvPr>
        </p:nvSpPr>
        <p:spPr/>
        <p:txBody>
          <a:bodyPr/>
          <a:lstStyle/>
          <a:p>
            <a:r>
              <a:rPr lang="en-US" dirty="0"/>
              <a:t>The authors of manuscripts of single cell RNA-Seq dataset have gone through the process.</a:t>
            </a:r>
          </a:p>
          <a:p>
            <a:r>
              <a:rPr lang="en-US" dirty="0"/>
              <a:t>Many of these dataset are available online with well-designed website and built-in tools to conduct preliminary analysis.</a:t>
            </a:r>
          </a:p>
        </p:txBody>
      </p:sp>
      <p:pic>
        <p:nvPicPr>
          <p:cNvPr id="6" name="Content Placeholder 5" descr="Graphical user interface, text, application&#10;&#10;Description automatically generated">
            <a:extLst>
              <a:ext uri="{FF2B5EF4-FFF2-40B4-BE49-F238E27FC236}">
                <a16:creationId xmlns:a16="http://schemas.microsoft.com/office/drawing/2014/main" id="{2EED12BA-44BB-2DE2-236A-934E3E6FBA78}"/>
              </a:ext>
            </a:extLst>
          </p:cNvPr>
          <p:cNvPicPr>
            <a:picLocks noGrp="1" noChangeAspect="1"/>
          </p:cNvPicPr>
          <p:nvPr>
            <p:ph sz="half" idx="2"/>
          </p:nvPr>
        </p:nvPicPr>
        <p:blipFill>
          <a:blip r:embed="rId2"/>
          <a:stretch>
            <a:fillRect/>
          </a:stretch>
        </p:blipFill>
        <p:spPr>
          <a:xfrm>
            <a:off x="6172200" y="2941878"/>
            <a:ext cx="5181600" cy="2118832"/>
          </a:xfrm>
        </p:spPr>
      </p:pic>
    </p:spTree>
    <p:extLst>
      <p:ext uri="{BB962C8B-B14F-4D97-AF65-F5344CB8AC3E}">
        <p14:creationId xmlns:p14="http://schemas.microsoft.com/office/powerpoint/2010/main" val="3021489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C004-8C22-19A9-79BE-E78277C509A1}"/>
              </a:ext>
            </a:extLst>
          </p:cNvPr>
          <p:cNvSpPr>
            <a:spLocks noGrp="1"/>
          </p:cNvSpPr>
          <p:nvPr>
            <p:ph type="title"/>
          </p:nvPr>
        </p:nvSpPr>
        <p:spPr/>
        <p:txBody>
          <a:bodyPr/>
          <a:lstStyle/>
          <a:p>
            <a:r>
              <a:rPr lang="en-US" dirty="0"/>
              <a:t>Introduction: Resources</a:t>
            </a:r>
          </a:p>
        </p:txBody>
      </p:sp>
      <p:sp>
        <p:nvSpPr>
          <p:cNvPr id="3" name="Content Placeholder 2">
            <a:extLst>
              <a:ext uri="{FF2B5EF4-FFF2-40B4-BE49-F238E27FC236}">
                <a16:creationId xmlns:a16="http://schemas.microsoft.com/office/drawing/2014/main" id="{99FE88F1-450E-87B4-1F19-56BDF57E62F5}"/>
              </a:ext>
            </a:extLst>
          </p:cNvPr>
          <p:cNvSpPr>
            <a:spLocks noGrp="1"/>
          </p:cNvSpPr>
          <p:nvPr>
            <p:ph sz="half" idx="1"/>
          </p:nvPr>
        </p:nvSpPr>
        <p:spPr>
          <a:xfrm>
            <a:off x="838200" y="1825625"/>
            <a:ext cx="10515600" cy="4351338"/>
          </a:xfrm>
        </p:spPr>
        <p:txBody>
          <a:bodyPr/>
          <a:lstStyle/>
          <a:p>
            <a:r>
              <a:rPr lang="en-US" dirty="0"/>
              <a:t>Broad Institute Single cell Portal:</a:t>
            </a:r>
          </a:p>
          <a:p>
            <a:pPr lvl="1"/>
            <a:r>
              <a:rPr lang="en-US" dirty="0">
                <a:hlinkClick r:id="rId2"/>
              </a:rPr>
              <a:t>https://singlecell.broadinstitute.org/</a:t>
            </a:r>
            <a:endParaRPr lang="en-US" dirty="0"/>
          </a:p>
          <a:p>
            <a:r>
              <a:rPr lang="en-US" dirty="0"/>
              <a:t>UCSC Cell Browser:</a:t>
            </a:r>
          </a:p>
          <a:p>
            <a:pPr lvl="1"/>
            <a:r>
              <a:rPr lang="en-US" dirty="0">
                <a:hlinkClick r:id="rId3"/>
              </a:rPr>
              <a:t>https://cells.ucsc.edu</a:t>
            </a:r>
            <a:endParaRPr lang="en-US" dirty="0"/>
          </a:p>
          <a:p>
            <a:r>
              <a:rPr lang="en-US" dirty="0" err="1"/>
              <a:t>CellXGene</a:t>
            </a:r>
            <a:r>
              <a:rPr lang="en-US" dirty="0"/>
              <a:t>:</a:t>
            </a:r>
          </a:p>
          <a:p>
            <a:pPr lvl="1"/>
            <a:r>
              <a:rPr lang="en-US" dirty="0">
                <a:hlinkClick r:id="rId4"/>
              </a:rPr>
              <a:t>https://cellxgene.cziscience.com/datasets</a:t>
            </a:r>
            <a:endParaRPr lang="en-US" dirty="0"/>
          </a:p>
          <a:p>
            <a:pPr lvl="1"/>
            <a:endParaRPr lang="en-US" dirty="0"/>
          </a:p>
        </p:txBody>
      </p:sp>
    </p:spTree>
    <p:extLst>
      <p:ext uri="{BB962C8B-B14F-4D97-AF65-F5344CB8AC3E}">
        <p14:creationId xmlns:p14="http://schemas.microsoft.com/office/powerpoint/2010/main" val="367065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C2A04-AEA6-F136-29A9-632A21B31983}"/>
              </a:ext>
            </a:extLst>
          </p:cNvPr>
          <p:cNvSpPr>
            <a:spLocks noGrp="1"/>
          </p:cNvSpPr>
          <p:nvPr>
            <p:ph type="title"/>
          </p:nvPr>
        </p:nvSpPr>
        <p:spPr/>
        <p:txBody>
          <a:bodyPr/>
          <a:lstStyle/>
          <a:p>
            <a:r>
              <a:rPr lang="en-US" dirty="0"/>
              <a:t>Introduction: Overview</a:t>
            </a:r>
          </a:p>
        </p:txBody>
      </p:sp>
      <p:pic>
        <p:nvPicPr>
          <p:cNvPr id="5" name="Content Placeholder 4" descr="Diagram&#10;&#10;Description automatically generated">
            <a:extLst>
              <a:ext uri="{FF2B5EF4-FFF2-40B4-BE49-F238E27FC236}">
                <a16:creationId xmlns:a16="http://schemas.microsoft.com/office/drawing/2014/main" id="{712647A2-30AD-48F2-7EE3-4430E30BA108}"/>
              </a:ext>
            </a:extLst>
          </p:cNvPr>
          <p:cNvPicPr>
            <a:picLocks noGrp="1" noChangeAspect="1"/>
          </p:cNvPicPr>
          <p:nvPr>
            <p:ph sz="half" idx="1"/>
          </p:nvPr>
        </p:nvPicPr>
        <p:blipFill>
          <a:blip r:embed="rId2"/>
          <a:stretch>
            <a:fillRect/>
          </a:stretch>
        </p:blipFill>
        <p:spPr>
          <a:xfrm>
            <a:off x="2619772" y="1825625"/>
            <a:ext cx="6952455" cy="4351338"/>
          </a:xfrm>
        </p:spPr>
      </p:pic>
    </p:spTree>
    <p:extLst>
      <p:ext uri="{BB962C8B-B14F-4D97-AF65-F5344CB8AC3E}">
        <p14:creationId xmlns:p14="http://schemas.microsoft.com/office/powerpoint/2010/main" val="541308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A73A-5AFF-8056-4321-80EB0EB26D89}"/>
              </a:ext>
            </a:extLst>
          </p:cNvPr>
          <p:cNvSpPr>
            <a:spLocks noGrp="1"/>
          </p:cNvSpPr>
          <p:nvPr>
            <p:ph type="title"/>
          </p:nvPr>
        </p:nvSpPr>
        <p:spPr/>
        <p:txBody>
          <a:bodyPr/>
          <a:lstStyle/>
          <a:p>
            <a:r>
              <a:rPr lang="en-US" dirty="0"/>
              <a:t>Introduction: Overview</a:t>
            </a:r>
          </a:p>
        </p:txBody>
      </p:sp>
      <p:sp>
        <p:nvSpPr>
          <p:cNvPr id="3" name="Content Placeholder 2">
            <a:extLst>
              <a:ext uri="{FF2B5EF4-FFF2-40B4-BE49-F238E27FC236}">
                <a16:creationId xmlns:a16="http://schemas.microsoft.com/office/drawing/2014/main" id="{63C16691-3C48-F025-8035-094A01B3EEAD}"/>
              </a:ext>
            </a:extLst>
          </p:cNvPr>
          <p:cNvSpPr>
            <a:spLocks noGrp="1"/>
          </p:cNvSpPr>
          <p:nvPr>
            <p:ph sz="half" idx="1"/>
          </p:nvPr>
        </p:nvSpPr>
        <p:spPr/>
        <p:txBody>
          <a:bodyPr/>
          <a:lstStyle/>
          <a:p>
            <a:r>
              <a:rPr lang="en-US" dirty="0"/>
              <a:t>By using multiplexed library barcodes, multiple different samples can be sequenced together, depending on how many plates a researcher is willing to use during the process.</a:t>
            </a:r>
          </a:p>
        </p:txBody>
      </p:sp>
      <p:pic>
        <p:nvPicPr>
          <p:cNvPr id="6" name="Content Placeholder 5" descr="Diagram&#10;&#10;Description automatically generated">
            <a:extLst>
              <a:ext uri="{FF2B5EF4-FFF2-40B4-BE49-F238E27FC236}">
                <a16:creationId xmlns:a16="http://schemas.microsoft.com/office/drawing/2014/main" id="{04FA0FA3-556D-05F6-354B-2CB947141EA1}"/>
              </a:ext>
            </a:extLst>
          </p:cNvPr>
          <p:cNvPicPr>
            <a:picLocks noGrp="1" noChangeAspect="1"/>
          </p:cNvPicPr>
          <p:nvPr>
            <p:ph sz="half" idx="2"/>
          </p:nvPr>
        </p:nvPicPr>
        <p:blipFill>
          <a:blip r:embed="rId2"/>
          <a:stretch>
            <a:fillRect/>
          </a:stretch>
        </p:blipFill>
        <p:spPr>
          <a:xfrm>
            <a:off x="6172200" y="2379788"/>
            <a:ext cx="5181600" cy="3243011"/>
          </a:xfrm>
        </p:spPr>
      </p:pic>
    </p:spTree>
    <p:extLst>
      <p:ext uri="{BB962C8B-B14F-4D97-AF65-F5344CB8AC3E}">
        <p14:creationId xmlns:p14="http://schemas.microsoft.com/office/powerpoint/2010/main" val="1222225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A73A-5AFF-8056-4321-80EB0EB26D89}"/>
              </a:ext>
            </a:extLst>
          </p:cNvPr>
          <p:cNvSpPr>
            <a:spLocks noGrp="1"/>
          </p:cNvSpPr>
          <p:nvPr>
            <p:ph type="title"/>
          </p:nvPr>
        </p:nvSpPr>
        <p:spPr/>
        <p:txBody>
          <a:bodyPr/>
          <a:lstStyle/>
          <a:p>
            <a:r>
              <a:rPr lang="en-US" dirty="0"/>
              <a:t>Introduction: Overview</a:t>
            </a:r>
          </a:p>
        </p:txBody>
      </p:sp>
      <p:sp>
        <p:nvSpPr>
          <p:cNvPr id="3" name="Content Placeholder 2">
            <a:extLst>
              <a:ext uri="{FF2B5EF4-FFF2-40B4-BE49-F238E27FC236}">
                <a16:creationId xmlns:a16="http://schemas.microsoft.com/office/drawing/2014/main" id="{63C16691-3C48-F025-8035-094A01B3EEAD}"/>
              </a:ext>
            </a:extLst>
          </p:cNvPr>
          <p:cNvSpPr>
            <a:spLocks noGrp="1"/>
          </p:cNvSpPr>
          <p:nvPr>
            <p:ph sz="half" idx="1"/>
          </p:nvPr>
        </p:nvSpPr>
        <p:spPr/>
        <p:txBody>
          <a:bodyPr/>
          <a:lstStyle/>
          <a:p>
            <a:r>
              <a:rPr lang="en-US" dirty="0"/>
              <a:t>The library multiplexing technique gives birth to the very first attempt of single cell </a:t>
            </a:r>
            <a:r>
              <a:rPr lang="en-US" dirty="0" err="1"/>
              <a:t>RNASeq</a:t>
            </a:r>
            <a:r>
              <a:rPr lang="en-US" dirty="0"/>
              <a:t>:</a:t>
            </a:r>
          </a:p>
          <a:p>
            <a:pPr lvl="1"/>
            <a:r>
              <a:rPr lang="en-US" dirty="0"/>
              <a:t>Each library contains only one cell.</a:t>
            </a:r>
          </a:p>
          <a:p>
            <a:pPr lvl="1"/>
            <a:r>
              <a:rPr lang="en-US" dirty="0"/>
              <a:t>Sequence hundreds of library.</a:t>
            </a:r>
          </a:p>
          <a:p>
            <a:pPr lvl="1"/>
            <a:r>
              <a:rPr lang="en-US" dirty="0"/>
              <a:t>Yield a single cell </a:t>
            </a:r>
            <a:r>
              <a:rPr lang="en-US" dirty="0" err="1"/>
              <a:t>RNASeq</a:t>
            </a:r>
            <a:r>
              <a:rPr lang="en-US" dirty="0"/>
              <a:t> sample contains hundreds of cells.</a:t>
            </a:r>
          </a:p>
        </p:txBody>
      </p:sp>
      <p:pic>
        <p:nvPicPr>
          <p:cNvPr id="12" name="Content Placeholder 11" descr="Graphical user interface, application&#10;&#10;Description automatically generated">
            <a:extLst>
              <a:ext uri="{FF2B5EF4-FFF2-40B4-BE49-F238E27FC236}">
                <a16:creationId xmlns:a16="http://schemas.microsoft.com/office/drawing/2014/main" id="{87A150F4-94C8-D387-02A0-9795B138E4BA}"/>
              </a:ext>
            </a:extLst>
          </p:cNvPr>
          <p:cNvPicPr>
            <a:picLocks noGrp="1" noChangeAspect="1"/>
          </p:cNvPicPr>
          <p:nvPr>
            <p:ph sz="half" idx="2"/>
          </p:nvPr>
        </p:nvPicPr>
        <p:blipFill>
          <a:blip r:embed="rId2"/>
          <a:stretch>
            <a:fillRect/>
          </a:stretch>
        </p:blipFill>
        <p:spPr>
          <a:xfrm>
            <a:off x="6096000" y="1949795"/>
            <a:ext cx="5848417" cy="2958410"/>
          </a:xfrm>
        </p:spPr>
      </p:pic>
    </p:spTree>
    <p:extLst>
      <p:ext uri="{BB962C8B-B14F-4D97-AF65-F5344CB8AC3E}">
        <p14:creationId xmlns:p14="http://schemas.microsoft.com/office/powerpoint/2010/main" val="2263064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A73A-5AFF-8056-4321-80EB0EB26D89}"/>
              </a:ext>
            </a:extLst>
          </p:cNvPr>
          <p:cNvSpPr>
            <a:spLocks noGrp="1"/>
          </p:cNvSpPr>
          <p:nvPr>
            <p:ph type="title"/>
          </p:nvPr>
        </p:nvSpPr>
        <p:spPr/>
        <p:txBody>
          <a:bodyPr/>
          <a:lstStyle/>
          <a:p>
            <a:r>
              <a:rPr lang="en-US" dirty="0"/>
              <a:t>Introduction: Overview</a:t>
            </a:r>
          </a:p>
        </p:txBody>
      </p:sp>
      <p:sp>
        <p:nvSpPr>
          <p:cNvPr id="3" name="Content Placeholder 2">
            <a:extLst>
              <a:ext uri="{FF2B5EF4-FFF2-40B4-BE49-F238E27FC236}">
                <a16:creationId xmlns:a16="http://schemas.microsoft.com/office/drawing/2014/main" id="{63C16691-3C48-F025-8035-094A01B3EEAD}"/>
              </a:ext>
            </a:extLst>
          </p:cNvPr>
          <p:cNvSpPr>
            <a:spLocks noGrp="1"/>
          </p:cNvSpPr>
          <p:nvPr>
            <p:ph sz="half" idx="1"/>
          </p:nvPr>
        </p:nvSpPr>
        <p:spPr/>
        <p:txBody>
          <a:bodyPr>
            <a:normAutofit/>
          </a:bodyPr>
          <a:lstStyle/>
          <a:p>
            <a:r>
              <a:rPr lang="en-US" dirty="0"/>
              <a:t>This is called well-based single cell </a:t>
            </a:r>
            <a:r>
              <a:rPr lang="en-US" dirty="0" err="1"/>
              <a:t>RNASeq</a:t>
            </a:r>
            <a:r>
              <a:rPr lang="en-US" dirty="0"/>
              <a:t> protocols. Examples are:</a:t>
            </a:r>
          </a:p>
          <a:p>
            <a:pPr lvl="1"/>
            <a:r>
              <a:rPr lang="en-US" dirty="0"/>
              <a:t>Smart-Seq</a:t>
            </a:r>
          </a:p>
          <a:p>
            <a:pPr lvl="1"/>
            <a:r>
              <a:rPr lang="en-US" dirty="0"/>
              <a:t>CEL-Seq</a:t>
            </a:r>
          </a:p>
          <a:p>
            <a:pPr lvl="1"/>
            <a:r>
              <a:rPr lang="en-US" dirty="0"/>
              <a:t>MARS-Seq</a:t>
            </a:r>
          </a:p>
          <a:p>
            <a:pPr lvl="1"/>
            <a:r>
              <a:rPr lang="en-US" dirty="0" err="1"/>
              <a:t>etc</a:t>
            </a:r>
            <a:endParaRPr lang="en-US" dirty="0"/>
          </a:p>
        </p:txBody>
      </p:sp>
      <p:pic>
        <p:nvPicPr>
          <p:cNvPr id="7" name="Content Placeholder 6" descr="Chart&#10;&#10;Description automatically generated">
            <a:extLst>
              <a:ext uri="{FF2B5EF4-FFF2-40B4-BE49-F238E27FC236}">
                <a16:creationId xmlns:a16="http://schemas.microsoft.com/office/drawing/2014/main" id="{A14DC818-0304-9397-0C4E-C60E4BB21914}"/>
              </a:ext>
            </a:extLst>
          </p:cNvPr>
          <p:cNvPicPr>
            <a:picLocks noGrp="1" noChangeAspect="1"/>
          </p:cNvPicPr>
          <p:nvPr>
            <p:ph sz="half" idx="2"/>
          </p:nvPr>
        </p:nvPicPr>
        <p:blipFill>
          <a:blip r:embed="rId2"/>
          <a:stretch>
            <a:fillRect/>
          </a:stretch>
        </p:blipFill>
        <p:spPr>
          <a:xfrm>
            <a:off x="5846273" y="1825625"/>
            <a:ext cx="5833454" cy="4351338"/>
          </a:xfrm>
        </p:spPr>
      </p:pic>
    </p:spTree>
    <p:extLst>
      <p:ext uri="{BB962C8B-B14F-4D97-AF65-F5344CB8AC3E}">
        <p14:creationId xmlns:p14="http://schemas.microsoft.com/office/powerpoint/2010/main" val="4226790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A73A-5AFF-8056-4321-80EB0EB26D89}"/>
              </a:ext>
            </a:extLst>
          </p:cNvPr>
          <p:cNvSpPr>
            <a:spLocks noGrp="1"/>
          </p:cNvSpPr>
          <p:nvPr>
            <p:ph type="title"/>
          </p:nvPr>
        </p:nvSpPr>
        <p:spPr/>
        <p:txBody>
          <a:bodyPr/>
          <a:lstStyle/>
          <a:p>
            <a:r>
              <a:rPr lang="en-US" dirty="0"/>
              <a:t>Introduction: Overview</a:t>
            </a:r>
          </a:p>
        </p:txBody>
      </p:sp>
      <p:sp>
        <p:nvSpPr>
          <p:cNvPr id="3" name="Content Placeholder 2">
            <a:extLst>
              <a:ext uri="{FF2B5EF4-FFF2-40B4-BE49-F238E27FC236}">
                <a16:creationId xmlns:a16="http://schemas.microsoft.com/office/drawing/2014/main" id="{63C16691-3C48-F025-8035-094A01B3EEAD}"/>
              </a:ext>
            </a:extLst>
          </p:cNvPr>
          <p:cNvSpPr>
            <a:spLocks noGrp="1"/>
          </p:cNvSpPr>
          <p:nvPr>
            <p:ph sz="half" idx="1"/>
          </p:nvPr>
        </p:nvSpPr>
        <p:spPr/>
        <p:txBody>
          <a:bodyPr>
            <a:normAutofit/>
          </a:bodyPr>
          <a:lstStyle/>
          <a:p>
            <a:r>
              <a:rPr lang="en-US" dirty="0"/>
              <a:t>Issues of well-based protocols:</a:t>
            </a:r>
          </a:p>
          <a:p>
            <a:pPr lvl="1"/>
            <a:r>
              <a:rPr lang="en-US" dirty="0"/>
              <a:t>Low cell number</a:t>
            </a:r>
          </a:p>
          <a:p>
            <a:pPr lvl="1"/>
            <a:r>
              <a:rPr lang="en-US" dirty="0"/>
              <a:t>High cost (needs a lot of plates and man-power)</a:t>
            </a:r>
          </a:p>
        </p:txBody>
      </p:sp>
      <p:pic>
        <p:nvPicPr>
          <p:cNvPr id="7" name="Content Placeholder 6" descr="Chart&#10;&#10;Description automatically generated">
            <a:extLst>
              <a:ext uri="{FF2B5EF4-FFF2-40B4-BE49-F238E27FC236}">
                <a16:creationId xmlns:a16="http://schemas.microsoft.com/office/drawing/2014/main" id="{A14DC818-0304-9397-0C4E-C60E4BB21914}"/>
              </a:ext>
            </a:extLst>
          </p:cNvPr>
          <p:cNvPicPr>
            <a:picLocks noGrp="1" noChangeAspect="1"/>
          </p:cNvPicPr>
          <p:nvPr>
            <p:ph sz="half" idx="2"/>
          </p:nvPr>
        </p:nvPicPr>
        <p:blipFill>
          <a:blip r:embed="rId2"/>
          <a:stretch>
            <a:fillRect/>
          </a:stretch>
        </p:blipFill>
        <p:spPr>
          <a:xfrm>
            <a:off x="5846273" y="1825625"/>
            <a:ext cx="5833454" cy="4351338"/>
          </a:xfrm>
        </p:spPr>
      </p:pic>
    </p:spTree>
    <p:extLst>
      <p:ext uri="{BB962C8B-B14F-4D97-AF65-F5344CB8AC3E}">
        <p14:creationId xmlns:p14="http://schemas.microsoft.com/office/powerpoint/2010/main" val="3352452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A73A-5AFF-8056-4321-80EB0EB26D89}"/>
              </a:ext>
            </a:extLst>
          </p:cNvPr>
          <p:cNvSpPr>
            <a:spLocks noGrp="1"/>
          </p:cNvSpPr>
          <p:nvPr>
            <p:ph type="title"/>
          </p:nvPr>
        </p:nvSpPr>
        <p:spPr/>
        <p:txBody>
          <a:bodyPr/>
          <a:lstStyle/>
          <a:p>
            <a:r>
              <a:rPr lang="en-US" dirty="0"/>
              <a:t>Introduction: Overview</a:t>
            </a:r>
          </a:p>
        </p:txBody>
      </p:sp>
      <p:sp>
        <p:nvSpPr>
          <p:cNvPr id="3" name="Content Placeholder 2">
            <a:extLst>
              <a:ext uri="{FF2B5EF4-FFF2-40B4-BE49-F238E27FC236}">
                <a16:creationId xmlns:a16="http://schemas.microsoft.com/office/drawing/2014/main" id="{63C16691-3C48-F025-8035-094A01B3EEAD}"/>
              </a:ext>
            </a:extLst>
          </p:cNvPr>
          <p:cNvSpPr>
            <a:spLocks noGrp="1"/>
          </p:cNvSpPr>
          <p:nvPr>
            <p:ph sz="half" idx="1"/>
          </p:nvPr>
        </p:nvSpPr>
        <p:spPr/>
        <p:txBody>
          <a:bodyPr>
            <a:normAutofit/>
          </a:bodyPr>
          <a:lstStyle/>
          <a:p>
            <a:r>
              <a:rPr lang="en-US" dirty="0"/>
              <a:t>The invention of microfluidic device changes everything.</a:t>
            </a:r>
          </a:p>
          <a:p>
            <a:r>
              <a:rPr lang="en-US" dirty="0"/>
              <a:t>Microfluidic device utilizes nano-scale construction of channels and fluid control technology, allowing automated and controlled flowing of fluids.</a:t>
            </a:r>
          </a:p>
        </p:txBody>
      </p:sp>
      <p:pic>
        <p:nvPicPr>
          <p:cNvPr id="8" name="Content Placeholder 7" descr="A picture containing indoor, computer&#10;&#10;Description automatically generated">
            <a:extLst>
              <a:ext uri="{FF2B5EF4-FFF2-40B4-BE49-F238E27FC236}">
                <a16:creationId xmlns:a16="http://schemas.microsoft.com/office/drawing/2014/main" id="{4F1FA477-7022-37D6-364E-9808D814B965}"/>
              </a:ext>
            </a:extLst>
          </p:cNvPr>
          <p:cNvPicPr>
            <a:picLocks noGrp="1" noChangeAspect="1"/>
          </p:cNvPicPr>
          <p:nvPr>
            <p:ph sz="half" idx="2"/>
          </p:nvPr>
        </p:nvPicPr>
        <p:blipFill>
          <a:blip r:embed="rId2"/>
          <a:stretch>
            <a:fillRect/>
          </a:stretch>
        </p:blipFill>
        <p:spPr>
          <a:xfrm>
            <a:off x="6172200" y="2274094"/>
            <a:ext cx="5181600" cy="3454400"/>
          </a:xfrm>
        </p:spPr>
      </p:pic>
    </p:spTree>
    <p:extLst>
      <p:ext uri="{BB962C8B-B14F-4D97-AF65-F5344CB8AC3E}">
        <p14:creationId xmlns:p14="http://schemas.microsoft.com/office/powerpoint/2010/main" val="2301608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A73A-5AFF-8056-4321-80EB0EB26D89}"/>
              </a:ext>
            </a:extLst>
          </p:cNvPr>
          <p:cNvSpPr>
            <a:spLocks noGrp="1"/>
          </p:cNvSpPr>
          <p:nvPr>
            <p:ph type="title"/>
          </p:nvPr>
        </p:nvSpPr>
        <p:spPr/>
        <p:txBody>
          <a:bodyPr/>
          <a:lstStyle/>
          <a:p>
            <a:r>
              <a:rPr lang="en-US" dirty="0"/>
              <a:t>Introduction: Overview</a:t>
            </a:r>
          </a:p>
        </p:txBody>
      </p:sp>
      <p:sp>
        <p:nvSpPr>
          <p:cNvPr id="3" name="Content Placeholder 2">
            <a:extLst>
              <a:ext uri="{FF2B5EF4-FFF2-40B4-BE49-F238E27FC236}">
                <a16:creationId xmlns:a16="http://schemas.microsoft.com/office/drawing/2014/main" id="{63C16691-3C48-F025-8035-094A01B3EEAD}"/>
              </a:ext>
            </a:extLst>
          </p:cNvPr>
          <p:cNvSpPr>
            <a:spLocks noGrp="1"/>
          </p:cNvSpPr>
          <p:nvPr>
            <p:ph sz="half" idx="1"/>
          </p:nvPr>
        </p:nvSpPr>
        <p:spPr/>
        <p:txBody>
          <a:bodyPr>
            <a:normAutofit fontScale="92500" lnSpcReduction="10000"/>
          </a:bodyPr>
          <a:lstStyle/>
          <a:p>
            <a:r>
              <a:rPr lang="en-US" dirty="0"/>
              <a:t>By using microfluidic device, the experiment can flow hundreds of thousands of cells into hundreds of thousands of wells, lowering the cost of experiment and increase the number of cells profiled per experiment.</a:t>
            </a:r>
          </a:p>
          <a:p>
            <a:r>
              <a:rPr lang="en-US" dirty="0"/>
              <a:t>Example of this approach:</a:t>
            </a:r>
          </a:p>
          <a:p>
            <a:pPr lvl="1"/>
            <a:r>
              <a:rPr lang="en-US" dirty="0"/>
              <a:t>10X</a:t>
            </a:r>
          </a:p>
          <a:p>
            <a:pPr lvl="1"/>
            <a:r>
              <a:rPr lang="en-US" dirty="0" err="1"/>
              <a:t>inDrops</a:t>
            </a:r>
            <a:endParaRPr lang="en-US" dirty="0"/>
          </a:p>
          <a:p>
            <a:pPr lvl="1"/>
            <a:r>
              <a:rPr lang="en-US" dirty="0"/>
              <a:t>Drop-Seq</a:t>
            </a:r>
          </a:p>
          <a:p>
            <a:pPr lvl="1"/>
            <a:r>
              <a:rPr lang="en-US" dirty="0" err="1"/>
              <a:t>etc</a:t>
            </a:r>
            <a:endParaRPr lang="en-US" dirty="0"/>
          </a:p>
        </p:txBody>
      </p:sp>
      <p:pic>
        <p:nvPicPr>
          <p:cNvPr id="7" name="Content Placeholder 6" descr="Diagram&#10;&#10;Description automatically generated">
            <a:extLst>
              <a:ext uri="{FF2B5EF4-FFF2-40B4-BE49-F238E27FC236}">
                <a16:creationId xmlns:a16="http://schemas.microsoft.com/office/drawing/2014/main" id="{774E2E20-956D-42F1-28FF-18286D910A75}"/>
              </a:ext>
            </a:extLst>
          </p:cNvPr>
          <p:cNvPicPr>
            <a:picLocks noGrp="1" noChangeAspect="1"/>
          </p:cNvPicPr>
          <p:nvPr>
            <p:ph sz="half" idx="2"/>
          </p:nvPr>
        </p:nvPicPr>
        <p:blipFill>
          <a:blip r:embed="rId2"/>
          <a:stretch>
            <a:fillRect/>
          </a:stretch>
        </p:blipFill>
        <p:spPr>
          <a:xfrm>
            <a:off x="6516758" y="1825625"/>
            <a:ext cx="4363276" cy="4363276"/>
          </a:xfrm>
        </p:spPr>
      </p:pic>
    </p:spTree>
    <p:extLst>
      <p:ext uri="{BB962C8B-B14F-4D97-AF65-F5344CB8AC3E}">
        <p14:creationId xmlns:p14="http://schemas.microsoft.com/office/powerpoint/2010/main" val="1516006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1109</Words>
  <Application>Microsoft Macintosh PowerPoint</Application>
  <PresentationFormat>Widescreen</PresentationFormat>
  <Paragraphs>129</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Systematic Introduction of single cell RNASeq analysis.</vt:lpstr>
      <vt:lpstr>Introduction: Overview</vt:lpstr>
      <vt:lpstr>Introduction: Overview</vt:lpstr>
      <vt:lpstr>Introduction: Overview</vt:lpstr>
      <vt:lpstr>Introduction: Overview</vt:lpstr>
      <vt:lpstr>Introduction: Overview</vt:lpstr>
      <vt:lpstr>Introduction: Overview</vt:lpstr>
      <vt:lpstr>Introduction: Overview</vt:lpstr>
      <vt:lpstr>Introduction: Overview</vt:lpstr>
      <vt:lpstr>Introduction: steps to process the data</vt:lpstr>
      <vt:lpstr>Alignment and quantification.</vt:lpstr>
      <vt:lpstr>Introduction: Filtering of cells</vt:lpstr>
      <vt:lpstr>Filtering of cells</vt:lpstr>
      <vt:lpstr>Filtering of cells</vt:lpstr>
      <vt:lpstr>Filtering of cells</vt:lpstr>
      <vt:lpstr>Normalization</vt:lpstr>
      <vt:lpstr>Dimension Reduction (1/2)</vt:lpstr>
      <vt:lpstr>Dimension Reduction (2/2)</vt:lpstr>
      <vt:lpstr>Dimension Reduction (2/2)</vt:lpstr>
      <vt:lpstr>Clustering</vt:lpstr>
      <vt:lpstr>Annotation</vt:lpstr>
      <vt:lpstr>Annotation</vt:lpstr>
      <vt:lpstr>Annotation</vt:lpstr>
      <vt:lpstr>Where are the codes and demos of analysis pipeline?</vt:lpstr>
      <vt:lpstr>Time and resource consuming of the analysis pipeline.</vt:lpstr>
      <vt:lpstr>Introduction: Resources</vt:lpstr>
      <vt:lpstr>Introduction: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Systematic Introduction of single cell sequencing analysis.</dc:title>
  <dc:creator>Li, Zhaorong</dc:creator>
  <cp:lastModifiedBy>Li, Zhaorong</cp:lastModifiedBy>
  <cp:revision>113</cp:revision>
  <dcterms:created xsi:type="dcterms:W3CDTF">2022-09-13T23:52:28Z</dcterms:created>
  <dcterms:modified xsi:type="dcterms:W3CDTF">2024-09-17T14:06:01Z</dcterms:modified>
</cp:coreProperties>
</file>