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3673"/>
  </p:normalViewPr>
  <p:slideViewPr>
    <p:cSldViewPr snapToGrid="0">
      <p:cViewPr varScale="1">
        <p:scale>
          <a:sx n="106" d="100"/>
          <a:sy n="106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C0699-BD29-1445-8368-554A193523C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9E35A-460D-C94E-A229-7517DC944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shouldn’t. (Easy as that)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Blue: Sequence Alignment/Quantification</a:t>
            </a:r>
          </a:p>
          <a:p>
            <a:r>
              <a:rPr lang="en-US" dirty="0"/>
              <a:t>Orange: Quality Filtering</a:t>
            </a:r>
          </a:p>
          <a:p>
            <a:r>
              <a:rPr lang="en-US" dirty="0"/>
              <a:t>Green: Normalization, Dimension Reduction and Visualization</a:t>
            </a:r>
          </a:p>
          <a:p>
            <a:r>
              <a:rPr lang="en-US" dirty="0"/>
              <a:t>Purple: Downstream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5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6 parameters in the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-apple-system"/>
              </a:rPr>
              <a:t>run_scRNA_Analysis</a:t>
            </a:r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 settings are related to cell filtering.</a:t>
            </a: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These parameters specify how the data is filtered.</a:t>
            </a: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The Min Transcripts, Max Transcripts, Min Genes and Max Genes are in quantile format. The examples shown here means that we trim out the cells that have less than 1 percentile number of UMI or higher than 99 percentile of UMI. (Same work for the genes)</a:t>
            </a: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For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-apple-system"/>
              </a:rPr>
              <a:t>percent_mt</a:t>
            </a:r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 and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-apple-system"/>
              </a:rPr>
              <a:t>percent_ribo</a:t>
            </a:r>
            <a: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  <a:t>, the format is real number: these are hard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5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8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3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Blue: Sequence Alignment/Quantification</a:t>
            </a:r>
          </a:p>
          <a:p>
            <a:r>
              <a:rPr lang="en-US" dirty="0"/>
              <a:t>Orange: Quality Filtering</a:t>
            </a:r>
          </a:p>
          <a:p>
            <a:r>
              <a:rPr lang="en-US" dirty="0"/>
              <a:t>Green: Normalization, Dimension Reduction and Visualization</a:t>
            </a:r>
          </a:p>
          <a:p>
            <a:r>
              <a:rPr lang="en-US" dirty="0"/>
              <a:t>Purple: Downstream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7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Blue: Sequence Alignment/Quantification</a:t>
            </a:r>
          </a:p>
          <a:p>
            <a:r>
              <a:rPr lang="en-US" dirty="0"/>
              <a:t>Orange: Quality Filtering</a:t>
            </a:r>
          </a:p>
          <a:p>
            <a:r>
              <a:rPr lang="en-US" dirty="0"/>
              <a:t>Green: Normalization, Dimension Reduction and Visualization</a:t>
            </a:r>
          </a:p>
          <a:p>
            <a:r>
              <a:rPr lang="en-US" dirty="0"/>
              <a:t>Purple: Downstream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Blue: Sequence Alignment/Quantification</a:t>
            </a:r>
          </a:p>
          <a:p>
            <a:r>
              <a:rPr lang="en-US" dirty="0"/>
              <a:t>Orange: Quality Filtering</a:t>
            </a:r>
          </a:p>
          <a:p>
            <a:r>
              <a:rPr lang="en-US" dirty="0"/>
              <a:t>Green: Normalization, Dimension Reduction and Visualization</a:t>
            </a:r>
          </a:p>
          <a:p>
            <a:r>
              <a:rPr lang="en-US" dirty="0"/>
              <a:t>Purple: Downstream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using the pre-built genome, keep this parameter to FALSE.</a:t>
            </a:r>
          </a:p>
          <a:p>
            <a:r>
              <a:rPr lang="en-US" dirty="0"/>
              <a:t>If you want to build your own reference by setting new genome </a:t>
            </a:r>
            <a:r>
              <a:rPr lang="en-US" dirty="0" err="1"/>
              <a:t>fasta</a:t>
            </a:r>
            <a:r>
              <a:rPr lang="en-US" dirty="0"/>
              <a:t> and </a:t>
            </a:r>
            <a:r>
              <a:rPr lang="en-US" dirty="0" err="1"/>
              <a:t>gft</a:t>
            </a:r>
            <a:r>
              <a:rPr lang="en-US" dirty="0"/>
              <a:t> file, or add new sequences to reference, set this parameter to 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people just want to add one or few sequences, such as reporters or pathogen genomes, to the reference sequence, they can just upload the </a:t>
            </a:r>
            <a:r>
              <a:rPr lang="en-US" dirty="0" err="1"/>
              <a:t>fasta</a:t>
            </a:r>
            <a:r>
              <a:rPr lang="en-US" dirty="0"/>
              <a:t> and </a:t>
            </a:r>
            <a:r>
              <a:rPr lang="en-US" dirty="0" err="1"/>
              <a:t>gtf</a:t>
            </a:r>
            <a:r>
              <a:rPr lang="en-US" dirty="0"/>
              <a:t>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9E35A-460D-C94E-A229-7517DC9444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119-67E5-C101-1C1B-BD3E1DC78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8A904-8BC4-9083-BF51-2B7737BB8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D82C-2B41-42AB-B40F-286EB67B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463D-E38A-4176-57EB-7DCD9CC7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A5E45-FF8B-F6B0-3933-D7141B68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6A3-BCB6-6EAE-C341-14BBF84B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CE1A-161A-8054-BE39-8A9FFC22F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37A8-C2D5-4B2A-6795-DEDD3825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512E-5AF8-8599-87FA-74FDAF11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15A9-BD6F-D8F3-E540-79815FDA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AEA81-2271-F8BB-29C2-6FB1AFE3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74C41-7EDC-3A47-277D-2C6AD1B42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E028-3BBB-12C6-5793-A1A05604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2AA6-D4A7-F8EF-2BDC-D10D8276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A0CE-266E-EB77-F545-14851196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17B6-EA8C-89E7-1A9D-D64EEB44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C582-F44B-EC9F-3871-9377CDF5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AFB3-C68E-1BDE-3229-E7CA311D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5923-4515-EBE9-A982-A4794BC1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36B-BDD6-8582-4702-2479D11A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DC0F-8165-D454-0B02-1F7C1216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8C537-6091-FD3C-823A-044E479F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666D-58EB-CFD5-278A-677C6815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3089-7364-C741-91D3-2C3072B2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82932-FC60-486F-9ED6-34C64732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1D12-E1C2-77F8-E414-239C7926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BD75-B10A-7F97-3616-14A81CFBD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FC71C-17BF-B695-E604-56DA487A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DED6-84F9-556F-C0DD-823BE429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0FFF-31C7-EC4C-672E-AAFE22C5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B577-181C-7E68-9459-06C5F37A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F57A-36E8-C92E-2738-7A80CF0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7475-8B25-5AAD-BFB7-1BC9394C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A39EB-3DA0-201C-EC30-435097AA0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2C4F-EAB5-A2D4-9565-493AC69BD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FB3BE-8D79-E233-765B-AE7D6EC32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D3A28-D396-8C2A-D816-D27930B5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569E3-75AE-456E-EE66-B77CDAFC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43402-8621-9196-0BD1-565CD6C6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DCC3-466C-774C-B927-0521F863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6953D-06C5-C050-25F1-DAAE0651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22723-547F-AD53-B617-33ACFB6D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F4BF-2492-A801-4192-CAC02B44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E4F03-5075-4E83-06D5-B4A946CB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E1B0D-D56A-6093-EF2A-3A4136EB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34F0F-ECEB-B2D1-AA97-B2C31B5E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929-E387-FE44-A7D0-D33E8868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169C-A76A-3643-8625-D3B41FABA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17632-7F9F-497B-5B0E-76F853DB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A378-8C01-51F7-8814-35C78B21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C9DAE-6C50-4B1E-CF0F-0D95FAEC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8DBCF-F082-73A1-BB64-900CF3F0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B81F-CB4E-5C47-B2A0-5D56398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9F654-F331-4BEC-4CEB-8C9F10BDC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9BD3-E3D0-E429-2CED-7EFCA2E7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196A-A33E-0A7B-C0E9-855C1538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AF63-5797-127F-8A64-060B0E87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83CFD-7B19-6CDE-1FD5-03C23358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575E8-DDF0-023A-6FE1-DDA4C6C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125EC-2645-121D-258D-77EDC2A9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DC5C-5C4B-C903-2524-03D96345E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BCDF-C34C-E74A-BD36-1F343CCFC125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0030-F12D-0B4D-F145-1BCC69AC2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2A14-EFA5-DBFD-60A5-EAB3A54A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D688-E082-8B4B-B0F2-16EE1272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47C2-7C75-5796-A83D-D3BB66844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Cell RNA-Seq Analysis Tutorial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E0D4-7192-0A3B-62C8-83E187DB6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Zhaorong</a:t>
            </a:r>
            <a:r>
              <a:rPr lang="en-US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3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908F-6121-3730-9AEB-8C65BF0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 err="1">
                <a:solidFill>
                  <a:schemeClr val="accent1"/>
                </a:solidFill>
              </a:rPr>
              <a:t>run_Cell_Ranger_Count</a:t>
            </a:r>
            <a:r>
              <a:rPr lang="en-US" dirty="0">
                <a:solidFill>
                  <a:schemeClr val="accent1"/>
                </a:solidFill>
              </a:rPr>
              <a:t> parameter, you can change Cell Ranger Alignment and Quantification setting</a:t>
            </a:r>
          </a:p>
        </p:txBody>
      </p:sp>
      <p:pic>
        <p:nvPicPr>
          <p:cNvPr id="6" name="Content Placeholder 5" descr="A diagram of a cell&#10;&#10;Description automatically generated">
            <a:extLst>
              <a:ext uri="{FF2B5EF4-FFF2-40B4-BE49-F238E27FC236}">
                <a16:creationId xmlns:a16="http://schemas.microsoft.com/office/drawing/2014/main" id="{9967A668-23BC-CC7A-31B0-A6B7C8FF7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92791"/>
            <a:ext cx="5181600" cy="4217006"/>
          </a:xfrm>
        </p:spPr>
      </p:pic>
      <p:pic>
        <p:nvPicPr>
          <p:cNvPr id="8" name="Content Placeholder 7" descr="A screenshot of a cell test&#10;&#10;Description automatically generated">
            <a:extLst>
              <a:ext uri="{FF2B5EF4-FFF2-40B4-BE49-F238E27FC236}">
                <a16:creationId xmlns:a16="http://schemas.microsoft.com/office/drawing/2014/main" id="{85A15C7F-0C64-8D53-AD14-7E6EA81288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24462" y="1825625"/>
            <a:ext cx="3677076" cy="4351338"/>
          </a:xfrm>
        </p:spPr>
      </p:pic>
    </p:spTree>
    <p:extLst>
      <p:ext uri="{BB962C8B-B14F-4D97-AF65-F5344CB8AC3E}">
        <p14:creationId xmlns:p14="http://schemas.microsoft.com/office/powerpoint/2010/main" val="104572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network&#10;&#10;Description automatically generated">
            <a:extLst>
              <a:ext uri="{FF2B5EF4-FFF2-40B4-BE49-F238E27FC236}">
                <a16:creationId xmlns:a16="http://schemas.microsoft.com/office/drawing/2014/main" id="{920887D2-781E-2740-7E04-04CF63657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689" y="1825625"/>
            <a:ext cx="979262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34789-0D74-5B19-A13C-2515BD9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Parameters that are related to the filtering of the Cells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3166C-A6B8-D902-7AAE-4D79D2D48B19}"/>
              </a:ext>
            </a:extLst>
          </p:cNvPr>
          <p:cNvSpPr/>
          <p:nvPr/>
        </p:nvSpPr>
        <p:spPr>
          <a:xfrm>
            <a:off x="8517454" y="3279891"/>
            <a:ext cx="2474858" cy="248323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7B81-95AB-28DD-F038-7A170C6535B4}"/>
              </a:ext>
            </a:extLst>
          </p:cNvPr>
          <p:cNvSpPr/>
          <p:nvPr/>
        </p:nvSpPr>
        <p:spPr>
          <a:xfrm>
            <a:off x="1199689" y="2759676"/>
            <a:ext cx="4765968" cy="300345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2F75-FB1F-E973-C84D-33667735A934}"/>
              </a:ext>
            </a:extLst>
          </p:cNvPr>
          <p:cNvSpPr/>
          <p:nvPr/>
        </p:nvSpPr>
        <p:spPr>
          <a:xfrm>
            <a:off x="6443461" y="3168206"/>
            <a:ext cx="1993958" cy="160833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9ABB7-EBF4-4147-8987-12E42C0A57EF}"/>
              </a:ext>
            </a:extLst>
          </p:cNvPr>
          <p:cNvSpPr/>
          <p:nvPr/>
        </p:nvSpPr>
        <p:spPr>
          <a:xfrm>
            <a:off x="7480458" y="3693729"/>
            <a:ext cx="956962" cy="1082809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9E54-772E-E74A-6E00-2CA344DA218C}"/>
              </a:ext>
            </a:extLst>
          </p:cNvPr>
          <p:cNvSpPr txBox="1"/>
          <p:nvPr/>
        </p:nvSpPr>
        <p:spPr>
          <a:xfrm>
            <a:off x="6621499" y="2218199"/>
            <a:ext cx="2432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Parameter: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Ambient_RNA_Removal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run_scRNA_Analysis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6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54CF-374A-E4FD-D223-DB9E7A6B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2"/>
                </a:solidFill>
                <a:effectLst/>
                <a:latin typeface="-apple-system"/>
              </a:rPr>
              <a:t>Ambient_RNA_Removal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A diagram of a scrna analysis&#10;&#10;Description automatically generated">
            <a:extLst>
              <a:ext uri="{FF2B5EF4-FFF2-40B4-BE49-F238E27FC236}">
                <a16:creationId xmlns:a16="http://schemas.microsoft.com/office/drawing/2014/main" id="{B9395B4C-4C01-A4F1-56C4-1E09B484A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9450" y="1825625"/>
            <a:ext cx="3879099" cy="43513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8F7D0-E082-A6C6-37B9-C6CAF241F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Ambient RNA Removal is a true/false option which you can used to specify whether you want to do Ambient RNA removal step in the dataset.</a:t>
            </a:r>
          </a:p>
          <a:p>
            <a:r>
              <a:rPr lang="en-US" dirty="0"/>
              <a:t>An Ambient RNA contamination report will be generated from the dataset regardless of the settings.</a:t>
            </a:r>
          </a:p>
        </p:txBody>
      </p:sp>
    </p:spTree>
    <p:extLst>
      <p:ext uri="{BB962C8B-B14F-4D97-AF65-F5344CB8AC3E}">
        <p14:creationId xmlns:p14="http://schemas.microsoft.com/office/powerpoint/2010/main" val="157214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54CF-374A-E4FD-D223-DB9E7A6B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accent2"/>
                </a:solidFill>
                <a:effectLst/>
                <a:latin typeface="-apple-system"/>
              </a:rPr>
              <a:t>run_scRNA_Analysis</a:t>
            </a:r>
            <a:br>
              <a:rPr lang="en-US" b="0" i="0" dirty="0">
                <a:solidFill>
                  <a:schemeClr val="accent2"/>
                </a:solidFill>
                <a:effectLst/>
                <a:latin typeface="-apple-system"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A diagram of a scrna analysis&#10;&#10;Description automatically generated">
            <a:extLst>
              <a:ext uri="{FF2B5EF4-FFF2-40B4-BE49-F238E27FC236}">
                <a16:creationId xmlns:a16="http://schemas.microsoft.com/office/drawing/2014/main" id="{B9395B4C-4C01-A4F1-56C4-1E09B484A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89450" y="1825625"/>
            <a:ext cx="3879099" cy="4351338"/>
          </a:xfr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D08328-4E08-FFAC-223B-DEA8926D6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82319" y="296497"/>
            <a:ext cx="2491588" cy="339444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747BE-72D8-6513-D930-0458DFB6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713" y="3690937"/>
            <a:ext cx="2844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2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network&#10;&#10;Description automatically generated">
            <a:extLst>
              <a:ext uri="{FF2B5EF4-FFF2-40B4-BE49-F238E27FC236}">
                <a16:creationId xmlns:a16="http://schemas.microsoft.com/office/drawing/2014/main" id="{920887D2-781E-2740-7E04-04CF63657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689" y="1825625"/>
            <a:ext cx="979262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34789-0D74-5B19-A13C-2515BD9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Parameters that are related to the Dimension Reduction and Clustering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3166C-A6B8-D902-7AAE-4D79D2D48B19}"/>
              </a:ext>
            </a:extLst>
          </p:cNvPr>
          <p:cNvSpPr/>
          <p:nvPr/>
        </p:nvSpPr>
        <p:spPr>
          <a:xfrm>
            <a:off x="8517454" y="3279891"/>
            <a:ext cx="2474858" cy="248323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7B81-95AB-28DD-F038-7A170C6535B4}"/>
              </a:ext>
            </a:extLst>
          </p:cNvPr>
          <p:cNvSpPr/>
          <p:nvPr/>
        </p:nvSpPr>
        <p:spPr>
          <a:xfrm>
            <a:off x="1199689" y="2759676"/>
            <a:ext cx="4765968" cy="300345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2F75-FB1F-E973-C84D-33667735A934}"/>
              </a:ext>
            </a:extLst>
          </p:cNvPr>
          <p:cNvSpPr/>
          <p:nvPr/>
        </p:nvSpPr>
        <p:spPr>
          <a:xfrm>
            <a:off x="6443461" y="3168206"/>
            <a:ext cx="1993958" cy="160833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9ABB7-EBF4-4147-8987-12E42C0A57EF}"/>
              </a:ext>
            </a:extLst>
          </p:cNvPr>
          <p:cNvSpPr/>
          <p:nvPr/>
        </p:nvSpPr>
        <p:spPr>
          <a:xfrm>
            <a:off x="7480458" y="3693729"/>
            <a:ext cx="956962" cy="1082809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4789-0D74-5B19-A13C-2515BD9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Parameters that are related to the Dimension Reduction and Clustering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3166C-A6B8-D902-7AAE-4D79D2D48B19}"/>
              </a:ext>
            </a:extLst>
          </p:cNvPr>
          <p:cNvSpPr/>
          <p:nvPr/>
        </p:nvSpPr>
        <p:spPr>
          <a:xfrm>
            <a:off x="8517454" y="3279891"/>
            <a:ext cx="2474858" cy="248323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7B81-95AB-28DD-F038-7A170C6535B4}"/>
              </a:ext>
            </a:extLst>
          </p:cNvPr>
          <p:cNvSpPr/>
          <p:nvPr/>
        </p:nvSpPr>
        <p:spPr>
          <a:xfrm>
            <a:off x="1199689" y="2759676"/>
            <a:ext cx="4765968" cy="300345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2F75-FB1F-E973-C84D-33667735A934}"/>
              </a:ext>
            </a:extLst>
          </p:cNvPr>
          <p:cNvSpPr/>
          <p:nvPr/>
        </p:nvSpPr>
        <p:spPr>
          <a:xfrm>
            <a:off x="6443461" y="3168206"/>
            <a:ext cx="1993958" cy="160833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9ABB7-EBF4-4147-8987-12E42C0A57EF}"/>
              </a:ext>
            </a:extLst>
          </p:cNvPr>
          <p:cNvSpPr/>
          <p:nvPr/>
        </p:nvSpPr>
        <p:spPr>
          <a:xfrm>
            <a:off x="7480458" y="3693729"/>
            <a:ext cx="956962" cy="1082809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diagram of a network&#10;&#10;Description automatically generated">
            <a:extLst>
              <a:ext uri="{FF2B5EF4-FFF2-40B4-BE49-F238E27FC236}">
                <a16:creationId xmlns:a16="http://schemas.microsoft.com/office/drawing/2014/main" id="{D1DE1948-FBF6-5F7F-19F7-D7AF09C7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7104" y="1825625"/>
            <a:ext cx="9877792" cy="4351338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370BA9-4951-F828-89D5-7FDF36299FAD}"/>
              </a:ext>
            </a:extLst>
          </p:cNvPr>
          <p:cNvSpPr/>
          <p:nvPr/>
        </p:nvSpPr>
        <p:spPr>
          <a:xfrm>
            <a:off x="1199688" y="1825625"/>
            <a:ext cx="9835207" cy="4478193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1684F-41BC-9CF8-EB24-3049815F6558}"/>
              </a:ext>
            </a:extLst>
          </p:cNvPr>
          <p:cNvSpPr txBox="1"/>
          <p:nvPr/>
        </p:nvSpPr>
        <p:spPr>
          <a:xfrm>
            <a:off x="1710110" y="3972372"/>
            <a:ext cx="2358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-apple-system"/>
              </a:rPr>
              <a:t># of Variable Features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-apple-system"/>
              </a:rPr>
              <a:t>Normalization Method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i="0" dirty="0" err="1">
                <a:solidFill>
                  <a:srgbClr val="333333"/>
                </a:solidFill>
                <a:effectLst/>
                <a:latin typeface="-apple-system"/>
              </a:rPr>
              <a:t>DoubletRemoval</a:t>
            </a:r>
            <a:endParaRPr lang="en-US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i="0" dirty="0" err="1">
                <a:solidFill>
                  <a:srgbClr val="333333"/>
                </a:solidFill>
                <a:effectLst/>
                <a:latin typeface="-apple-system"/>
              </a:rPr>
              <a:t>RemoveMitoGenes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i="0" dirty="0" err="1">
                <a:solidFill>
                  <a:srgbClr val="333333"/>
                </a:solidFill>
                <a:effectLst/>
                <a:latin typeface="-apple-system"/>
              </a:rPr>
              <a:t>RemoveRiboGenes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1B730-31C3-6B60-6709-DB0CD9BF5FE6}"/>
              </a:ext>
            </a:extLst>
          </p:cNvPr>
          <p:cNvSpPr txBox="1"/>
          <p:nvPr/>
        </p:nvSpPr>
        <p:spPr>
          <a:xfrm>
            <a:off x="3704434" y="1980054"/>
            <a:ext cx="235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-apple-system"/>
              </a:rPr>
              <a:t># of Variable Features</a:t>
            </a:r>
          </a:p>
          <a:p>
            <a:r>
              <a:rPr lang="en-US" dirty="0"/>
              <a:t>Selection Method</a:t>
            </a:r>
            <a:endParaRPr lang="en-US" b="1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/>
              <a:t>Correct Batch Effect</a:t>
            </a:r>
            <a:endParaRPr 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5DBF8-C46E-8EF4-28AB-E0B4E35FD9A9}"/>
              </a:ext>
            </a:extLst>
          </p:cNvPr>
          <p:cNvSpPr txBox="1"/>
          <p:nvPr/>
        </p:nvSpPr>
        <p:spPr>
          <a:xfrm>
            <a:off x="4938250" y="3676913"/>
            <a:ext cx="2979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Resolution</a:t>
            </a:r>
          </a:p>
          <a:p>
            <a:r>
              <a:rPr lang="en-US" dirty="0"/>
              <a:t>Max Resolution</a:t>
            </a:r>
          </a:p>
          <a:p>
            <a:r>
              <a:rPr lang="en-US" dirty="0"/>
              <a:t># of Principal Components</a:t>
            </a:r>
          </a:p>
          <a:p>
            <a:r>
              <a:rPr lang="en-US" i="0" dirty="0" err="1">
                <a:solidFill>
                  <a:srgbClr val="333333"/>
                </a:solidFill>
                <a:effectLst/>
                <a:latin typeface="-apple-system"/>
              </a:rPr>
              <a:t>runCellFindR</a:t>
            </a:r>
            <a:endParaRPr lang="en-US" dirty="0"/>
          </a:p>
          <a:p>
            <a:r>
              <a:rPr lang="en-US" i="0" dirty="0" err="1">
                <a:solidFill>
                  <a:srgbClr val="333333"/>
                </a:solidFill>
                <a:effectLst/>
                <a:latin typeface="-apple-system"/>
              </a:rPr>
              <a:t>findClusterforallResolution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0D9-EF21-9D02-981B-9C101723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Load_Data_h5</a:t>
            </a:r>
            <a:endParaRPr lang="en-US" dirty="0"/>
          </a:p>
        </p:txBody>
      </p:sp>
      <p:pic>
        <p:nvPicPr>
          <p:cNvPr id="6" name="Content Placeholder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1107934-2A5B-E319-2984-AE7470B17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07475" y="1825625"/>
            <a:ext cx="3443049" cy="4351338"/>
          </a:xfrm>
        </p:spPr>
      </p:pic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D5042D5F-026E-5EBE-952F-DAD830356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15683" y="17303"/>
            <a:ext cx="2783541" cy="3616643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69E68F5-1701-4ED3-CC55-2A7CA4904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683" y="3538684"/>
            <a:ext cx="2794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4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B45-28D1-8280-F695-5491771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Explanation: </a:t>
            </a:r>
            <a:r>
              <a:rPr lang="en-US" dirty="0" err="1"/>
              <a:t>LogNormalize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8CCA-B078-596E-FFAB-C49440C0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LogNormalize</a:t>
            </a:r>
            <a:r>
              <a:rPr lang="en-US" dirty="0"/>
              <a:t> means that the gene counts of each cell are divided by the total number of gene counts in each cell and multiplied by a million.</a:t>
            </a:r>
          </a:p>
          <a:p>
            <a:r>
              <a:rPr lang="en-US" dirty="0"/>
              <a:t>Then the data is natural log transformed.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2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B45-28D1-8280-F695-5491771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Explanation: 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8CCA-B078-596E-FFAB-C49440C0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 means centered log-ratio normalization.</a:t>
            </a:r>
          </a:p>
        </p:txBody>
      </p:sp>
      <p:pic>
        <p:nvPicPr>
          <p:cNvPr id="5" name="Picture 4" descr="A math equations with a few formulas&#10;&#10;Description automatically generated with medium confidence">
            <a:extLst>
              <a:ext uri="{FF2B5EF4-FFF2-40B4-BE49-F238E27FC236}">
                <a16:creationId xmlns:a16="http://schemas.microsoft.com/office/drawing/2014/main" id="{4F460FA8-5BBB-210C-04AD-7FFFC2D6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530"/>
            <a:ext cx="10684384" cy="26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B45-28D1-8280-F695-5491771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Explanation: SCT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8CCA-B078-596E-FFAB-C49440C0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SCT is a normalization method called “regularized negative binomial regression”.</a:t>
            </a:r>
          </a:p>
          <a:p>
            <a:r>
              <a:rPr lang="en-US" dirty="0"/>
              <a:t>This normalization works best to enhance the biological meaningful signature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5074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4789-0D74-5B19-A13C-2515BD9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Cell RNA-Seq data analysis steps can be put into 4 categories</a:t>
            </a:r>
          </a:p>
        </p:txBody>
      </p:sp>
      <p:pic>
        <p:nvPicPr>
          <p:cNvPr id="1026" name="Picture 2" descr="Single-Cell RNA Sequencing Analysis: A Step-by-Step Overview | SpringerLink">
            <a:extLst>
              <a:ext uri="{FF2B5EF4-FFF2-40B4-BE49-F238E27FC236}">
                <a16:creationId xmlns:a16="http://schemas.microsoft.com/office/drawing/2014/main" id="{D0259B11-00B9-9269-5720-79D86526C3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40" y="1800729"/>
            <a:ext cx="9542319" cy="496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09ABB7-EBF4-4147-8987-12E42C0A57EF}"/>
              </a:ext>
            </a:extLst>
          </p:cNvPr>
          <p:cNvSpPr/>
          <p:nvPr/>
        </p:nvSpPr>
        <p:spPr>
          <a:xfrm>
            <a:off x="8437419" y="1800729"/>
            <a:ext cx="2944091" cy="248323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1488E-93E4-42E2-7AF1-9D8DFF6A1CD1}"/>
              </a:ext>
            </a:extLst>
          </p:cNvPr>
          <p:cNvSpPr/>
          <p:nvPr/>
        </p:nvSpPr>
        <p:spPr>
          <a:xfrm>
            <a:off x="4959927" y="4283964"/>
            <a:ext cx="6421583" cy="248323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3166C-A6B8-D902-7AAE-4D79D2D48B19}"/>
              </a:ext>
            </a:extLst>
          </p:cNvPr>
          <p:cNvSpPr/>
          <p:nvPr/>
        </p:nvSpPr>
        <p:spPr>
          <a:xfrm>
            <a:off x="1324840" y="4283964"/>
            <a:ext cx="3511855" cy="248323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7B81-95AB-28DD-F038-7A170C6535B4}"/>
              </a:ext>
            </a:extLst>
          </p:cNvPr>
          <p:cNvSpPr/>
          <p:nvPr/>
        </p:nvSpPr>
        <p:spPr>
          <a:xfrm>
            <a:off x="1489363" y="1800729"/>
            <a:ext cx="3730336" cy="248323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2F75-FB1F-E973-C84D-33667735A934}"/>
              </a:ext>
            </a:extLst>
          </p:cNvPr>
          <p:cNvSpPr/>
          <p:nvPr/>
        </p:nvSpPr>
        <p:spPr>
          <a:xfrm>
            <a:off x="5247409" y="1800729"/>
            <a:ext cx="3162300" cy="2483235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B45-28D1-8280-F695-54917716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122ABA-0F85-920A-A54D-1528F0700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53279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2140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9264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502247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1720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Meaningful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LogNormalize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little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5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Very 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little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12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SCTransform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Very 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resource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8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32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0D9-EF21-9D02-981B-9C101723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accent6"/>
                </a:solidFill>
                <a:effectLst/>
                <a:latin typeface="-apple-system"/>
              </a:rPr>
              <a:t>PCA_and_Batch_Effect_Correction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 descr="A diagram of a method&#10;&#10;Description automatically generated">
            <a:extLst>
              <a:ext uri="{FF2B5EF4-FFF2-40B4-BE49-F238E27FC236}">
                <a16:creationId xmlns:a16="http://schemas.microsoft.com/office/drawing/2014/main" id="{684D47CF-57B8-CA5F-4142-CBB5437F0A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404753"/>
            <a:ext cx="5437974" cy="4699484"/>
          </a:xfrm>
        </p:spPr>
      </p:pic>
      <p:pic>
        <p:nvPicPr>
          <p:cNvPr id="13" name="Content Placeholder 12" descr="A screenshot of a phone&#10;&#10;Description automatically generated">
            <a:extLst>
              <a:ext uri="{FF2B5EF4-FFF2-40B4-BE49-F238E27FC236}">
                <a16:creationId xmlns:a16="http://schemas.microsoft.com/office/drawing/2014/main" id="{FFBC62DF-D29D-716D-656C-20C687DA7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79389" y="1825625"/>
            <a:ext cx="3367221" cy="4351338"/>
          </a:xfrm>
        </p:spPr>
      </p:pic>
    </p:spTree>
    <p:extLst>
      <p:ext uri="{BB962C8B-B14F-4D97-AF65-F5344CB8AC3E}">
        <p14:creationId xmlns:p14="http://schemas.microsoft.com/office/powerpoint/2010/main" val="389008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0D9-EF21-9D02-981B-9C101723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chemeClr val="accent6"/>
                </a:solidFill>
                <a:effectLst/>
                <a:latin typeface="-apple-system"/>
              </a:rPr>
              <a:t>Clustering_and_Find_Markers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 descr="A diagram of a cluster of components&#10;&#10;Description automatically generated with medium confidence">
            <a:extLst>
              <a:ext uri="{FF2B5EF4-FFF2-40B4-BE49-F238E27FC236}">
                <a16:creationId xmlns:a16="http://schemas.microsoft.com/office/drawing/2014/main" id="{BFB32273-1E65-5D0D-2143-CF83806C37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46065"/>
            <a:ext cx="5181600" cy="4310457"/>
          </a:xfrm>
        </p:spPr>
      </p:pic>
      <p:pic>
        <p:nvPicPr>
          <p:cNvPr id="11" name="Content Placeholder 10" descr="A screenshot of a phone&#10;&#10;Description automatically generated">
            <a:extLst>
              <a:ext uri="{FF2B5EF4-FFF2-40B4-BE49-F238E27FC236}">
                <a16:creationId xmlns:a16="http://schemas.microsoft.com/office/drawing/2014/main" id="{F8DDF959-6CAF-FBDF-4259-0B5AECEF4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712821" y="1825625"/>
            <a:ext cx="2100357" cy="4351338"/>
          </a:xfrm>
        </p:spPr>
      </p:pic>
    </p:spTree>
    <p:extLst>
      <p:ext uri="{BB962C8B-B14F-4D97-AF65-F5344CB8AC3E}">
        <p14:creationId xmlns:p14="http://schemas.microsoft.com/office/powerpoint/2010/main" val="376253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1CC4-915B-A758-C4B9-ABB1B78A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try that on our own and view the results.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D740CA-3B40-3B19-2A7E-E0A1E7E06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402" y="1825625"/>
            <a:ext cx="4643196" cy="4351338"/>
          </a:xfrm>
        </p:spPr>
      </p:pic>
    </p:spTree>
    <p:extLst>
      <p:ext uri="{BB962C8B-B14F-4D97-AF65-F5344CB8AC3E}">
        <p14:creationId xmlns:p14="http://schemas.microsoft.com/office/powerpoint/2010/main" val="362636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network&#10;&#10;Description automatically generated">
            <a:extLst>
              <a:ext uri="{FF2B5EF4-FFF2-40B4-BE49-F238E27FC236}">
                <a16:creationId xmlns:a16="http://schemas.microsoft.com/office/drawing/2014/main" id="{920887D2-781E-2740-7E04-04CF63657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689" y="1825625"/>
            <a:ext cx="979262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34789-0D74-5B19-A13C-2515BD9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CellRanger</a:t>
            </a:r>
            <a:r>
              <a:rPr lang="en-US" dirty="0"/>
              <a:t> Pipeline and </a:t>
            </a:r>
            <a:r>
              <a:rPr lang="en-US" dirty="0" err="1"/>
              <a:t>scRNA</a:t>
            </a:r>
            <a:r>
              <a:rPr lang="en-US" dirty="0"/>
              <a:t>-Analysis Module handle these 4 types of steps seamlessly.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3166C-A6B8-D902-7AAE-4D79D2D48B19}"/>
              </a:ext>
            </a:extLst>
          </p:cNvPr>
          <p:cNvSpPr/>
          <p:nvPr/>
        </p:nvSpPr>
        <p:spPr>
          <a:xfrm>
            <a:off x="8517454" y="3279891"/>
            <a:ext cx="2474858" cy="248323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7B81-95AB-28DD-F038-7A170C6535B4}"/>
              </a:ext>
            </a:extLst>
          </p:cNvPr>
          <p:cNvSpPr/>
          <p:nvPr/>
        </p:nvSpPr>
        <p:spPr>
          <a:xfrm>
            <a:off x="1199689" y="2759676"/>
            <a:ext cx="4765968" cy="300345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2F75-FB1F-E973-C84D-33667735A934}"/>
              </a:ext>
            </a:extLst>
          </p:cNvPr>
          <p:cNvSpPr/>
          <p:nvPr/>
        </p:nvSpPr>
        <p:spPr>
          <a:xfrm>
            <a:off x="6443461" y="3168206"/>
            <a:ext cx="1993958" cy="160833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9ABB7-EBF4-4147-8987-12E42C0A57EF}"/>
              </a:ext>
            </a:extLst>
          </p:cNvPr>
          <p:cNvSpPr/>
          <p:nvPr/>
        </p:nvSpPr>
        <p:spPr>
          <a:xfrm>
            <a:off x="7480458" y="3693729"/>
            <a:ext cx="956962" cy="1082809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network&#10;&#10;Description automatically generated">
            <a:extLst>
              <a:ext uri="{FF2B5EF4-FFF2-40B4-BE49-F238E27FC236}">
                <a16:creationId xmlns:a16="http://schemas.microsoft.com/office/drawing/2014/main" id="{920887D2-781E-2740-7E04-04CF63657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689" y="1825625"/>
            <a:ext cx="9792622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34789-0D74-5B19-A13C-2515BD91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related to the alignment/quantification process.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3166C-A6B8-D902-7AAE-4D79D2D48B19}"/>
              </a:ext>
            </a:extLst>
          </p:cNvPr>
          <p:cNvSpPr/>
          <p:nvPr/>
        </p:nvSpPr>
        <p:spPr>
          <a:xfrm>
            <a:off x="8517454" y="3279891"/>
            <a:ext cx="2474858" cy="248323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7B81-95AB-28DD-F038-7A170C6535B4}"/>
              </a:ext>
            </a:extLst>
          </p:cNvPr>
          <p:cNvSpPr/>
          <p:nvPr/>
        </p:nvSpPr>
        <p:spPr>
          <a:xfrm>
            <a:off x="1199689" y="2759676"/>
            <a:ext cx="4765968" cy="300345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2F75-FB1F-E973-C84D-33667735A934}"/>
              </a:ext>
            </a:extLst>
          </p:cNvPr>
          <p:cNvSpPr/>
          <p:nvPr/>
        </p:nvSpPr>
        <p:spPr>
          <a:xfrm>
            <a:off x="6443461" y="3168206"/>
            <a:ext cx="1993958" cy="160833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9ABB7-EBF4-4147-8987-12E42C0A57EF}"/>
              </a:ext>
            </a:extLst>
          </p:cNvPr>
          <p:cNvSpPr/>
          <p:nvPr/>
        </p:nvSpPr>
        <p:spPr>
          <a:xfrm>
            <a:off x="7480458" y="3693729"/>
            <a:ext cx="956962" cy="1082809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9E54-772E-E74A-6E00-2CA344DA218C}"/>
              </a:ext>
            </a:extLst>
          </p:cNvPr>
          <p:cNvSpPr txBox="1"/>
          <p:nvPr/>
        </p:nvSpPr>
        <p:spPr>
          <a:xfrm>
            <a:off x="1199688" y="2784073"/>
            <a:ext cx="2969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Parameter: 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genome_build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run_mkref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add_sequences_to_reference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run_Cell_Ranger_Count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908F-6121-3730-9AEB-8C65BF0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 err="1">
                <a:solidFill>
                  <a:schemeClr val="accent1"/>
                </a:solidFill>
              </a:rPr>
              <a:t>genome_build</a:t>
            </a:r>
            <a:r>
              <a:rPr lang="en-US" dirty="0">
                <a:solidFill>
                  <a:schemeClr val="accent1"/>
                </a:solidFill>
              </a:rPr>
              <a:t> parameter, users input the reference genome to align reads to (very important).</a:t>
            </a:r>
          </a:p>
        </p:txBody>
      </p:sp>
      <p:pic>
        <p:nvPicPr>
          <p:cNvPr id="6" name="Content Placeholder 5" descr="A diagram of a cell&#10;&#10;Description automatically generated">
            <a:extLst>
              <a:ext uri="{FF2B5EF4-FFF2-40B4-BE49-F238E27FC236}">
                <a16:creationId xmlns:a16="http://schemas.microsoft.com/office/drawing/2014/main" id="{9967A668-23BC-CC7A-31B0-A6B7C8FF7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92791"/>
            <a:ext cx="5181600" cy="4217006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D4D9FA4-A659-9247-BE8D-CF1C6DBE9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705894"/>
            <a:ext cx="5181600" cy="2590800"/>
          </a:xfrm>
        </p:spPr>
      </p:pic>
    </p:spTree>
    <p:extLst>
      <p:ext uri="{BB962C8B-B14F-4D97-AF65-F5344CB8AC3E}">
        <p14:creationId xmlns:p14="http://schemas.microsoft.com/office/powerpoint/2010/main" val="80226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908F-6121-3730-9AEB-8C65BF0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ViaFoundry</a:t>
            </a:r>
            <a:r>
              <a:rPr lang="en-US" dirty="0">
                <a:solidFill>
                  <a:schemeClr val="accent1"/>
                </a:solidFill>
              </a:rPr>
              <a:t> have several pre-built reference genomes of commonly studied organisms.</a:t>
            </a:r>
          </a:p>
        </p:txBody>
      </p:sp>
      <p:pic>
        <p:nvPicPr>
          <p:cNvPr id="6" name="Content Placeholder 5" descr="A diagram of a cell&#10;&#10;Description automatically generated">
            <a:extLst>
              <a:ext uri="{FF2B5EF4-FFF2-40B4-BE49-F238E27FC236}">
                <a16:creationId xmlns:a16="http://schemas.microsoft.com/office/drawing/2014/main" id="{9967A668-23BC-CC7A-31B0-A6B7C8FF7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92791"/>
            <a:ext cx="5181600" cy="4217006"/>
          </a:xfrm>
        </p:spPr>
      </p:pic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FBF5D63-5846-B8F1-71E6-51D6B4A87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3193912"/>
            <a:ext cx="5181600" cy="1614764"/>
          </a:xfrm>
        </p:spPr>
      </p:pic>
    </p:spTree>
    <p:extLst>
      <p:ext uri="{BB962C8B-B14F-4D97-AF65-F5344CB8AC3E}">
        <p14:creationId xmlns:p14="http://schemas.microsoft.com/office/powerpoint/2010/main" val="8717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908F-6121-3730-9AEB-8C65BF0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You can build new reference genome using their own genome </a:t>
            </a:r>
            <a:r>
              <a:rPr lang="en-US" dirty="0" err="1">
                <a:solidFill>
                  <a:schemeClr val="accent1"/>
                </a:solidFill>
              </a:rPr>
              <a:t>fasta</a:t>
            </a:r>
            <a:r>
              <a:rPr lang="en-US" dirty="0">
                <a:solidFill>
                  <a:schemeClr val="accent1"/>
                </a:solidFill>
              </a:rPr>
              <a:t> file and </a:t>
            </a:r>
            <a:r>
              <a:rPr lang="en-US" dirty="0" err="1">
                <a:solidFill>
                  <a:schemeClr val="accent1"/>
                </a:solidFill>
              </a:rPr>
              <a:t>gtf</a:t>
            </a:r>
            <a:r>
              <a:rPr lang="en-US" dirty="0">
                <a:solidFill>
                  <a:schemeClr val="accent1"/>
                </a:solidFill>
              </a:rPr>
              <a:t> file in the System Inputs Sections.</a:t>
            </a:r>
          </a:p>
        </p:txBody>
      </p:sp>
      <p:pic>
        <p:nvPicPr>
          <p:cNvPr id="6" name="Content Placeholder 5" descr="A diagram of a cell&#10;&#10;Description automatically generated">
            <a:extLst>
              <a:ext uri="{FF2B5EF4-FFF2-40B4-BE49-F238E27FC236}">
                <a16:creationId xmlns:a16="http://schemas.microsoft.com/office/drawing/2014/main" id="{9967A668-23BC-CC7A-31B0-A6B7C8FF7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92791"/>
            <a:ext cx="5181600" cy="4217006"/>
          </a:xfr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1DF067-C657-8537-C93D-E9526DD42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03018" y="1825625"/>
            <a:ext cx="4119963" cy="4351338"/>
          </a:xfrm>
        </p:spPr>
      </p:pic>
    </p:spTree>
    <p:extLst>
      <p:ext uri="{BB962C8B-B14F-4D97-AF65-F5344CB8AC3E}">
        <p14:creationId xmlns:p14="http://schemas.microsoft.com/office/powerpoint/2010/main" val="380931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908F-6121-3730-9AEB-8C65BF0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 err="1">
                <a:solidFill>
                  <a:schemeClr val="accent1"/>
                </a:solidFill>
              </a:rPr>
              <a:t>run_mkref</a:t>
            </a:r>
            <a:r>
              <a:rPr lang="en-US" dirty="0">
                <a:solidFill>
                  <a:schemeClr val="accent1"/>
                </a:solidFill>
              </a:rPr>
              <a:t> parameter, you can choose whether to build the reference file from scratch</a:t>
            </a:r>
          </a:p>
        </p:txBody>
      </p:sp>
      <p:pic>
        <p:nvPicPr>
          <p:cNvPr id="6" name="Content Placeholder 5" descr="A diagram of a cell&#10;&#10;Description automatically generated">
            <a:extLst>
              <a:ext uri="{FF2B5EF4-FFF2-40B4-BE49-F238E27FC236}">
                <a16:creationId xmlns:a16="http://schemas.microsoft.com/office/drawing/2014/main" id="{9967A668-23BC-CC7A-31B0-A6B7C8FF7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92791"/>
            <a:ext cx="5181600" cy="421700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AD7682-1912-7459-6B18-71DA53726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3743120"/>
            <a:ext cx="5181600" cy="516348"/>
          </a:xfrm>
        </p:spPr>
      </p:pic>
    </p:spTree>
    <p:extLst>
      <p:ext uri="{BB962C8B-B14F-4D97-AF65-F5344CB8AC3E}">
        <p14:creationId xmlns:p14="http://schemas.microsoft.com/office/powerpoint/2010/main" val="159946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908F-6121-3730-9AEB-8C65BF0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 err="1">
                <a:solidFill>
                  <a:schemeClr val="accent1"/>
                </a:solidFill>
              </a:rPr>
              <a:t>add_sequences_to_reference</a:t>
            </a:r>
            <a:r>
              <a:rPr lang="en-US" dirty="0">
                <a:solidFill>
                  <a:schemeClr val="accent1"/>
                </a:solidFill>
              </a:rPr>
              <a:t> parameter, you can add customize sequence to be quantified</a:t>
            </a:r>
          </a:p>
        </p:txBody>
      </p:sp>
      <p:pic>
        <p:nvPicPr>
          <p:cNvPr id="6" name="Content Placeholder 5" descr="A diagram of a cell&#10;&#10;Description automatically generated">
            <a:extLst>
              <a:ext uri="{FF2B5EF4-FFF2-40B4-BE49-F238E27FC236}">
                <a16:creationId xmlns:a16="http://schemas.microsoft.com/office/drawing/2014/main" id="{9967A668-23BC-CC7A-31B0-A6B7C8FF7C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92791"/>
            <a:ext cx="5181600" cy="421700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4EC9E0-BA14-80C4-3420-730305375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27183" y="1870723"/>
            <a:ext cx="5181600" cy="520679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C94B675-EA87-19D7-CABB-9B6533C6D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38" y="2809875"/>
            <a:ext cx="4089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731</Words>
  <Application>Microsoft Macintosh PowerPoint</Application>
  <PresentationFormat>Widescreen</PresentationFormat>
  <Paragraphs>109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Theme</vt:lpstr>
      <vt:lpstr>Single Cell RNA-Seq Analysis Tutorial Part 1</vt:lpstr>
      <vt:lpstr>Single Cell RNA-Seq data analysis steps can be put into 4 categories</vt:lpstr>
      <vt:lpstr>The CellRanger Pipeline and scRNA-Analysis Module handle these 4 types of steps seamlessly.</vt:lpstr>
      <vt:lpstr>Parameters related to the alignment/quantification process.</vt:lpstr>
      <vt:lpstr>In genome_build parameter, users input the reference genome to align reads to (very important).</vt:lpstr>
      <vt:lpstr>ViaFoundry have several pre-built reference genomes of commonly studied organisms.</vt:lpstr>
      <vt:lpstr>You can build new reference genome using their own genome fasta file and gtf file in the System Inputs Sections.</vt:lpstr>
      <vt:lpstr>In run_mkref parameter, you can choose whether to build the reference file from scratch</vt:lpstr>
      <vt:lpstr>In add_sequences_to_reference parameter, you can add customize sequence to be quantified</vt:lpstr>
      <vt:lpstr>In run_Cell_Ranger_Count parameter, you can change Cell Ranger Alignment and Quantification setting</vt:lpstr>
      <vt:lpstr>Parameters that are related to the filtering of the Cells</vt:lpstr>
      <vt:lpstr>Ambient_RNA_Removal</vt:lpstr>
      <vt:lpstr>run_scRNA_Analysis </vt:lpstr>
      <vt:lpstr>Parameters that are related to the Dimension Reduction and Clustering</vt:lpstr>
      <vt:lpstr>Parameters that are related to the Dimension Reduction and Clustering</vt:lpstr>
      <vt:lpstr>Load_Data_h5</vt:lpstr>
      <vt:lpstr>Normalization Explanation: LogNormalize</vt:lpstr>
      <vt:lpstr>Normalization Explanation: CLR</vt:lpstr>
      <vt:lpstr>Normalization Explanation: SCT</vt:lpstr>
      <vt:lpstr>Table summary</vt:lpstr>
      <vt:lpstr>PCA_and_Batch_Effect_Correction</vt:lpstr>
      <vt:lpstr>Clustering_and_Find_Markers</vt:lpstr>
      <vt:lpstr>Now let’s try that on our own and view the results.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Zhaorong</dc:creator>
  <cp:lastModifiedBy>Li, Zhaorong</cp:lastModifiedBy>
  <cp:revision>107</cp:revision>
  <dcterms:created xsi:type="dcterms:W3CDTF">2024-01-11T15:32:34Z</dcterms:created>
  <dcterms:modified xsi:type="dcterms:W3CDTF">2024-09-17T14:17:50Z</dcterms:modified>
</cp:coreProperties>
</file>