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ill Sans" panose="020B0502020104020203" pitchFamily="34" charset="-79"/>
      <p:regular r:id="rId29"/>
      <p:bold r:id="rId30"/>
    </p:embeddedFont>
    <p:embeddedFont>
      <p:font typeface="Helvetica Neue" panose="02000503000000020004" pitchFamily="2"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Raleway" pitchFamily="2" charset="77"/>
      <p:regular r:id="rId39"/>
      <p:bold r:id="rId40"/>
      <p:italic r:id="rId41"/>
      <p:boldItalic r:id="rId42"/>
    </p:embeddedFont>
    <p:embeddedFont>
      <p:font typeface="Tahoma" panose="020B0604030504040204" pitchFamily="3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7ED4F-8BCB-4274-9D87-24BDDB1ECE9E}">
  <a:tblStyle styleId="{98C7ED4F-8BCB-4274-9D87-24BDDB1ECE9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9ED"/>
          </a:solidFill>
        </a:fill>
      </a:tcStyle>
    </a:wholeTbl>
    <a:band1H>
      <a:tcTxStyle/>
      <a:tcStyle>
        <a:tcBdr/>
        <a:fill>
          <a:solidFill>
            <a:srgbClr val="CFCFD9"/>
          </a:solidFill>
        </a:fill>
      </a:tcStyle>
    </a:band1H>
    <a:band2H>
      <a:tcTxStyle/>
      <a:tcStyle>
        <a:tcBdr/>
      </a:tcStyle>
    </a:band2H>
    <a:band1V>
      <a:tcTxStyle/>
      <a:tcStyle>
        <a:tcBdr/>
        <a:fill>
          <a:solidFill>
            <a:srgbClr val="CFCFD9"/>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RNA-Seq data, there may be multiple goals in mind, the most common and our focus here will be differential expression. However, it is good to keep in mind there are many other ways to explore these data and they will require different library preparation strategies, as well as different pipelines to process them.</a:t>
            </a:r>
            <a:endParaRPr/>
          </a:p>
          <a:p>
            <a:pPr marL="0" lvl="0" indent="0" algn="l" rtl="0">
              <a:spcBef>
                <a:spcPts val="0"/>
              </a:spcBef>
              <a:spcAft>
                <a:spcPts val="0"/>
              </a:spcAft>
              <a:buNone/>
            </a:pPr>
            <a:r>
              <a:rPr lang="en"/>
              <a:t>Examples: finding variants (sequence or structural), assembly of new transcriptomes, RNA editing...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4b5978567_1_14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Without normalization, our quantification would imply that all genes are higher expressed in Replicate 2 (y axis)</a:t>
            </a:r>
            <a:endParaRPr/>
          </a:p>
        </p:txBody>
      </p:sp>
      <p:sp>
        <p:nvSpPr>
          <p:cNvPr id="511" name="Google Shape;511;g74b5978567_1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4b5978567_1_1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Now we have to revisit our previous assumptions.</a:t>
            </a:r>
            <a:endParaRPr/>
          </a:p>
          <a:p>
            <a:pPr marL="0" lvl="0" indent="0" algn="l" rtl="0">
              <a:spcBef>
                <a:spcPts val="0"/>
              </a:spcBef>
              <a:spcAft>
                <a:spcPts val="0"/>
              </a:spcAft>
              <a:buNone/>
            </a:pPr>
            <a:r>
              <a:rPr lang="en"/>
              <a:t>Here is an example of a gene where you know two isoforms exist, 1 &amp; 2, where isoform 1 transcript is formed by 4 exons and the isoform 2 transcript by 3 exons, some of the exons are also common between the two isoforms.</a:t>
            </a:r>
            <a:endParaRPr/>
          </a:p>
          <a:p>
            <a:pPr marL="0" lvl="0" indent="0" algn="l" rtl="0">
              <a:spcBef>
                <a:spcPts val="0"/>
              </a:spcBef>
              <a:spcAft>
                <a:spcPts val="0"/>
              </a:spcAft>
              <a:buNone/>
            </a:pPr>
            <a:r>
              <a:rPr lang="en"/>
              <a:t>One way to deal with this is to define one isoform per gene, and restrict the experiment to a gene level analysis</a:t>
            </a:r>
            <a:endParaRPr/>
          </a:p>
          <a:p>
            <a:pPr marL="0" lvl="0" indent="0" algn="l" rtl="0">
              <a:spcBef>
                <a:spcPts val="0"/>
              </a:spcBef>
              <a:spcAft>
                <a:spcPts val="0"/>
              </a:spcAft>
              <a:buNone/>
            </a:pPr>
            <a:r>
              <a:rPr lang="en"/>
              <a:t>They are convenient, but both of these methods present problems and the estimated transcript abundance will differ from the truth</a:t>
            </a:r>
            <a:endParaRPr/>
          </a:p>
          <a:p>
            <a:pPr marL="0" lvl="0" indent="0" algn="l" rtl="0">
              <a:spcBef>
                <a:spcPts val="0"/>
              </a:spcBef>
              <a:spcAft>
                <a:spcPts val="0"/>
              </a:spcAft>
              <a:buNone/>
            </a:pPr>
            <a:r>
              <a:rPr lang="en"/>
              <a:t>Union will result in underestimated expression for genes where there is alternative splicing, and intersection will reduce the power for DE analysis</a:t>
            </a:r>
            <a:endParaRPr/>
          </a:p>
        </p:txBody>
      </p:sp>
      <p:sp>
        <p:nvSpPr>
          <p:cNvPr id="518" name="Google Shape;518;g74b5978567_1_1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74b5978567_1_1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Many current models handle the read mapping uncertainty by constructing a 'likelihood function' that models the sequencing process and identifies isoform abundance estimates that best explain the reads obtained in the experiment.</a:t>
            </a:r>
            <a:endParaRPr/>
          </a:p>
          <a:p>
            <a:pPr marL="0" lvl="0" indent="0" algn="l" rtl="0">
              <a:spcBef>
                <a:spcPts val="0"/>
              </a:spcBef>
              <a:spcAft>
                <a:spcPts val="0"/>
              </a:spcAft>
              <a:buNone/>
            </a:pPr>
            <a:endParaRPr/>
          </a:p>
          <a:p>
            <a:pPr marL="0" lvl="0" indent="0" algn="l" rtl="0">
              <a:spcBef>
                <a:spcPts val="0"/>
              </a:spcBef>
              <a:spcAft>
                <a:spcPts val="0"/>
              </a:spcAft>
              <a:buNone/>
            </a:pPr>
            <a:r>
              <a:rPr lang="en"/>
              <a:t>Reads that map to unique regions of each isoform are fine as they are, the problem lies with the reads from common exons</a:t>
            </a:r>
            <a:endParaRPr/>
          </a:p>
          <a:p>
            <a:pPr marL="0" lvl="0" indent="0" algn="l" rtl="0">
              <a:spcBef>
                <a:spcPts val="0"/>
              </a:spcBef>
              <a:spcAft>
                <a:spcPts val="0"/>
              </a:spcAft>
              <a:buNone/>
            </a:pPr>
            <a:endParaRPr/>
          </a:p>
          <a:p>
            <a:pPr marL="0" lvl="0" indent="0" algn="l" rtl="0">
              <a:spcBef>
                <a:spcPts val="0"/>
              </a:spcBef>
              <a:spcAft>
                <a:spcPts val="0"/>
              </a:spcAft>
              <a:buNone/>
            </a:pPr>
            <a:r>
              <a:rPr lang="en"/>
              <a:t>The fragment length distribution is know from the library construction (bioanalyzer trace for example) and remember that in a paired-end sequencing experiment we generate reads from the 3’ and 5’ ends of each fragment</a:t>
            </a:r>
            <a:endParaRPr/>
          </a:p>
        </p:txBody>
      </p:sp>
      <p:sp>
        <p:nvSpPr>
          <p:cNvPr id="527" name="Google Shape;527;g74b5978567_1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74b5978567_1_1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Insert size is calculated from the alignment distance of two reads in a pair, considering the mature transcript (spliced)</a:t>
            </a:r>
            <a:endParaRPr/>
          </a:p>
          <a:p>
            <a:pPr marL="0" lvl="0" indent="0" algn="l" rtl="0">
              <a:spcBef>
                <a:spcPts val="0"/>
              </a:spcBef>
              <a:spcAft>
                <a:spcPts val="0"/>
              </a:spcAft>
              <a:buNone/>
            </a:pPr>
            <a:r>
              <a:rPr lang="en"/>
              <a:t>The distance between these paired reads is calculated for each isoform reconstruction</a:t>
            </a:r>
            <a:endParaRPr/>
          </a:p>
          <a:p>
            <a:pPr marL="0" lvl="0" indent="0" algn="l" rtl="0">
              <a:spcBef>
                <a:spcPts val="0"/>
              </a:spcBef>
              <a:spcAft>
                <a:spcPts val="0"/>
              </a:spcAft>
              <a:buNone/>
            </a:pPr>
            <a:r>
              <a:rPr lang="en"/>
              <a:t>And we end up with a distribution</a:t>
            </a:r>
            <a:endParaRPr/>
          </a:p>
        </p:txBody>
      </p:sp>
      <p:sp>
        <p:nvSpPr>
          <p:cNvPr id="535" name="Google Shape;535;g74b5978567_1_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74b5978567_1_1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We can then use this empirical distribution for read assignment, </a:t>
            </a:r>
            <a:endParaRPr/>
          </a:p>
          <a:p>
            <a:pPr marL="0" lvl="0" indent="0" algn="l" rtl="0">
              <a:spcBef>
                <a:spcPts val="0"/>
              </a:spcBef>
              <a:spcAft>
                <a:spcPts val="0"/>
              </a:spcAft>
              <a:buNone/>
            </a:pPr>
            <a:r>
              <a:rPr lang="en"/>
              <a:t>For example here we have a pair of reads which map to common exons between 3 isoforms, </a:t>
            </a:r>
            <a:endParaRPr/>
          </a:p>
          <a:p>
            <a:pPr marL="0" lvl="0" indent="0" algn="l" rtl="0">
              <a:spcBef>
                <a:spcPts val="0"/>
              </a:spcBef>
              <a:spcAft>
                <a:spcPts val="0"/>
              </a:spcAft>
              <a:buNone/>
            </a:pPr>
            <a:r>
              <a:rPr lang="en"/>
              <a:t>For each isoform, the distance is calculated, green and brown would have distance d1 and purple would have distance d2</a:t>
            </a:r>
            <a:endParaRPr/>
          </a:p>
          <a:p>
            <a:pPr marL="0" lvl="0" indent="0" algn="l" rtl="0">
              <a:spcBef>
                <a:spcPts val="0"/>
              </a:spcBef>
              <a:spcAft>
                <a:spcPts val="0"/>
              </a:spcAft>
              <a:buNone/>
            </a:pPr>
            <a:r>
              <a:rPr lang="en"/>
              <a:t>According to the insert size distribution we observed, which of these is more likely to have given origin to these reads? Purple transcript!</a:t>
            </a:r>
            <a:endParaRPr/>
          </a:p>
        </p:txBody>
      </p:sp>
      <p:sp>
        <p:nvSpPr>
          <p:cNvPr id="573" name="Google Shape;573;g74b5978567_1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74b5978567_1_14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We want to estimate the relative abundance for each transcript</a:t>
            </a:r>
            <a:endParaRPr/>
          </a:p>
          <a:p>
            <a:pPr marL="0" lvl="0" indent="0" algn="l" rtl="0">
              <a:spcBef>
                <a:spcPts val="0"/>
              </a:spcBef>
              <a:spcAft>
                <a:spcPts val="0"/>
              </a:spcAft>
              <a:buNone/>
            </a:pPr>
            <a:r>
              <a:rPr lang="en"/>
              <a:t>But we do not know the fragment alignment source</a:t>
            </a:r>
            <a:endParaRPr/>
          </a:p>
          <a:p>
            <a:pPr marL="0" lvl="0" indent="0" algn="l" rtl="0">
              <a:spcBef>
                <a:spcPts val="0"/>
              </a:spcBef>
              <a:spcAft>
                <a:spcPts val="0"/>
              </a:spcAft>
              <a:buNone/>
            </a:pPr>
            <a:r>
              <a:rPr lang="en"/>
              <a:t>What we do know are the fragment alignments, what are the possible transcripts present, and the fragment length distribution</a:t>
            </a:r>
            <a:endParaRPr/>
          </a:p>
          <a:p>
            <a:pPr marL="0" lvl="0" indent="0" algn="l" rtl="0">
              <a:spcBef>
                <a:spcPts val="0"/>
              </a:spcBef>
              <a:spcAft>
                <a:spcPts val="0"/>
              </a:spcAft>
              <a:buNone/>
            </a:pPr>
            <a:r>
              <a:rPr lang="en"/>
              <a:t>So the probability of a given alignment a having originated from a transcript t, given that we have the distribution of sizes D, and the transcript relative abundance theta t</a:t>
            </a:r>
            <a:endParaRPr/>
          </a:p>
          <a:p>
            <a:pPr marL="0" lvl="0" indent="0" algn="l" rtl="0">
              <a:spcBef>
                <a:spcPts val="0"/>
              </a:spcBef>
              <a:spcAft>
                <a:spcPts val="0"/>
              </a:spcAft>
              <a:buNone/>
            </a:pPr>
            <a:r>
              <a:rPr lang="en"/>
              <a:t>Is equal to theta t times the length of the transcript t</a:t>
            </a:r>
            <a:endParaRPr/>
          </a:p>
          <a:p>
            <a:pPr marL="0" lvl="0" indent="0" algn="l" rtl="0">
              <a:spcBef>
                <a:spcPts val="0"/>
              </a:spcBef>
              <a:spcAft>
                <a:spcPts val="0"/>
              </a:spcAft>
              <a:buNone/>
            </a:pPr>
            <a:r>
              <a:rPr lang="en"/>
              <a:t>Over the sum of theta s times length of transcript s (for all other transcripts that a maps to)</a:t>
            </a:r>
            <a:endParaRPr/>
          </a:p>
          <a:p>
            <a:pPr marL="0" lvl="0" indent="0" algn="l" rtl="0">
              <a:spcBef>
                <a:spcPts val="0"/>
              </a:spcBef>
              <a:spcAft>
                <a:spcPts val="0"/>
              </a:spcAft>
              <a:buNone/>
            </a:pPr>
            <a:r>
              <a:rPr lang="en"/>
              <a:t>Times the probability of obtaining a fragment of length l for a in transcript t, given the fragment length distribution D</a:t>
            </a:r>
            <a:endParaRPr/>
          </a:p>
          <a:p>
            <a:pPr marL="0" lvl="0" indent="0" algn="l" rtl="0">
              <a:spcBef>
                <a:spcPts val="0"/>
              </a:spcBef>
              <a:spcAft>
                <a:spcPts val="0"/>
              </a:spcAft>
              <a:buNone/>
            </a:pPr>
            <a:endParaRPr/>
          </a:p>
          <a:p>
            <a:pPr marL="0" lvl="0" indent="0" algn="l" rtl="0">
              <a:spcBef>
                <a:spcPts val="0"/>
              </a:spcBef>
              <a:spcAft>
                <a:spcPts val="0"/>
              </a:spcAft>
              <a:buNone/>
            </a:pPr>
            <a:r>
              <a:rPr lang="en"/>
              <a:t>This is solvable by and algorithm called EM = expectation maximization, to solve for the values of theta that maximize the observed data likelihood</a:t>
            </a:r>
            <a:endParaRPr/>
          </a:p>
        </p:txBody>
      </p:sp>
      <p:sp>
        <p:nvSpPr>
          <p:cNvPr id="628" name="Google Shape;628;g74b5978567_1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74b5978567_1_14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Read counts </a:t>
            </a:r>
            <a:r>
              <a:rPr lang="en" b="1"/>
              <a:t>n</a:t>
            </a:r>
            <a:r>
              <a:rPr lang="en"/>
              <a:t> for a given sample </a:t>
            </a:r>
            <a:r>
              <a:rPr lang="en" b="1"/>
              <a:t>s</a:t>
            </a:r>
            <a:r>
              <a:rPr lang="en"/>
              <a:t> and a gene </a:t>
            </a:r>
            <a:r>
              <a:rPr lang="en" b="1"/>
              <a:t>g</a:t>
            </a:r>
            <a:r>
              <a:rPr lang="en"/>
              <a:t>, follow a multinomial distribution considering the set of all genes. </a:t>
            </a:r>
            <a:endParaRPr/>
          </a:p>
          <a:p>
            <a:pPr marL="0" lvl="0" indent="0" algn="l" rtl="0">
              <a:spcBef>
                <a:spcPts val="0"/>
              </a:spcBef>
              <a:spcAft>
                <a:spcPts val="0"/>
              </a:spcAft>
              <a:buNone/>
            </a:pPr>
            <a:endParaRPr/>
          </a:p>
          <a:p>
            <a:pPr marL="0" lvl="0" indent="0" algn="l" rtl="0">
              <a:spcBef>
                <a:spcPts val="0"/>
              </a:spcBef>
              <a:spcAft>
                <a:spcPts val="0"/>
              </a:spcAft>
              <a:buNone/>
            </a:pPr>
            <a:r>
              <a:rPr lang="en"/>
              <a:t>More general models will use additional information to accommodate the uncertainty of the data</a:t>
            </a:r>
            <a:endParaRPr/>
          </a:p>
          <a:p>
            <a:pPr marL="0" lvl="0" indent="0" algn="l" rtl="0">
              <a:spcBef>
                <a:spcPts val="0"/>
              </a:spcBef>
              <a:spcAft>
                <a:spcPts val="0"/>
              </a:spcAft>
              <a:buNone/>
            </a:pPr>
            <a:endParaRPr/>
          </a:p>
        </p:txBody>
      </p:sp>
      <p:sp>
        <p:nvSpPr>
          <p:cNvPr id="647" name="Google Shape;647;g74b5978567_1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74b5978567_1_13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g74b5978567_1_1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74b5978567_1_14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g74b5978567_1_1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74b5978567_1_14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g74b5978567_1_1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48907a3d6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48907a3d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for differential gene expression we need to use the mapped reads and figure out what was the level of expression of each gene in the original cell or tissue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74b5978567_1_14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g74b5978567_1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748907a3d6_0_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748907a3d6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4b5978567_1_1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 few things to consider about the experiment…</a:t>
            </a:r>
            <a:endParaRPr/>
          </a:p>
          <a:p>
            <a:pPr marL="0" lvl="0" indent="0" algn="l" rtl="0">
              <a:spcBef>
                <a:spcPts val="0"/>
              </a:spcBef>
              <a:spcAft>
                <a:spcPts val="0"/>
              </a:spcAft>
              <a:buNone/>
            </a:pPr>
            <a:r>
              <a:rPr lang="en"/>
              <a:t>You will recover more reads from longer transcripts (generated more fragments) and from transcripts that are more highly expressed (also generate more fragments)</a:t>
            </a:r>
            <a:endParaRPr/>
          </a:p>
          <a:p>
            <a:pPr marL="0" lvl="0" indent="0" algn="l" rtl="0">
              <a:spcBef>
                <a:spcPts val="0"/>
              </a:spcBef>
              <a:spcAft>
                <a:spcPts val="0"/>
              </a:spcAft>
              <a:buNone/>
            </a:pPr>
            <a:r>
              <a:rPr lang="en"/>
              <a:t>In addition, the variable number of reads sequenced and fragments captured will also introduce variability between samples</a:t>
            </a:r>
            <a:endParaRPr/>
          </a:p>
        </p:txBody>
      </p:sp>
      <p:sp>
        <p:nvSpPr>
          <p:cNvPr id="262" name="Google Shape;262;g74b5978567_1_1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4b5978567_1_1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g74b5978567_1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74b5978567_1_13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Like we saw on the previous lecture on genomic alignment, there is uncertainty in the read mapping, genes have paralogs that share sequence similarity, it is hard to define a single true location for each short read to have originated from.</a:t>
            </a:r>
            <a:endParaRPr/>
          </a:p>
        </p:txBody>
      </p:sp>
      <p:sp>
        <p:nvSpPr>
          <p:cNvPr id="471" name="Google Shape;471;g74b5978567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4b5978567_1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g74b5978567_1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74b5978567_1_13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In this simple example, a success (getting a read) has a probability of theta (relative abundance of the gene) and the probability of obtaining n reads from gene g in N trials (total reads) follows the binomial distribution. </a:t>
            </a:r>
            <a:endParaRPr/>
          </a:p>
          <a:p>
            <a:pPr marL="0" lvl="0" indent="0" algn="l" rtl="0">
              <a:spcBef>
                <a:spcPts val="0"/>
              </a:spcBef>
              <a:spcAft>
                <a:spcPts val="0"/>
              </a:spcAft>
              <a:buNone/>
            </a:pPr>
            <a:r>
              <a:rPr lang="en"/>
              <a:t>So it can be written as the probability of obtaining n successes given the relative abundance (theta g), which is equal to </a:t>
            </a:r>
            <a:endParaRPr/>
          </a:p>
          <a:p>
            <a:pPr marL="0" lvl="0" indent="0" algn="l" rtl="0">
              <a:spcBef>
                <a:spcPts val="0"/>
              </a:spcBef>
              <a:spcAft>
                <a:spcPts val="0"/>
              </a:spcAft>
              <a:buNone/>
            </a:pPr>
            <a:r>
              <a:rPr lang="en"/>
              <a:t>The binomial coefficient, in this case N choose n</a:t>
            </a:r>
            <a:endParaRPr/>
          </a:p>
          <a:p>
            <a:pPr marL="0" lvl="0" indent="0" algn="l" rtl="0">
              <a:spcBef>
                <a:spcPts val="0"/>
              </a:spcBef>
              <a:spcAft>
                <a:spcPts val="0"/>
              </a:spcAft>
              <a:buNone/>
            </a:pPr>
            <a:r>
              <a:rPr lang="en"/>
              <a:t>Times the probability of n successes (theta to the power of n)</a:t>
            </a:r>
            <a:endParaRPr/>
          </a:p>
          <a:p>
            <a:pPr marL="0" lvl="0" indent="0" algn="l" rtl="0">
              <a:spcBef>
                <a:spcPts val="0"/>
              </a:spcBef>
              <a:spcAft>
                <a:spcPts val="0"/>
              </a:spcAft>
              <a:buNone/>
            </a:pPr>
            <a:r>
              <a:rPr lang="en"/>
              <a:t>Times the probability of N-n failures ([1-theta] to the power of N-n)</a:t>
            </a:r>
            <a:endParaRPr/>
          </a:p>
          <a:p>
            <a:pPr marL="0" lvl="0" indent="0" algn="l" rtl="0">
              <a:spcBef>
                <a:spcPts val="0"/>
              </a:spcBef>
              <a:spcAft>
                <a:spcPts val="0"/>
              </a:spcAft>
              <a:buNone/>
            </a:pPr>
            <a:endParaRPr/>
          </a:p>
          <a:p>
            <a:pPr marL="0" lvl="0" indent="0" algn="l" rtl="0">
              <a:spcBef>
                <a:spcPts val="0"/>
              </a:spcBef>
              <a:spcAft>
                <a:spcPts val="0"/>
              </a:spcAft>
              <a:buNone/>
            </a:pPr>
            <a:r>
              <a:rPr lang="en"/>
              <a:t>Which means our best estimate of the true relative abundance is n over N</a:t>
            </a:r>
            <a:endParaRPr/>
          </a:p>
          <a:p>
            <a:pPr marL="0" lvl="0" indent="0" algn="l" rtl="0">
              <a:spcBef>
                <a:spcPts val="0"/>
              </a:spcBef>
              <a:spcAft>
                <a:spcPts val="0"/>
              </a:spcAft>
              <a:buNone/>
            </a:pPr>
            <a:endParaRPr/>
          </a:p>
          <a:p>
            <a:pPr marL="0" lvl="0" indent="0" algn="l" rtl="0">
              <a:spcBef>
                <a:spcPts val="0"/>
              </a:spcBef>
              <a:spcAft>
                <a:spcPts val="0"/>
              </a:spcAft>
              <a:buNone/>
            </a:pPr>
            <a:r>
              <a:rPr lang="en"/>
              <a:t>*** we wish it were this simple, remember the three assumptions we made on the previous slide and see how we cannot get to the true relative abundance of a gene based on the reads sequenced</a:t>
            </a:r>
            <a:endParaRPr/>
          </a:p>
        </p:txBody>
      </p:sp>
      <p:sp>
        <p:nvSpPr>
          <p:cNvPr id="488" name="Google Shape;488;g74b5978567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74b5978567_1_1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g74b5978567_1_1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74b5978567_1_14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The most important reason is sequencing depth</a:t>
            </a:r>
            <a:endParaRPr/>
          </a:p>
        </p:txBody>
      </p:sp>
      <p:sp>
        <p:nvSpPr>
          <p:cNvPr id="504" name="Google Shape;504;g74b5978567_1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ullets - 2 Column">
  <p:cSld name="Title &amp; Bullets - 2 Column">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892969" y="133945"/>
            <a:ext cx="7358100" cy="1285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1pPr>
            <a:lvl2pPr marL="0" marR="0" lvl="1" indent="1524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2pPr>
            <a:lvl3pPr marL="0" marR="0" lvl="2" indent="2921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3pPr>
            <a:lvl4pPr marL="0" marR="0" lvl="3" indent="4445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4pPr>
            <a:lvl5pPr marL="0" marR="0" lvl="4" indent="5842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5pPr>
            <a:lvl6pPr marL="0" marR="0" lvl="5" indent="7366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6pPr>
            <a:lvl7pPr marL="0" marR="0" lvl="6" indent="8890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7pPr>
            <a:lvl8pPr marL="0" marR="0" lvl="7" indent="10287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8pPr>
            <a:lvl9pPr marL="0" marR="0" lvl="8" indent="1181100" algn="ctr" rtl="0">
              <a:lnSpc>
                <a:spcPct val="100000"/>
              </a:lnSpc>
              <a:spcBef>
                <a:spcPts val="0"/>
              </a:spcBef>
              <a:spcAft>
                <a:spcPts val="0"/>
              </a:spcAft>
              <a:buClr>
                <a:srgbClr val="000000"/>
              </a:buClr>
              <a:buSzPts val="2800"/>
              <a:buFont typeface="Gill Sans"/>
              <a:buNone/>
              <a:defRPr sz="5400" b="0" i="0" u="none" strike="noStrike" cap="none">
                <a:solidFill>
                  <a:srgbClr val="000000"/>
                </a:solidFill>
                <a:latin typeface="Gill Sans"/>
                <a:ea typeface="Gill Sans"/>
                <a:cs typeface="Gill Sans"/>
                <a:sym typeface="Gill Sans"/>
              </a:defRPr>
            </a:lvl9pPr>
          </a:lstStyle>
          <a:p>
            <a:endParaRPr/>
          </a:p>
        </p:txBody>
      </p:sp>
      <p:sp>
        <p:nvSpPr>
          <p:cNvPr id="84" name="Google Shape;84;p13"/>
          <p:cNvSpPr txBox="1">
            <a:spLocks noGrp="1"/>
          </p:cNvSpPr>
          <p:nvPr>
            <p:ph type="body" idx="1"/>
          </p:nvPr>
        </p:nvSpPr>
        <p:spPr>
          <a:xfrm>
            <a:off x="892969" y="1460004"/>
            <a:ext cx="7358100" cy="3013800"/>
          </a:xfrm>
          <a:prstGeom prst="rect">
            <a:avLst/>
          </a:prstGeom>
          <a:noFill/>
          <a:ln>
            <a:noFill/>
          </a:ln>
        </p:spPr>
        <p:txBody>
          <a:bodyPr spcFirstLastPara="1" wrap="square" lIns="91425" tIns="91425" rIns="91425" bIns="91425" anchor="t" anchorCtr="0">
            <a:noAutofit/>
          </a:bodyPr>
          <a:lstStyle>
            <a:lvl1pPr marL="457200" marR="0" lvl="0"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1pPr>
            <a:lvl2pPr marL="914400" marR="0" lvl="1"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2pPr>
            <a:lvl3pPr marL="1371600" marR="0" lvl="2"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3pPr>
            <a:lvl4pPr marL="1828800" marR="0" lvl="3"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4pPr>
            <a:lvl5pPr marL="2286000" marR="0" lvl="4" indent="-450850" algn="l" rtl="0">
              <a:lnSpc>
                <a:spcPct val="100000"/>
              </a:lnSpc>
              <a:spcBef>
                <a:spcPts val="2400"/>
              </a:spcBef>
              <a:spcAft>
                <a:spcPts val="0"/>
              </a:spcAft>
              <a:buClr>
                <a:srgbClr val="000000"/>
              </a:buClr>
              <a:buSzPts val="3500"/>
              <a:buFont typeface="Gill Sans"/>
              <a:buChar char="•"/>
              <a:defRPr sz="2100" b="0" i="0" u="none" strike="noStrike" cap="none">
                <a:solidFill>
                  <a:srgbClr val="000000"/>
                </a:solidFill>
                <a:latin typeface="Gill Sans"/>
                <a:ea typeface="Gill Sans"/>
                <a:cs typeface="Gill Sans"/>
                <a:sym typeface="Gill Sans"/>
              </a:defRPr>
            </a:lvl5pPr>
            <a:lvl6pPr marL="2743200" marR="0" lvl="5"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6pPr>
            <a:lvl7pPr marL="3200400" marR="0" lvl="6"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7pPr>
            <a:lvl8pPr marL="3657600" marR="0" lvl="7"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8pPr>
            <a:lvl9pPr marL="4114800" marR="0" lvl="8" indent="-520700" algn="l" rtl="0">
              <a:lnSpc>
                <a:spcPct val="100000"/>
              </a:lnSpc>
              <a:spcBef>
                <a:spcPts val="3100"/>
              </a:spcBef>
              <a:spcAft>
                <a:spcPts val="0"/>
              </a:spcAft>
              <a:buClr>
                <a:srgbClr val="000000"/>
              </a:buClr>
              <a:buSzPts val="4600"/>
              <a:buFont typeface="Helvetica Neue"/>
              <a:buChar char="•"/>
              <a:defRPr sz="2700" b="0" i="0" u="none" strike="noStrike" cap="none">
                <a:solidFill>
                  <a:srgbClr val="000000"/>
                </a:solidFill>
                <a:latin typeface="Helvetica Neue"/>
                <a:ea typeface="Helvetica Neue"/>
                <a:cs typeface="Helvetica Neue"/>
                <a:sym typeface="Helvetica Neue"/>
              </a:defRPr>
            </a:lvl9pPr>
          </a:lstStyle>
          <a:p>
            <a:endParaRPr/>
          </a:p>
        </p:txBody>
      </p:sp>
      <p:sp>
        <p:nvSpPr>
          <p:cNvPr id="85" name="Google Shape;85;p13"/>
          <p:cNvSpPr txBox="1">
            <a:spLocks noGrp="1"/>
          </p:cNvSpPr>
          <p:nvPr>
            <p:ph type="sldNum" idx="12"/>
          </p:nvPr>
        </p:nvSpPr>
        <p:spPr>
          <a:xfrm>
            <a:off x="4446984" y="4882307"/>
            <a:ext cx="241200" cy="1941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1200" b="0" i="0" u="none" strike="noStrike" cap="none">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
              <a:t>‹#›</a:t>
            </a:fld>
            <a:endParaRPr sz="1000">
              <a:solidFill>
                <a:schemeClr val="accent1"/>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381000" y="914400"/>
            <a:ext cx="83820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R="0" lvl="0" algn="ctr" rtl="0">
              <a:spcBef>
                <a:spcPts val="0"/>
              </a:spcBef>
              <a:spcAft>
                <a:spcPts val="0"/>
              </a:spcAft>
              <a:buSzPts val="2800"/>
              <a:buNone/>
              <a:defRPr sz="2400" b="0" i="0" u="none" strike="noStrike" cap="none">
                <a:solidFill>
                  <a:srgbClr val="FFFFFF"/>
                </a:solidFill>
                <a:latin typeface="Tahoma"/>
                <a:ea typeface="Tahoma"/>
                <a:cs typeface="Tahoma"/>
                <a:sym typeface="Tahoma"/>
              </a:defRPr>
            </a:lvl1pPr>
            <a:lvl2pPr marR="0" lvl="1" algn="l" rtl="0">
              <a:spcBef>
                <a:spcPts val="0"/>
              </a:spcBef>
              <a:spcAft>
                <a:spcPts val="0"/>
              </a:spcAft>
              <a:buSzPts val="28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28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28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28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28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28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28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28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R="0" lvl="0" algn="ctr" rtl="0">
              <a:spcBef>
                <a:spcPts val="0"/>
              </a:spcBef>
              <a:spcAft>
                <a:spcPts val="0"/>
              </a:spcAft>
              <a:buSzPts val="2800"/>
              <a:buNone/>
              <a:defRPr sz="2400" b="0" i="0" u="none" strike="noStrike" cap="none">
                <a:solidFill>
                  <a:srgbClr val="FFFFFF"/>
                </a:solidFill>
                <a:latin typeface="Tahoma"/>
                <a:ea typeface="Tahoma"/>
                <a:cs typeface="Tahoma"/>
                <a:sym typeface="Tahoma"/>
              </a:defRPr>
            </a:lvl1pPr>
            <a:lvl2pPr marR="0" lvl="1" algn="l" rtl="0">
              <a:spcBef>
                <a:spcPts val="0"/>
              </a:spcBef>
              <a:spcAft>
                <a:spcPts val="0"/>
              </a:spcAft>
              <a:buSzPts val="28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28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28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28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28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28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28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28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4"/>
        <p:cNvGrpSpPr/>
        <p:nvPr/>
      </p:nvGrpSpPr>
      <p:grpSpPr>
        <a:xfrm>
          <a:off x="0" y="0"/>
          <a:ext cx="0" cy="0"/>
          <a:chOff x="0" y="0"/>
          <a:chExt cx="0" cy="0"/>
        </a:xfrm>
      </p:grpSpPr>
      <p:sp>
        <p:nvSpPr>
          <p:cNvPr id="95" name="Google Shape;95;p17"/>
          <p:cNvSpPr txBox="1">
            <a:spLocks noGrp="1"/>
          </p:cNvSpPr>
          <p:nvPr>
            <p:ph type="subTitle" idx="1"/>
          </p:nvPr>
        </p:nvSpPr>
        <p:spPr>
          <a:xfrm>
            <a:off x="685800" y="2514600"/>
            <a:ext cx="7772400" cy="342900"/>
          </a:xfrm>
          <a:prstGeom prst="rect">
            <a:avLst/>
          </a:prstGeom>
          <a:noFill/>
          <a:ln>
            <a:noFill/>
          </a:ln>
        </p:spPr>
        <p:txBody>
          <a:bodyPr spcFirstLastPara="1" wrap="square" lIns="91425" tIns="91425" rIns="91425" bIns="91425" anchor="t" anchorCtr="0">
            <a:noAutofit/>
          </a:bodyPr>
          <a:lstStyle>
            <a:lvl1pPr marL="0" marR="0" lvl="0" indent="0" algn="ctr" rtl="0">
              <a:spcBef>
                <a:spcPts val="360"/>
              </a:spcBef>
              <a:spcAft>
                <a:spcPts val="0"/>
              </a:spcAft>
              <a:buClr>
                <a:srgbClr val="888888"/>
              </a:buClr>
              <a:buSzPts val="1800"/>
              <a:buFont typeface="Arial"/>
              <a:buNone/>
              <a:defRPr sz="1800" b="0" i="0" u="none" strike="noStrike" cap="none">
                <a:solidFill>
                  <a:srgbClr val="888888"/>
                </a:solidFill>
                <a:latin typeface="Tahoma"/>
                <a:ea typeface="Tahoma"/>
                <a:cs typeface="Tahoma"/>
                <a:sym typeface="Tahoma"/>
              </a:defRPr>
            </a:lvl1pPr>
            <a:lvl2pPr marL="457200" marR="0" lvl="1" indent="0" algn="ctr" rtl="0">
              <a:spcBef>
                <a:spcPts val="600"/>
              </a:spcBef>
              <a:spcAft>
                <a:spcPts val="0"/>
              </a:spcAft>
              <a:buClr>
                <a:srgbClr val="888888"/>
              </a:buClr>
              <a:buSzPts val="1600"/>
              <a:buFont typeface="Arial"/>
              <a:buNone/>
              <a:defRPr sz="1600" b="0" i="0" u="none" strike="noStrike" cap="none">
                <a:solidFill>
                  <a:srgbClr val="888888"/>
                </a:solidFill>
                <a:latin typeface="Tahoma"/>
                <a:ea typeface="Tahoma"/>
                <a:cs typeface="Tahoma"/>
                <a:sym typeface="Tahoma"/>
              </a:defRPr>
            </a:lvl2pPr>
            <a:lvl3pPr marL="914400" marR="0" lvl="2" indent="0" algn="ctr" rtl="0">
              <a:spcBef>
                <a:spcPts val="600"/>
              </a:spcBef>
              <a:spcAft>
                <a:spcPts val="0"/>
              </a:spcAft>
              <a:buClr>
                <a:srgbClr val="888888"/>
              </a:buClr>
              <a:buSzPts val="1400"/>
              <a:buFont typeface="Arial"/>
              <a:buNone/>
              <a:defRPr sz="1400" b="0" i="0" u="none" strike="noStrike" cap="none">
                <a:solidFill>
                  <a:srgbClr val="888888"/>
                </a:solidFill>
                <a:latin typeface="Tahoma"/>
                <a:ea typeface="Tahoma"/>
                <a:cs typeface="Tahoma"/>
                <a:sym typeface="Tahoma"/>
              </a:defRPr>
            </a:lvl3pPr>
            <a:lvl4pPr marL="1371600" marR="0" lvl="3" indent="0" algn="ctr" rtl="0">
              <a:spcBef>
                <a:spcPts val="600"/>
              </a:spcBef>
              <a:spcAft>
                <a:spcPts val="0"/>
              </a:spcAft>
              <a:buClr>
                <a:srgbClr val="888888"/>
              </a:buClr>
              <a:buSzPts val="1300"/>
              <a:buFont typeface="Arial"/>
              <a:buNone/>
              <a:defRPr sz="1300" b="0" i="0" u="none" strike="noStrike" cap="none">
                <a:solidFill>
                  <a:srgbClr val="888888"/>
                </a:solidFill>
                <a:latin typeface="Tahoma"/>
                <a:ea typeface="Tahoma"/>
                <a:cs typeface="Tahoma"/>
                <a:sym typeface="Tahoma"/>
              </a:defRPr>
            </a:lvl4pPr>
            <a:lvl5pPr marL="1828800" marR="0" lvl="4" indent="0" algn="ctr" rtl="0">
              <a:spcBef>
                <a:spcPts val="600"/>
              </a:spcBef>
              <a:spcAft>
                <a:spcPts val="0"/>
              </a:spcAft>
              <a:buClr>
                <a:srgbClr val="888888"/>
              </a:buClr>
              <a:buSzPts val="1300"/>
              <a:buFont typeface="Arial"/>
              <a:buNone/>
              <a:defRPr sz="1300" b="0" i="0" u="none" strike="noStrike" cap="none">
                <a:solidFill>
                  <a:srgbClr val="888888"/>
                </a:solidFill>
                <a:latin typeface="Tahoma"/>
                <a:ea typeface="Tahoma"/>
                <a:cs typeface="Tahoma"/>
                <a:sym typeface="Tahoma"/>
              </a:defRPr>
            </a:lvl5pPr>
            <a:lvl6pPr marL="2286000" marR="0" lvl="5" indent="0" algn="ctr" rtl="0">
              <a:spcBef>
                <a:spcPts val="600"/>
              </a:spcBef>
              <a:spcAft>
                <a:spcPts val="0"/>
              </a:spcAft>
              <a:buClr>
                <a:srgbClr val="888888"/>
              </a:buClr>
              <a:buSzPts val="1200"/>
              <a:buFont typeface="Arial"/>
              <a:buNone/>
              <a:defRPr sz="1200" b="0" i="0" u="none" strike="noStrike" cap="none">
                <a:solidFill>
                  <a:srgbClr val="888888"/>
                </a:solidFill>
                <a:latin typeface="Tahoma"/>
                <a:ea typeface="Tahoma"/>
                <a:cs typeface="Tahoma"/>
                <a:sym typeface="Tahoma"/>
              </a:defRPr>
            </a:lvl6pPr>
            <a:lvl7pPr marL="2743200" marR="0" lvl="6" indent="0" algn="ctr" rtl="0">
              <a:spcBef>
                <a:spcPts val="6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96" name="Google Shape;96;p17"/>
          <p:cNvSpPr txBox="1">
            <a:spLocks noGrp="1"/>
          </p:cNvSpPr>
          <p:nvPr>
            <p:ph type="ctrTitle"/>
          </p:nvPr>
        </p:nvSpPr>
        <p:spPr>
          <a:xfrm>
            <a:off x="685800" y="1885950"/>
            <a:ext cx="7772400" cy="6630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2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97" name="Google Shape;97;p17"/>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7"/>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9" name="Google Shape;99;p17"/>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381000" y="914400"/>
            <a:ext cx="83820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4" name="Google Shape;104;p19"/>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05"/>
        <p:cNvGrpSpPr/>
        <p:nvPr/>
      </p:nvGrpSpPr>
      <p:grpSpPr>
        <a:xfrm>
          <a:off x="0" y="0"/>
          <a:ext cx="0" cy="0"/>
          <a:chOff x="0" y="0"/>
          <a:chExt cx="0" cy="0"/>
        </a:xfrm>
      </p:grpSpPr>
      <p:sp>
        <p:nvSpPr>
          <p:cNvPr id="106" name="Google Shape;106;p20"/>
          <p:cNvSpPr txBox="1">
            <a:spLocks noGrp="1"/>
          </p:cNvSpPr>
          <p:nvPr>
            <p:ph type="ctrTitle"/>
          </p:nvPr>
        </p:nvSpPr>
        <p:spPr>
          <a:xfrm>
            <a:off x="685800" y="742950"/>
            <a:ext cx="7772400" cy="3429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1"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07" name="Google Shape;107;p20"/>
          <p:cNvSpPr txBox="1">
            <a:spLocks noGrp="1"/>
          </p:cNvSpPr>
          <p:nvPr>
            <p:ph type="body" idx="1"/>
          </p:nvPr>
        </p:nvSpPr>
        <p:spPr>
          <a:xfrm>
            <a:off x="685800" y="1543050"/>
            <a:ext cx="7772400" cy="11430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body" idx="2"/>
          </p:nvPr>
        </p:nvSpPr>
        <p:spPr>
          <a:xfrm>
            <a:off x="685800" y="2800350"/>
            <a:ext cx="7772400" cy="228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60"/>
              </a:spcBef>
              <a:spcAft>
                <a:spcPts val="0"/>
              </a:spcAft>
              <a:buClr>
                <a:srgbClr val="A6A6A6"/>
              </a:buClr>
              <a:buSzPts val="1800"/>
              <a:buFont typeface="Arial"/>
              <a:buNone/>
              <a:defRPr sz="1800" b="0" i="0" u="none" strike="noStrike" cap="none">
                <a:solidFill>
                  <a:srgbClr val="A6A6A6"/>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20"/>
          <p:cNvSpPr txBox="1">
            <a:spLocks noGrp="1"/>
          </p:cNvSpPr>
          <p:nvPr>
            <p:ph type="body" idx="3"/>
          </p:nvPr>
        </p:nvSpPr>
        <p:spPr>
          <a:xfrm>
            <a:off x="685800" y="3028950"/>
            <a:ext cx="7772400" cy="228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60"/>
              </a:spcBef>
              <a:spcAft>
                <a:spcPts val="0"/>
              </a:spcAft>
              <a:buClr>
                <a:srgbClr val="A6A6A6"/>
              </a:buClr>
              <a:buSzPts val="1800"/>
              <a:buFont typeface="Arial"/>
              <a:buNone/>
              <a:defRPr sz="1800" b="0" i="0" u="none" strike="noStrike" cap="none">
                <a:solidFill>
                  <a:srgbClr val="A6A6A6"/>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0" name="Google Shape;110;p20"/>
          <p:cNvSpPr txBox="1">
            <a:spLocks noGrp="1"/>
          </p:cNvSpPr>
          <p:nvPr>
            <p:ph type="body" idx="4"/>
          </p:nvPr>
        </p:nvSpPr>
        <p:spPr>
          <a:xfrm>
            <a:off x="685800" y="3257550"/>
            <a:ext cx="7772400" cy="228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60"/>
              </a:spcBef>
              <a:spcAft>
                <a:spcPts val="0"/>
              </a:spcAft>
              <a:buClr>
                <a:srgbClr val="A6A6A6"/>
              </a:buClr>
              <a:buSzPts val="1800"/>
              <a:buFont typeface="Arial"/>
              <a:buNone/>
              <a:defRPr sz="1800" b="0" i="0" u="none" strike="noStrike" cap="none">
                <a:solidFill>
                  <a:srgbClr val="A6A6A6"/>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685800" y="1885950"/>
            <a:ext cx="7772400" cy="6630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2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722313" y="3305175"/>
            <a:ext cx="7772400" cy="1021500"/>
          </a:xfrm>
          <a:prstGeom prst="rect">
            <a:avLst/>
          </a:prstGeom>
          <a:solidFill>
            <a:srgbClr val="3F3F3F"/>
          </a:solid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2400" b="1"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15" name="Google Shape;115;p22"/>
          <p:cNvSpPr txBox="1">
            <a:spLocks noGrp="1"/>
          </p:cNvSpPr>
          <p:nvPr>
            <p:ph type="body" idx="1"/>
          </p:nvPr>
        </p:nvSpPr>
        <p:spPr>
          <a:xfrm>
            <a:off x="722313" y="2057400"/>
            <a:ext cx="7772400" cy="1125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360"/>
              </a:spcBef>
              <a:spcAft>
                <a:spcPts val="0"/>
              </a:spcAft>
              <a:buClr>
                <a:srgbClr val="888888"/>
              </a:buClr>
              <a:buSzPts val="1800"/>
              <a:buFont typeface="Arial"/>
              <a:buNone/>
              <a:defRPr sz="1800" b="0" i="0" u="none" strike="noStrike" cap="none">
                <a:solidFill>
                  <a:srgbClr val="888888"/>
                </a:solidFill>
                <a:latin typeface="Tahoma"/>
                <a:ea typeface="Tahoma"/>
                <a:cs typeface="Tahoma"/>
                <a:sym typeface="Tahoma"/>
              </a:defRPr>
            </a:lvl1pPr>
            <a:lvl2pPr marL="914400" marR="0" lvl="1" indent="-228600" algn="l" rtl="0">
              <a:spcBef>
                <a:spcPts val="600"/>
              </a:spcBef>
              <a:spcAft>
                <a:spcPts val="0"/>
              </a:spcAft>
              <a:buClr>
                <a:srgbClr val="888888"/>
              </a:buClr>
              <a:buSzPts val="1600"/>
              <a:buFont typeface="Arial"/>
              <a:buNone/>
              <a:defRPr sz="1800" b="0" i="0" u="none" strike="noStrike" cap="none">
                <a:solidFill>
                  <a:srgbClr val="888888"/>
                </a:solidFill>
                <a:latin typeface="Tahoma"/>
                <a:ea typeface="Tahoma"/>
                <a:cs typeface="Tahoma"/>
                <a:sym typeface="Tahoma"/>
              </a:defRPr>
            </a:lvl2pPr>
            <a:lvl3pPr marL="1371600" marR="0" lvl="2" indent="-228600" algn="l" rtl="0">
              <a:spcBef>
                <a:spcPts val="600"/>
              </a:spcBef>
              <a:spcAft>
                <a:spcPts val="0"/>
              </a:spcAft>
              <a:buClr>
                <a:srgbClr val="888888"/>
              </a:buClr>
              <a:buSzPts val="1400"/>
              <a:buFont typeface="Arial"/>
              <a:buNone/>
              <a:defRPr sz="1600" b="0" i="0" u="none" strike="noStrike" cap="none">
                <a:solidFill>
                  <a:srgbClr val="888888"/>
                </a:solidFill>
                <a:latin typeface="Tahoma"/>
                <a:ea typeface="Tahoma"/>
                <a:cs typeface="Tahoma"/>
                <a:sym typeface="Tahoma"/>
              </a:defRPr>
            </a:lvl3pPr>
            <a:lvl4pPr marL="1828800" marR="0" lvl="3" indent="-228600" algn="l" rtl="0">
              <a:spcBef>
                <a:spcPts val="600"/>
              </a:spcBef>
              <a:spcAft>
                <a:spcPts val="0"/>
              </a:spcAft>
              <a:buClr>
                <a:srgbClr val="888888"/>
              </a:buClr>
              <a:buSzPts val="1300"/>
              <a:buFont typeface="Arial"/>
              <a:buNone/>
              <a:defRPr sz="1400" b="0" i="0" u="none" strike="noStrike" cap="none">
                <a:solidFill>
                  <a:srgbClr val="888888"/>
                </a:solidFill>
                <a:latin typeface="Tahoma"/>
                <a:ea typeface="Tahoma"/>
                <a:cs typeface="Tahoma"/>
                <a:sym typeface="Tahoma"/>
              </a:defRPr>
            </a:lvl4pPr>
            <a:lvl5pPr marL="2286000" marR="0" lvl="4" indent="-228600" algn="l" rtl="0">
              <a:spcBef>
                <a:spcPts val="600"/>
              </a:spcBef>
              <a:spcAft>
                <a:spcPts val="0"/>
              </a:spcAft>
              <a:buClr>
                <a:srgbClr val="888888"/>
              </a:buClr>
              <a:buSzPts val="1300"/>
              <a:buFont typeface="Arial"/>
              <a:buNone/>
              <a:defRPr sz="1400" b="0" i="0" u="none" strike="noStrike" cap="none">
                <a:solidFill>
                  <a:srgbClr val="888888"/>
                </a:solidFill>
                <a:latin typeface="Tahoma"/>
                <a:ea typeface="Tahoma"/>
                <a:cs typeface="Tahoma"/>
                <a:sym typeface="Tahoma"/>
              </a:defRPr>
            </a:lvl5pPr>
            <a:lvl6pPr marL="2743200" marR="0" lvl="5" indent="-228600" algn="l" rtl="0">
              <a:spcBef>
                <a:spcPts val="600"/>
              </a:spcBef>
              <a:spcAft>
                <a:spcPts val="0"/>
              </a:spcAft>
              <a:buClr>
                <a:srgbClr val="888888"/>
              </a:buClr>
              <a:buSzPts val="1200"/>
              <a:buFont typeface="Arial"/>
              <a:buNone/>
              <a:defRPr sz="1400" b="0" i="0" u="none" strike="noStrike" cap="none">
                <a:solidFill>
                  <a:srgbClr val="888888"/>
                </a:solidFill>
                <a:latin typeface="Tahoma"/>
                <a:ea typeface="Tahoma"/>
                <a:cs typeface="Tahoma"/>
                <a:sym typeface="Tahoma"/>
              </a:defRPr>
            </a:lvl6pPr>
            <a:lvl7pPr marL="3200400" marR="0" lvl="6" indent="-228600" algn="l" rtl="0">
              <a:spcBef>
                <a:spcPts val="600"/>
              </a:spcBef>
              <a:spcAft>
                <a:spcPts val="0"/>
              </a:spcAft>
              <a:buClr>
                <a:srgbClr val="888888"/>
              </a:buClr>
              <a:buSzPts val="11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16" name="Google Shape;116;p22"/>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p22"/>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8" name="Google Shape;118;p22"/>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20"/>
        <p:cNvGrpSpPr/>
        <p:nvPr/>
      </p:nvGrpSpPr>
      <p:grpSpPr>
        <a:xfrm>
          <a:off x="0" y="0"/>
          <a:ext cx="0" cy="0"/>
          <a:chOff x="0" y="0"/>
          <a:chExt cx="0" cy="0"/>
        </a:xfrm>
      </p:grpSpPr>
      <p:sp>
        <p:nvSpPr>
          <p:cNvPr id="121" name="Google Shape;121;p24"/>
          <p:cNvSpPr txBox="1">
            <a:spLocks noGrp="1"/>
          </p:cNvSpPr>
          <p:nvPr>
            <p:ph type="body" idx="1"/>
          </p:nvPr>
        </p:nvSpPr>
        <p:spPr>
          <a:xfrm>
            <a:off x="381000" y="914400"/>
            <a:ext cx="83820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body" idx="2"/>
          </p:nvPr>
        </p:nvSpPr>
        <p:spPr>
          <a:xfrm>
            <a:off x="381000" y="2857500"/>
            <a:ext cx="83820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24" name="Google Shape;124;p24"/>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24"/>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26" name="Google Shape;126;p24"/>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7"/>
        <p:cNvGrpSpPr/>
        <p:nvPr/>
      </p:nvGrpSpPr>
      <p:grpSpPr>
        <a:xfrm>
          <a:off x="0" y="0"/>
          <a:ext cx="0" cy="0"/>
          <a:chOff x="0" y="0"/>
          <a:chExt cx="0" cy="0"/>
        </a:xfrm>
      </p:grpSpPr>
      <p:sp>
        <p:nvSpPr>
          <p:cNvPr id="128" name="Google Shape;128;p25"/>
          <p:cNvSpPr txBox="1">
            <a:spLocks noGrp="1"/>
          </p:cNvSpPr>
          <p:nvPr>
            <p:ph type="body" idx="1"/>
          </p:nvPr>
        </p:nvSpPr>
        <p:spPr>
          <a:xfrm>
            <a:off x="381000" y="914400"/>
            <a:ext cx="4114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42900" algn="l" rtl="0">
              <a:spcBef>
                <a:spcPts val="6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228600" algn="l" rtl="0">
              <a:spcBef>
                <a:spcPts val="360"/>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body" idx="2"/>
          </p:nvPr>
        </p:nvSpPr>
        <p:spPr>
          <a:xfrm>
            <a:off x="4648200" y="914400"/>
            <a:ext cx="4114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42900" algn="l" rtl="0">
              <a:spcBef>
                <a:spcPts val="6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228600" algn="l" rtl="0">
              <a:spcBef>
                <a:spcPts val="360"/>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31" name="Google Shape;131;p25"/>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3" name="Google Shape;133;p25"/>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4"/>
        <p:cNvGrpSpPr/>
        <p:nvPr/>
      </p:nvGrpSpPr>
      <p:grpSpPr>
        <a:xfrm>
          <a:off x="0" y="0"/>
          <a:ext cx="0" cy="0"/>
          <a:chOff x="0" y="0"/>
          <a:chExt cx="0" cy="0"/>
        </a:xfrm>
      </p:grpSpPr>
      <p:sp>
        <p:nvSpPr>
          <p:cNvPr id="135" name="Google Shape;135;p26"/>
          <p:cNvSpPr txBox="1">
            <a:spLocks noGrp="1"/>
          </p:cNvSpPr>
          <p:nvPr>
            <p:ph type="body" idx="1"/>
          </p:nvPr>
        </p:nvSpPr>
        <p:spPr>
          <a:xfrm>
            <a:off x="381000" y="914400"/>
            <a:ext cx="4114800" cy="4797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800"/>
              <a:buFont typeface="Arial"/>
              <a:buNone/>
              <a:defRPr sz="2400" b="1" i="0" u="none" strike="noStrike" cap="none">
                <a:solidFill>
                  <a:schemeClr val="dk1"/>
                </a:solidFill>
                <a:latin typeface="Tahoma"/>
                <a:ea typeface="Tahoma"/>
                <a:cs typeface="Tahoma"/>
                <a:sym typeface="Tahoma"/>
              </a:defRPr>
            </a:lvl1pPr>
            <a:lvl2pPr marL="914400" marR="0" lvl="1" indent="-228600" algn="l" rtl="0">
              <a:spcBef>
                <a:spcPts val="600"/>
              </a:spcBef>
              <a:spcAft>
                <a:spcPts val="0"/>
              </a:spcAft>
              <a:buClr>
                <a:schemeClr val="dk1"/>
              </a:buClr>
              <a:buSzPts val="1600"/>
              <a:buFont typeface="Arial"/>
              <a:buNone/>
              <a:defRPr sz="2000" b="1" i="0" u="none" strike="noStrike" cap="none">
                <a:solidFill>
                  <a:schemeClr val="dk1"/>
                </a:solidFill>
                <a:latin typeface="Tahoma"/>
                <a:ea typeface="Tahoma"/>
                <a:cs typeface="Tahoma"/>
                <a:sym typeface="Tahoma"/>
              </a:defRPr>
            </a:lvl2pPr>
            <a:lvl3pPr marL="1371600" marR="0" lvl="2" indent="-228600" algn="l" rtl="0">
              <a:spcBef>
                <a:spcPts val="600"/>
              </a:spcBef>
              <a:spcAft>
                <a:spcPts val="0"/>
              </a:spcAft>
              <a:buClr>
                <a:schemeClr val="dk1"/>
              </a:buClr>
              <a:buSzPts val="1400"/>
              <a:buFont typeface="Arial"/>
              <a:buNone/>
              <a:defRPr sz="1800" b="1" i="0" u="none" strike="noStrike" cap="none">
                <a:solidFill>
                  <a:schemeClr val="dk1"/>
                </a:solidFill>
                <a:latin typeface="Tahoma"/>
                <a:ea typeface="Tahoma"/>
                <a:cs typeface="Tahoma"/>
                <a:sym typeface="Tahoma"/>
              </a:defRPr>
            </a:lvl3pPr>
            <a:lvl4pPr marL="1828800" marR="0" lvl="3" indent="-228600" algn="l" rtl="0">
              <a:spcBef>
                <a:spcPts val="600"/>
              </a:spcBef>
              <a:spcAft>
                <a:spcPts val="0"/>
              </a:spcAft>
              <a:buClr>
                <a:schemeClr val="dk1"/>
              </a:buClr>
              <a:buSzPts val="1300"/>
              <a:buFont typeface="Arial"/>
              <a:buNone/>
              <a:defRPr sz="1600" b="1" i="0" u="none" strike="noStrike" cap="none">
                <a:solidFill>
                  <a:schemeClr val="dk1"/>
                </a:solidFill>
                <a:latin typeface="Tahoma"/>
                <a:ea typeface="Tahoma"/>
                <a:cs typeface="Tahoma"/>
                <a:sym typeface="Tahoma"/>
              </a:defRPr>
            </a:lvl4pPr>
            <a:lvl5pPr marL="2286000" marR="0" lvl="4" indent="-228600" algn="l" rtl="0">
              <a:spcBef>
                <a:spcPts val="600"/>
              </a:spcBef>
              <a:spcAft>
                <a:spcPts val="0"/>
              </a:spcAft>
              <a:buClr>
                <a:schemeClr val="dk1"/>
              </a:buClr>
              <a:buSzPts val="1300"/>
              <a:buFont typeface="Arial"/>
              <a:buNone/>
              <a:defRPr sz="1600" b="1" i="0" u="none" strike="noStrike" cap="none">
                <a:solidFill>
                  <a:schemeClr val="dk1"/>
                </a:solidFill>
                <a:latin typeface="Tahoma"/>
                <a:ea typeface="Tahoma"/>
                <a:cs typeface="Tahoma"/>
                <a:sym typeface="Tahoma"/>
              </a:defRPr>
            </a:lvl5pPr>
            <a:lvl6pPr marL="2743200" marR="0" lvl="5" indent="-228600" algn="l" rtl="0">
              <a:spcBef>
                <a:spcPts val="600"/>
              </a:spcBef>
              <a:spcAft>
                <a:spcPts val="0"/>
              </a:spcAft>
              <a:buClr>
                <a:schemeClr val="dk1"/>
              </a:buClr>
              <a:buSzPts val="1200"/>
              <a:buFont typeface="Arial"/>
              <a:buNone/>
              <a:defRPr sz="1600" b="1" i="0" u="none" strike="noStrike" cap="none">
                <a:solidFill>
                  <a:schemeClr val="dk1"/>
                </a:solidFill>
                <a:latin typeface="Tahoma"/>
                <a:ea typeface="Tahoma"/>
                <a:cs typeface="Tahoma"/>
                <a:sym typeface="Tahoma"/>
              </a:defRPr>
            </a:lvl6pPr>
            <a:lvl7pPr marL="3200400" marR="0" lvl="6" indent="-228600" algn="l" rtl="0">
              <a:spcBef>
                <a:spcPts val="600"/>
              </a:spcBef>
              <a:spcAft>
                <a:spcPts val="0"/>
              </a:spcAft>
              <a:buClr>
                <a:schemeClr val="dk1"/>
              </a:buClr>
              <a:buSzPts val="11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6" name="Google Shape;136;p26"/>
          <p:cNvSpPr txBox="1">
            <a:spLocks noGrp="1"/>
          </p:cNvSpPr>
          <p:nvPr>
            <p:ph type="body" idx="2"/>
          </p:nvPr>
        </p:nvSpPr>
        <p:spPr>
          <a:xfrm>
            <a:off x="381000" y="1394221"/>
            <a:ext cx="4114800" cy="32922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7" name="Google Shape;137;p26"/>
          <p:cNvSpPr txBox="1">
            <a:spLocks noGrp="1"/>
          </p:cNvSpPr>
          <p:nvPr>
            <p:ph type="body" idx="3"/>
          </p:nvPr>
        </p:nvSpPr>
        <p:spPr>
          <a:xfrm>
            <a:off x="4651376" y="914400"/>
            <a:ext cx="4114800" cy="4797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800"/>
              <a:buFont typeface="Arial"/>
              <a:buNone/>
              <a:defRPr sz="2400" b="1" i="0" u="none" strike="noStrike" cap="none">
                <a:solidFill>
                  <a:schemeClr val="dk1"/>
                </a:solidFill>
                <a:latin typeface="Tahoma"/>
                <a:ea typeface="Tahoma"/>
                <a:cs typeface="Tahoma"/>
                <a:sym typeface="Tahoma"/>
              </a:defRPr>
            </a:lvl1pPr>
            <a:lvl2pPr marL="914400" marR="0" lvl="1" indent="-228600" algn="l" rtl="0">
              <a:spcBef>
                <a:spcPts val="600"/>
              </a:spcBef>
              <a:spcAft>
                <a:spcPts val="0"/>
              </a:spcAft>
              <a:buClr>
                <a:schemeClr val="dk1"/>
              </a:buClr>
              <a:buSzPts val="1600"/>
              <a:buFont typeface="Arial"/>
              <a:buNone/>
              <a:defRPr sz="2000" b="1" i="0" u="none" strike="noStrike" cap="none">
                <a:solidFill>
                  <a:schemeClr val="dk1"/>
                </a:solidFill>
                <a:latin typeface="Tahoma"/>
                <a:ea typeface="Tahoma"/>
                <a:cs typeface="Tahoma"/>
                <a:sym typeface="Tahoma"/>
              </a:defRPr>
            </a:lvl2pPr>
            <a:lvl3pPr marL="1371600" marR="0" lvl="2" indent="-228600" algn="l" rtl="0">
              <a:spcBef>
                <a:spcPts val="600"/>
              </a:spcBef>
              <a:spcAft>
                <a:spcPts val="0"/>
              </a:spcAft>
              <a:buClr>
                <a:schemeClr val="dk1"/>
              </a:buClr>
              <a:buSzPts val="1400"/>
              <a:buFont typeface="Arial"/>
              <a:buNone/>
              <a:defRPr sz="1800" b="1" i="0" u="none" strike="noStrike" cap="none">
                <a:solidFill>
                  <a:schemeClr val="dk1"/>
                </a:solidFill>
                <a:latin typeface="Tahoma"/>
                <a:ea typeface="Tahoma"/>
                <a:cs typeface="Tahoma"/>
                <a:sym typeface="Tahoma"/>
              </a:defRPr>
            </a:lvl3pPr>
            <a:lvl4pPr marL="1828800" marR="0" lvl="3" indent="-228600" algn="l" rtl="0">
              <a:spcBef>
                <a:spcPts val="600"/>
              </a:spcBef>
              <a:spcAft>
                <a:spcPts val="0"/>
              </a:spcAft>
              <a:buClr>
                <a:schemeClr val="dk1"/>
              </a:buClr>
              <a:buSzPts val="1300"/>
              <a:buFont typeface="Arial"/>
              <a:buNone/>
              <a:defRPr sz="1600" b="1" i="0" u="none" strike="noStrike" cap="none">
                <a:solidFill>
                  <a:schemeClr val="dk1"/>
                </a:solidFill>
                <a:latin typeface="Tahoma"/>
                <a:ea typeface="Tahoma"/>
                <a:cs typeface="Tahoma"/>
                <a:sym typeface="Tahoma"/>
              </a:defRPr>
            </a:lvl4pPr>
            <a:lvl5pPr marL="2286000" marR="0" lvl="4" indent="-228600" algn="l" rtl="0">
              <a:spcBef>
                <a:spcPts val="600"/>
              </a:spcBef>
              <a:spcAft>
                <a:spcPts val="0"/>
              </a:spcAft>
              <a:buClr>
                <a:schemeClr val="dk1"/>
              </a:buClr>
              <a:buSzPts val="1300"/>
              <a:buFont typeface="Arial"/>
              <a:buNone/>
              <a:defRPr sz="1600" b="1" i="0" u="none" strike="noStrike" cap="none">
                <a:solidFill>
                  <a:schemeClr val="dk1"/>
                </a:solidFill>
                <a:latin typeface="Tahoma"/>
                <a:ea typeface="Tahoma"/>
                <a:cs typeface="Tahoma"/>
                <a:sym typeface="Tahoma"/>
              </a:defRPr>
            </a:lvl5pPr>
            <a:lvl6pPr marL="2743200" marR="0" lvl="5" indent="-228600" algn="l" rtl="0">
              <a:spcBef>
                <a:spcPts val="600"/>
              </a:spcBef>
              <a:spcAft>
                <a:spcPts val="0"/>
              </a:spcAft>
              <a:buClr>
                <a:schemeClr val="dk1"/>
              </a:buClr>
              <a:buSzPts val="1200"/>
              <a:buFont typeface="Arial"/>
              <a:buNone/>
              <a:defRPr sz="1600" b="1" i="0" u="none" strike="noStrike" cap="none">
                <a:solidFill>
                  <a:schemeClr val="dk1"/>
                </a:solidFill>
                <a:latin typeface="Tahoma"/>
                <a:ea typeface="Tahoma"/>
                <a:cs typeface="Tahoma"/>
                <a:sym typeface="Tahoma"/>
              </a:defRPr>
            </a:lvl6pPr>
            <a:lvl7pPr marL="3200400" marR="0" lvl="6" indent="-228600" algn="l" rtl="0">
              <a:spcBef>
                <a:spcPts val="600"/>
              </a:spcBef>
              <a:spcAft>
                <a:spcPts val="0"/>
              </a:spcAft>
              <a:buClr>
                <a:schemeClr val="dk1"/>
              </a:buClr>
              <a:buSzPts val="11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8" name="Google Shape;138;p26"/>
          <p:cNvSpPr txBox="1">
            <a:spLocks noGrp="1"/>
          </p:cNvSpPr>
          <p:nvPr>
            <p:ph type="body" idx="4"/>
          </p:nvPr>
        </p:nvSpPr>
        <p:spPr>
          <a:xfrm>
            <a:off x="4648201" y="1394221"/>
            <a:ext cx="4114800" cy="32922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6pPr>
            <a:lvl7pPr marL="3200400" marR="0" lvl="6" indent="-330200" algn="l" rtl="0">
              <a:spcBef>
                <a:spcPts val="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9" name="Google Shape;139;p26"/>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40" name="Google Shape;140;p26"/>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26"/>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42" name="Google Shape;142;p26"/>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43"/>
        <p:cNvGrpSpPr/>
        <p:nvPr/>
      </p:nvGrpSpPr>
      <p:grpSpPr>
        <a:xfrm>
          <a:off x="0" y="0"/>
          <a:ext cx="0" cy="0"/>
          <a:chOff x="0" y="0"/>
          <a:chExt cx="0" cy="0"/>
        </a:xfrm>
      </p:grpSpPr>
      <p:sp>
        <p:nvSpPr>
          <p:cNvPr id="144" name="Google Shape;144;p27"/>
          <p:cNvSpPr txBox="1">
            <a:spLocks noGrp="1"/>
          </p:cNvSpPr>
          <p:nvPr>
            <p:ph type="body" idx="1"/>
          </p:nvPr>
        </p:nvSpPr>
        <p:spPr>
          <a:xfrm>
            <a:off x="381000" y="914400"/>
            <a:ext cx="5638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5" name="Google Shape;145;p27"/>
          <p:cNvSpPr txBox="1">
            <a:spLocks noGrp="1"/>
          </p:cNvSpPr>
          <p:nvPr>
            <p:ph type="body" idx="2"/>
          </p:nvPr>
        </p:nvSpPr>
        <p:spPr>
          <a:xfrm>
            <a:off x="6172200" y="914400"/>
            <a:ext cx="2590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6" name="Google Shape;146;p27"/>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47" name="Google Shape;147;p27"/>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8" name="Google Shape;148;p27"/>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49" name="Google Shape;149;p27"/>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50"/>
        <p:cNvGrpSpPr/>
        <p:nvPr/>
      </p:nvGrpSpPr>
      <p:grpSpPr>
        <a:xfrm>
          <a:off x="0" y="0"/>
          <a:ext cx="0" cy="0"/>
          <a:chOff x="0" y="0"/>
          <a:chExt cx="0" cy="0"/>
        </a:xfrm>
      </p:grpSpPr>
      <p:sp>
        <p:nvSpPr>
          <p:cNvPr id="151" name="Google Shape;151;p28"/>
          <p:cNvSpPr txBox="1">
            <a:spLocks noGrp="1"/>
          </p:cNvSpPr>
          <p:nvPr>
            <p:ph type="body" idx="1"/>
          </p:nvPr>
        </p:nvSpPr>
        <p:spPr>
          <a:xfrm>
            <a:off x="3124200" y="914400"/>
            <a:ext cx="5638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2" name="Google Shape;152;p28"/>
          <p:cNvSpPr txBox="1">
            <a:spLocks noGrp="1"/>
          </p:cNvSpPr>
          <p:nvPr>
            <p:ph type="body" idx="2"/>
          </p:nvPr>
        </p:nvSpPr>
        <p:spPr>
          <a:xfrm>
            <a:off x="381000" y="914400"/>
            <a:ext cx="2590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3" name="Google Shape;153;p28"/>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4" name="Google Shape;154;p28"/>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5" name="Google Shape;155;p28"/>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6" name="Google Shape;156;p28"/>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157"/>
        <p:cNvGrpSpPr/>
        <p:nvPr/>
      </p:nvGrpSpPr>
      <p:grpSpPr>
        <a:xfrm>
          <a:off x="0" y="0"/>
          <a:ext cx="0" cy="0"/>
          <a:chOff x="0" y="0"/>
          <a:chExt cx="0" cy="0"/>
        </a:xfrm>
      </p:grpSpPr>
      <p:sp>
        <p:nvSpPr>
          <p:cNvPr id="158" name="Google Shape;158;p29"/>
          <p:cNvSpPr txBox="1">
            <a:spLocks noGrp="1"/>
          </p:cNvSpPr>
          <p:nvPr>
            <p:ph type="body" idx="1"/>
          </p:nvPr>
        </p:nvSpPr>
        <p:spPr>
          <a:xfrm>
            <a:off x="381000" y="914400"/>
            <a:ext cx="4114800" cy="1771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9" name="Google Shape;159;p29"/>
          <p:cNvSpPr txBox="1">
            <a:spLocks noGrp="1"/>
          </p:cNvSpPr>
          <p:nvPr>
            <p:ph type="body" idx="2"/>
          </p:nvPr>
        </p:nvSpPr>
        <p:spPr>
          <a:xfrm>
            <a:off x="381000" y="2800350"/>
            <a:ext cx="4114800" cy="1885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0" name="Google Shape;160;p29"/>
          <p:cNvSpPr txBox="1">
            <a:spLocks noGrp="1"/>
          </p:cNvSpPr>
          <p:nvPr>
            <p:ph type="body" idx="3"/>
          </p:nvPr>
        </p:nvSpPr>
        <p:spPr>
          <a:xfrm>
            <a:off x="4648200" y="914400"/>
            <a:ext cx="4114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1" name="Google Shape;161;p29"/>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62" name="Google Shape;162;p29"/>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3" name="Google Shape;163;p29"/>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4" name="Google Shape;164;p29"/>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165"/>
        <p:cNvGrpSpPr/>
        <p:nvPr/>
      </p:nvGrpSpPr>
      <p:grpSpPr>
        <a:xfrm>
          <a:off x="0" y="0"/>
          <a:ext cx="0" cy="0"/>
          <a:chOff x="0" y="0"/>
          <a:chExt cx="0" cy="0"/>
        </a:xfrm>
      </p:grpSpPr>
      <p:sp>
        <p:nvSpPr>
          <p:cNvPr id="166" name="Google Shape;166;p30"/>
          <p:cNvSpPr txBox="1">
            <a:spLocks noGrp="1"/>
          </p:cNvSpPr>
          <p:nvPr>
            <p:ph type="body" idx="1"/>
          </p:nvPr>
        </p:nvSpPr>
        <p:spPr>
          <a:xfrm>
            <a:off x="4648200" y="914400"/>
            <a:ext cx="41148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7" name="Google Shape;167;p30"/>
          <p:cNvSpPr txBox="1">
            <a:spLocks noGrp="1"/>
          </p:cNvSpPr>
          <p:nvPr>
            <p:ph type="body" idx="2"/>
          </p:nvPr>
        </p:nvSpPr>
        <p:spPr>
          <a:xfrm>
            <a:off x="4648200" y="2857500"/>
            <a:ext cx="41148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8" name="Google Shape;168;p30"/>
          <p:cNvSpPr txBox="1">
            <a:spLocks noGrp="1"/>
          </p:cNvSpPr>
          <p:nvPr>
            <p:ph type="body" idx="3"/>
          </p:nvPr>
        </p:nvSpPr>
        <p:spPr>
          <a:xfrm>
            <a:off x="381000" y="914400"/>
            <a:ext cx="41148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p30"/>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70" name="Google Shape;170;p30"/>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1" name="Google Shape;171;p30"/>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72" name="Google Shape;172;p30"/>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173"/>
        <p:cNvGrpSpPr/>
        <p:nvPr/>
      </p:nvGrpSpPr>
      <p:grpSpPr>
        <a:xfrm>
          <a:off x="0" y="0"/>
          <a:ext cx="0" cy="0"/>
          <a:chOff x="0" y="0"/>
          <a:chExt cx="0" cy="0"/>
        </a:xfrm>
      </p:grpSpPr>
      <p:cxnSp>
        <p:nvCxnSpPr>
          <p:cNvPr id="174" name="Google Shape;174;p31"/>
          <p:cNvCxnSpPr/>
          <p:nvPr/>
        </p:nvCxnSpPr>
        <p:spPr>
          <a:xfrm>
            <a:off x="381000" y="742950"/>
            <a:ext cx="8382000" cy="1200"/>
          </a:xfrm>
          <a:prstGeom prst="straightConnector1">
            <a:avLst/>
          </a:prstGeom>
          <a:noFill/>
          <a:ln w="22225" cap="flat" cmpd="sng">
            <a:solidFill>
              <a:srgbClr val="003378"/>
            </a:solidFill>
            <a:prstDash val="solid"/>
            <a:round/>
            <a:headEnd type="none" w="sm" len="sm"/>
            <a:tailEnd type="none" w="sm" len="sm"/>
          </a:ln>
        </p:spPr>
      </p:cxnSp>
      <p:sp>
        <p:nvSpPr>
          <p:cNvPr id="175" name="Google Shape;175;p31"/>
          <p:cNvSpPr txBox="1">
            <a:spLocks noGrp="1"/>
          </p:cNvSpPr>
          <p:nvPr>
            <p:ph type="body" idx="1"/>
          </p:nvPr>
        </p:nvSpPr>
        <p:spPr>
          <a:xfrm>
            <a:off x="381000" y="914400"/>
            <a:ext cx="4114800" cy="1771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76" name="Google Shape;176;p31"/>
          <p:cNvSpPr txBox="1">
            <a:spLocks noGrp="1"/>
          </p:cNvSpPr>
          <p:nvPr>
            <p:ph type="body" idx="2"/>
          </p:nvPr>
        </p:nvSpPr>
        <p:spPr>
          <a:xfrm>
            <a:off x="4648200" y="914400"/>
            <a:ext cx="4114800" cy="1771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77" name="Google Shape;177;p31"/>
          <p:cNvSpPr txBox="1">
            <a:spLocks noGrp="1"/>
          </p:cNvSpPr>
          <p:nvPr>
            <p:ph type="body" idx="3"/>
          </p:nvPr>
        </p:nvSpPr>
        <p:spPr>
          <a:xfrm>
            <a:off x="381000" y="2800350"/>
            <a:ext cx="8382000" cy="1885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78" name="Google Shape;178;p31"/>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79" name="Google Shape;179;p31"/>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31"/>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1" name="Google Shape;181;p31"/>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182"/>
        <p:cNvGrpSpPr/>
        <p:nvPr/>
      </p:nvGrpSpPr>
      <p:grpSpPr>
        <a:xfrm>
          <a:off x="0" y="0"/>
          <a:ext cx="0" cy="0"/>
          <a:chOff x="0" y="0"/>
          <a:chExt cx="0" cy="0"/>
        </a:xfrm>
      </p:grpSpPr>
      <p:sp>
        <p:nvSpPr>
          <p:cNvPr id="183" name="Google Shape;183;p32"/>
          <p:cNvSpPr txBox="1">
            <a:spLocks noGrp="1"/>
          </p:cNvSpPr>
          <p:nvPr>
            <p:ph type="body" idx="1"/>
          </p:nvPr>
        </p:nvSpPr>
        <p:spPr>
          <a:xfrm>
            <a:off x="381000" y="914400"/>
            <a:ext cx="26670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4" name="Google Shape;184;p32"/>
          <p:cNvSpPr txBox="1">
            <a:spLocks noGrp="1"/>
          </p:cNvSpPr>
          <p:nvPr>
            <p:ph type="body" idx="2"/>
          </p:nvPr>
        </p:nvSpPr>
        <p:spPr>
          <a:xfrm>
            <a:off x="3200400" y="914400"/>
            <a:ext cx="27432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5" name="Google Shape;185;p32"/>
          <p:cNvSpPr txBox="1">
            <a:spLocks noGrp="1"/>
          </p:cNvSpPr>
          <p:nvPr>
            <p:ph type="body" idx="3"/>
          </p:nvPr>
        </p:nvSpPr>
        <p:spPr>
          <a:xfrm>
            <a:off x="6096000" y="914400"/>
            <a:ext cx="26670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6" name="Google Shape;186;p32"/>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87" name="Google Shape;187;p32"/>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8" name="Google Shape;188;p32"/>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9" name="Google Shape;189;p32"/>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90" name="Google Shape;190;p32"/>
          <p:cNvCxnSpPr/>
          <p:nvPr/>
        </p:nvCxnSpPr>
        <p:spPr>
          <a:xfrm>
            <a:off x="381000" y="628650"/>
            <a:ext cx="8382000" cy="1200"/>
          </a:xfrm>
          <a:prstGeom prst="straightConnector1">
            <a:avLst/>
          </a:prstGeom>
          <a:noFill/>
          <a:ln w="28575" cap="flat" cmpd="sng">
            <a:solidFill>
              <a:srgbClr val="003378"/>
            </a:solidFill>
            <a:prstDash val="solid"/>
            <a:round/>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191"/>
        <p:cNvGrpSpPr/>
        <p:nvPr/>
      </p:nvGrpSpPr>
      <p:grpSpPr>
        <a:xfrm>
          <a:off x="0" y="0"/>
          <a:ext cx="0" cy="0"/>
          <a:chOff x="0" y="0"/>
          <a:chExt cx="0" cy="0"/>
        </a:xfrm>
      </p:grpSpPr>
      <p:sp>
        <p:nvSpPr>
          <p:cNvPr id="192" name="Google Shape;192;p33"/>
          <p:cNvSpPr txBox="1">
            <a:spLocks noGrp="1"/>
          </p:cNvSpPr>
          <p:nvPr>
            <p:ph type="body" idx="1"/>
          </p:nvPr>
        </p:nvSpPr>
        <p:spPr>
          <a:xfrm>
            <a:off x="381000" y="914400"/>
            <a:ext cx="41148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3" name="Google Shape;193;p33"/>
          <p:cNvSpPr txBox="1">
            <a:spLocks noGrp="1"/>
          </p:cNvSpPr>
          <p:nvPr>
            <p:ph type="body" idx="2"/>
          </p:nvPr>
        </p:nvSpPr>
        <p:spPr>
          <a:xfrm>
            <a:off x="4648200" y="914400"/>
            <a:ext cx="41148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4" name="Google Shape;194;p33"/>
          <p:cNvSpPr txBox="1">
            <a:spLocks noGrp="1"/>
          </p:cNvSpPr>
          <p:nvPr>
            <p:ph type="body" idx="3"/>
          </p:nvPr>
        </p:nvSpPr>
        <p:spPr>
          <a:xfrm>
            <a:off x="381000" y="2857500"/>
            <a:ext cx="41148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5" name="Google Shape;195;p33"/>
          <p:cNvSpPr txBox="1">
            <a:spLocks noGrp="1"/>
          </p:cNvSpPr>
          <p:nvPr>
            <p:ph type="body" idx="4"/>
          </p:nvPr>
        </p:nvSpPr>
        <p:spPr>
          <a:xfrm>
            <a:off x="4648200" y="2857500"/>
            <a:ext cx="41148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6" name="Google Shape;196;p33"/>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97" name="Google Shape;197;p33"/>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33"/>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99" name="Google Shape;199;p33"/>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200" name="Google Shape;200;p33"/>
          <p:cNvCxnSpPr/>
          <p:nvPr/>
        </p:nvCxnSpPr>
        <p:spPr>
          <a:xfrm>
            <a:off x="381000" y="628650"/>
            <a:ext cx="8382000" cy="1200"/>
          </a:xfrm>
          <a:prstGeom prst="straightConnector1">
            <a:avLst/>
          </a:prstGeom>
          <a:noFill/>
          <a:ln w="28575" cap="flat" cmpd="sng">
            <a:solidFill>
              <a:srgbClr val="003378"/>
            </a:solidFill>
            <a:prstDash val="solid"/>
            <a:round/>
            <a:headEnd type="none" w="sm" len="sm"/>
            <a:tailEnd type="none" w="sm" len="sm"/>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81000" y="914400"/>
            <a:ext cx="3084600" cy="571500"/>
          </a:xfrm>
          <a:prstGeom prst="rect">
            <a:avLst/>
          </a:prstGeom>
          <a:solidFill>
            <a:srgbClr val="3F3F3F"/>
          </a:solid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400" b="1"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03" name="Google Shape;203;p34"/>
          <p:cNvSpPr txBox="1">
            <a:spLocks noGrp="1"/>
          </p:cNvSpPr>
          <p:nvPr>
            <p:ph type="body" idx="1"/>
          </p:nvPr>
        </p:nvSpPr>
        <p:spPr>
          <a:xfrm>
            <a:off x="3575050" y="914400"/>
            <a:ext cx="51879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spcBef>
                <a:spcPts val="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4" name="Google Shape;204;p34"/>
          <p:cNvSpPr txBox="1">
            <a:spLocks noGrp="1"/>
          </p:cNvSpPr>
          <p:nvPr>
            <p:ph type="body" idx="2"/>
          </p:nvPr>
        </p:nvSpPr>
        <p:spPr>
          <a:xfrm>
            <a:off x="381000" y="1485900"/>
            <a:ext cx="3084600" cy="3200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800"/>
              <a:buFont typeface="Arial"/>
              <a:buNone/>
              <a:defRPr sz="1400" b="0" i="0" u="none" strike="noStrike" cap="none">
                <a:solidFill>
                  <a:schemeClr val="dk1"/>
                </a:solidFill>
                <a:latin typeface="Tahoma"/>
                <a:ea typeface="Tahoma"/>
                <a:cs typeface="Tahoma"/>
                <a:sym typeface="Tahoma"/>
              </a:defRPr>
            </a:lvl1pPr>
            <a:lvl2pPr marL="914400" marR="0" lvl="1" indent="-228600" algn="l" rtl="0">
              <a:spcBef>
                <a:spcPts val="600"/>
              </a:spcBef>
              <a:spcAft>
                <a:spcPts val="0"/>
              </a:spcAft>
              <a:buClr>
                <a:schemeClr val="dk1"/>
              </a:buClr>
              <a:buSzPts val="1600"/>
              <a:buFont typeface="Arial"/>
              <a:buNone/>
              <a:defRPr sz="1200" b="0" i="0" u="none" strike="noStrike" cap="none">
                <a:solidFill>
                  <a:schemeClr val="dk1"/>
                </a:solidFill>
                <a:latin typeface="Tahoma"/>
                <a:ea typeface="Tahoma"/>
                <a:cs typeface="Tahoma"/>
                <a:sym typeface="Tahoma"/>
              </a:defRPr>
            </a:lvl2pPr>
            <a:lvl3pPr marL="1371600" marR="0" lvl="2" indent="-228600" algn="l" rtl="0">
              <a:spcBef>
                <a:spcPts val="600"/>
              </a:spcBef>
              <a:spcAft>
                <a:spcPts val="0"/>
              </a:spcAft>
              <a:buClr>
                <a:schemeClr val="dk1"/>
              </a:buClr>
              <a:buSzPts val="1400"/>
              <a:buFont typeface="Arial"/>
              <a:buNone/>
              <a:defRPr sz="1000" b="0" i="0" u="none" strike="noStrike" cap="none">
                <a:solidFill>
                  <a:schemeClr val="dk1"/>
                </a:solidFill>
                <a:latin typeface="Tahoma"/>
                <a:ea typeface="Tahoma"/>
                <a:cs typeface="Tahoma"/>
                <a:sym typeface="Tahoma"/>
              </a:defRPr>
            </a:lvl3pPr>
            <a:lvl4pPr marL="1828800" marR="0" lvl="3" indent="-228600" algn="l" rtl="0">
              <a:spcBef>
                <a:spcPts val="600"/>
              </a:spcBef>
              <a:spcAft>
                <a:spcPts val="0"/>
              </a:spcAft>
              <a:buClr>
                <a:schemeClr val="dk1"/>
              </a:buClr>
              <a:buSzPts val="1300"/>
              <a:buFont typeface="Arial"/>
              <a:buNone/>
              <a:defRPr sz="900" b="0" i="0" u="none" strike="noStrike" cap="none">
                <a:solidFill>
                  <a:schemeClr val="dk1"/>
                </a:solidFill>
                <a:latin typeface="Tahoma"/>
                <a:ea typeface="Tahoma"/>
                <a:cs typeface="Tahoma"/>
                <a:sym typeface="Tahoma"/>
              </a:defRPr>
            </a:lvl4pPr>
            <a:lvl5pPr marL="2286000" marR="0" lvl="4" indent="-228600" algn="l" rtl="0">
              <a:spcBef>
                <a:spcPts val="600"/>
              </a:spcBef>
              <a:spcAft>
                <a:spcPts val="0"/>
              </a:spcAft>
              <a:buClr>
                <a:schemeClr val="dk1"/>
              </a:buClr>
              <a:buSzPts val="1300"/>
              <a:buFont typeface="Arial"/>
              <a:buNone/>
              <a:defRPr sz="900" b="0" i="0" u="none" strike="noStrike" cap="none">
                <a:solidFill>
                  <a:schemeClr val="dk1"/>
                </a:solidFill>
                <a:latin typeface="Tahoma"/>
                <a:ea typeface="Tahoma"/>
                <a:cs typeface="Tahoma"/>
                <a:sym typeface="Tahoma"/>
              </a:defRPr>
            </a:lvl5pPr>
            <a:lvl6pPr marL="2743200" marR="0" lvl="5" indent="-228600" algn="l" rtl="0">
              <a:spcBef>
                <a:spcPts val="600"/>
              </a:spcBef>
              <a:spcAft>
                <a:spcPts val="0"/>
              </a:spcAft>
              <a:buClr>
                <a:schemeClr val="dk1"/>
              </a:buClr>
              <a:buSzPts val="1200"/>
              <a:buFont typeface="Arial"/>
              <a:buNone/>
              <a:defRPr sz="900" b="0" i="0" u="none" strike="noStrike" cap="none">
                <a:solidFill>
                  <a:schemeClr val="dk1"/>
                </a:solidFill>
                <a:latin typeface="Tahoma"/>
                <a:ea typeface="Tahoma"/>
                <a:cs typeface="Tahoma"/>
                <a:sym typeface="Tahoma"/>
              </a:defRPr>
            </a:lvl6pPr>
            <a:lvl7pPr marL="3200400" marR="0" lvl="6" indent="-228600" algn="l" rtl="0">
              <a:spcBef>
                <a:spcPts val="600"/>
              </a:spcBef>
              <a:spcAft>
                <a:spcPts val="0"/>
              </a:spcAft>
              <a:buClr>
                <a:schemeClr val="dk1"/>
              </a:buClr>
              <a:buSzPts val="11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05" name="Google Shape;205;p34"/>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34"/>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07" name="Google Shape;207;p34"/>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81000" y="3600450"/>
            <a:ext cx="8382000" cy="425100"/>
          </a:xfrm>
          <a:prstGeom prst="rect">
            <a:avLst/>
          </a:prstGeom>
          <a:solidFill>
            <a:srgbClr val="3F3F3F"/>
          </a:solid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400" b="1"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10" name="Google Shape;210;p35"/>
          <p:cNvSpPr>
            <a:spLocks noGrp="1"/>
          </p:cNvSpPr>
          <p:nvPr>
            <p:ph type="pic" idx="2"/>
          </p:nvPr>
        </p:nvSpPr>
        <p:spPr>
          <a:xfrm>
            <a:off x="381000" y="914400"/>
            <a:ext cx="8382000" cy="25719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Tahoma"/>
                <a:ea typeface="Tahoma"/>
                <a:cs typeface="Tahoma"/>
                <a:sym typeface="Tahoma"/>
              </a:defRPr>
            </a:lvl1pPr>
            <a:lvl2pPr marL="457200" marR="0" lvl="1" indent="0" algn="l" rtl="0">
              <a:spcBef>
                <a:spcPts val="600"/>
              </a:spcBef>
              <a:spcAft>
                <a:spcPts val="0"/>
              </a:spcAft>
              <a:buClr>
                <a:schemeClr val="dk1"/>
              </a:buClr>
              <a:buSzPts val="1400"/>
              <a:buFont typeface="Arial"/>
              <a:buNone/>
              <a:defRPr sz="2800" b="0" i="0" u="none" strike="noStrike" cap="none">
                <a:solidFill>
                  <a:schemeClr val="dk1"/>
                </a:solidFill>
                <a:latin typeface="Tahoma"/>
                <a:ea typeface="Tahoma"/>
                <a:cs typeface="Tahoma"/>
                <a:sym typeface="Tahoma"/>
              </a:defRPr>
            </a:lvl2pPr>
            <a:lvl3pPr marL="914400" marR="0" lvl="2" indent="0" algn="l" rtl="0">
              <a:spcBef>
                <a:spcPts val="600"/>
              </a:spcBef>
              <a:spcAft>
                <a:spcPts val="0"/>
              </a:spcAft>
              <a:buClr>
                <a:schemeClr val="dk1"/>
              </a:buClr>
              <a:buSzPts val="1400"/>
              <a:buFont typeface="Arial"/>
              <a:buNone/>
              <a:defRPr sz="2400" b="0" i="0" u="none" strike="noStrike" cap="none">
                <a:solidFill>
                  <a:schemeClr val="dk1"/>
                </a:solidFill>
                <a:latin typeface="Tahoma"/>
                <a:ea typeface="Tahoma"/>
                <a:cs typeface="Tahoma"/>
                <a:sym typeface="Tahoma"/>
              </a:defRPr>
            </a:lvl3pPr>
            <a:lvl4pPr marL="1371600" marR="0" lvl="3" indent="0" algn="l" rtl="0">
              <a:spcBef>
                <a:spcPts val="600"/>
              </a:spcBef>
              <a:spcAft>
                <a:spcPts val="0"/>
              </a:spcAft>
              <a:buClr>
                <a:schemeClr val="dk1"/>
              </a:buClr>
              <a:buSzPts val="1400"/>
              <a:buFont typeface="Arial"/>
              <a:buNone/>
              <a:defRPr sz="2000" b="0" i="0" u="none" strike="noStrike" cap="none">
                <a:solidFill>
                  <a:schemeClr val="dk1"/>
                </a:solidFill>
                <a:latin typeface="Tahoma"/>
                <a:ea typeface="Tahoma"/>
                <a:cs typeface="Tahoma"/>
                <a:sym typeface="Tahoma"/>
              </a:defRPr>
            </a:lvl4pPr>
            <a:lvl5pPr marL="1828800" marR="0" lvl="4" indent="0" algn="l" rtl="0">
              <a:spcBef>
                <a:spcPts val="600"/>
              </a:spcBef>
              <a:spcAft>
                <a:spcPts val="0"/>
              </a:spcAft>
              <a:buClr>
                <a:schemeClr val="dk1"/>
              </a:buClr>
              <a:buSzPts val="1400"/>
              <a:buFont typeface="Arial"/>
              <a:buNone/>
              <a:defRPr sz="2000" b="0" i="0" u="none" strike="noStrike" cap="none">
                <a:solidFill>
                  <a:schemeClr val="dk1"/>
                </a:solidFill>
                <a:latin typeface="Tahoma"/>
                <a:ea typeface="Tahoma"/>
                <a:cs typeface="Tahoma"/>
                <a:sym typeface="Tahoma"/>
              </a:defRPr>
            </a:lvl5pPr>
            <a:lvl6pPr marL="2286000" marR="0" lvl="5" indent="0" algn="l" rtl="0">
              <a:spcBef>
                <a:spcPts val="600"/>
              </a:spcBef>
              <a:spcAft>
                <a:spcPts val="0"/>
              </a:spcAft>
              <a:buClr>
                <a:schemeClr val="dk1"/>
              </a:buClr>
              <a:buSzPts val="1400"/>
              <a:buFont typeface="Arial"/>
              <a:buNone/>
              <a:defRPr sz="2000" b="0" i="0" u="none" strike="noStrike" cap="none">
                <a:solidFill>
                  <a:schemeClr val="dk1"/>
                </a:solidFill>
                <a:latin typeface="Tahoma"/>
                <a:ea typeface="Tahoma"/>
                <a:cs typeface="Tahoma"/>
                <a:sym typeface="Tahoma"/>
              </a:defRPr>
            </a:lvl6pPr>
            <a:lvl7pPr marL="2743200" marR="0" lvl="6" indent="0" algn="l" rtl="0">
              <a:spcBef>
                <a:spcPts val="6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11" name="Google Shape;211;p35"/>
          <p:cNvSpPr txBox="1">
            <a:spLocks noGrp="1"/>
          </p:cNvSpPr>
          <p:nvPr>
            <p:ph type="body" idx="1"/>
          </p:nvPr>
        </p:nvSpPr>
        <p:spPr>
          <a:xfrm>
            <a:off x="381000" y="4025503"/>
            <a:ext cx="8382000" cy="660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800"/>
              <a:buFont typeface="Arial"/>
              <a:buNone/>
              <a:defRPr sz="1400" b="0" i="0" u="none" strike="noStrike" cap="none">
                <a:solidFill>
                  <a:schemeClr val="dk1"/>
                </a:solidFill>
                <a:latin typeface="Tahoma"/>
                <a:ea typeface="Tahoma"/>
                <a:cs typeface="Tahoma"/>
                <a:sym typeface="Tahoma"/>
              </a:defRPr>
            </a:lvl1pPr>
            <a:lvl2pPr marL="914400" marR="0" lvl="1" indent="-228600" algn="l" rtl="0">
              <a:spcBef>
                <a:spcPts val="600"/>
              </a:spcBef>
              <a:spcAft>
                <a:spcPts val="0"/>
              </a:spcAft>
              <a:buClr>
                <a:schemeClr val="dk1"/>
              </a:buClr>
              <a:buSzPts val="1600"/>
              <a:buFont typeface="Arial"/>
              <a:buNone/>
              <a:defRPr sz="1200" b="0" i="0" u="none" strike="noStrike" cap="none">
                <a:solidFill>
                  <a:schemeClr val="dk1"/>
                </a:solidFill>
                <a:latin typeface="Tahoma"/>
                <a:ea typeface="Tahoma"/>
                <a:cs typeface="Tahoma"/>
                <a:sym typeface="Tahoma"/>
              </a:defRPr>
            </a:lvl2pPr>
            <a:lvl3pPr marL="1371600" marR="0" lvl="2" indent="-228600" algn="l" rtl="0">
              <a:spcBef>
                <a:spcPts val="600"/>
              </a:spcBef>
              <a:spcAft>
                <a:spcPts val="0"/>
              </a:spcAft>
              <a:buClr>
                <a:schemeClr val="dk1"/>
              </a:buClr>
              <a:buSzPts val="1400"/>
              <a:buFont typeface="Arial"/>
              <a:buNone/>
              <a:defRPr sz="1000" b="0" i="0" u="none" strike="noStrike" cap="none">
                <a:solidFill>
                  <a:schemeClr val="dk1"/>
                </a:solidFill>
                <a:latin typeface="Tahoma"/>
                <a:ea typeface="Tahoma"/>
                <a:cs typeface="Tahoma"/>
                <a:sym typeface="Tahoma"/>
              </a:defRPr>
            </a:lvl3pPr>
            <a:lvl4pPr marL="1828800" marR="0" lvl="3" indent="-228600" algn="l" rtl="0">
              <a:spcBef>
                <a:spcPts val="600"/>
              </a:spcBef>
              <a:spcAft>
                <a:spcPts val="0"/>
              </a:spcAft>
              <a:buClr>
                <a:schemeClr val="dk1"/>
              </a:buClr>
              <a:buSzPts val="1300"/>
              <a:buFont typeface="Arial"/>
              <a:buNone/>
              <a:defRPr sz="900" b="0" i="0" u="none" strike="noStrike" cap="none">
                <a:solidFill>
                  <a:schemeClr val="dk1"/>
                </a:solidFill>
                <a:latin typeface="Tahoma"/>
                <a:ea typeface="Tahoma"/>
                <a:cs typeface="Tahoma"/>
                <a:sym typeface="Tahoma"/>
              </a:defRPr>
            </a:lvl4pPr>
            <a:lvl5pPr marL="2286000" marR="0" lvl="4" indent="-228600" algn="l" rtl="0">
              <a:spcBef>
                <a:spcPts val="600"/>
              </a:spcBef>
              <a:spcAft>
                <a:spcPts val="0"/>
              </a:spcAft>
              <a:buClr>
                <a:schemeClr val="dk1"/>
              </a:buClr>
              <a:buSzPts val="1300"/>
              <a:buFont typeface="Arial"/>
              <a:buNone/>
              <a:defRPr sz="900" b="0" i="0" u="none" strike="noStrike" cap="none">
                <a:solidFill>
                  <a:schemeClr val="dk1"/>
                </a:solidFill>
                <a:latin typeface="Tahoma"/>
                <a:ea typeface="Tahoma"/>
                <a:cs typeface="Tahoma"/>
                <a:sym typeface="Tahoma"/>
              </a:defRPr>
            </a:lvl5pPr>
            <a:lvl6pPr marL="2743200" marR="0" lvl="5" indent="-228600" algn="l" rtl="0">
              <a:spcBef>
                <a:spcPts val="600"/>
              </a:spcBef>
              <a:spcAft>
                <a:spcPts val="0"/>
              </a:spcAft>
              <a:buClr>
                <a:schemeClr val="dk1"/>
              </a:buClr>
              <a:buSzPts val="1200"/>
              <a:buFont typeface="Arial"/>
              <a:buNone/>
              <a:defRPr sz="900" b="0" i="0" u="none" strike="noStrike" cap="none">
                <a:solidFill>
                  <a:schemeClr val="dk1"/>
                </a:solidFill>
                <a:latin typeface="Tahoma"/>
                <a:ea typeface="Tahoma"/>
                <a:cs typeface="Tahoma"/>
                <a:sym typeface="Tahoma"/>
              </a:defRPr>
            </a:lvl6pPr>
            <a:lvl7pPr marL="3200400" marR="0" lvl="6" indent="-228600" algn="l" rtl="0">
              <a:spcBef>
                <a:spcPts val="600"/>
              </a:spcBef>
              <a:spcAft>
                <a:spcPts val="0"/>
              </a:spcAft>
              <a:buClr>
                <a:schemeClr val="dk1"/>
              </a:buClr>
              <a:buSzPts val="11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12" name="Google Shape;212;p35"/>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3" name="Google Shape;213;p35"/>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35"/>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17" name="Google Shape;217;p36"/>
          <p:cNvSpPr txBox="1">
            <a:spLocks noGrp="1"/>
          </p:cNvSpPr>
          <p:nvPr>
            <p:ph type="body" idx="1"/>
          </p:nvPr>
        </p:nvSpPr>
        <p:spPr>
          <a:xfrm>
            <a:off x="381000" y="9144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18" name="Google Shape;218;p36"/>
          <p:cNvSpPr txBox="1">
            <a:spLocks noGrp="1"/>
          </p:cNvSpPr>
          <p:nvPr>
            <p:ph type="body" idx="2"/>
          </p:nvPr>
        </p:nvSpPr>
        <p:spPr>
          <a:xfrm>
            <a:off x="381000" y="28575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19" name="Google Shape;219;p36"/>
          <p:cNvSpPr txBox="1">
            <a:spLocks noGrp="1"/>
          </p:cNvSpPr>
          <p:nvPr>
            <p:ph type="body" idx="3"/>
          </p:nvPr>
        </p:nvSpPr>
        <p:spPr>
          <a:xfrm>
            <a:off x="6324600" y="9144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0" name="Google Shape;220;p36"/>
          <p:cNvSpPr txBox="1">
            <a:spLocks noGrp="1"/>
          </p:cNvSpPr>
          <p:nvPr>
            <p:ph type="body" idx="4"/>
          </p:nvPr>
        </p:nvSpPr>
        <p:spPr>
          <a:xfrm>
            <a:off x="6324600" y="28575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1" name="Google Shape;221;p36"/>
          <p:cNvSpPr txBox="1">
            <a:spLocks noGrp="1"/>
          </p:cNvSpPr>
          <p:nvPr>
            <p:ph type="body" idx="5"/>
          </p:nvPr>
        </p:nvSpPr>
        <p:spPr>
          <a:xfrm>
            <a:off x="2971800" y="914400"/>
            <a:ext cx="32004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2" name="Google Shape;222;p36"/>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36"/>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24" name="Google Shape;224;p36"/>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27" name="Google Shape;227;p37"/>
          <p:cNvSpPr txBox="1">
            <a:spLocks noGrp="1"/>
          </p:cNvSpPr>
          <p:nvPr>
            <p:ph type="body" idx="1"/>
          </p:nvPr>
        </p:nvSpPr>
        <p:spPr>
          <a:xfrm>
            <a:off x="381000" y="9144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8" name="Google Shape;228;p37"/>
          <p:cNvSpPr txBox="1">
            <a:spLocks noGrp="1"/>
          </p:cNvSpPr>
          <p:nvPr>
            <p:ph type="body" idx="2"/>
          </p:nvPr>
        </p:nvSpPr>
        <p:spPr>
          <a:xfrm>
            <a:off x="381000" y="28575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9" name="Google Shape;229;p37"/>
          <p:cNvSpPr txBox="1">
            <a:spLocks noGrp="1"/>
          </p:cNvSpPr>
          <p:nvPr>
            <p:ph type="body" idx="3"/>
          </p:nvPr>
        </p:nvSpPr>
        <p:spPr>
          <a:xfrm>
            <a:off x="6324600" y="9144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0" name="Google Shape;230;p37"/>
          <p:cNvSpPr txBox="1">
            <a:spLocks noGrp="1"/>
          </p:cNvSpPr>
          <p:nvPr>
            <p:ph type="body" idx="4"/>
          </p:nvPr>
        </p:nvSpPr>
        <p:spPr>
          <a:xfrm>
            <a:off x="6324600" y="2857500"/>
            <a:ext cx="2438400" cy="18288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1" name="Google Shape;231;p37"/>
          <p:cNvSpPr txBox="1">
            <a:spLocks noGrp="1"/>
          </p:cNvSpPr>
          <p:nvPr>
            <p:ph type="body" idx="5"/>
          </p:nvPr>
        </p:nvSpPr>
        <p:spPr>
          <a:xfrm>
            <a:off x="2971800" y="1314450"/>
            <a:ext cx="3200400" cy="33720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2" name="Google Shape;232;p37"/>
          <p:cNvSpPr txBox="1">
            <a:spLocks noGrp="1"/>
          </p:cNvSpPr>
          <p:nvPr>
            <p:ph type="body" idx="6"/>
          </p:nvPr>
        </p:nvSpPr>
        <p:spPr>
          <a:xfrm>
            <a:off x="2971800" y="914400"/>
            <a:ext cx="3200400" cy="2859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dk1"/>
              </a:buClr>
              <a:buSzPts val="1800"/>
              <a:buFont typeface="Arial"/>
              <a:buNone/>
              <a:defRPr sz="1600" b="1"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3" name="Google Shape;233;p37"/>
          <p:cNvSpPr txBox="1">
            <a:spLocks noGrp="1"/>
          </p:cNvSpPr>
          <p:nvPr>
            <p:ph type="ftr" idx="11"/>
          </p:nvPr>
        </p:nvSpPr>
        <p:spPr>
          <a:xfrm>
            <a:off x="1447800" y="4767263"/>
            <a:ext cx="64770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4" name="Google Shape;234;p37"/>
          <p:cNvSpPr txBox="1">
            <a:spLocks noGrp="1"/>
          </p:cNvSpPr>
          <p:nvPr>
            <p:ph type="sldNum" idx="12"/>
          </p:nvPr>
        </p:nvSpPr>
        <p:spPr>
          <a:xfrm>
            <a:off x="8001000" y="4767263"/>
            <a:ext cx="7620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35" name="Google Shape;235;p37"/>
          <p:cNvSpPr txBox="1">
            <a:spLocks noGrp="1"/>
          </p:cNvSpPr>
          <p:nvPr>
            <p:ph type="dt" idx="10"/>
          </p:nvPr>
        </p:nvSpPr>
        <p:spPr>
          <a:xfrm>
            <a:off x="381000" y="4767263"/>
            <a:ext cx="990600" cy="273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xfrm rot="5400000">
            <a:off x="6696150" y="2752650"/>
            <a:ext cx="3828900" cy="6096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38" name="Google Shape;238;p38"/>
          <p:cNvSpPr txBox="1">
            <a:spLocks noGrp="1"/>
          </p:cNvSpPr>
          <p:nvPr>
            <p:ph type="body" idx="1"/>
          </p:nvPr>
        </p:nvSpPr>
        <p:spPr>
          <a:xfrm rot="5400000">
            <a:off x="1857300" y="-1019100"/>
            <a:ext cx="4743600" cy="72390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9" name="Google Shape;239;p38"/>
          <p:cNvSpPr txBox="1">
            <a:spLocks noGrp="1"/>
          </p:cNvSpPr>
          <p:nvPr>
            <p:ph type="ftr" idx="11"/>
          </p:nvPr>
        </p:nvSpPr>
        <p:spPr>
          <a:xfrm rot="5400000">
            <a:off x="-1408025" y="2474850"/>
            <a:ext cx="3486000" cy="3651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0" name="Google Shape;240;p38"/>
          <p:cNvSpPr txBox="1">
            <a:spLocks noGrp="1"/>
          </p:cNvSpPr>
          <p:nvPr>
            <p:ph type="sldNum" idx="12"/>
          </p:nvPr>
        </p:nvSpPr>
        <p:spPr>
          <a:xfrm rot="5400000">
            <a:off x="77875" y="4532250"/>
            <a:ext cx="514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41" name="Google Shape;241;p38"/>
          <p:cNvSpPr txBox="1">
            <a:spLocks noGrp="1"/>
          </p:cNvSpPr>
          <p:nvPr>
            <p:ph type="dt" idx="10"/>
          </p:nvPr>
        </p:nvSpPr>
        <p:spPr>
          <a:xfrm rot="5400000">
            <a:off x="20725" y="360300"/>
            <a:ext cx="628500" cy="3651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rot="5400000">
            <a:off x="4867200" y="1990800"/>
            <a:ext cx="4743600" cy="1219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44" name="Google Shape;244;p39"/>
          <p:cNvSpPr txBox="1">
            <a:spLocks noGrp="1"/>
          </p:cNvSpPr>
          <p:nvPr>
            <p:ph type="body" idx="1"/>
          </p:nvPr>
        </p:nvSpPr>
        <p:spPr>
          <a:xfrm rot="5400000">
            <a:off x="1171500" y="-333300"/>
            <a:ext cx="4743600" cy="58674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45" name="Google Shape;245;p39"/>
          <p:cNvSpPr txBox="1">
            <a:spLocks noGrp="1"/>
          </p:cNvSpPr>
          <p:nvPr>
            <p:ph type="ftr" idx="11"/>
          </p:nvPr>
        </p:nvSpPr>
        <p:spPr>
          <a:xfrm rot="5400000">
            <a:off x="-1408025" y="2474850"/>
            <a:ext cx="3486000" cy="3651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6" name="Google Shape;246;p39"/>
          <p:cNvSpPr txBox="1">
            <a:spLocks noGrp="1"/>
          </p:cNvSpPr>
          <p:nvPr>
            <p:ph type="sldNum" idx="12"/>
          </p:nvPr>
        </p:nvSpPr>
        <p:spPr>
          <a:xfrm rot="5400000">
            <a:off x="77875" y="4532250"/>
            <a:ext cx="514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47" name="Google Shape;247;p39"/>
          <p:cNvSpPr txBox="1">
            <a:spLocks noGrp="1"/>
          </p:cNvSpPr>
          <p:nvPr>
            <p:ph type="dt" idx="10"/>
          </p:nvPr>
        </p:nvSpPr>
        <p:spPr>
          <a:xfrm rot="5400000">
            <a:off x="20725" y="360300"/>
            <a:ext cx="628500" cy="3651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body" idx="1"/>
          </p:nvPr>
        </p:nvSpPr>
        <p:spPr>
          <a:xfrm>
            <a:off x="381000" y="914400"/>
            <a:ext cx="8382000" cy="3771900"/>
          </a:xfrm>
          <a:prstGeom prst="rect">
            <a:avLst/>
          </a:prstGeom>
          <a:noFill/>
          <a:ln>
            <a:noFill/>
          </a:ln>
        </p:spPr>
        <p:txBody>
          <a:bodyPr spcFirstLastPara="1" wrap="square" lIns="91425" tIns="91425" rIns="91425" bIns="91425" anchor="t" anchorCtr="0">
            <a:noAutofit/>
          </a:bodyPr>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1pPr>
            <a:lvl2pPr marL="914400" marR="0" lvl="1" indent="-330200" algn="l" rtl="0">
              <a:spcBef>
                <a:spcPts val="6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2pPr>
            <a:lvl3pPr marL="1371600" marR="0" lvl="2" indent="-317500" algn="l" rtl="0">
              <a:spcBef>
                <a:spcPts val="600"/>
              </a:spcBef>
              <a:spcAft>
                <a:spcPts val="0"/>
              </a:spcAft>
              <a:buClr>
                <a:schemeClr val="dk1"/>
              </a:buClr>
              <a:buSzPts val="1400"/>
              <a:buFont typeface="Arial"/>
              <a:buChar char="•"/>
              <a:defRPr sz="1400" b="0" i="0" u="none" strike="noStrike" cap="none">
                <a:solidFill>
                  <a:schemeClr val="dk1"/>
                </a:solidFill>
                <a:latin typeface="Tahoma"/>
                <a:ea typeface="Tahoma"/>
                <a:cs typeface="Tahoma"/>
                <a:sym typeface="Tahoma"/>
              </a:defRPr>
            </a:lvl3pPr>
            <a:lvl4pPr marL="1828800" marR="0" lvl="3"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4pPr>
            <a:lvl5pPr marL="2286000" marR="0" lvl="4" indent="-311150" algn="l" rtl="0">
              <a:spcBef>
                <a:spcPts val="600"/>
              </a:spcBef>
              <a:spcAft>
                <a:spcPts val="0"/>
              </a:spcAft>
              <a:buClr>
                <a:schemeClr val="dk1"/>
              </a:buClr>
              <a:buSzPts val="1300"/>
              <a:buFont typeface="Arial"/>
              <a:buChar char="•"/>
              <a:defRPr sz="1300" b="0" i="0" u="none" strike="noStrike" cap="none">
                <a:solidFill>
                  <a:schemeClr val="dk1"/>
                </a:solidFill>
                <a:latin typeface="Tahoma"/>
                <a:ea typeface="Tahoma"/>
                <a:cs typeface="Tahoma"/>
                <a:sym typeface="Tahoma"/>
              </a:defRPr>
            </a:lvl5pPr>
            <a:lvl6pPr marL="2743200" marR="0" lvl="5" indent="-304800" algn="l" rtl="0">
              <a:spcBef>
                <a:spcPts val="600"/>
              </a:spcBef>
              <a:spcAft>
                <a:spcPts val="0"/>
              </a:spcAft>
              <a:buClr>
                <a:schemeClr val="dk1"/>
              </a:buClr>
              <a:buSzPts val="1200"/>
              <a:buFont typeface="Arial"/>
              <a:buChar char="•"/>
              <a:defRPr sz="1200" b="0" i="0" u="none" strike="noStrike" cap="none">
                <a:solidFill>
                  <a:schemeClr val="dk1"/>
                </a:solidFill>
                <a:latin typeface="Tahoma"/>
                <a:ea typeface="Tahoma"/>
                <a:cs typeface="Tahoma"/>
                <a:sym typeface="Tahoma"/>
              </a:defRPr>
            </a:lvl6pPr>
            <a:lvl7pPr marL="3200400" marR="0" lvl="6" indent="-298450" algn="l" rtl="0">
              <a:spcBef>
                <a:spcPts val="6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16"/>
          <p:cNvSpPr txBox="1">
            <a:spLocks noGrp="1"/>
          </p:cNvSpPr>
          <p:nvPr>
            <p:ph type="title"/>
          </p:nvPr>
        </p:nvSpPr>
        <p:spPr>
          <a:xfrm>
            <a:off x="381000" y="114300"/>
            <a:ext cx="8382000" cy="457200"/>
          </a:xfrm>
          <a:prstGeom prst="rect">
            <a:avLst/>
          </a:prstGeom>
          <a:solidFill>
            <a:srgbClr val="3F3F3F"/>
          </a:solid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rgbClr val="FFFFFF"/>
                </a:solidFill>
                <a:latin typeface="Tahoma"/>
                <a:ea typeface="Tahoma"/>
                <a:cs typeface="Tahoma"/>
                <a:sym typeface="Tahoma"/>
              </a:defRPr>
            </a:lvl1pPr>
            <a:lvl2pPr marL="0" marR="0" lvl="1"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L="0" marR="0" lvl="2"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L="0" marR="0" lvl="3"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L="0" marR="0" lvl="4"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L="457200" marR="0" lvl="5"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L="914400" marR="0" lvl="6"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L="1371600" marR="0" lvl="7"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L="1828800" marR="0" lvl="8" indent="0"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38/nmeth.161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doi.org/10.1371/journal.pcbi.1004393" TargetMode="External"/><Relationship Id="rId4" Type="http://schemas.openxmlformats.org/officeDocument/2006/relationships/hyperlink" Target="https://doi.org/10.1093/bioinformatics/btp69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ctrTitle"/>
          </p:nvPr>
        </p:nvSpPr>
        <p:spPr>
          <a:xfrm>
            <a:off x="729450" y="1322450"/>
            <a:ext cx="7688100" cy="15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Transcriptome quantification</a:t>
            </a:r>
            <a:endParaRPr/>
          </a:p>
        </p:txBody>
      </p:sp>
      <p:sp>
        <p:nvSpPr>
          <p:cNvPr id="253" name="Google Shape;253;p40"/>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Elisa </a:t>
            </a:r>
            <a:r>
              <a:rPr lang="en" dirty="0" err="1"/>
              <a:t>Donnard</a:t>
            </a:r>
            <a:r>
              <a:rPr lang="en" dirty="0"/>
              <a:t>, PhD</a:t>
            </a:r>
            <a:endParaRPr dirty="0"/>
          </a:p>
          <a:p>
            <a:pPr marL="0" lvl="0" indent="0" algn="l" rtl="0">
              <a:spcBef>
                <a:spcPts val="0"/>
              </a:spcBef>
              <a:spcAft>
                <a:spcPts val="0"/>
              </a:spcAft>
              <a:buNone/>
            </a:pPr>
            <a:r>
              <a:rPr lang="en" dirty="0" err="1"/>
              <a:t>UMassMed</a:t>
            </a:r>
            <a:r>
              <a:rPr lang="en" dirty="0"/>
              <a:t> </a:t>
            </a:r>
            <a:r>
              <a:rPr lang="en" dirty="0" err="1"/>
              <a:t>Biocore</a:t>
            </a:r>
            <a:r>
              <a:rPr lang="en"/>
              <a:t> Bootcamp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9"/>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What are we normalizing?</a:t>
            </a:r>
            <a:endParaRPr sz="2600" b="1">
              <a:solidFill>
                <a:srgbClr val="1A1A1A"/>
              </a:solidFill>
              <a:latin typeface="Raleway"/>
              <a:ea typeface="Raleway"/>
              <a:cs typeface="Raleway"/>
              <a:sym typeface="Raleway"/>
            </a:endParaRPr>
          </a:p>
        </p:txBody>
      </p:sp>
      <p:pic>
        <p:nvPicPr>
          <p:cNvPr id="514" name="Google Shape;514;p49" descr="lecture4.counts.scatter.png"/>
          <p:cNvPicPr preferRelativeResize="0"/>
          <p:nvPr/>
        </p:nvPicPr>
        <p:blipFill rotWithShape="1">
          <a:blip r:embed="rId3">
            <a:alphaModFix/>
          </a:blip>
          <a:srcRect/>
          <a:stretch/>
        </p:blipFill>
        <p:spPr>
          <a:xfrm>
            <a:off x="2590800" y="1143000"/>
            <a:ext cx="3886200" cy="3886200"/>
          </a:xfrm>
          <a:prstGeom prst="rect">
            <a:avLst/>
          </a:prstGeom>
          <a:noFill/>
          <a:ln>
            <a:noFill/>
          </a:ln>
        </p:spPr>
      </p:pic>
      <p:sp>
        <p:nvSpPr>
          <p:cNvPr id="515" name="Google Shape;515;p49"/>
          <p:cNvSpPr txBox="1"/>
          <p:nvPr/>
        </p:nvSpPr>
        <p:spPr>
          <a:xfrm>
            <a:off x="2743200" y="1066800"/>
            <a:ext cx="3198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rgbClr val="595959"/>
                </a:solidFill>
                <a:latin typeface="Lato"/>
                <a:ea typeface="Lato"/>
                <a:cs typeface="Lato"/>
                <a:sym typeface="Lato"/>
              </a:rPr>
              <a:t>A typical replicate scatter plot</a:t>
            </a:r>
            <a:endParaRPr>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0"/>
          <p:cNvSpPr txBox="1">
            <a:spLocks noGrp="1"/>
          </p:cNvSpPr>
          <p:nvPr>
            <p:ph type="title"/>
          </p:nvPr>
        </p:nvSpPr>
        <p:spPr>
          <a:xfrm>
            <a:off x="96625" y="114300"/>
            <a:ext cx="8666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But, what happens when there are different isoforms? </a:t>
            </a:r>
            <a:endParaRPr sz="2600" b="1">
              <a:solidFill>
                <a:srgbClr val="1A1A1A"/>
              </a:solidFill>
              <a:latin typeface="Raleway"/>
              <a:ea typeface="Raleway"/>
              <a:cs typeface="Raleway"/>
              <a:sym typeface="Raleway"/>
            </a:endParaRPr>
          </a:p>
        </p:txBody>
      </p:sp>
      <p:pic>
        <p:nvPicPr>
          <p:cNvPr id="521" name="Google Shape;521;p50"/>
          <p:cNvPicPr preferRelativeResize="0"/>
          <p:nvPr/>
        </p:nvPicPr>
        <p:blipFill rotWithShape="1">
          <a:blip r:embed="rId3">
            <a:alphaModFix/>
          </a:blip>
          <a:srcRect l="44818"/>
          <a:stretch/>
        </p:blipFill>
        <p:spPr>
          <a:xfrm>
            <a:off x="4271800" y="844850"/>
            <a:ext cx="3663300" cy="2047500"/>
          </a:xfrm>
          <a:prstGeom prst="rect">
            <a:avLst/>
          </a:prstGeom>
          <a:noFill/>
          <a:ln>
            <a:noFill/>
          </a:ln>
        </p:spPr>
      </p:pic>
      <p:sp>
        <p:nvSpPr>
          <p:cNvPr id="522" name="Google Shape;522;p50"/>
          <p:cNvSpPr txBox="1"/>
          <p:nvPr/>
        </p:nvSpPr>
        <p:spPr>
          <a:xfrm>
            <a:off x="381000" y="3067050"/>
            <a:ext cx="8553900" cy="894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Start with a set of previous gene/transcript annotations</a:t>
            </a:r>
            <a:endParaRPr>
              <a:solidFill>
                <a:srgbClr val="595959"/>
              </a:solidFill>
              <a:latin typeface="Lato"/>
              <a:ea typeface="Lato"/>
              <a:cs typeface="Lato"/>
              <a:sym typeface="Lato"/>
            </a:endParaRPr>
          </a:p>
          <a:p>
            <a:pPr marL="285750" marR="0" lvl="0" indent="-285750" algn="l" rtl="0">
              <a:lnSpc>
                <a:spcPct val="150000"/>
              </a:lnSpc>
              <a:spcBef>
                <a:spcPts val="0"/>
              </a:spcBef>
              <a:spcAft>
                <a:spcPts val="0"/>
              </a:spcAft>
              <a:buClr>
                <a:srgbClr val="595959"/>
              </a:buClr>
              <a:buSzPts val="2000"/>
              <a:buFont typeface="Lato"/>
              <a:buChar char="•"/>
            </a:pPr>
            <a:r>
              <a:rPr lang="en" sz="2000" strike="sngStrike">
                <a:solidFill>
                  <a:srgbClr val="595959"/>
                </a:solidFill>
                <a:latin typeface="Lato"/>
                <a:ea typeface="Lato"/>
                <a:cs typeface="Lato"/>
                <a:sym typeface="Lato"/>
              </a:rPr>
              <a:t>Assume</a:t>
            </a:r>
            <a:r>
              <a:rPr lang="en" sz="2000">
                <a:solidFill>
                  <a:srgbClr val="595959"/>
                </a:solidFill>
                <a:latin typeface="Lato"/>
                <a:ea typeface="Lato"/>
                <a:cs typeface="Lato"/>
                <a:sym typeface="Lato"/>
              </a:rPr>
              <a:t> Define only one isoform per gene</a:t>
            </a:r>
            <a:endParaRPr>
              <a:solidFill>
                <a:srgbClr val="595959"/>
              </a:solidFill>
              <a:latin typeface="Lato"/>
              <a:ea typeface="Lato"/>
              <a:cs typeface="Lato"/>
              <a:sym typeface="Lato"/>
            </a:endParaRPr>
          </a:p>
        </p:txBody>
      </p:sp>
      <p:pic>
        <p:nvPicPr>
          <p:cNvPr id="523" name="Google Shape;523;p50"/>
          <p:cNvPicPr preferRelativeResize="0"/>
          <p:nvPr/>
        </p:nvPicPr>
        <p:blipFill rotWithShape="1">
          <a:blip r:embed="rId3">
            <a:alphaModFix/>
          </a:blip>
          <a:srcRect r="55179"/>
          <a:stretch/>
        </p:blipFill>
        <p:spPr>
          <a:xfrm>
            <a:off x="1296400" y="844850"/>
            <a:ext cx="2975400" cy="2047500"/>
          </a:xfrm>
          <a:prstGeom prst="rect">
            <a:avLst/>
          </a:prstGeom>
          <a:noFill/>
          <a:ln>
            <a:noFill/>
          </a:ln>
        </p:spPr>
      </p:pic>
      <p:sp>
        <p:nvSpPr>
          <p:cNvPr id="524" name="Google Shape;524;p50"/>
          <p:cNvSpPr txBox="1"/>
          <p:nvPr/>
        </p:nvSpPr>
        <p:spPr>
          <a:xfrm>
            <a:off x="381000" y="3961050"/>
            <a:ext cx="8553900" cy="9633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rgbClr val="595959"/>
              </a:buClr>
              <a:buSzPts val="2000"/>
              <a:buFont typeface="Lato"/>
              <a:buChar char="•"/>
            </a:pPr>
            <a:r>
              <a:rPr lang="en" sz="2000" strike="sngStrike">
                <a:solidFill>
                  <a:srgbClr val="595959"/>
                </a:solidFill>
                <a:latin typeface="Lato"/>
                <a:ea typeface="Lato"/>
                <a:cs typeface="Lato"/>
                <a:sym typeface="Lato"/>
              </a:rPr>
              <a:t>Assume 1-1 read to transcript correspondence. </a:t>
            </a:r>
            <a:endParaRPr sz="2000" strike="sngStrike">
              <a:solidFill>
                <a:srgbClr val="595959"/>
              </a:solidFill>
              <a:latin typeface="Lato"/>
              <a:ea typeface="Lato"/>
              <a:cs typeface="Lato"/>
              <a:sym typeface="Lato"/>
            </a:endParaRPr>
          </a:p>
          <a:p>
            <a:pPr marL="285750" lvl="0" indent="-285750" algn="l" rtl="0">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Reads (fragments) are short, one transcript generates many fragments.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1"/>
          <p:cNvSpPr txBox="1">
            <a:spLocks noGrp="1"/>
          </p:cNvSpPr>
          <p:nvPr>
            <p:ph type="title"/>
          </p:nvPr>
        </p:nvSpPr>
        <p:spPr>
          <a:xfrm>
            <a:off x="212675" y="114300"/>
            <a:ext cx="85503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A probabilistic approach: Isoform deconvolution</a:t>
            </a:r>
            <a:endParaRPr sz="2600" b="1">
              <a:solidFill>
                <a:srgbClr val="1A1A1A"/>
              </a:solidFill>
              <a:latin typeface="Raleway"/>
              <a:ea typeface="Raleway"/>
              <a:cs typeface="Raleway"/>
              <a:sym typeface="Raleway"/>
            </a:endParaRPr>
          </a:p>
        </p:txBody>
      </p:sp>
      <p:pic>
        <p:nvPicPr>
          <p:cNvPr id="530" name="Google Shape;530;p51"/>
          <p:cNvPicPr preferRelativeResize="0"/>
          <p:nvPr/>
        </p:nvPicPr>
        <p:blipFill rotWithShape="1">
          <a:blip r:embed="rId3">
            <a:alphaModFix/>
          </a:blip>
          <a:srcRect/>
          <a:stretch/>
        </p:blipFill>
        <p:spPr>
          <a:xfrm>
            <a:off x="4516475" y="781025"/>
            <a:ext cx="4491300" cy="3026400"/>
          </a:xfrm>
          <a:prstGeom prst="rect">
            <a:avLst/>
          </a:prstGeom>
          <a:noFill/>
          <a:ln>
            <a:noFill/>
          </a:ln>
        </p:spPr>
      </p:pic>
      <p:sp>
        <p:nvSpPr>
          <p:cNvPr id="531" name="Google Shape;531;p51"/>
          <p:cNvSpPr txBox="1"/>
          <p:nvPr/>
        </p:nvSpPr>
        <p:spPr>
          <a:xfrm>
            <a:off x="163075" y="1444250"/>
            <a:ext cx="4644300" cy="199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900">
                <a:solidFill>
                  <a:srgbClr val="595959"/>
                </a:solidFill>
                <a:latin typeface="Lato"/>
                <a:ea typeface="Lato"/>
                <a:cs typeface="Lato"/>
                <a:sym typeface="Lato"/>
              </a:rPr>
              <a:t>Main difference: </a:t>
            </a:r>
            <a:endParaRPr sz="1900">
              <a:solidFill>
                <a:srgbClr val="595959"/>
              </a:solidFill>
              <a:latin typeface="Lato"/>
              <a:ea typeface="Lato"/>
              <a:cs typeface="Lato"/>
              <a:sym typeface="Lato"/>
            </a:endParaRPr>
          </a:p>
          <a:p>
            <a:pPr marL="457200" marR="0" lvl="0" indent="-349250" algn="l" rtl="0">
              <a:spcBef>
                <a:spcPts val="1000"/>
              </a:spcBef>
              <a:spcAft>
                <a:spcPts val="0"/>
              </a:spcAft>
              <a:buClr>
                <a:srgbClr val="595959"/>
              </a:buClr>
              <a:buSzPts val="1900"/>
              <a:buFont typeface="Lato"/>
              <a:buChar char="●"/>
            </a:pPr>
            <a:r>
              <a:rPr lang="en" sz="1900">
                <a:solidFill>
                  <a:srgbClr val="595959"/>
                </a:solidFill>
                <a:latin typeface="Lato"/>
                <a:ea typeface="Lato"/>
                <a:cs typeface="Lato"/>
                <a:sym typeface="Lato"/>
              </a:rPr>
              <a:t>Quantification involves read assignment. </a:t>
            </a:r>
            <a:endParaRPr sz="1900">
              <a:solidFill>
                <a:srgbClr val="595959"/>
              </a:solidFill>
              <a:latin typeface="Lato"/>
              <a:ea typeface="Lato"/>
              <a:cs typeface="Lato"/>
              <a:sym typeface="Lato"/>
            </a:endParaRPr>
          </a:p>
          <a:p>
            <a:pPr marL="457200" marR="0" lvl="0" indent="-349250" algn="l" rtl="0">
              <a:spcBef>
                <a:spcPts val="1000"/>
              </a:spcBef>
              <a:spcAft>
                <a:spcPts val="1000"/>
              </a:spcAft>
              <a:buClr>
                <a:srgbClr val="595959"/>
              </a:buClr>
              <a:buSzPts val="1900"/>
              <a:buFont typeface="Lato"/>
              <a:buChar char="●"/>
            </a:pPr>
            <a:r>
              <a:rPr lang="en" sz="1900">
                <a:solidFill>
                  <a:srgbClr val="595959"/>
                </a:solidFill>
                <a:latin typeface="Lato"/>
                <a:ea typeface="Lato"/>
                <a:cs typeface="Lato"/>
                <a:sym typeface="Lato"/>
              </a:rPr>
              <a:t>Our model must capture read assignment uncertainty.</a:t>
            </a:r>
            <a:endParaRPr sz="1900">
              <a:solidFill>
                <a:srgbClr val="595959"/>
              </a:solidFill>
              <a:latin typeface="Lato"/>
              <a:ea typeface="Lato"/>
              <a:cs typeface="Lato"/>
              <a:sym typeface="Lato"/>
            </a:endParaRPr>
          </a:p>
        </p:txBody>
      </p:sp>
      <p:sp>
        <p:nvSpPr>
          <p:cNvPr id="532" name="Google Shape;532;p51"/>
          <p:cNvSpPr txBox="1"/>
          <p:nvPr/>
        </p:nvSpPr>
        <p:spPr>
          <a:xfrm>
            <a:off x="83700" y="3689500"/>
            <a:ext cx="8976600" cy="1454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 sz="1900">
                <a:solidFill>
                  <a:srgbClr val="595959"/>
                </a:solidFill>
                <a:latin typeface="Lato"/>
                <a:ea typeface="Lato"/>
                <a:cs typeface="Lato"/>
                <a:sym typeface="Lato"/>
              </a:rPr>
              <a:t>Objective: Transcript relative abundance</a:t>
            </a:r>
            <a:endParaRPr sz="1300">
              <a:solidFill>
                <a:srgbClr val="595959"/>
              </a:solidFill>
              <a:latin typeface="Lato"/>
              <a:ea typeface="Lato"/>
              <a:cs typeface="Lato"/>
              <a:sym typeface="Lato"/>
            </a:endParaRPr>
          </a:p>
          <a:p>
            <a:pPr marL="0" marR="0" lvl="0" indent="0" algn="l" rtl="0">
              <a:lnSpc>
                <a:spcPct val="115000"/>
              </a:lnSpc>
              <a:spcBef>
                <a:spcPts val="1000"/>
              </a:spcBef>
              <a:spcAft>
                <a:spcPts val="0"/>
              </a:spcAft>
              <a:buNone/>
            </a:pPr>
            <a:r>
              <a:rPr lang="en" sz="1900" b="1">
                <a:solidFill>
                  <a:srgbClr val="595959"/>
                </a:solidFill>
                <a:latin typeface="Lato"/>
                <a:ea typeface="Lato"/>
                <a:cs typeface="Lato"/>
                <a:sym typeface="Lato"/>
              </a:rPr>
              <a:t>Unknown!</a:t>
            </a:r>
            <a:r>
              <a:rPr lang="en" sz="1900">
                <a:solidFill>
                  <a:srgbClr val="595959"/>
                </a:solidFill>
                <a:latin typeface="Lato"/>
                <a:ea typeface="Lato"/>
                <a:cs typeface="Lato"/>
                <a:sym typeface="Lato"/>
              </a:rPr>
              <a:t>: Fragment alignment source</a:t>
            </a:r>
            <a:endParaRPr sz="1300">
              <a:solidFill>
                <a:srgbClr val="595959"/>
              </a:solidFill>
              <a:latin typeface="Lato"/>
              <a:ea typeface="Lato"/>
              <a:cs typeface="Lato"/>
              <a:sym typeface="Lato"/>
            </a:endParaRPr>
          </a:p>
          <a:p>
            <a:pPr marL="0" marR="0" lvl="0" indent="0" algn="l" rtl="0">
              <a:lnSpc>
                <a:spcPct val="115000"/>
              </a:lnSpc>
              <a:spcBef>
                <a:spcPts val="1000"/>
              </a:spcBef>
              <a:spcAft>
                <a:spcPts val="1000"/>
              </a:spcAft>
              <a:buNone/>
            </a:pPr>
            <a:r>
              <a:rPr lang="en" sz="1900">
                <a:solidFill>
                  <a:srgbClr val="595959"/>
                </a:solidFill>
                <a:latin typeface="Lato"/>
                <a:ea typeface="Lato"/>
                <a:cs typeface="Lato"/>
                <a:sym typeface="Lato"/>
              </a:rPr>
              <a:t>Observed variables: N fragment alignments, transcripts, </a:t>
            </a:r>
            <a:r>
              <a:rPr lang="en" sz="1900" i="1">
                <a:solidFill>
                  <a:srgbClr val="595959"/>
                </a:solidFill>
                <a:latin typeface="Lato"/>
                <a:ea typeface="Lato"/>
                <a:cs typeface="Lato"/>
                <a:sym typeface="Lato"/>
              </a:rPr>
              <a:t>fragment length distribution</a:t>
            </a:r>
            <a:endParaRPr sz="1900" i="1">
              <a:solidFill>
                <a:srgbClr val="595959"/>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2"/>
          <p:cNvSpPr txBox="1"/>
          <p:nvPr/>
        </p:nvSpPr>
        <p:spPr>
          <a:xfrm>
            <a:off x="152400" y="0"/>
            <a:ext cx="8229600" cy="53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We can estimate the insert size distribution</a:t>
            </a:r>
            <a:endParaRPr sz="2600" b="1">
              <a:solidFill>
                <a:srgbClr val="1A1A1A"/>
              </a:solidFill>
              <a:latin typeface="Raleway"/>
              <a:ea typeface="Raleway"/>
              <a:cs typeface="Raleway"/>
              <a:sym typeface="Raleway"/>
            </a:endParaRPr>
          </a:p>
        </p:txBody>
      </p:sp>
      <p:pic>
        <p:nvPicPr>
          <p:cNvPr id="538" name="Google Shape;538;p52" descr="insert.size.normal.dist.ai"/>
          <p:cNvPicPr preferRelativeResize="0"/>
          <p:nvPr/>
        </p:nvPicPr>
        <p:blipFill rotWithShape="1">
          <a:blip r:embed="rId3">
            <a:alphaModFix/>
          </a:blip>
          <a:srcRect/>
          <a:stretch/>
        </p:blipFill>
        <p:spPr>
          <a:xfrm>
            <a:off x="5944340" y="3018205"/>
            <a:ext cx="2714700" cy="1839600"/>
          </a:xfrm>
          <a:prstGeom prst="rect">
            <a:avLst/>
          </a:prstGeom>
          <a:noFill/>
          <a:ln>
            <a:noFill/>
          </a:ln>
        </p:spPr>
      </p:pic>
      <p:grpSp>
        <p:nvGrpSpPr>
          <p:cNvPr id="539" name="Google Shape;539;p52"/>
          <p:cNvGrpSpPr/>
          <p:nvPr/>
        </p:nvGrpSpPr>
        <p:grpSpPr>
          <a:xfrm>
            <a:off x="814796" y="914400"/>
            <a:ext cx="3583517" cy="571500"/>
            <a:chOff x="683683" y="1447800"/>
            <a:chExt cx="3583517" cy="762000"/>
          </a:xfrm>
        </p:grpSpPr>
        <p:sp>
          <p:nvSpPr>
            <p:cNvPr id="540" name="Google Shape;540;p52"/>
            <p:cNvSpPr/>
            <p:nvPr/>
          </p:nvSpPr>
          <p:spPr>
            <a:xfrm>
              <a:off x="685800" y="1905000"/>
              <a:ext cx="152400" cy="30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1" name="Google Shape;541;p52"/>
            <p:cNvSpPr/>
            <p:nvPr/>
          </p:nvSpPr>
          <p:spPr>
            <a:xfrm>
              <a:off x="1752600" y="1905000"/>
              <a:ext cx="152400" cy="30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2" name="Google Shape;542;p52"/>
            <p:cNvSpPr/>
            <p:nvPr/>
          </p:nvSpPr>
          <p:spPr>
            <a:xfrm>
              <a:off x="3048000" y="1905000"/>
              <a:ext cx="1219200" cy="30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43" name="Google Shape;543;p52"/>
            <p:cNvCxnSpPr>
              <a:stCxn id="541" idx="3"/>
              <a:endCxn id="542" idx="1"/>
            </p:cNvCxnSpPr>
            <p:nvPr/>
          </p:nvCxnSpPr>
          <p:spPr>
            <a:xfrm>
              <a:off x="1905000" y="2057400"/>
              <a:ext cx="1143000" cy="0"/>
            </a:xfrm>
            <a:prstGeom prst="straightConnector1">
              <a:avLst/>
            </a:prstGeom>
            <a:noFill/>
            <a:ln w="12700" cap="flat" cmpd="sng">
              <a:solidFill>
                <a:schemeClr val="dk1"/>
              </a:solidFill>
              <a:prstDash val="solid"/>
              <a:round/>
              <a:headEnd type="none" w="sm" len="sm"/>
              <a:tailEnd type="none" w="sm" len="sm"/>
            </a:ln>
          </p:spPr>
        </p:cxnSp>
        <p:cxnSp>
          <p:nvCxnSpPr>
            <p:cNvPr id="544" name="Google Shape;544;p52"/>
            <p:cNvCxnSpPr>
              <a:stCxn id="541" idx="1"/>
              <a:endCxn id="540" idx="3"/>
            </p:cNvCxnSpPr>
            <p:nvPr/>
          </p:nvCxnSpPr>
          <p:spPr>
            <a:xfrm rot="10800000">
              <a:off x="838200" y="2057400"/>
              <a:ext cx="914400" cy="0"/>
            </a:xfrm>
            <a:prstGeom prst="straightConnector1">
              <a:avLst/>
            </a:prstGeom>
            <a:noFill/>
            <a:ln w="12700" cap="flat" cmpd="sng">
              <a:solidFill>
                <a:schemeClr val="dk1"/>
              </a:solidFill>
              <a:prstDash val="solid"/>
              <a:round/>
              <a:headEnd type="none" w="sm" len="sm"/>
              <a:tailEnd type="none" w="sm" len="sm"/>
            </a:ln>
          </p:spPr>
        </p:cxnSp>
        <p:sp>
          <p:nvSpPr>
            <p:cNvPr id="545" name="Google Shape;545;p52"/>
            <p:cNvSpPr/>
            <p:nvPr/>
          </p:nvSpPr>
          <p:spPr>
            <a:xfrm>
              <a:off x="683683" y="1800225"/>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6" name="Google Shape;546;p52"/>
            <p:cNvSpPr/>
            <p:nvPr/>
          </p:nvSpPr>
          <p:spPr>
            <a:xfrm>
              <a:off x="1801283" y="1834939"/>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7" name="Google Shape;547;p52"/>
            <p:cNvSpPr/>
            <p:nvPr/>
          </p:nvSpPr>
          <p:spPr>
            <a:xfrm>
              <a:off x="4042833" y="1812714"/>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8" name="Google Shape;548;p52"/>
            <p:cNvSpPr/>
            <p:nvPr/>
          </p:nvSpPr>
          <p:spPr>
            <a:xfrm>
              <a:off x="3738033" y="1752600"/>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9" name="Google Shape;549;p52"/>
            <p:cNvSpPr/>
            <p:nvPr/>
          </p:nvSpPr>
          <p:spPr>
            <a:xfrm>
              <a:off x="766233" y="1447800"/>
              <a:ext cx="2971800" cy="685800"/>
            </a:xfrm>
            <a:prstGeom prst="arc">
              <a:avLst>
                <a:gd name="adj1" fmla="val 10748411"/>
                <a:gd name="adj2" fmla="val 21568709"/>
              </a:avLst>
            </a:prstGeom>
            <a:noFill/>
            <a:ln w="12700" cap="flat" cmpd="sng">
              <a:solidFill>
                <a:schemeClr val="dk1"/>
              </a:solidFill>
              <a:prstDash val="dash"/>
              <a:bevel/>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52"/>
            <p:cNvSpPr/>
            <p:nvPr/>
          </p:nvSpPr>
          <p:spPr>
            <a:xfrm>
              <a:off x="1877483" y="1528233"/>
              <a:ext cx="2165400" cy="597000"/>
            </a:xfrm>
            <a:prstGeom prst="arc">
              <a:avLst>
                <a:gd name="adj1" fmla="val 10748411"/>
                <a:gd name="adj2" fmla="val 21568709"/>
              </a:avLst>
            </a:prstGeom>
            <a:noFill/>
            <a:ln w="12700" cap="flat" cmpd="sng">
              <a:solidFill>
                <a:schemeClr val="dk1"/>
              </a:solidFill>
              <a:prstDash val="dash"/>
              <a:bevel/>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52"/>
            <p:cNvSpPr txBox="1"/>
            <p:nvPr/>
          </p:nvSpPr>
          <p:spPr>
            <a:xfrm>
              <a:off x="990600" y="1447800"/>
              <a:ext cx="381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P</a:t>
              </a:r>
              <a:r>
                <a:rPr lang="en" sz="1800" baseline="-25000">
                  <a:solidFill>
                    <a:schemeClr val="dk1"/>
                  </a:solidFill>
                  <a:latin typeface="Calibri"/>
                  <a:ea typeface="Calibri"/>
                  <a:cs typeface="Calibri"/>
                  <a:sym typeface="Calibri"/>
                </a:rPr>
                <a:t>1</a:t>
              </a:r>
              <a:endParaRPr sz="1800" baseline="-25000">
                <a:solidFill>
                  <a:schemeClr val="dk1"/>
                </a:solidFill>
                <a:latin typeface="Calibri"/>
                <a:ea typeface="Calibri"/>
                <a:cs typeface="Calibri"/>
                <a:sym typeface="Calibri"/>
              </a:endParaRPr>
            </a:p>
          </p:txBody>
        </p:sp>
        <p:sp>
          <p:nvSpPr>
            <p:cNvPr id="552" name="Google Shape;552;p52"/>
            <p:cNvSpPr txBox="1"/>
            <p:nvPr/>
          </p:nvSpPr>
          <p:spPr>
            <a:xfrm>
              <a:off x="2438400" y="1524000"/>
              <a:ext cx="381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P</a:t>
              </a:r>
              <a:r>
                <a:rPr lang="en" sz="1800" baseline="-25000">
                  <a:solidFill>
                    <a:schemeClr val="dk1"/>
                  </a:solidFill>
                  <a:latin typeface="Calibri"/>
                  <a:ea typeface="Calibri"/>
                  <a:cs typeface="Calibri"/>
                  <a:sym typeface="Calibri"/>
                </a:rPr>
                <a:t>2</a:t>
              </a:r>
              <a:endParaRPr sz="1800" baseline="-25000">
                <a:solidFill>
                  <a:schemeClr val="dk1"/>
                </a:solidFill>
                <a:latin typeface="Calibri"/>
                <a:ea typeface="Calibri"/>
                <a:cs typeface="Calibri"/>
                <a:sym typeface="Calibri"/>
              </a:endParaRPr>
            </a:p>
          </p:txBody>
        </p:sp>
      </p:grpSp>
      <p:grpSp>
        <p:nvGrpSpPr>
          <p:cNvPr id="553" name="Google Shape;553;p52"/>
          <p:cNvGrpSpPr/>
          <p:nvPr/>
        </p:nvGrpSpPr>
        <p:grpSpPr>
          <a:xfrm>
            <a:off x="3941113" y="1648575"/>
            <a:ext cx="1524000" cy="980325"/>
            <a:chOff x="1371600" y="2502900"/>
            <a:chExt cx="1524000" cy="1307100"/>
          </a:xfrm>
        </p:grpSpPr>
        <p:sp>
          <p:nvSpPr>
            <p:cNvPr id="554" name="Google Shape;554;p52"/>
            <p:cNvSpPr/>
            <p:nvPr/>
          </p:nvSpPr>
          <p:spPr>
            <a:xfrm>
              <a:off x="1375833" y="3429004"/>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5" name="Google Shape;555;p52"/>
            <p:cNvSpPr/>
            <p:nvPr/>
          </p:nvSpPr>
          <p:spPr>
            <a:xfrm>
              <a:off x="1903731" y="3430906"/>
              <a:ext cx="456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6" name="Google Shape;556;p52"/>
            <p:cNvSpPr/>
            <p:nvPr/>
          </p:nvSpPr>
          <p:spPr>
            <a:xfrm>
              <a:off x="2844798" y="3408681"/>
              <a:ext cx="456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7" name="Google Shape;557;p52"/>
            <p:cNvSpPr/>
            <p:nvPr/>
          </p:nvSpPr>
          <p:spPr>
            <a:xfrm>
              <a:off x="2743200" y="3429000"/>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52"/>
            <p:cNvSpPr/>
            <p:nvPr/>
          </p:nvSpPr>
          <p:spPr>
            <a:xfrm>
              <a:off x="1447799" y="3124200"/>
              <a:ext cx="1295400" cy="685800"/>
            </a:xfrm>
            <a:prstGeom prst="arc">
              <a:avLst>
                <a:gd name="adj1" fmla="val 10748411"/>
                <a:gd name="adj2" fmla="val 21568709"/>
              </a:avLst>
            </a:prstGeom>
            <a:noFill/>
            <a:ln w="12700" cap="flat" cmpd="sng">
              <a:solidFill>
                <a:schemeClr val="dk1"/>
              </a:solidFill>
              <a:prstDash val="dash"/>
              <a:bevel/>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52"/>
            <p:cNvSpPr/>
            <p:nvPr/>
          </p:nvSpPr>
          <p:spPr>
            <a:xfrm>
              <a:off x="1943101" y="3119967"/>
              <a:ext cx="903600" cy="601200"/>
            </a:xfrm>
            <a:prstGeom prst="arc">
              <a:avLst>
                <a:gd name="adj1" fmla="val 10748411"/>
                <a:gd name="adj2" fmla="val 21568709"/>
              </a:avLst>
            </a:prstGeom>
            <a:noFill/>
            <a:ln w="12700" cap="flat" cmpd="sng">
              <a:solidFill>
                <a:schemeClr val="dk1"/>
              </a:solidFill>
              <a:prstDash val="dash"/>
              <a:bevel/>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60" name="Google Shape;560;p52"/>
            <p:cNvGrpSpPr/>
            <p:nvPr/>
          </p:nvGrpSpPr>
          <p:grpSpPr>
            <a:xfrm>
              <a:off x="1371600" y="3505200"/>
              <a:ext cx="1524000" cy="304800"/>
              <a:chOff x="1600200" y="3200400"/>
              <a:chExt cx="1524000" cy="304800"/>
            </a:xfrm>
          </p:grpSpPr>
          <p:sp>
            <p:nvSpPr>
              <p:cNvPr id="561" name="Google Shape;561;p52"/>
              <p:cNvSpPr/>
              <p:nvPr/>
            </p:nvSpPr>
            <p:spPr>
              <a:xfrm>
                <a:off x="1600200" y="3200400"/>
                <a:ext cx="152400" cy="30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52"/>
              <p:cNvSpPr/>
              <p:nvPr/>
            </p:nvSpPr>
            <p:spPr>
              <a:xfrm>
                <a:off x="1752600" y="3200400"/>
                <a:ext cx="152400" cy="30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52"/>
              <p:cNvSpPr/>
              <p:nvPr/>
            </p:nvSpPr>
            <p:spPr>
              <a:xfrm>
                <a:off x="1905000" y="3200400"/>
                <a:ext cx="1219200" cy="30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64" name="Google Shape;564;p52"/>
            <p:cNvSpPr txBox="1"/>
            <p:nvPr/>
          </p:nvSpPr>
          <p:spPr>
            <a:xfrm>
              <a:off x="1447812" y="2502900"/>
              <a:ext cx="384000" cy="68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1</a:t>
              </a:r>
              <a:endParaRPr sz="1800" baseline="-25000">
                <a:solidFill>
                  <a:schemeClr val="dk1"/>
                </a:solidFill>
                <a:latin typeface="Calibri"/>
                <a:ea typeface="Calibri"/>
                <a:cs typeface="Calibri"/>
                <a:sym typeface="Calibri"/>
              </a:endParaRPr>
            </a:p>
          </p:txBody>
        </p:sp>
        <p:sp>
          <p:nvSpPr>
            <p:cNvPr id="565" name="Google Shape;565;p52"/>
            <p:cNvSpPr txBox="1"/>
            <p:nvPr/>
          </p:nvSpPr>
          <p:spPr>
            <a:xfrm>
              <a:off x="2438437" y="2502900"/>
              <a:ext cx="384000" cy="68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2</a:t>
              </a:r>
              <a:endParaRPr sz="1800" baseline="-25000">
                <a:solidFill>
                  <a:schemeClr val="dk1"/>
                </a:solidFill>
                <a:latin typeface="Calibri"/>
                <a:ea typeface="Calibri"/>
                <a:cs typeface="Calibri"/>
                <a:sym typeface="Calibri"/>
              </a:endParaRPr>
            </a:p>
          </p:txBody>
        </p:sp>
      </p:grpSp>
      <p:sp>
        <p:nvSpPr>
          <p:cNvPr id="566" name="Google Shape;566;p52"/>
          <p:cNvSpPr/>
          <p:nvPr/>
        </p:nvSpPr>
        <p:spPr>
          <a:xfrm rot="8676353" flipH="1">
            <a:off x="3333540" y="1668037"/>
            <a:ext cx="542820" cy="467919"/>
          </a:xfrm>
          <a:prstGeom prst="upArrow">
            <a:avLst>
              <a:gd name="adj1" fmla="val 50000"/>
              <a:gd name="adj2" fmla="val 50000"/>
            </a:avLst>
          </a:prstGeom>
          <a:solidFill>
            <a:schemeClr val="dk1"/>
          </a:solidFill>
          <a:ln w="9525" cap="flat" cmpd="sng">
            <a:solidFill>
              <a:schemeClr val="dk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7" name="Google Shape;567;p52"/>
          <p:cNvSpPr txBox="1"/>
          <p:nvPr/>
        </p:nvSpPr>
        <p:spPr>
          <a:xfrm>
            <a:off x="661650" y="1738700"/>
            <a:ext cx="2538600" cy="71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a:solidFill>
                  <a:srgbClr val="595959"/>
                </a:solidFill>
                <a:latin typeface="Lato"/>
                <a:ea typeface="Lato"/>
                <a:cs typeface="Lato"/>
                <a:sym typeface="Lato"/>
              </a:rPr>
              <a:t>Splice and compute insert distance</a:t>
            </a:r>
            <a:endParaRPr>
              <a:solidFill>
                <a:srgbClr val="595959"/>
              </a:solidFill>
              <a:latin typeface="Lato"/>
              <a:ea typeface="Lato"/>
              <a:cs typeface="Lato"/>
              <a:sym typeface="Lato"/>
            </a:endParaRPr>
          </a:p>
        </p:txBody>
      </p:sp>
      <p:sp>
        <p:nvSpPr>
          <p:cNvPr id="568" name="Google Shape;568;p52"/>
          <p:cNvSpPr/>
          <p:nvPr/>
        </p:nvSpPr>
        <p:spPr>
          <a:xfrm rot="8480412" flipH="1">
            <a:off x="5547346" y="2624927"/>
            <a:ext cx="534021" cy="475664"/>
          </a:xfrm>
          <a:prstGeom prst="upArrow">
            <a:avLst>
              <a:gd name="adj1" fmla="val 50000"/>
              <a:gd name="adj2" fmla="val 50000"/>
            </a:avLst>
          </a:prstGeom>
          <a:solidFill>
            <a:schemeClr val="dk1"/>
          </a:solidFill>
          <a:ln w="9525" cap="flat" cmpd="sng">
            <a:solidFill>
              <a:schemeClr val="dk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9" name="Google Shape;569;p52"/>
          <p:cNvSpPr txBox="1"/>
          <p:nvPr/>
        </p:nvSpPr>
        <p:spPr>
          <a:xfrm>
            <a:off x="2993050" y="4017225"/>
            <a:ext cx="2816100" cy="743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000">
                <a:solidFill>
                  <a:srgbClr val="595959"/>
                </a:solidFill>
                <a:latin typeface="Lato"/>
                <a:ea typeface="Lato"/>
                <a:cs typeface="Lato"/>
                <a:sym typeface="Lato"/>
              </a:rPr>
              <a:t>Estimate  insert size empirical distribution</a:t>
            </a:r>
            <a:endParaRPr sz="2000">
              <a:solidFill>
                <a:srgbClr val="595959"/>
              </a:solidFill>
              <a:latin typeface="Lato"/>
              <a:ea typeface="Lato"/>
              <a:cs typeface="Lato"/>
              <a:sym typeface="Lato"/>
            </a:endParaRPr>
          </a:p>
        </p:txBody>
      </p:sp>
      <p:sp>
        <p:nvSpPr>
          <p:cNvPr id="570" name="Google Shape;570;p52"/>
          <p:cNvSpPr txBox="1"/>
          <p:nvPr/>
        </p:nvSpPr>
        <p:spPr>
          <a:xfrm>
            <a:off x="5675250" y="1648575"/>
            <a:ext cx="2655900" cy="74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a:solidFill>
                  <a:srgbClr val="595959"/>
                </a:solidFill>
                <a:latin typeface="Lato"/>
                <a:ea typeface="Lato"/>
                <a:cs typeface="Lato"/>
                <a:sym typeface="Lato"/>
              </a:rPr>
              <a:t>Get all single isoform reconstructions</a:t>
            </a:r>
            <a:endParaRPr sz="2000">
              <a:solidFill>
                <a:srgbClr val="595959"/>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3"/>
          <p:cNvSpPr txBox="1"/>
          <p:nvPr/>
        </p:nvSpPr>
        <p:spPr>
          <a:xfrm>
            <a:off x="152400" y="22800"/>
            <a:ext cx="8229600" cy="51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 and use it for probabilistic read assignment</a:t>
            </a:r>
            <a:endParaRPr sz="2600" b="1">
              <a:solidFill>
                <a:srgbClr val="1A1A1A"/>
              </a:solidFill>
              <a:latin typeface="Raleway"/>
              <a:ea typeface="Raleway"/>
              <a:cs typeface="Raleway"/>
              <a:sym typeface="Raleway"/>
            </a:endParaRPr>
          </a:p>
        </p:txBody>
      </p:sp>
      <p:sp>
        <p:nvSpPr>
          <p:cNvPr id="576" name="Google Shape;576;p53"/>
          <p:cNvSpPr/>
          <p:nvPr/>
        </p:nvSpPr>
        <p:spPr>
          <a:xfrm>
            <a:off x="1828800" y="1085850"/>
            <a:ext cx="152400" cy="228600"/>
          </a:xfrm>
          <a:prstGeom prst="rect">
            <a:avLst/>
          </a:prstGeom>
          <a:solidFill>
            <a:srgbClr val="934B21"/>
          </a:solidFill>
          <a:ln w="9525" cap="flat" cmpd="sng">
            <a:solidFill>
              <a:srgbClr val="934B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7" name="Google Shape;577;p53"/>
          <p:cNvSpPr/>
          <p:nvPr/>
        </p:nvSpPr>
        <p:spPr>
          <a:xfrm>
            <a:off x="2895600" y="1085850"/>
            <a:ext cx="152400" cy="228600"/>
          </a:xfrm>
          <a:prstGeom prst="rect">
            <a:avLst/>
          </a:prstGeom>
          <a:solidFill>
            <a:srgbClr val="934B21"/>
          </a:solidFill>
          <a:ln w="9525" cap="flat" cmpd="sng">
            <a:solidFill>
              <a:srgbClr val="934B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53"/>
          <p:cNvSpPr/>
          <p:nvPr/>
        </p:nvSpPr>
        <p:spPr>
          <a:xfrm>
            <a:off x="4191000" y="1085850"/>
            <a:ext cx="1219200" cy="228600"/>
          </a:xfrm>
          <a:prstGeom prst="rect">
            <a:avLst/>
          </a:prstGeom>
          <a:solidFill>
            <a:srgbClr val="934B21"/>
          </a:solidFill>
          <a:ln w="9525" cap="flat" cmpd="sng">
            <a:solidFill>
              <a:srgbClr val="934B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9" name="Google Shape;579;p53"/>
          <p:cNvSpPr/>
          <p:nvPr/>
        </p:nvSpPr>
        <p:spPr>
          <a:xfrm>
            <a:off x="1828800" y="1485900"/>
            <a:ext cx="152400" cy="228600"/>
          </a:xfrm>
          <a:prstGeom prst="rect">
            <a:avLst/>
          </a:prstGeom>
          <a:solidFill>
            <a:srgbClr val="326064"/>
          </a:solidFill>
          <a:ln w="9525" cap="flat" cmpd="sng">
            <a:solidFill>
              <a:srgbClr val="3260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0" name="Google Shape;580;p53"/>
          <p:cNvSpPr/>
          <p:nvPr/>
        </p:nvSpPr>
        <p:spPr>
          <a:xfrm>
            <a:off x="2895600" y="1485900"/>
            <a:ext cx="152400" cy="228600"/>
          </a:xfrm>
          <a:prstGeom prst="rect">
            <a:avLst/>
          </a:prstGeom>
          <a:solidFill>
            <a:srgbClr val="326064"/>
          </a:solidFill>
          <a:ln w="9525" cap="flat" cmpd="sng">
            <a:solidFill>
              <a:srgbClr val="3260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1" name="Google Shape;581;p53"/>
          <p:cNvSpPr/>
          <p:nvPr/>
        </p:nvSpPr>
        <p:spPr>
          <a:xfrm>
            <a:off x="4191000" y="1485900"/>
            <a:ext cx="914400" cy="228600"/>
          </a:xfrm>
          <a:prstGeom prst="rect">
            <a:avLst/>
          </a:prstGeom>
          <a:solidFill>
            <a:srgbClr val="326064"/>
          </a:solidFill>
          <a:ln w="9525" cap="flat" cmpd="sng">
            <a:solidFill>
              <a:srgbClr val="3260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2" name="Google Shape;582;p53"/>
          <p:cNvSpPr/>
          <p:nvPr/>
        </p:nvSpPr>
        <p:spPr>
          <a:xfrm>
            <a:off x="1828800" y="1885950"/>
            <a:ext cx="152400" cy="228600"/>
          </a:xfrm>
          <a:prstGeom prst="rect">
            <a:avLst/>
          </a:prstGeom>
          <a:solidFill>
            <a:srgbClr val="78397A"/>
          </a:solidFill>
          <a:ln w="9525" cap="flat" cmpd="sng">
            <a:solidFill>
              <a:srgbClr val="78397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3" name="Google Shape;583;p53"/>
          <p:cNvSpPr/>
          <p:nvPr/>
        </p:nvSpPr>
        <p:spPr>
          <a:xfrm>
            <a:off x="4191000" y="1885950"/>
            <a:ext cx="533400" cy="228600"/>
          </a:xfrm>
          <a:prstGeom prst="rect">
            <a:avLst/>
          </a:prstGeom>
          <a:solidFill>
            <a:srgbClr val="78397A"/>
          </a:solidFill>
          <a:ln w="9525" cap="flat" cmpd="sng">
            <a:solidFill>
              <a:srgbClr val="78397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84" name="Google Shape;584;p53"/>
          <p:cNvCxnSpPr>
            <a:stCxn id="577" idx="3"/>
            <a:endCxn id="578" idx="1"/>
          </p:cNvCxnSpPr>
          <p:nvPr/>
        </p:nvCxnSpPr>
        <p:spPr>
          <a:xfrm>
            <a:off x="3048000" y="1200150"/>
            <a:ext cx="1143000" cy="0"/>
          </a:xfrm>
          <a:prstGeom prst="straightConnector1">
            <a:avLst/>
          </a:prstGeom>
          <a:noFill/>
          <a:ln w="12700" cap="flat" cmpd="sng">
            <a:solidFill>
              <a:schemeClr val="dk1"/>
            </a:solidFill>
            <a:prstDash val="solid"/>
            <a:round/>
            <a:headEnd type="none" w="sm" len="sm"/>
            <a:tailEnd type="none" w="sm" len="sm"/>
          </a:ln>
        </p:spPr>
      </p:cxnSp>
      <p:cxnSp>
        <p:nvCxnSpPr>
          <p:cNvPr id="585" name="Google Shape;585;p53"/>
          <p:cNvCxnSpPr>
            <a:stCxn id="577" idx="1"/>
            <a:endCxn id="576" idx="3"/>
          </p:cNvCxnSpPr>
          <p:nvPr/>
        </p:nvCxnSpPr>
        <p:spPr>
          <a:xfrm rot="10800000">
            <a:off x="1981200" y="1200150"/>
            <a:ext cx="914400" cy="0"/>
          </a:xfrm>
          <a:prstGeom prst="straightConnector1">
            <a:avLst/>
          </a:prstGeom>
          <a:noFill/>
          <a:ln w="12700" cap="flat" cmpd="sng">
            <a:solidFill>
              <a:schemeClr val="dk1"/>
            </a:solidFill>
            <a:prstDash val="solid"/>
            <a:round/>
            <a:headEnd type="none" w="sm" len="sm"/>
            <a:tailEnd type="none" w="sm" len="sm"/>
          </a:ln>
        </p:spPr>
      </p:cxnSp>
      <p:cxnSp>
        <p:nvCxnSpPr>
          <p:cNvPr id="586" name="Google Shape;586;p53"/>
          <p:cNvCxnSpPr/>
          <p:nvPr/>
        </p:nvCxnSpPr>
        <p:spPr>
          <a:xfrm>
            <a:off x="3048001" y="1599008"/>
            <a:ext cx="1143000" cy="1200"/>
          </a:xfrm>
          <a:prstGeom prst="straightConnector1">
            <a:avLst/>
          </a:prstGeom>
          <a:noFill/>
          <a:ln w="12700" cap="flat" cmpd="sng">
            <a:solidFill>
              <a:schemeClr val="dk1"/>
            </a:solidFill>
            <a:prstDash val="solid"/>
            <a:round/>
            <a:headEnd type="none" w="sm" len="sm"/>
            <a:tailEnd type="none" w="sm" len="sm"/>
          </a:ln>
        </p:spPr>
      </p:cxnSp>
      <p:cxnSp>
        <p:nvCxnSpPr>
          <p:cNvPr id="587" name="Google Shape;587;p53"/>
          <p:cNvCxnSpPr/>
          <p:nvPr/>
        </p:nvCxnSpPr>
        <p:spPr>
          <a:xfrm rot="10800000">
            <a:off x="1981201" y="1598999"/>
            <a:ext cx="914400" cy="1200"/>
          </a:xfrm>
          <a:prstGeom prst="straightConnector1">
            <a:avLst/>
          </a:prstGeom>
          <a:noFill/>
          <a:ln w="12700" cap="flat" cmpd="sng">
            <a:solidFill>
              <a:schemeClr val="dk1"/>
            </a:solidFill>
            <a:prstDash val="solid"/>
            <a:round/>
            <a:headEnd type="none" w="sm" len="sm"/>
            <a:tailEnd type="none" w="sm" len="sm"/>
          </a:ln>
        </p:spPr>
      </p:cxnSp>
      <p:cxnSp>
        <p:nvCxnSpPr>
          <p:cNvPr id="588" name="Google Shape;588;p53"/>
          <p:cNvCxnSpPr>
            <a:stCxn id="582" idx="3"/>
          </p:cNvCxnSpPr>
          <p:nvPr/>
        </p:nvCxnSpPr>
        <p:spPr>
          <a:xfrm>
            <a:off x="1981200" y="2000250"/>
            <a:ext cx="2209800" cy="0"/>
          </a:xfrm>
          <a:prstGeom prst="straightConnector1">
            <a:avLst/>
          </a:prstGeom>
          <a:noFill/>
          <a:ln w="12700" cap="flat" cmpd="sng">
            <a:solidFill>
              <a:schemeClr val="dk1"/>
            </a:solidFill>
            <a:prstDash val="solid"/>
            <a:round/>
            <a:headEnd type="none" w="sm" len="sm"/>
            <a:tailEnd type="none" w="sm" len="sm"/>
          </a:ln>
        </p:spPr>
      </p:cxnSp>
      <p:sp>
        <p:nvSpPr>
          <p:cNvPr id="589" name="Google Shape;589;p53"/>
          <p:cNvSpPr txBox="1"/>
          <p:nvPr/>
        </p:nvSpPr>
        <p:spPr>
          <a:xfrm>
            <a:off x="676389" y="1064419"/>
            <a:ext cx="10761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Isoform 1</a:t>
            </a:r>
            <a:endParaRPr sz="1800">
              <a:solidFill>
                <a:schemeClr val="dk1"/>
              </a:solidFill>
              <a:latin typeface="Calibri"/>
              <a:ea typeface="Calibri"/>
              <a:cs typeface="Calibri"/>
              <a:sym typeface="Calibri"/>
            </a:endParaRPr>
          </a:p>
        </p:txBody>
      </p:sp>
      <p:sp>
        <p:nvSpPr>
          <p:cNvPr id="590" name="Google Shape;590;p53"/>
          <p:cNvSpPr txBox="1"/>
          <p:nvPr/>
        </p:nvSpPr>
        <p:spPr>
          <a:xfrm>
            <a:off x="676389" y="1464469"/>
            <a:ext cx="10761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Isoform 2</a:t>
            </a:r>
            <a:endParaRPr sz="1800">
              <a:solidFill>
                <a:schemeClr val="dk1"/>
              </a:solidFill>
              <a:latin typeface="Calibri"/>
              <a:ea typeface="Calibri"/>
              <a:cs typeface="Calibri"/>
              <a:sym typeface="Calibri"/>
            </a:endParaRPr>
          </a:p>
        </p:txBody>
      </p:sp>
      <p:sp>
        <p:nvSpPr>
          <p:cNvPr id="591" name="Google Shape;591;p53"/>
          <p:cNvSpPr txBox="1"/>
          <p:nvPr/>
        </p:nvSpPr>
        <p:spPr>
          <a:xfrm>
            <a:off x="676389" y="1864519"/>
            <a:ext cx="10761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Isoform 3</a:t>
            </a:r>
            <a:endParaRPr sz="1800">
              <a:solidFill>
                <a:schemeClr val="dk1"/>
              </a:solidFill>
              <a:latin typeface="Calibri"/>
              <a:ea typeface="Calibri"/>
              <a:cs typeface="Calibri"/>
              <a:sym typeface="Calibri"/>
            </a:endParaRPr>
          </a:p>
        </p:txBody>
      </p:sp>
      <p:grpSp>
        <p:nvGrpSpPr>
          <p:cNvPr id="592" name="Google Shape;592;p53"/>
          <p:cNvGrpSpPr/>
          <p:nvPr/>
        </p:nvGrpSpPr>
        <p:grpSpPr>
          <a:xfrm>
            <a:off x="1140011" y="2514613"/>
            <a:ext cx="1679389" cy="1278719"/>
            <a:chOff x="1140011" y="3352817"/>
            <a:chExt cx="1679389" cy="1704958"/>
          </a:xfrm>
        </p:grpSpPr>
        <p:grpSp>
          <p:nvGrpSpPr>
            <p:cNvPr id="593" name="Google Shape;593;p53"/>
            <p:cNvGrpSpPr/>
            <p:nvPr/>
          </p:nvGrpSpPr>
          <p:grpSpPr>
            <a:xfrm>
              <a:off x="1295400" y="4219575"/>
              <a:ext cx="1524000" cy="304800"/>
              <a:chOff x="4572000" y="4343400"/>
              <a:chExt cx="1524000" cy="304800"/>
            </a:xfrm>
          </p:grpSpPr>
          <p:sp>
            <p:nvSpPr>
              <p:cNvPr id="594" name="Google Shape;594;p53"/>
              <p:cNvSpPr/>
              <p:nvPr/>
            </p:nvSpPr>
            <p:spPr>
              <a:xfrm>
                <a:off x="4572000" y="4343400"/>
                <a:ext cx="152400" cy="304800"/>
              </a:xfrm>
              <a:prstGeom prst="rect">
                <a:avLst/>
              </a:prstGeom>
              <a:solidFill>
                <a:srgbClr val="934B21"/>
              </a:solidFill>
              <a:ln w="9525" cap="flat" cmpd="sng">
                <a:solidFill>
                  <a:srgbClr val="934B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5" name="Google Shape;595;p53"/>
              <p:cNvSpPr/>
              <p:nvPr/>
            </p:nvSpPr>
            <p:spPr>
              <a:xfrm>
                <a:off x="4724400" y="4343400"/>
                <a:ext cx="152400" cy="304800"/>
              </a:xfrm>
              <a:prstGeom prst="rect">
                <a:avLst/>
              </a:prstGeom>
              <a:solidFill>
                <a:srgbClr val="934B21"/>
              </a:solidFill>
              <a:ln w="9525" cap="flat" cmpd="sng">
                <a:solidFill>
                  <a:srgbClr val="934B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6" name="Google Shape;596;p53"/>
              <p:cNvSpPr/>
              <p:nvPr/>
            </p:nvSpPr>
            <p:spPr>
              <a:xfrm>
                <a:off x="4876800" y="4343400"/>
                <a:ext cx="1219200" cy="304800"/>
              </a:xfrm>
              <a:prstGeom prst="rect">
                <a:avLst/>
              </a:prstGeom>
              <a:solidFill>
                <a:srgbClr val="934B21"/>
              </a:solidFill>
              <a:ln w="9525" cap="flat" cmpd="sng">
                <a:solidFill>
                  <a:srgbClr val="934B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97" name="Google Shape;597;p53"/>
            <p:cNvGrpSpPr/>
            <p:nvPr/>
          </p:nvGrpSpPr>
          <p:grpSpPr>
            <a:xfrm>
              <a:off x="1295400" y="4752975"/>
              <a:ext cx="1219200" cy="304800"/>
              <a:chOff x="4572000" y="4876800"/>
              <a:chExt cx="1219200" cy="304800"/>
            </a:xfrm>
          </p:grpSpPr>
          <p:sp>
            <p:nvSpPr>
              <p:cNvPr id="598" name="Google Shape;598;p53"/>
              <p:cNvSpPr/>
              <p:nvPr/>
            </p:nvSpPr>
            <p:spPr>
              <a:xfrm>
                <a:off x="4572000" y="4876800"/>
                <a:ext cx="152400" cy="304800"/>
              </a:xfrm>
              <a:prstGeom prst="rect">
                <a:avLst/>
              </a:prstGeom>
              <a:solidFill>
                <a:srgbClr val="326064"/>
              </a:solidFill>
              <a:ln w="9525" cap="flat" cmpd="sng">
                <a:solidFill>
                  <a:srgbClr val="3260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9" name="Google Shape;599;p53"/>
              <p:cNvSpPr/>
              <p:nvPr/>
            </p:nvSpPr>
            <p:spPr>
              <a:xfrm>
                <a:off x="4724400" y="4876800"/>
                <a:ext cx="152400" cy="304800"/>
              </a:xfrm>
              <a:prstGeom prst="rect">
                <a:avLst/>
              </a:prstGeom>
              <a:solidFill>
                <a:srgbClr val="326064"/>
              </a:solidFill>
              <a:ln w="9525" cap="flat" cmpd="sng">
                <a:solidFill>
                  <a:srgbClr val="3260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0" name="Google Shape;600;p53"/>
              <p:cNvSpPr/>
              <p:nvPr/>
            </p:nvSpPr>
            <p:spPr>
              <a:xfrm>
                <a:off x="4876800" y="4876800"/>
                <a:ext cx="914400" cy="304800"/>
              </a:xfrm>
              <a:prstGeom prst="rect">
                <a:avLst/>
              </a:prstGeom>
              <a:solidFill>
                <a:srgbClr val="326064"/>
              </a:solidFill>
              <a:ln w="9525" cap="flat" cmpd="sng">
                <a:solidFill>
                  <a:srgbClr val="3260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01" name="Google Shape;601;p53"/>
            <p:cNvSpPr/>
            <p:nvPr/>
          </p:nvSpPr>
          <p:spPr>
            <a:xfrm>
              <a:off x="1317624" y="4114800"/>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2" name="Google Shape;602;p53"/>
            <p:cNvSpPr/>
            <p:nvPr/>
          </p:nvSpPr>
          <p:spPr>
            <a:xfrm>
              <a:off x="2133600" y="4109510"/>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3" name="Google Shape;603;p53"/>
            <p:cNvSpPr/>
            <p:nvPr/>
          </p:nvSpPr>
          <p:spPr>
            <a:xfrm>
              <a:off x="1391709" y="3762375"/>
              <a:ext cx="741900" cy="638100"/>
            </a:xfrm>
            <a:prstGeom prst="arc">
              <a:avLst>
                <a:gd name="adj1" fmla="val 10748411"/>
                <a:gd name="adj2" fmla="val 21568709"/>
              </a:avLst>
            </a:prstGeom>
            <a:noFill/>
            <a:ln w="12700" cap="flat" cmpd="sng">
              <a:solidFill>
                <a:schemeClr val="dk1"/>
              </a:solidFill>
              <a:prstDash val="dash"/>
              <a:bevel/>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4" name="Google Shape;604;p53"/>
            <p:cNvSpPr txBox="1"/>
            <p:nvPr/>
          </p:nvSpPr>
          <p:spPr>
            <a:xfrm>
              <a:off x="1140011" y="3352817"/>
              <a:ext cx="38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1</a:t>
              </a:r>
              <a:endParaRPr sz="1800" baseline="-25000">
                <a:solidFill>
                  <a:schemeClr val="dk1"/>
                </a:solidFill>
                <a:latin typeface="Calibri"/>
                <a:ea typeface="Calibri"/>
                <a:cs typeface="Calibri"/>
                <a:sym typeface="Calibri"/>
              </a:endParaRPr>
            </a:p>
          </p:txBody>
        </p:sp>
      </p:grpSp>
      <p:grpSp>
        <p:nvGrpSpPr>
          <p:cNvPr id="605" name="Google Shape;605;p53"/>
          <p:cNvGrpSpPr/>
          <p:nvPr/>
        </p:nvGrpSpPr>
        <p:grpSpPr>
          <a:xfrm>
            <a:off x="3200400" y="2571750"/>
            <a:ext cx="715136" cy="812780"/>
            <a:chOff x="3886200" y="3745468"/>
            <a:chExt cx="715136" cy="1083707"/>
          </a:xfrm>
        </p:grpSpPr>
        <p:sp>
          <p:nvSpPr>
            <p:cNvPr id="606" name="Google Shape;606;p53"/>
            <p:cNvSpPr/>
            <p:nvPr/>
          </p:nvSpPr>
          <p:spPr>
            <a:xfrm>
              <a:off x="3888316" y="4419600"/>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7" name="Google Shape;607;p53"/>
            <p:cNvSpPr/>
            <p:nvPr/>
          </p:nvSpPr>
          <p:spPr>
            <a:xfrm>
              <a:off x="4406900" y="4414310"/>
              <a:ext cx="76200" cy="4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53"/>
            <p:cNvSpPr/>
            <p:nvPr/>
          </p:nvSpPr>
          <p:spPr>
            <a:xfrm>
              <a:off x="3962401" y="4191000"/>
              <a:ext cx="457200" cy="514500"/>
            </a:xfrm>
            <a:prstGeom prst="arc">
              <a:avLst>
                <a:gd name="adj1" fmla="val 10748411"/>
                <a:gd name="adj2" fmla="val 21568709"/>
              </a:avLst>
            </a:prstGeom>
            <a:noFill/>
            <a:ln w="12700" cap="flat" cmpd="sng">
              <a:solidFill>
                <a:schemeClr val="dk1"/>
              </a:solidFill>
              <a:prstDash val="dash"/>
              <a:bevel/>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609" name="Google Shape;609;p53"/>
            <p:cNvGrpSpPr/>
            <p:nvPr/>
          </p:nvGrpSpPr>
          <p:grpSpPr>
            <a:xfrm>
              <a:off x="3886200" y="4524375"/>
              <a:ext cx="685800" cy="304800"/>
              <a:chOff x="4572000" y="5334000"/>
              <a:chExt cx="685800" cy="304800"/>
            </a:xfrm>
          </p:grpSpPr>
          <p:sp>
            <p:nvSpPr>
              <p:cNvPr id="610" name="Google Shape;610;p53"/>
              <p:cNvSpPr/>
              <p:nvPr/>
            </p:nvSpPr>
            <p:spPr>
              <a:xfrm>
                <a:off x="4572000" y="5334000"/>
                <a:ext cx="152400" cy="304800"/>
              </a:xfrm>
              <a:prstGeom prst="rect">
                <a:avLst/>
              </a:prstGeom>
              <a:solidFill>
                <a:srgbClr val="78397A"/>
              </a:solidFill>
              <a:ln w="9525" cap="flat" cmpd="sng">
                <a:solidFill>
                  <a:srgbClr val="78397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1" name="Google Shape;611;p53"/>
              <p:cNvSpPr/>
              <p:nvPr/>
            </p:nvSpPr>
            <p:spPr>
              <a:xfrm>
                <a:off x="4724400" y="5334000"/>
                <a:ext cx="533400" cy="304800"/>
              </a:xfrm>
              <a:prstGeom prst="rect">
                <a:avLst/>
              </a:prstGeom>
              <a:solidFill>
                <a:srgbClr val="78397A"/>
              </a:solidFill>
              <a:ln w="9525" cap="flat" cmpd="sng">
                <a:solidFill>
                  <a:srgbClr val="78397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12" name="Google Shape;612;p53"/>
            <p:cNvSpPr txBox="1"/>
            <p:nvPr/>
          </p:nvSpPr>
          <p:spPr>
            <a:xfrm>
              <a:off x="4217336" y="3745468"/>
              <a:ext cx="38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2</a:t>
              </a:r>
              <a:endParaRPr sz="1800" baseline="-25000">
                <a:solidFill>
                  <a:schemeClr val="dk1"/>
                </a:solidFill>
                <a:latin typeface="Calibri"/>
                <a:ea typeface="Calibri"/>
                <a:cs typeface="Calibri"/>
                <a:sym typeface="Calibri"/>
              </a:endParaRPr>
            </a:p>
          </p:txBody>
        </p:sp>
      </p:grpSp>
      <p:grpSp>
        <p:nvGrpSpPr>
          <p:cNvPr id="613" name="Google Shape;613;p53"/>
          <p:cNvGrpSpPr/>
          <p:nvPr/>
        </p:nvGrpSpPr>
        <p:grpSpPr>
          <a:xfrm>
            <a:off x="5334000" y="2049881"/>
            <a:ext cx="3047400" cy="2064825"/>
            <a:chOff x="5715000" y="2133600"/>
            <a:chExt cx="3047400" cy="2753100"/>
          </a:xfrm>
        </p:grpSpPr>
        <p:pic>
          <p:nvPicPr>
            <p:cNvPr id="614" name="Google Shape;614;p53" descr="insert.size.normal.dist.ai"/>
            <p:cNvPicPr preferRelativeResize="0"/>
            <p:nvPr/>
          </p:nvPicPr>
          <p:blipFill rotWithShape="1">
            <a:blip r:embed="rId3">
              <a:alphaModFix/>
            </a:blip>
            <a:srcRect/>
            <a:stretch/>
          </p:blipFill>
          <p:spPr>
            <a:xfrm>
              <a:off x="5715000" y="2133600"/>
              <a:ext cx="3047400" cy="2753100"/>
            </a:xfrm>
            <a:prstGeom prst="rect">
              <a:avLst/>
            </a:prstGeom>
            <a:noFill/>
            <a:ln>
              <a:noFill/>
            </a:ln>
          </p:spPr>
        </p:pic>
        <p:cxnSp>
          <p:nvCxnSpPr>
            <p:cNvPr id="615" name="Google Shape;615;p53"/>
            <p:cNvCxnSpPr/>
            <p:nvPr/>
          </p:nvCxnSpPr>
          <p:spPr>
            <a:xfrm rot="5400000">
              <a:off x="5753144" y="3467144"/>
              <a:ext cx="2209800" cy="1500"/>
            </a:xfrm>
            <a:prstGeom prst="straightConnector1">
              <a:avLst/>
            </a:prstGeom>
            <a:noFill/>
            <a:ln w="12700" cap="flat" cmpd="sng">
              <a:solidFill>
                <a:schemeClr val="dk1"/>
              </a:solidFill>
              <a:prstDash val="dash"/>
              <a:round/>
              <a:headEnd type="none" w="sm" len="sm"/>
              <a:tailEnd type="none" w="sm" len="sm"/>
            </a:ln>
            <a:effectLst>
              <a:outerShdw blurRad="40000" dist="20000" dir="5400000" rotWithShape="0">
                <a:srgbClr val="000000">
                  <a:alpha val="37650"/>
                </a:srgbClr>
              </a:outerShdw>
            </a:effectLst>
          </p:spPr>
        </p:cxnSp>
        <p:cxnSp>
          <p:nvCxnSpPr>
            <p:cNvPr id="616" name="Google Shape;616;p53"/>
            <p:cNvCxnSpPr/>
            <p:nvPr/>
          </p:nvCxnSpPr>
          <p:spPr>
            <a:xfrm rot="5400000">
              <a:off x="6971550" y="3466350"/>
              <a:ext cx="2209800" cy="1500"/>
            </a:xfrm>
            <a:prstGeom prst="straightConnector1">
              <a:avLst/>
            </a:prstGeom>
            <a:noFill/>
            <a:ln w="12700" cap="flat" cmpd="sng">
              <a:solidFill>
                <a:schemeClr val="dk1"/>
              </a:solidFill>
              <a:prstDash val="dash"/>
              <a:round/>
              <a:headEnd type="none" w="sm" len="sm"/>
              <a:tailEnd type="none" w="sm" len="sm"/>
            </a:ln>
            <a:effectLst>
              <a:outerShdw blurRad="40000" dist="20000" dir="5400000" rotWithShape="0">
                <a:srgbClr val="000000">
                  <a:alpha val="37650"/>
                </a:srgbClr>
              </a:outerShdw>
            </a:effectLst>
          </p:spPr>
        </p:cxnSp>
        <p:sp>
          <p:nvSpPr>
            <p:cNvPr id="617" name="Google Shape;617;p53"/>
            <p:cNvSpPr txBox="1"/>
            <p:nvPr/>
          </p:nvSpPr>
          <p:spPr>
            <a:xfrm>
              <a:off x="8074261" y="2133600"/>
              <a:ext cx="38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1</a:t>
              </a:r>
              <a:endParaRPr sz="1800" baseline="-25000">
                <a:solidFill>
                  <a:schemeClr val="dk1"/>
                </a:solidFill>
                <a:latin typeface="Calibri"/>
                <a:ea typeface="Calibri"/>
                <a:cs typeface="Calibri"/>
                <a:sym typeface="Calibri"/>
              </a:endParaRPr>
            </a:p>
          </p:txBody>
        </p:sp>
        <p:sp>
          <p:nvSpPr>
            <p:cNvPr id="618" name="Google Shape;618;p53"/>
            <p:cNvSpPr txBox="1"/>
            <p:nvPr/>
          </p:nvSpPr>
          <p:spPr>
            <a:xfrm>
              <a:off x="6477000" y="2133600"/>
              <a:ext cx="38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2</a:t>
              </a:r>
              <a:endParaRPr sz="1800" baseline="-25000">
                <a:solidFill>
                  <a:schemeClr val="dk1"/>
                </a:solidFill>
                <a:latin typeface="Calibri"/>
                <a:ea typeface="Calibri"/>
                <a:cs typeface="Calibri"/>
                <a:sym typeface="Calibri"/>
              </a:endParaRPr>
            </a:p>
          </p:txBody>
        </p:sp>
      </p:grpSp>
      <p:sp>
        <p:nvSpPr>
          <p:cNvPr id="619" name="Google Shape;619;p53"/>
          <p:cNvSpPr/>
          <p:nvPr/>
        </p:nvSpPr>
        <p:spPr>
          <a:xfrm>
            <a:off x="1837267" y="1026319"/>
            <a:ext cx="76200" cy="34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53"/>
          <p:cNvSpPr/>
          <p:nvPr/>
        </p:nvSpPr>
        <p:spPr>
          <a:xfrm>
            <a:off x="4572000" y="1004888"/>
            <a:ext cx="61500" cy="38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53"/>
          <p:cNvSpPr/>
          <p:nvPr/>
        </p:nvSpPr>
        <p:spPr>
          <a:xfrm>
            <a:off x="1905001" y="762000"/>
            <a:ext cx="2700900" cy="514200"/>
          </a:xfrm>
          <a:prstGeom prst="arc">
            <a:avLst>
              <a:gd name="adj1" fmla="val 10748411"/>
              <a:gd name="adj2" fmla="val 21535004"/>
            </a:avLst>
          </a:prstGeom>
          <a:noFill/>
          <a:ln w="12700" cap="flat" cmpd="sng">
            <a:solidFill>
              <a:schemeClr val="dk1"/>
            </a:solidFill>
            <a:prstDash val="dash"/>
            <a:bevel/>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53"/>
          <p:cNvSpPr/>
          <p:nvPr/>
        </p:nvSpPr>
        <p:spPr>
          <a:xfrm rot="10800000" flipH="1">
            <a:off x="2743200" y="2229000"/>
            <a:ext cx="609600" cy="399900"/>
          </a:xfrm>
          <a:prstGeom prst="upArrow">
            <a:avLst>
              <a:gd name="adj1" fmla="val 50000"/>
              <a:gd name="adj2" fmla="val 50000"/>
            </a:avLst>
          </a:prstGeom>
          <a:solidFill>
            <a:schemeClr val="dk1"/>
          </a:solidFill>
          <a:ln w="9525" cap="flat" cmpd="sng">
            <a:solidFill>
              <a:schemeClr val="dk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3" name="Google Shape;623;p53"/>
          <p:cNvSpPr/>
          <p:nvPr/>
        </p:nvSpPr>
        <p:spPr>
          <a:xfrm rot="5400000" flipH="1">
            <a:off x="4457700" y="3015011"/>
            <a:ext cx="457200" cy="533400"/>
          </a:xfrm>
          <a:prstGeom prst="upArrow">
            <a:avLst>
              <a:gd name="adj1" fmla="val 50000"/>
              <a:gd name="adj2" fmla="val 50000"/>
            </a:avLst>
          </a:prstGeom>
          <a:solidFill>
            <a:schemeClr val="dk1"/>
          </a:solidFill>
          <a:ln w="9525" cap="flat" cmpd="sng">
            <a:solidFill>
              <a:schemeClr val="dk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53"/>
          <p:cNvSpPr txBox="1"/>
          <p:nvPr/>
        </p:nvSpPr>
        <p:spPr>
          <a:xfrm>
            <a:off x="3733800" y="3793325"/>
            <a:ext cx="12192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P(d</a:t>
            </a:r>
            <a:r>
              <a:rPr lang="en" sz="1800" baseline="-25000">
                <a:solidFill>
                  <a:schemeClr val="dk1"/>
                </a:solidFill>
                <a:latin typeface="Calibri"/>
                <a:ea typeface="Calibri"/>
                <a:cs typeface="Calibri"/>
                <a:sym typeface="Calibri"/>
              </a:rPr>
              <a:t>2</a:t>
            </a:r>
            <a:r>
              <a:rPr lang="en" sz="1800">
                <a:solidFill>
                  <a:schemeClr val="dk1"/>
                </a:solidFill>
                <a:latin typeface="Calibri"/>
                <a:ea typeface="Calibri"/>
                <a:cs typeface="Calibri"/>
                <a:sym typeface="Calibri"/>
              </a:rPr>
              <a:t> &gt; d</a:t>
            </a:r>
            <a:r>
              <a:rPr lang="en" sz="1800" baseline="-25000">
                <a:solidFill>
                  <a:schemeClr val="dk1"/>
                </a:solidFill>
                <a:latin typeface="Calibri"/>
                <a:ea typeface="Calibri"/>
                <a:cs typeface="Calibri"/>
                <a:sym typeface="Calibri"/>
              </a:rPr>
              <a:t>1</a:t>
            </a:r>
            <a:r>
              <a:rPr lang="en" sz="1800">
                <a:solidFill>
                  <a:schemeClr val="dk1"/>
                </a:solidFill>
                <a:latin typeface="Calibri"/>
                <a:ea typeface="Calibri"/>
                <a:cs typeface="Calibri"/>
                <a:sym typeface="Calibri"/>
              </a:rPr>
              <a:t>)</a:t>
            </a:r>
            <a:endParaRPr sz="1800" baseline="-25000">
              <a:solidFill>
                <a:schemeClr val="dk1"/>
              </a:solidFill>
              <a:latin typeface="Calibri"/>
              <a:ea typeface="Calibri"/>
              <a:cs typeface="Calibri"/>
              <a:sym typeface="Calibri"/>
            </a:endParaRPr>
          </a:p>
        </p:txBody>
      </p:sp>
      <p:sp>
        <p:nvSpPr>
          <p:cNvPr id="625" name="Google Shape;625;p53"/>
          <p:cNvSpPr txBox="1"/>
          <p:nvPr/>
        </p:nvSpPr>
        <p:spPr>
          <a:xfrm>
            <a:off x="254700" y="4448850"/>
            <a:ext cx="8696100" cy="4572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b="1">
                <a:solidFill>
                  <a:schemeClr val="dk1"/>
                </a:solidFill>
                <a:latin typeface="Lato"/>
                <a:ea typeface="Lato"/>
                <a:cs typeface="Lato"/>
                <a:sym typeface="Lato"/>
              </a:rPr>
              <a:t>For methods such as MISO, Cufflinks and RSEM, it is critical to have paired-end data</a:t>
            </a:r>
            <a:endParaRPr sz="1800" b="1">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4"/>
          <p:cNvSpPr txBox="1">
            <a:spLocks noGrp="1"/>
          </p:cNvSpPr>
          <p:nvPr>
            <p:ph type="title"/>
          </p:nvPr>
        </p:nvSpPr>
        <p:spPr>
          <a:xfrm>
            <a:off x="228600" y="114300"/>
            <a:ext cx="39063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Isoform deconvolution</a:t>
            </a:r>
            <a:endParaRPr sz="2600" b="1">
              <a:solidFill>
                <a:srgbClr val="1A1A1A"/>
              </a:solidFill>
              <a:latin typeface="Raleway"/>
              <a:ea typeface="Raleway"/>
              <a:cs typeface="Raleway"/>
              <a:sym typeface="Raleway"/>
            </a:endParaRPr>
          </a:p>
        </p:txBody>
      </p:sp>
      <p:pic>
        <p:nvPicPr>
          <p:cNvPr id="631" name="Google Shape;631;p54"/>
          <p:cNvPicPr preferRelativeResize="0"/>
          <p:nvPr/>
        </p:nvPicPr>
        <p:blipFill rotWithShape="1">
          <a:blip r:embed="rId3">
            <a:alphaModFix/>
          </a:blip>
          <a:srcRect/>
          <a:stretch/>
        </p:blipFill>
        <p:spPr>
          <a:xfrm>
            <a:off x="6361875" y="114300"/>
            <a:ext cx="2662500" cy="1729500"/>
          </a:xfrm>
          <a:prstGeom prst="rect">
            <a:avLst/>
          </a:prstGeom>
          <a:noFill/>
          <a:ln>
            <a:noFill/>
          </a:ln>
        </p:spPr>
      </p:pic>
      <p:sp>
        <p:nvSpPr>
          <p:cNvPr id="632" name="Google Shape;632;p54"/>
          <p:cNvSpPr txBox="1"/>
          <p:nvPr/>
        </p:nvSpPr>
        <p:spPr>
          <a:xfrm>
            <a:off x="228600" y="747100"/>
            <a:ext cx="5159100" cy="2693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 sz="2000">
                <a:solidFill>
                  <a:srgbClr val="595959"/>
                </a:solidFill>
                <a:latin typeface="Lato"/>
                <a:ea typeface="Lato"/>
                <a:cs typeface="Lato"/>
                <a:sym typeface="Lato"/>
              </a:rPr>
              <a:t>Parameters: Transcript relative abundance</a:t>
            </a:r>
            <a:endParaRPr>
              <a:solidFill>
                <a:srgbClr val="595959"/>
              </a:solidFill>
              <a:latin typeface="Lato"/>
              <a:ea typeface="Lato"/>
              <a:cs typeface="Lato"/>
              <a:sym typeface="Lato"/>
            </a:endParaRPr>
          </a:p>
          <a:p>
            <a:pPr marL="0" marR="0" lvl="0" indent="0" algn="l" rtl="0">
              <a:lnSpc>
                <a:spcPct val="115000"/>
              </a:lnSpc>
              <a:spcBef>
                <a:spcPts val="0"/>
              </a:spcBef>
              <a:spcAft>
                <a:spcPts val="0"/>
              </a:spcAft>
              <a:buNone/>
            </a:pPr>
            <a:r>
              <a:rPr lang="en" sz="2000">
                <a:solidFill>
                  <a:srgbClr val="595959"/>
                </a:solidFill>
                <a:latin typeface="Lato"/>
                <a:ea typeface="Lato"/>
                <a:cs typeface="Lato"/>
                <a:sym typeface="Lato"/>
              </a:rPr>
              <a:t>Latent variables: Fragment alignment source</a:t>
            </a:r>
            <a:endParaRPr sz="2000">
              <a:solidFill>
                <a:srgbClr val="595959"/>
              </a:solidFill>
              <a:latin typeface="Lato"/>
              <a:ea typeface="Lato"/>
              <a:cs typeface="Lato"/>
              <a:sym typeface="Lato"/>
            </a:endParaRPr>
          </a:p>
          <a:p>
            <a:pPr marL="0" marR="0" lvl="0" indent="0" algn="l" rtl="0">
              <a:lnSpc>
                <a:spcPct val="115000"/>
              </a:lnSpc>
              <a:spcBef>
                <a:spcPts val="0"/>
              </a:spcBef>
              <a:spcAft>
                <a:spcPts val="0"/>
              </a:spcAft>
              <a:buNone/>
            </a:pPr>
            <a:endParaRPr sz="2000">
              <a:solidFill>
                <a:srgbClr val="595959"/>
              </a:solidFill>
              <a:latin typeface="Lato"/>
              <a:ea typeface="Lato"/>
              <a:cs typeface="Lato"/>
              <a:sym typeface="Lato"/>
            </a:endParaRPr>
          </a:p>
          <a:p>
            <a:pPr marL="0" marR="0" lvl="0" indent="0" algn="l" rtl="0">
              <a:lnSpc>
                <a:spcPct val="115000"/>
              </a:lnSpc>
              <a:spcBef>
                <a:spcPts val="1000"/>
              </a:spcBef>
              <a:spcAft>
                <a:spcPts val="0"/>
              </a:spcAft>
              <a:buNone/>
            </a:pPr>
            <a:r>
              <a:rPr lang="en" sz="2000">
                <a:solidFill>
                  <a:srgbClr val="595959"/>
                </a:solidFill>
                <a:latin typeface="Lato"/>
                <a:ea typeface="Lato"/>
                <a:cs typeface="Lato"/>
                <a:sym typeface="Lato"/>
              </a:rPr>
              <a:t>Observed variables: </a:t>
            </a:r>
            <a:endParaRPr sz="2000">
              <a:solidFill>
                <a:srgbClr val="595959"/>
              </a:solidFill>
              <a:latin typeface="Lato"/>
              <a:ea typeface="Lato"/>
              <a:cs typeface="Lato"/>
              <a:sym typeface="Lato"/>
            </a:endParaRPr>
          </a:p>
          <a:p>
            <a:pPr marL="0" marR="0" lvl="0" indent="0" algn="l" rtl="0">
              <a:lnSpc>
                <a:spcPct val="115000"/>
              </a:lnSpc>
              <a:spcBef>
                <a:spcPts val="0"/>
              </a:spcBef>
              <a:spcAft>
                <a:spcPts val="0"/>
              </a:spcAft>
              <a:buNone/>
            </a:pPr>
            <a:r>
              <a:rPr lang="en" sz="2000">
                <a:solidFill>
                  <a:srgbClr val="595959"/>
                </a:solidFill>
                <a:latin typeface="Lato"/>
                <a:ea typeface="Lato"/>
                <a:cs typeface="Lato"/>
                <a:sym typeface="Lato"/>
              </a:rPr>
              <a:t>N fragment alignments, transcripts, </a:t>
            </a:r>
            <a:endParaRPr sz="2000">
              <a:solidFill>
                <a:srgbClr val="595959"/>
              </a:solidFill>
              <a:latin typeface="Lato"/>
              <a:ea typeface="Lato"/>
              <a:cs typeface="Lato"/>
              <a:sym typeface="Lato"/>
            </a:endParaRPr>
          </a:p>
          <a:p>
            <a:pPr marL="0" marR="0" lvl="0" indent="0" algn="l" rtl="0">
              <a:lnSpc>
                <a:spcPct val="115000"/>
              </a:lnSpc>
              <a:spcBef>
                <a:spcPts val="0"/>
              </a:spcBef>
              <a:spcAft>
                <a:spcPts val="0"/>
              </a:spcAft>
              <a:buNone/>
            </a:pPr>
            <a:r>
              <a:rPr lang="en" sz="2000" b="1">
                <a:solidFill>
                  <a:srgbClr val="595959"/>
                </a:solidFill>
                <a:latin typeface="Lato"/>
                <a:ea typeface="Lato"/>
                <a:cs typeface="Lato"/>
                <a:sym typeface="Lato"/>
              </a:rPr>
              <a:t>fragment length distribution</a:t>
            </a:r>
            <a:endParaRPr sz="2000" b="1">
              <a:solidFill>
                <a:srgbClr val="595959"/>
              </a:solidFill>
              <a:latin typeface="Lato"/>
              <a:ea typeface="Lato"/>
              <a:cs typeface="Lato"/>
              <a:sym typeface="Lato"/>
            </a:endParaRPr>
          </a:p>
        </p:txBody>
      </p:sp>
      <p:grpSp>
        <p:nvGrpSpPr>
          <p:cNvPr id="633" name="Google Shape;633;p54"/>
          <p:cNvGrpSpPr/>
          <p:nvPr/>
        </p:nvGrpSpPr>
        <p:grpSpPr>
          <a:xfrm>
            <a:off x="4528224" y="1780235"/>
            <a:ext cx="2088993" cy="1583032"/>
            <a:chOff x="5715000" y="2133600"/>
            <a:chExt cx="3047400" cy="2753100"/>
          </a:xfrm>
        </p:grpSpPr>
        <p:pic>
          <p:nvPicPr>
            <p:cNvPr id="634" name="Google Shape;634;p54" descr="insert.size.normal.dist.ai"/>
            <p:cNvPicPr preferRelativeResize="0"/>
            <p:nvPr/>
          </p:nvPicPr>
          <p:blipFill rotWithShape="1">
            <a:blip r:embed="rId4">
              <a:alphaModFix/>
            </a:blip>
            <a:srcRect/>
            <a:stretch/>
          </p:blipFill>
          <p:spPr>
            <a:xfrm>
              <a:off x="5715000" y="2133600"/>
              <a:ext cx="3047400" cy="2753100"/>
            </a:xfrm>
            <a:prstGeom prst="rect">
              <a:avLst/>
            </a:prstGeom>
            <a:noFill/>
            <a:ln>
              <a:noFill/>
            </a:ln>
          </p:spPr>
        </p:pic>
        <p:cxnSp>
          <p:nvCxnSpPr>
            <p:cNvPr id="635" name="Google Shape;635;p54"/>
            <p:cNvCxnSpPr/>
            <p:nvPr/>
          </p:nvCxnSpPr>
          <p:spPr>
            <a:xfrm rot="5400000">
              <a:off x="5753144" y="3467144"/>
              <a:ext cx="2209800" cy="1500"/>
            </a:xfrm>
            <a:prstGeom prst="straightConnector1">
              <a:avLst/>
            </a:prstGeom>
            <a:noFill/>
            <a:ln w="12700" cap="flat" cmpd="sng">
              <a:solidFill>
                <a:schemeClr val="dk1"/>
              </a:solidFill>
              <a:prstDash val="dash"/>
              <a:round/>
              <a:headEnd type="none" w="sm" len="sm"/>
              <a:tailEnd type="none" w="sm" len="sm"/>
            </a:ln>
            <a:effectLst>
              <a:outerShdw blurRad="40000" dist="20000" dir="5400000" rotWithShape="0">
                <a:srgbClr val="000000">
                  <a:alpha val="37650"/>
                </a:srgbClr>
              </a:outerShdw>
            </a:effectLst>
          </p:spPr>
        </p:cxnSp>
        <p:cxnSp>
          <p:nvCxnSpPr>
            <p:cNvPr id="636" name="Google Shape;636;p54"/>
            <p:cNvCxnSpPr/>
            <p:nvPr/>
          </p:nvCxnSpPr>
          <p:spPr>
            <a:xfrm rot="5400000">
              <a:off x="6971550" y="3466350"/>
              <a:ext cx="2209800" cy="1500"/>
            </a:xfrm>
            <a:prstGeom prst="straightConnector1">
              <a:avLst/>
            </a:prstGeom>
            <a:noFill/>
            <a:ln w="12700" cap="flat" cmpd="sng">
              <a:solidFill>
                <a:schemeClr val="dk1"/>
              </a:solidFill>
              <a:prstDash val="dash"/>
              <a:round/>
              <a:headEnd type="none" w="sm" len="sm"/>
              <a:tailEnd type="none" w="sm" len="sm"/>
            </a:ln>
            <a:effectLst>
              <a:outerShdw blurRad="40000" dist="20000" dir="5400000" rotWithShape="0">
                <a:srgbClr val="000000">
                  <a:alpha val="37650"/>
                </a:srgbClr>
              </a:outerShdw>
            </a:effectLst>
          </p:spPr>
        </p:cxnSp>
        <p:sp>
          <p:nvSpPr>
            <p:cNvPr id="637" name="Google Shape;637;p54"/>
            <p:cNvSpPr txBox="1"/>
            <p:nvPr/>
          </p:nvSpPr>
          <p:spPr>
            <a:xfrm>
              <a:off x="8074258" y="2133603"/>
              <a:ext cx="56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1</a:t>
              </a:r>
              <a:endParaRPr sz="1800" baseline="-25000">
                <a:solidFill>
                  <a:schemeClr val="dk1"/>
                </a:solidFill>
                <a:latin typeface="Calibri"/>
                <a:ea typeface="Calibri"/>
                <a:cs typeface="Calibri"/>
                <a:sym typeface="Calibri"/>
              </a:endParaRPr>
            </a:p>
          </p:txBody>
        </p:sp>
        <p:sp>
          <p:nvSpPr>
            <p:cNvPr id="638" name="Google Shape;638;p54"/>
            <p:cNvSpPr txBox="1"/>
            <p:nvPr/>
          </p:nvSpPr>
          <p:spPr>
            <a:xfrm>
              <a:off x="6297065" y="2133603"/>
              <a:ext cx="564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a:t>
              </a:r>
              <a:r>
                <a:rPr lang="en" sz="1800" baseline="-25000">
                  <a:solidFill>
                    <a:schemeClr val="dk1"/>
                  </a:solidFill>
                  <a:latin typeface="Calibri"/>
                  <a:ea typeface="Calibri"/>
                  <a:cs typeface="Calibri"/>
                  <a:sym typeface="Calibri"/>
                </a:rPr>
                <a:t>2</a:t>
              </a:r>
              <a:endParaRPr sz="1800" baseline="-25000">
                <a:solidFill>
                  <a:schemeClr val="dk1"/>
                </a:solidFill>
                <a:latin typeface="Calibri"/>
                <a:ea typeface="Calibri"/>
                <a:cs typeface="Calibri"/>
                <a:sym typeface="Calibri"/>
              </a:endParaRPr>
            </a:p>
          </p:txBody>
        </p:sp>
      </p:grpSp>
      <p:grpSp>
        <p:nvGrpSpPr>
          <p:cNvPr id="639" name="Google Shape;639;p54"/>
          <p:cNvGrpSpPr/>
          <p:nvPr/>
        </p:nvGrpSpPr>
        <p:grpSpPr>
          <a:xfrm>
            <a:off x="708825" y="3440350"/>
            <a:ext cx="8380975" cy="742800"/>
            <a:chOff x="708825" y="3440350"/>
            <a:chExt cx="8380975" cy="742800"/>
          </a:xfrm>
        </p:grpSpPr>
        <p:pic>
          <p:nvPicPr>
            <p:cNvPr id="640" name="Google Shape;640;p54"/>
            <p:cNvPicPr preferRelativeResize="0"/>
            <p:nvPr/>
          </p:nvPicPr>
          <p:blipFill rotWithShape="1">
            <a:blip r:embed="rId5">
              <a:alphaModFix/>
            </a:blip>
            <a:srcRect/>
            <a:stretch/>
          </p:blipFill>
          <p:spPr>
            <a:xfrm>
              <a:off x="708825" y="3440350"/>
              <a:ext cx="4362900" cy="742800"/>
            </a:xfrm>
            <a:prstGeom prst="rect">
              <a:avLst/>
            </a:prstGeom>
            <a:noFill/>
            <a:ln>
              <a:noFill/>
            </a:ln>
          </p:spPr>
        </p:pic>
        <p:sp>
          <p:nvSpPr>
            <p:cNvPr id="641" name="Google Shape;641;p54"/>
            <p:cNvSpPr txBox="1"/>
            <p:nvPr/>
          </p:nvSpPr>
          <p:spPr>
            <a:xfrm>
              <a:off x="5584600" y="3624050"/>
              <a:ext cx="3505200" cy="5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solidFill>
                    <a:srgbClr val="595959"/>
                  </a:solidFill>
                  <a:latin typeface="Lato"/>
                  <a:ea typeface="Lato"/>
                  <a:cs typeface="Lato"/>
                  <a:sym typeface="Lato"/>
                </a:rPr>
                <a:t>Probability of the fragment alignment originating from t</a:t>
              </a:r>
              <a:endParaRPr>
                <a:solidFill>
                  <a:srgbClr val="595959"/>
                </a:solidFill>
                <a:latin typeface="Lato"/>
                <a:ea typeface="Lato"/>
                <a:cs typeface="Lato"/>
                <a:sym typeface="Lato"/>
              </a:endParaRPr>
            </a:p>
          </p:txBody>
        </p:sp>
      </p:grpSp>
      <p:grpSp>
        <p:nvGrpSpPr>
          <p:cNvPr id="642" name="Google Shape;642;p54"/>
          <p:cNvGrpSpPr/>
          <p:nvPr/>
        </p:nvGrpSpPr>
        <p:grpSpPr>
          <a:xfrm>
            <a:off x="708825" y="4448175"/>
            <a:ext cx="8361317" cy="581100"/>
            <a:chOff x="708825" y="4448175"/>
            <a:chExt cx="8361317" cy="581100"/>
          </a:xfrm>
        </p:grpSpPr>
        <p:pic>
          <p:nvPicPr>
            <p:cNvPr id="643" name="Google Shape;643;p54"/>
            <p:cNvPicPr preferRelativeResize="0"/>
            <p:nvPr/>
          </p:nvPicPr>
          <p:blipFill rotWithShape="1">
            <a:blip r:embed="rId6">
              <a:alphaModFix/>
            </a:blip>
            <a:srcRect/>
            <a:stretch/>
          </p:blipFill>
          <p:spPr>
            <a:xfrm>
              <a:off x="708825" y="4448175"/>
              <a:ext cx="4542900" cy="581100"/>
            </a:xfrm>
            <a:prstGeom prst="rect">
              <a:avLst/>
            </a:prstGeom>
            <a:noFill/>
            <a:ln>
              <a:noFill/>
            </a:ln>
          </p:spPr>
        </p:pic>
        <p:sp>
          <p:nvSpPr>
            <p:cNvPr id="644" name="Google Shape;644;p54"/>
            <p:cNvSpPr txBox="1"/>
            <p:nvPr/>
          </p:nvSpPr>
          <p:spPr>
            <a:xfrm>
              <a:off x="5604242" y="4510125"/>
              <a:ext cx="34659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solidFill>
                    <a:srgbClr val="595959"/>
                  </a:solidFill>
                  <a:latin typeface="Lato"/>
                  <a:ea typeface="Lato"/>
                  <a:cs typeface="Lato"/>
                  <a:sym typeface="Lato"/>
                </a:rPr>
                <a:t>solvable by expectation maximization</a:t>
              </a:r>
              <a:endParaRPr>
                <a:solidFill>
                  <a:srgbClr val="595959"/>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5"/>
          <p:cNvSpPr txBox="1">
            <a:spLocks noGrp="1"/>
          </p:cNvSpPr>
          <p:nvPr>
            <p:ph type="title"/>
          </p:nvPr>
        </p:nvSpPr>
        <p:spPr>
          <a:xfrm>
            <a:off x="104050" y="114300"/>
            <a:ext cx="881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Summary: Current quantification models are complex</a:t>
            </a:r>
            <a:endParaRPr sz="2600" b="1">
              <a:solidFill>
                <a:srgbClr val="1A1A1A"/>
              </a:solidFill>
              <a:latin typeface="Raleway"/>
              <a:ea typeface="Raleway"/>
              <a:cs typeface="Raleway"/>
              <a:sym typeface="Raleway"/>
            </a:endParaRPr>
          </a:p>
        </p:txBody>
      </p:sp>
      <p:sp>
        <p:nvSpPr>
          <p:cNvPr id="650" name="Google Shape;650;p55"/>
          <p:cNvSpPr txBox="1">
            <a:spLocks noGrp="1"/>
          </p:cNvSpPr>
          <p:nvPr>
            <p:ph type="body" idx="1"/>
          </p:nvPr>
        </p:nvSpPr>
        <p:spPr>
          <a:xfrm>
            <a:off x="172200" y="827050"/>
            <a:ext cx="8815200" cy="4043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In its simplest form we assume that reads can be unequivocally mapped</a:t>
            </a:r>
            <a:endParaRPr>
              <a:solidFill>
                <a:srgbClr val="595959"/>
              </a:solidFill>
              <a:latin typeface="Lato"/>
              <a:ea typeface="Lato"/>
              <a:cs typeface="Lato"/>
              <a:sym typeface="Lato"/>
            </a:endParaRPr>
          </a:p>
          <a:p>
            <a:pPr marL="593725" marR="0" lvl="1" indent="-301625" algn="l" rtl="0">
              <a:lnSpc>
                <a:spcPct val="100000"/>
              </a:lnSpc>
              <a:spcBef>
                <a:spcPts val="1000"/>
              </a:spcBef>
              <a:spcAft>
                <a:spcPts val="0"/>
              </a:spcAft>
              <a:buClr>
                <a:srgbClr val="595959"/>
              </a:buClr>
              <a:buSzPts val="1800"/>
              <a:buFont typeface="Lato"/>
              <a:buChar char="○"/>
            </a:pPr>
            <a:r>
              <a:rPr lang="en" sz="1600" i="0" u="none" strike="noStrike" cap="none">
                <a:solidFill>
                  <a:srgbClr val="595959"/>
                </a:solidFill>
                <a:latin typeface="Lato"/>
                <a:ea typeface="Lato"/>
                <a:cs typeface="Lato"/>
                <a:sym typeface="Lato"/>
              </a:rPr>
              <a:t>Read counts distribute multinomial with </a:t>
            </a:r>
            <a:r>
              <a:rPr lang="en">
                <a:solidFill>
                  <a:srgbClr val="595959"/>
                </a:solidFill>
                <a:latin typeface="Lato"/>
                <a:ea typeface="Lato"/>
                <a:cs typeface="Lato"/>
                <a:sym typeface="Lato"/>
              </a:rPr>
              <a:t>abundance</a:t>
            </a:r>
            <a:r>
              <a:rPr lang="en" sz="1600" i="0" u="none" strike="noStrike" cap="none">
                <a:solidFill>
                  <a:srgbClr val="595959"/>
                </a:solidFill>
                <a:latin typeface="Lato"/>
                <a:ea typeface="Lato"/>
                <a:cs typeface="Lato"/>
                <a:sym typeface="Lato"/>
              </a:rPr>
              <a:t> estimated from the observed counts</a:t>
            </a:r>
            <a:endParaRPr>
              <a:solidFill>
                <a:srgbClr val="595959"/>
              </a:solidFill>
              <a:latin typeface="Lato"/>
              <a:ea typeface="Lato"/>
              <a:cs typeface="Lato"/>
              <a:sym typeface="Lato"/>
            </a:endParaRPr>
          </a:p>
          <a:p>
            <a:pPr marL="342900" marR="0" lvl="0" indent="-342900" algn="l" rtl="0">
              <a:lnSpc>
                <a:spcPct val="100000"/>
              </a:lnSpc>
              <a:spcBef>
                <a:spcPts val="200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When this assumption breaks, multinomial is no longer appropriate</a:t>
            </a:r>
            <a:endParaRPr>
              <a:solidFill>
                <a:srgbClr val="595959"/>
              </a:solidFill>
              <a:latin typeface="Lato"/>
              <a:ea typeface="Lato"/>
              <a:cs typeface="Lato"/>
              <a:sym typeface="Lato"/>
            </a:endParaRPr>
          </a:p>
          <a:p>
            <a:pPr marL="342900" marR="0" lvl="0" indent="-342900" algn="l" rtl="0">
              <a:lnSpc>
                <a:spcPct val="100000"/>
              </a:lnSpc>
              <a:spcBef>
                <a:spcPts val="200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More general models use:</a:t>
            </a:r>
            <a:endParaRPr>
              <a:solidFill>
                <a:srgbClr val="595959"/>
              </a:solidFill>
              <a:latin typeface="Lato"/>
              <a:ea typeface="Lato"/>
              <a:cs typeface="Lato"/>
              <a:sym typeface="Lato"/>
            </a:endParaRPr>
          </a:p>
          <a:p>
            <a:pPr marL="593725" marR="0" lvl="1" indent="-288925" algn="l" rtl="0">
              <a:lnSpc>
                <a:spcPct val="100000"/>
              </a:lnSpc>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Base quality scores</a:t>
            </a:r>
            <a:endParaRPr>
              <a:solidFill>
                <a:srgbClr val="595959"/>
              </a:solidFill>
              <a:latin typeface="Lato"/>
              <a:ea typeface="Lato"/>
              <a:cs typeface="Lato"/>
              <a:sym typeface="Lato"/>
            </a:endParaRPr>
          </a:p>
          <a:p>
            <a:pPr marL="593725" marR="0" lvl="1" indent="-288925" algn="l" rtl="0">
              <a:lnSpc>
                <a:spcPct val="100000"/>
              </a:lnSpc>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Sequence mappability</a:t>
            </a:r>
            <a:endParaRPr sz="1600" i="0" u="none" strike="noStrike" cap="none">
              <a:solidFill>
                <a:srgbClr val="595959"/>
              </a:solidFill>
              <a:latin typeface="Lato"/>
              <a:ea typeface="Lato"/>
              <a:cs typeface="Lato"/>
              <a:sym typeface="Lato"/>
            </a:endParaRPr>
          </a:p>
          <a:p>
            <a:pPr marL="593725" marR="0" lvl="1" indent="-288925" algn="l" rtl="0">
              <a:lnSpc>
                <a:spcPct val="100000"/>
              </a:lnSpc>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Protocol biases (e.g. 3’ bias)</a:t>
            </a:r>
            <a:endParaRPr>
              <a:solidFill>
                <a:srgbClr val="595959"/>
              </a:solidFill>
              <a:latin typeface="Lato"/>
              <a:ea typeface="Lato"/>
              <a:cs typeface="Lato"/>
              <a:sym typeface="Lato"/>
            </a:endParaRPr>
          </a:p>
          <a:p>
            <a:pPr marL="593725" marR="0" lvl="1" indent="-288925" algn="l" rtl="0">
              <a:lnSpc>
                <a:spcPct val="100000"/>
              </a:lnSpc>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Sequence biases (e.g. GC)</a:t>
            </a:r>
            <a:endParaRPr>
              <a:solidFill>
                <a:srgbClr val="595959"/>
              </a:solidFill>
              <a:latin typeface="Lato"/>
              <a:ea typeface="Lato"/>
              <a:cs typeface="Lato"/>
              <a:sym typeface="Lato"/>
            </a:endParaRPr>
          </a:p>
          <a:p>
            <a:pPr marL="342900" marR="0" lvl="0" indent="-342900" algn="l" rtl="0">
              <a:lnSpc>
                <a:spcPct val="100000"/>
              </a:lnSpc>
              <a:spcBef>
                <a:spcPts val="1000"/>
              </a:spcBef>
              <a:spcAft>
                <a:spcPts val="2000"/>
              </a:spcAft>
              <a:buClr>
                <a:srgbClr val="595959"/>
              </a:buClr>
              <a:buSzPts val="1800"/>
              <a:buFont typeface="Lato"/>
              <a:buChar char="●"/>
            </a:pPr>
            <a:r>
              <a:rPr lang="en" sz="1800" i="0" u="none" strike="noStrike" cap="none">
                <a:solidFill>
                  <a:srgbClr val="595959"/>
                </a:solidFill>
                <a:latin typeface="Lato"/>
                <a:ea typeface="Lato"/>
                <a:cs typeface="Lato"/>
                <a:sym typeface="Lato"/>
              </a:rPr>
              <a:t>Handling each of these involves a more complex model where reads are assigned probabilistically, not only to an isoform but to a </a:t>
            </a:r>
            <a:r>
              <a:rPr lang="en" sz="1800" i="1" u="none" strike="noStrike" cap="none">
                <a:solidFill>
                  <a:srgbClr val="595959"/>
                </a:solidFill>
                <a:latin typeface="Lato"/>
                <a:ea typeface="Lato"/>
                <a:cs typeface="Lato"/>
                <a:sym typeface="Lato"/>
              </a:rPr>
              <a:t>different loc</a:t>
            </a:r>
            <a:r>
              <a:rPr lang="en" i="1">
                <a:solidFill>
                  <a:srgbClr val="595959"/>
                </a:solidFill>
                <a:latin typeface="Lato"/>
                <a:ea typeface="Lato"/>
                <a:cs typeface="Lato"/>
                <a:sym typeface="Lato"/>
              </a:rPr>
              <a:t>us</a:t>
            </a:r>
            <a:endParaRPr sz="1800" i="0" u="none" strike="noStrike" cap="none">
              <a:solidFill>
                <a:srgbClr val="595959"/>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6"/>
          <p:cNvSpPr txBox="1">
            <a:spLocks noGrp="1"/>
          </p:cNvSpPr>
          <p:nvPr>
            <p:ph type="body" idx="1"/>
          </p:nvPr>
        </p:nvSpPr>
        <p:spPr>
          <a:xfrm>
            <a:off x="436200" y="606150"/>
            <a:ext cx="8624100" cy="212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i="0" u="none" strike="noStrike" cap="none">
                <a:solidFill>
                  <a:schemeClr val="dk1"/>
                </a:solidFill>
                <a:latin typeface="Lato"/>
                <a:ea typeface="Lato"/>
                <a:cs typeface="Lato"/>
                <a:sym typeface="Lato"/>
              </a:rPr>
              <a:t>Genes are quantified</a:t>
            </a:r>
            <a:r>
              <a:rPr lang="en" sz="1400">
                <a:latin typeface="Lato"/>
                <a:ea typeface="Lato"/>
                <a:cs typeface="Lato"/>
                <a:sym typeface="Lato"/>
              </a:rPr>
              <a:t>, e</a:t>
            </a:r>
            <a:r>
              <a:rPr lang="en" sz="1400" i="0" u="none" strike="noStrike" cap="none">
                <a:solidFill>
                  <a:schemeClr val="dk1"/>
                </a:solidFill>
                <a:latin typeface="Lato"/>
                <a:ea typeface="Lato"/>
                <a:cs typeface="Lato"/>
                <a:sym typeface="Lato"/>
              </a:rPr>
              <a:t>ach gene or isoform has:</a:t>
            </a:r>
            <a:endParaRPr sz="1400">
              <a:latin typeface="Lato"/>
              <a:ea typeface="Lato"/>
              <a:cs typeface="Lato"/>
              <a:sym typeface="Lato"/>
            </a:endParaRPr>
          </a:p>
          <a:p>
            <a:pPr marL="593725" marR="0" lvl="1" indent="-276225" algn="l" rtl="0">
              <a:spcBef>
                <a:spcPts val="920"/>
              </a:spcBef>
              <a:spcAft>
                <a:spcPts val="0"/>
              </a:spcAft>
              <a:buClr>
                <a:schemeClr val="dk1"/>
              </a:buClr>
              <a:buSzPts val="1400"/>
              <a:buFont typeface="Lato"/>
              <a:buChar char="•"/>
            </a:pPr>
            <a:r>
              <a:rPr lang="en" sz="1400" i="0" u="none" strike="noStrike" cap="none">
                <a:solidFill>
                  <a:schemeClr val="dk1"/>
                </a:solidFill>
                <a:latin typeface="Lato"/>
                <a:ea typeface="Lato"/>
                <a:cs typeface="Lato"/>
                <a:sym typeface="Lato"/>
              </a:rPr>
              <a:t>A fragment count value (expected or raw)</a:t>
            </a:r>
            <a:endParaRPr sz="1400" i="0" u="none" strike="noStrike" cap="none">
              <a:solidFill>
                <a:schemeClr val="dk1"/>
              </a:solidFill>
              <a:latin typeface="Lato"/>
              <a:ea typeface="Lato"/>
              <a:cs typeface="Lato"/>
              <a:sym typeface="Lato"/>
            </a:endParaRPr>
          </a:p>
          <a:p>
            <a:pPr marL="593725" lvl="1" indent="-276225" algn="l" rtl="0">
              <a:spcBef>
                <a:spcPts val="920"/>
              </a:spcBef>
              <a:spcAft>
                <a:spcPts val="0"/>
              </a:spcAft>
              <a:buClr>
                <a:schemeClr val="dk1"/>
              </a:buClr>
              <a:buSzPts val="1400"/>
              <a:buFont typeface="Lato"/>
              <a:buChar char="•"/>
            </a:pPr>
            <a:r>
              <a:rPr lang="en" sz="1400">
                <a:latin typeface="Lato"/>
                <a:ea typeface="Lato"/>
                <a:cs typeface="Lato"/>
                <a:sym typeface="Lato"/>
              </a:rPr>
              <a:t>A TPM or RPKM value (normalized)</a:t>
            </a:r>
            <a:endParaRPr sz="1400">
              <a:latin typeface="Lato"/>
              <a:ea typeface="Lato"/>
              <a:cs typeface="Lato"/>
              <a:sym typeface="Lato"/>
            </a:endParaRPr>
          </a:p>
          <a:p>
            <a:pPr marL="0" marR="0" lvl="0" indent="0" algn="l" rtl="0">
              <a:spcBef>
                <a:spcPts val="960"/>
              </a:spcBef>
              <a:spcAft>
                <a:spcPts val="0"/>
              </a:spcAft>
              <a:buNone/>
            </a:pPr>
            <a:r>
              <a:rPr lang="en" sz="1400" i="0" u="none" strike="noStrike" cap="none">
                <a:solidFill>
                  <a:schemeClr val="dk1"/>
                </a:solidFill>
                <a:latin typeface="Lato"/>
                <a:ea typeface="Lato"/>
                <a:cs typeface="Lato"/>
                <a:sym typeface="Lato"/>
              </a:rPr>
              <a:t>All samples </a:t>
            </a:r>
            <a:r>
              <a:rPr lang="en" sz="1400">
                <a:latin typeface="Lato"/>
                <a:ea typeface="Lato"/>
                <a:cs typeface="Lato"/>
                <a:sym typeface="Lato"/>
              </a:rPr>
              <a:t>are</a:t>
            </a:r>
            <a:r>
              <a:rPr lang="en" sz="1400" i="0" u="none" strike="noStrike" cap="none">
                <a:solidFill>
                  <a:schemeClr val="dk1"/>
                </a:solidFill>
                <a:latin typeface="Lato"/>
                <a:ea typeface="Lato"/>
                <a:cs typeface="Lato"/>
                <a:sym typeface="Lato"/>
              </a:rPr>
              <a:t> quantified in the same fashion and arranged into a table of genes (ex: 22,000) x samples</a:t>
            </a:r>
            <a:r>
              <a:rPr lang="en" sz="1400">
                <a:latin typeface="Lato"/>
                <a:ea typeface="Lato"/>
                <a:cs typeface="Lato"/>
                <a:sym typeface="Lato"/>
              </a:rPr>
              <a:t> (ex: 6</a:t>
            </a:r>
            <a:r>
              <a:rPr lang="en" sz="1400" i="0" u="none" strike="noStrike" cap="none">
                <a:solidFill>
                  <a:schemeClr val="dk1"/>
                </a:solidFill>
                <a:latin typeface="Lato"/>
                <a:ea typeface="Lato"/>
                <a:cs typeface="Lato"/>
                <a:sym typeface="Lato"/>
              </a:rPr>
              <a:t>)</a:t>
            </a:r>
            <a:endParaRPr sz="1400">
              <a:latin typeface="Lato"/>
              <a:ea typeface="Lato"/>
              <a:cs typeface="Lato"/>
              <a:sym typeface="Lato"/>
            </a:endParaRPr>
          </a:p>
          <a:p>
            <a:pPr marL="593725" marR="0" lvl="1" indent="-276225" algn="l" rtl="0">
              <a:spcBef>
                <a:spcPts val="920"/>
              </a:spcBef>
              <a:spcAft>
                <a:spcPts val="0"/>
              </a:spcAft>
              <a:buClr>
                <a:schemeClr val="dk1"/>
              </a:buClr>
              <a:buSzPts val="1400"/>
              <a:buFont typeface="Arial"/>
              <a:buChar char="•"/>
            </a:pPr>
            <a:r>
              <a:rPr lang="en" sz="1400" i="0" u="none" strike="noStrike" cap="none">
                <a:solidFill>
                  <a:schemeClr val="dk1"/>
                </a:solidFill>
                <a:latin typeface="Lato"/>
                <a:ea typeface="Lato"/>
                <a:cs typeface="Lato"/>
                <a:sym typeface="Lato"/>
              </a:rPr>
              <a:t>Row </a:t>
            </a:r>
            <a:r>
              <a:rPr lang="en" sz="1400" i="0" u="none" strike="noStrike" cap="none">
                <a:solidFill>
                  <a:srgbClr val="FF0000"/>
                </a:solidFill>
                <a:latin typeface="Lato"/>
                <a:ea typeface="Lato"/>
                <a:cs typeface="Lato"/>
                <a:sym typeface="Lato"/>
              </a:rPr>
              <a:t>i</a:t>
            </a:r>
            <a:r>
              <a:rPr lang="en" sz="1400" i="0" u="none" strike="noStrike" cap="none">
                <a:solidFill>
                  <a:schemeClr val="dk1"/>
                </a:solidFill>
                <a:latin typeface="Lato"/>
                <a:ea typeface="Lato"/>
                <a:cs typeface="Lato"/>
                <a:sym typeface="Lato"/>
              </a:rPr>
              <a:t> gives the expression of </a:t>
            </a:r>
            <a:r>
              <a:rPr lang="en" sz="1400">
                <a:latin typeface="Lato"/>
                <a:ea typeface="Lato"/>
                <a:cs typeface="Lato"/>
                <a:sym typeface="Lato"/>
              </a:rPr>
              <a:t>a</a:t>
            </a:r>
            <a:r>
              <a:rPr lang="en" sz="1400" i="0" u="none" strike="noStrike" cap="none">
                <a:solidFill>
                  <a:schemeClr val="dk1"/>
                </a:solidFill>
                <a:latin typeface="Lato"/>
                <a:ea typeface="Lato"/>
                <a:cs typeface="Lato"/>
                <a:sym typeface="Lato"/>
              </a:rPr>
              <a:t> single gene </a:t>
            </a:r>
            <a:r>
              <a:rPr lang="en" sz="1400" i="0" u="none" strike="noStrike" cap="none">
                <a:solidFill>
                  <a:srgbClr val="FF0000"/>
                </a:solidFill>
                <a:latin typeface="Lato"/>
                <a:ea typeface="Lato"/>
                <a:cs typeface="Lato"/>
                <a:sym typeface="Lato"/>
              </a:rPr>
              <a:t>i</a:t>
            </a:r>
            <a:r>
              <a:rPr lang="en" sz="1400" i="0" u="none" strike="noStrike" cap="none">
                <a:solidFill>
                  <a:schemeClr val="dk1"/>
                </a:solidFill>
                <a:latin typeface="Lato"/>
                <a:ea typeface="Lato"/>
                <a:cs typeface="Lato"/>
                <a:sym typeface="Lato"/>
              </a:rPr>
              <a:t> across all samples</a:t>
            </a:r>
            <a:endParaRPr sz="1400">
              <a:latin typeface="Lato"/>
              <a:ea typeface="Lato"/>
              <a:cs typeface="Lato"/>
              <a:sym typeface="Lato"/>
            </a:endParaRPr>
          </a:p>
          <a:p>
            <a:pPr marL="593725" marR="0" lvl="1" indent="-276225" algn="l" rtl="0">
              <a:spcBef>
                <a:spcPts val="920"/>
              </a:spcBef>
              <a:spcAft>
                <a:spcPts val="0"/>
              </a:spcAft>
              <a:buClr>
                <a:schemeClr val="dk1"/>
              </a:buClr>
              <a:buSzPts val="1400"/>
              <a:buFont typeface="Arial"/>
              <a:buChar char="•"/>
            </a:pPr>
            <a:r>
              <a:rPr lang="en" sz="1400">
                <a:latin typeface="Lato"/>
                <a:ea typeface="Lato"/>
                <a:cs typeface="Lato"/>
                <a:sym typeface="Lato"/>
              </a:rPr>
              <a:t>Column</a:t>
            </a:r>
            <a:r>
              <a:rPr lang="en" sz="1400" i="0" u="none" strike="noStrike" cap="none">
                <a:solidFill>
                  <a:schemeClr val="dk1"/>
                </a:solidFill>
                <a:latin typeface="Lato"/>
                <a:ea typeface="Lato"/>
                <a:cs typeface="Lato"/>
                <a:sym typeface="Lato"/>
              </a:rPr>
              <a:t> </a:t>
            </a:r>
            <a:r>
              <a:rPr lang="en" sz="1400" i="0" u="none" strike="noStrike" cap="none">
                <a:solidFill>
                  <a:srgbClr val="FF0000"/>
                </a:solidFill>
                <a:latin typeface="Lato"/>
                <a:ea typeface="Lato"/>
                <a:cs typeface="Lato"/>
                <a:sym typeface="Lato"/>
              </a:rPr>
              <a:t>j</a:t>
            </a:r>
            <a:r>
              <a:rPr lang="en" sz="1400" i="0" u="none" strike="noStrike" cap="none">
                <a:solidFill>
                  <a:schemeClr val="dk1"/>
                </a:solidFill>
                <a:latin typeface="Lato"/>
                <a:ea typeface="Lato"/>
                <a:cs typeface="Lato"/>
                <a:sym typeface="Lato"/>
              </a:rPr>
              <a:t> gives the expression of all genes in one sample </a:t>
            </a:r>
            <a:r>
              <a:rPr lang="en" sz="1400" i="0" u="none" strike="noStrike" cap="none">
                <a:solidFill>
                  <a:srgbClr val="FF0000"/>
                </a:solidFill>
                <a:latin typeface="Lato"/>
                <a:ea typeface="Lato"/>
                <a:cs typeface="Lato"/>
                <a:sym typeface="Lato"/>
              </a:rPr>
              <a:t>j</a:t>
            </a:r>
            <a:endParaRPr sz="1400">
              <a:latin typeface="Lato"/>
              <a:ea typeface="Lato"/>
              <a:cs typeface="Lato"/>
              <a:sym typeface="Lato"/>
            </a:endParaRPr>
          </a:p>
          <a:p>
            <a:pPr marL="593725" marR="0" lvl="1" indent="-187325" algn="l" rtl="0">
              <a:spcBef>
                <a:spcPts val="920"/>
              </a:spcBef>
              <a:spcAft>
                <a:spcPts val="0"/>
              </a:spcAft>
              <a:buClr>
                <a:schemeClr val="dk1"/>
              </a:buClr>
              <a:buSzPts val="1600"/>
              <a:buFont typeface="Arial"/>
              <a:buNone/>
            </a:pPr>
            <a:endParaRPr sz="1400" i="0" u="none" strike="noStrike" cap="none">
              <a:solidFill>
                <a:schemeClr val="dk1"/>
              </a:solidFill>
              <a:latin typeface="Lato"/>
              <a:ea typeface="Lato"/>
              <a:cs typeface="Lato"/>
              <a:sym typeface="Lato"/>
            </a:endParaRPr>
          </a:p>
          <a:p>
            <a:pPr marL="307975" marR="0" lvl="1" indent="-3175" algn="l" rtl="0">
              <a:spcBef>
                <a:spcPts val="920"/>
              </a:spcBef>
              <a:spcAft>
                <a:spcPts val="0"/>
              </a:spcAft>
              <a:buClr>
                <a:schemeClr val="dk1"/>
              </a:buClr>
              <a:buFont typeface="Arial"/>
              <a:buNone/>
            </a:pPr>
            <a:endParaRPr sz="1400" i="0" u="none" strike="noStrike" cap="none">
              <a:solidFill>
                <a:schemeClr val="dk1"/>
              </a:solidFill>
              <a:latin typeface="Lato"/>
              <a:ea typeface="Lato"/>
              <a:cs typeface="Lato"/>
              <a:sym typeface="Lato"/>
            </a:endParaRPr>
          </a:p>
        </p:txBody>
      </p:sp>
      <p:sp>
        <p:nvSpPr>
          <p:cNvPr id="656" name="Google Shape;656;p56"/>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The gene expression table</a:t>
            </a:r>
            <a:endParaRPr sz="2600" b="1">
              <a:solidFill>
                <a:srgbClr val="1A1A1A"/>
              </a:solidFill>
              <a:latin typeface="Raleway"/>
              <a:ea typeface="Raleway"/>
              <a:cs typeface="Raleway"/>
              <a:sym typeface="Raleway"/>
            </a:endParaRPr>
          </a:p>
        </p:txBody>
      </p:sp>
      <p:graphicFrame>
        <p:nvGraphicFramePr>
          <p:cNvPr id="657" name="Google Shape;657;p56"/>
          <p:cNvGraphicFramePr/>
          <p:nvPr/>
        </p:nvGraphicFramePr>
        <p:xfrm>
          <a:off x="1566859" y="2735540"/>
          <a:ext cx="3000000" cy="3000000"/>
        </p:xfrm>
        <a:graphic>
          <a:graphicData uri="http://schemas.openxmlformats.org/drawingml/2006/table">
            <a:tbl>
              <a:tblPr firstRow="1" bandRow="1">
                <a:noFill/>
                <a:tableStyleId>{98C7ED4F-8BCB-4274-9D87-24BDDB1ECE9E}</a:tableStyleId>
              </a:tblPr>
              <a:tblGrid>
                <a:gridCol w="929225">
                  <a:extLst>
                    <a:ext uri="{9D8B030D-6E8A-4147-A177-3AD203B41FA5}">
                      <a16:colId xmlns:a16="http://schemas.microsoft.com/office/drawing/2014/main" val="20000"/>
                    </a:ext>
                  </a:extLst>
                </a:gridCol>
                <a:gridCol w="820850">
                  <a:extLst>
                    <a:ext uri="{9D8B030D-6E8A-4147-A177-3AD203B41FA5}">
                      <a16:colId xmlns:a16="http://schemas.microsoft.com/office/drawing/2014/main" val="20001"/>
                    </a:ext>
                  </a:extLst>
                </a:gridCol>
                <a:gridCol w="825725">
                  <a:extLst>
                    <a:ext uri="{9D8B030D-6E8A-4147-A177-3AD203B41FA5}">
                      <a16:colId xmlns:a16="http://schemas.microsoft.com/office/drawing/2014/main" val="20002"/>
                    </a:ext>
                  </a:extLst>
                </a:gridCol>
                <a:gridCol w="858625">
                  <a:extLst>
                    <a:ext uri="{9D8B030D-6E8A-4147-A177-3AD203B41FA5}">
                      <a16:colId xmlns:a16="http://schemas.microsoft.com/office/drawing/2014/main" val="20003"/>
                    </a:ext>
                  </a:extLst>
                </a:gridCol>
                <a:gridCol w="858625">
                  <a:extLst>
                    <a:ext uri="{9D8B030D-6E8A-4147-A177-3AD203B41FA5}">
                      <a16:colId xmlns:a16="http://schemas.microsoft.com/office/drawing/2014/main" val="20004"/>
                    </a:ext>
                  </a:extLst>
                </a:gridCol>
                <a:gridCol w="858625">
                  <a:extLst>
                    <a:ext uri="{9D8B030D-6E8A-4147-A177-3AD203B41FA5}">
                      <a16:colId xmlns:a16="http://schemas.microsoft.com/office/drawing/2014/main" val="20005"/>
                    </a:ext>
                  </a:extLst>
                </a:gridCol>
                <a:gridCol w="858625">
                  <a:extLst>
                    <a:ext uri="{9D8B030D-6E8A-4147-A177-3AD203B41FA5}">
                      <a16:colId xmlns:a16="http://schemas.microsoft.com/office/drawing/2014/main" val="20006"/>
                    </a:ext>
                  </a:extLst>
                </a:gridCol>
              </a:tblGrid>
              <a:tr h="401400">
                <a:tc>
                  <a:txBody>
                    <a:bodyPr/>
                    <a:lstStyle/>
                    <a:p>
                      <a:pPr marL="0" marR="0" lvl="0" indent="0" algn="l" rtl="0">
                        <a:spcBef>
                          <a:spcPts val="0"/>
                        </a:spcBef>
                        <a:spcAft>
                          <a:spcPts val="0"/>
                        </a:spcAft>
                        <a:buNone/>
                      </a:pPr>
                      <a:r>
                        <a:rPr lang="en" sz="1800" b="0"/>
                        <a:t>GENE</a:t>
                      </a:r>
                      <a:endParaRPr sz="1800"/>
                    </a:p>
                  </a:txBody>
                  <a:tcPr marL="12700" marR="12700" marT="9525" marB="0" anchor="b"/>
                </a:tc>
                <a:tc>
                  <a:txBody>
                    <a:bodyPr/>
                    <a:lstStyle/>
                    <a:p>
                      <a:pPr marL="0" marR="0" lvl="0" indent="0" algn="ctr" rtl="0">
                        <a:spcBef>
                          <a:spcPts val="0"/>
                        </a:spcBef>
                        <a:spcAft>
                          <a:spcPts val="0"/>
                        </a:spcAft>
                        <a:buNone/>
                      </a:pPr>
                      <a:r>
                        <a:rPr lang="en" sz="1600" b="0"/>
                        <a:t>Ctrl </a:t>
                      </a:r>
                      <a:r>
                        <a:rPr lang="en" sz="1600" b="0" i="0" u="none" strike="noStrike" cap="none">
                          <a:solidFill>
                            <a:schemeClr val="lt1"/>
                          </a:solidFill>
                          <a:latin typeface="Calibri"/>
                          <a:ea typeface="Calibri"/>
                          <a:cs typeface="Calibri"/>
                          <a:sym typeface="Calibri"/>
                        </a:rPr>
                        <a:t>rep1</a:t>
                      </a:r>
                      <a:endParaRPr sz="1600" b="0" i="0" u="none" strike="noStrike" cap="none">
                        <a:solidFill>
                          <a:schemeClr val="lt1"/>
                        </a:solidFill>
                        <a:latin typeface="Calibri"/>
                        <a:ea typeface="Calibri"/>
                        <a:cs typeface="Calibri"/>
                        <a:sym typeface="Calibri"/>
                      </a:endParaRPr>
                    </a:p>
                  </a:txBody>
                  <a:tcPr marL="12700" marR="12700" marT="9525" marB="0" anchor="b"/>
                </a:tc>
                <a:tc>
                  <a:txBody>
                    <a:bodyPr/>
                    <a:lstStyle/>
                    <a:p>
                      <a:pPr marL="0" marR="0" lvl="0" indent="0" algn="ctr" rtl="0">
                        <a:spcBef>
                          <a:spcPts val="0"/>
                        </a:spcBef>
                        <a:spcAft>
                          <a:spcPts val="0"/>
                        </a:spcAft>
                        <a:buNone/>
                      </a:pPr>
                      <a:r>
                        <a:rPr lang="en" sz="1600" b="0"/>
                        <a:t>Ctrl </a:t>
                      </a:r>
                      <a:r>
                        <a:rPr lang="en" sz="1600" b="0" i="0" u="none" strike="noStrike" cap="none">
                          <a:solidFill>
                            <a:schemeClr val="lt1"/>
                          </a:solidFill>
                          <a:latin typeface="Calibri"/>
                          <a:ea typeface="Calibri"/>
                          <a:cs typeface="Calibri"/>
                          <a:sym typeface="Calibri"/>
                        </a:rPr>
                        <a:t>rep2</a:t>
                      </a:r>
                      <a:endParaRPr sz="1600" b="0" i="0" u="none" strike="noStrike" cap="none">
                        <a:solidFill>
                          <a:schemeClr val="lt1"/>
                        </a:solidFill>
                        <a:latin typeface="Calibri"/>
                        <a:ea typeface="Calibri"/>
                        <a:cs typeface="Calibri"/>
                        <a:sym typeface="Calibri"/>
                      </a:endParaRPr>
                    </a:p>
                  </a:txBody>
                  <a:tcPr marL="12700" marR="12700" marT="9525" marB="0" anchor="b"/>
                </a:tc>
                <a:tc>
                  <a:txBody>
                    <a:bodyPr/>
                    <a:lstStyle/>
                    <a:p>
                      <a:pPr marL="0" marR="0" lvl="0" indent="0" algn="ctr" rtl="0">
                        <a:spcBef>
                          <a:spcPts val="0"/>
                        </a:spcBef>
                        <a:spcAft>
                          <a:spcPts val="0"/>
                        </a:spcAft>
                        <a:buNone/>
                      </a:pPr>
                      <a:r>
                        <a:rPr lang="en" sz="1600" b="0"/>
                        <a:t>Ctrl </a:t>
                      </a:r>
                      <a:r>
                        <a:rPr lang="en" sz="1600" b="0" i="0" u="none" strike="noStrike" cap="none">
                          <a:solidFill>
                            <a:schemeClr val="lt1"/>
                          </a:solidFill>
                          <a:latin typeface="Calibri"/>
                          <a:ea typeface="Calibri"/>
                          <a:cs typeface="Calibri"/>
                          <a:sym typeface="Calibri"/>
                        </a:rPr>
                        <a:t>rep3</a:t>
                      </a:r>
                      <a:endParaRPr sz="1600" b="0" i="0" u="none" strike="noStrike" cap="none">
                        <a:solidFill>
                          <a:schemeClr val="lt1"/>
                        </a:solidFill>
                        <a:latin typeface="Calibri"/>
                        <a:ea typeface="Calibri"/>
                        <a:cs typeface="Calibri"/>
                        <a:sym typeface="Calibri"/>
                      </a:endParaRPr>
                    </a:p>
                  </a:txBody>
                  <a:tcPr marL="12700" marR="12700" marT="9525" marB="0" anchor="b"/>
                </a:tc>
                <a:tc>
                  <a:txBody>
                    <a:bodyPr/>
                    <a:lstStyle/>
                    <a:p>
                      <a:pPr marL="0" marR="0" lvl="0" indent="0" algn="ctr" rtl="0">
                        <a:spcBef>
                          <a:spcPts val="0"/>
                        </a:spcBef>
                        <a:spcAft>
                          <a:spcPts val="0"/>
                        </a:spcAft>
                        <a:buNone/>
                      </a:pPr>
                      <a:r>
                        <a:rPr lang="en" sz="1600" b="0"/>
                        <a:t>KO </a:t>
                      </a:r>
                      <a:r>
                        <a:rPr lang="en" sz="1600" b="0" i="0" u="none" strike="noStrike" cap="none">
                          <a:solidFill>
                            <a:schemeClr val="lt1"/>
                          </a:solidFill>
                          <a:latin typeface="Calibri"/>
                          <a:ea typeface="Calibri"/>
                          <a:cs typeface="Calibri"/>
                          <a:sym typeface="Calibri"/>
                        </a:rPr>
                        <a:t>rep1</a:t>
                      </a:r>
                      <a:endParaRPr sz="1600" b="0" i="0" u="none" strike="noStrike" cap="none">
                        <a:solidFill>
                          <a:schemeClr val="lt1"/>
                        </a:solidFill>
                        <a:latin typeface="Calibri"/>
                        <a:ea typeface="Calibri"/>
                        <a:cs typeface="Calibri"/>
                        <a:sym typeface="Calibri"/>
                      </a:endParaRPr>
                    </a:p>
                  </a:txBody>
                  <a:tcPr marL="12700" marR="12700" marT="9525" marB="0" anchor="b"/>
                </a:tc>
                <a:tc>
                  <a:txBody>
                    <a:bodyPr/>
                    <a:lstStyle/>
                    <a:p>
                      <a:pPr marL="0" marR="0" lvl="0" indent="0" algn="ctr" rtl="0">
                        <a:spcBef>
                          <a:spcPts val="0"/>
                        </a:spcBef>
                        <a:spcAft>
                          <a:spcPts val="0"/>
                        </a:spcAft>
                        <a:buNone/>
                      </a:pPr>
                      <a:r>
                        <a:rPr lang="en" sz="1600" b="0"/>
                        <a:t>KO </a:t>
                      </a:r>
                      <a:r>
                        <a:rPr lang="en" sz="1600" b="0" i="0" u="none" strike="noStrike" cap="none">
                          <a:solidFill>
                            <a:schemeClr val="lt1"/>
                          </a:solidFill>
                          <a:latin typeface="Calibri"/>
                          <a:ea typeface="Calibri"/>
                          <a:cs typeface="Calibri"/>
                          <a:sym typeface="Calibri"/>
                        </a:rPr>
                        <a:t>rep2</a:t>
                      </a:r>
                      <a:endParaRPr sz="1600" b="0" i="0" u="none" strike="noStrike" cap="none">
                        <a:solidFill>
                          <a:schemeClr val="lt1"/>
                        </a:solidFill>
                        <a:latin typeface="Calibri"/>
                        <a:ea typeface="Calibri"/>
                        <a:cs typeface="Calibri"/>
                        <a:sym typeface="Calibri"/>
                      </a:endParaRPr>
                    </a:p>
                  </a:txBody>
                  <a:tcPr marL="12700" marR="12700" marT="9525" marB="0" anchor="b"/>
                </a:tc>
                <a:tc>
                  <a:txBody>
                    <a:bodyPr/>
                    <a:lstStyle/>
                    <a:p>
                      <a:pPr marL="0" marR="0" lvl="0" indent="0" algn="ctr" rtl="0">
                        <a:spcBef>
                          <a:spcPts val="0"/>
                        </a:spcBef>
                        <a:spcAft>
                          <a:spcPts val="0"/>
                        </a:spcAft>
                        <a:buNone/>
                      </a:pPr>
                      <a:r>
                        <a:rPr lang="en" sz="1600" b="0"/>
                        <a:t>KO </a:t>
                      </a:r>
                      <a:r>
                        <a:rPr lang="en" sz="1600" b="0" i="0" u="none" strike="noStrike" cap="none">
                          <a:solidFill>
                            <a:schemeClr val="lt1"/>
                          </a:solidFill>
                          <a:latin typeface="Calibri"/>
                          <a:ea typeface="Calibri"/>
                          <a:cs typeface="Calibri"/>
                          <a:sym typeface="Calibri"/>
                        </a:rPr>
                        <a:t>rep3</a:t>
                      </a:r>
                      <a:endParaRPr sz="1600" b="0" i="0" u="none" strike="noStrike" cap="none">
                        <a:solidFill>
                          <a:schemeClr val="lt1"/>
                        </a:solidFill>
                        <a:latin typeface="Calibri"/>
                        <a:ea typeface="Calibri"/>
                        <a:cs typeface="Calibri"/>
                        <a:sym typeface="Calibri"/>
                      </a:endParaRPr>
                    </a:p>
                  </a:txBody>
                  <a:tcPr marL="12700" marR="12700" marT="9525" marB="0" anchor="b"/>
                </a:tc>
                <a:extLst>
                  <a:ext uri="{0D108BD9-81ED-4DB2-BD59-A6C34878D82A}">
                    <a16:rowId xmlns:a16="http://schemas.microsoft.com/office/drawing/2014/main" val="10000"/>
                  </a:ext>
                </a:extLst>
              </a:tr>
              <a:tr h="268975">
                <a:tc>
                  <a:txBody>
                    <a:bodyPr/>
                    <a:lstStyle/>
                    <a:p>
                      <a:pPr marL="0" marR="0" lvl="0" indent="0" algn="l" rtl="0">
                        <a:spcBef>
                          <a:spcPts val="0"/>
                        </a:spcBef>
                        <a:spcAft>
                          <a:spcPts val="0"/>
                        </a:spcAft>
                        <a:buNone/>
                      </a:pPr>
                      <a:r>
                        <a:rPr lang="en" sz="1200" b="1" i="0" u="none" strike="noStrike" cap="none">
                          <a:solidFill>
                            <a:srgbClr val="000000"/>
                          </a:solidFill>
                        </a:rPr>
                        <a:t>Mir301</a:t>
                      </a:r>
                      <a:endParaRPr sz="1100" b="1"/>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extLst>
                  <a:ext uri="{0D108BD9-81ED-4DB2-BD59-A6C34878D82A}">
                    <a16:rowId xmlns:a16="http://schemas.microsoft.com/office/drawing/2014/main" val="10001"/>
                  </a:ext>
                </a:extLst>
              </a:tr>
              <a:tr h="268975">
                <a:tc>
                  <a:txBody>
                    <a:bodyPr/>
                    <a:lstStyle/>
                    <a:p>
                      <a:pPr marL="0" marR="0" lvl="0" indent="0" algn="l" rtl="0">
                        <a:spcBef>
                          <a:spcPts val="0"/>
                        </a:spcBef>
                        <a:spcAft>
                          <a:spcPts val="0"/>
                        </a:spcAft>
                        <a:buNone/>
                      </a:pPr>
                      <a:r>
                        <a:rPr lang="en" sz="1200" b="1" i="0" u="none" strike="noStrike" cap="none">
                          <a:solidFill>
                            <a:srgbClr val="000000"/>
                          </a:solidFill>
                        </a:rPr>
                        <a:t>Cpne2</a:t>
                      </a:r>
                      <a:endParaRPr sz="1100" b="1"/>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157</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158.98</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88.04</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69</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111.99</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114.33</a:t>
                      </a:r>
                      <a:endParaRPr sz="1100"/>
                    </a:p>
                  </a:txBody>
                  <a:tcPr marL="12700" marR="12700" marT="9525" marB="0" anchor="b"/>
                </a:tc>
                <a:extLst>
                  <a:ext uri="{0D108BD9-81ED-4DB2-BD59-A6C34878D82A}">
                    <a16:rowId xmlns:a16="http://schemas.microsoft.com/office/drawing/2014/main" val="10002"/>
                  </a:ext>
                </a:extLst>
              </a:tr>
              <a:tr h="268975">
                <a:tc>
                  <a:txBody>
                    <a:bodyPr/>
                    <a:lstStyle/>
                    <a:p>
                      <a:pPr marL="0" marR="0" lvl="0" indent="0" algn="l" rtl="0">
                        <a:spcBef>
                          <a:spcPts val="0"/>
                        </a:spcBef>
                        <a:spcAft>
                          <a:spcPts val="0"/>
                        </a:spcAft>
                        <a:buNone/>
                      </a:pPr>
                      <a:r>
                        <a:rPr lang="en" sz="1200" b="1" i="0" u="none" strike="noStrike" cap="none">
                          <a:solidFill>
                            <a:srgbClr val="000000"/>
                          </a:solidFill>
                        </a:rPr>
                        <a:t>Capn5</a:t>
                      </a:r>
                      <a:endParaRPr sz="1100" b="1"/>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36</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65</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46</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46</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69</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42</a:t>
                      </a:r>
                      <a:endParaRPr sz="1100"/>
                    </a:p>
                  </a:txBody>
                  <a:tcPr marL="12700" marR="12700" marT="9525" marB="0" anchor="b"/>
                </a:tc>
                <a:extLst>
                  <a:ext uri="{0D108BD9-81ED-4DB2-BD59-A6C34878D82A}">
                    <a16:rowId xmlns:a16="http://schemas.microsoft.com/office/drawing/2014/main" val="10003"/>
                  </a:ext>
                </a:extLst>
              </a:tr>
              <a:tr h="268975">
                <a:tc>
                  <a:txBody>
                    <a:bodyPr/>
                    <a:lstStyle/>
                    <a:p>
                      <a:pPr marL="0" marR="0" lvl="0" indent="0" algn="l" rtl="0">
                        <a:spcBef>
                          <a:spcPts val="0"/>
                        </a:spcBef>
                        <a:spcAft>
                          <a:spcPts val="0"/>
                        </a:spcAft>
                        <a:buNone/>
                      </a:pPr>
                      <a:r>
                        <a:rPr lang="en" sz="1200" b="1" i="0" u="none" strike="noStrike" cap="none">
                          <a:solidFill>
                            <a:srgbClr val="000000"/>
                          </a:solidFill>
                        </a:rPr>
                        <a:t>Lage3</a:t>
                      </a:r>
                      <a:endParaRPr sz="1100" b="1"/>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313.06</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241.23</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276.23</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218.9</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285.19</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359.65</a:t>
                      </a:r>
                      <a:endParaRPr sz="1100"/>
                    </a:p>
                  </a:txBody>
                  <a:tcPr marL="12700" marR="12700" marT="9525" marB="0" anchor="b"/>
                </a:tc>
                <a:extLst>
                  <a:ext uri="{0D108BD9-81ED-4DB2-BD59-A6C34878D82A}">
                    <a16:rowId xmlns:a16="http://schemas.microsoft.com/office/drawing/2014/main" val="10004"/>
                  </a:ext>
                </a:extLst>
              </a:tr>
              <a:tr h="268975">
                <a:tc>
                  <a:txBody>
                    <a:bodyPr/>
                    <a:lstStyle/>
                    <a:p>
                      <a:pPr marL="0" marR="0" lvl="0" indent="0" algn="l" rtl="0">
                        <a:spcBef>
                          <a:spcPts val="0"/>
                        </a:spcBef>
                        <a:spcAft>
                          <a:spcPts val="0"/>
                        </a:spcAft>
                        <a:buNone/>
                      </a:pPr>
                      <a:r>
                        <a:rPr lang="en" sz="1200" b="1" i="0" u="none" strike="noStrike" cap="none">
                          <a:solidFill>
                            <a:srgbClr val="000000"/>
                          </a:solidFill>
                        </a:rPr>
                        <a:t>Brd7</a:t>
                      </a:r>
                      <a:endParaRPr sz="1100" b="1"/>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379</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358.58</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390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336</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357.26</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368.08</a:t>
                      </a:r>
                      <a:endParaRPr sz="1100"/>
                    </a:p>
                  </a:txBody>
                  <a:tcPr marL="12700" marR="12700" marT="9525" marB="0" anchor="b"/>
                </a:tc>
                <a:extLst>
                  <a:ext uri="{0D108BD9-81ED-4DB2-BD59-A6C34878D82A}">
                    <a16:rowId xmlns:a16="http://schemas.microsoft.com/office/drawing/2014/main" val="10005"/>
                  </a:ext>
                </a:extLst>
              </a:tr>
              <a:tr h="234125">
                <a:tc>
                  <a:txBody>
                    <a:bodyPr/>
                    <a:lstStyle/>
                    <a:p>
                      <a:pPr marL="0" marR="0" lvl="0" indent="0" algn="l" rtl="0">
                        <a:spcBef>
                          <a:spcPts val="0"/>
                        </a:spcBef>
                        <a:spcAft>
                          <a:spcPts val="0"/>
                        </a:spcAft>
                        <a:buNone/>
                      </a:pPr>
                      <a:r>
                        <a:rPr lang="en" sz="1200" b="1" i="0" u="none" strike="noStrike" cap="none">
                          <a:solidFill>
                            <a:srgbClr val="000000"/>
                          </a:solidFill>
                        </a:rPr>
                        <a:t>Dimt1</a:t>
                      </a:r>
                      <a:endParaRPr sz="1100" b="1"/>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77</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68</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58</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54</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62</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60</a:t>
                      </a:r>
                      <a:endParaRPr sz="1100"/>
                    </a:p>
                  </a:txBody>
                  <a:tcPr marL="12700" marR="12700" marT="9525" marB="0" anchor="b"/>
                </a:tc>
                <a:extLst>
                  <a:ext uri="{0D108BD9-81ED-4DB2-BD59-A6C34878D82A}">
                    <a16:rowId xmlns:a16="http://schemas.microsoft.com/office/drawing/2014/main" val="10006"/>
                  </a:ext>
                </a:extLst>
              </a:tr>
              <a:tr h="245825">
                <a:tc>
                  <a:txBody>
                    <a:bodyPr/>
                    <a:lstStyle/>
                    <a:p>
                      <a:pPr marL="0" marR="0" lvl="0" indent="0" algn="l" rtl="0">
                        <a:spcBef>
                          <a:spcPts val="0"/>
                        </a:spcBef>
                        <a:spcAft>
                          <a:spcPts val="0"/>
                        </a:spcAft>
                        <a:buNone/>
                      </a:pPr>
                      <a:r>
                        <a:rPr lang="en" sz="1200" b="1" i="0" u="none" strike="noStrike" cap="none">
                          <a:solidFill>
                            <a:srgbClr val="000000"/>
                          </a:solidFill>
                        </a:rPr>
                        <a:t>AK017068</a:t>
                      </a:r>
                      <a:endParaRPr sz="1100" b="1"/>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tc>
                  <a:txBody>
                    <a:bodyPr/>
                    <a:lstStyle/>
                    <a:p>
                      <a:pPr marL="0" marR="0" lvl="0" indent="0" algn="r" rtl="0">
                        <a:spcBef>
                          <a:spcPts val="0"/>
                        </a:spcBef>
                        <a:spcAft>
                          <a:spcPts val="0"/>
                        </a:spcAft>
                        <a:buNone/>
                      </a:pPr>
                      <a:r>
                        <a:rPr lang="en" sz="1200" b="0" i="0" u="none" strike="noStrike" cap="none">
                          <a:solidFill>
                            <a:srgbClr val="000000"/>
                          </a:solidFill>
                          <a:latin typeface="Calibri"/>
                          <a:ea typeface="Calibri"/>
                          <a:cs typeface="Calibri"/>
                          <a:sym typeface="Calibri"/>
                        </a:rPr>
                        <a:t>0</a:t>
                      </a:r>
                      <a:endParaRPr sz="1100"/>
                    </a:p>
                  </a:txBody>
                  <a:tcPr marL="12700" marR="12700" marT="9525"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7"/>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RNA-Seq libraries revisited: End-sequence libraries</a:t>
            </a:r>
            <a:endParaRPr sz="2600" b="1">
              <a:solidFill>
                <a:srgbClr val="1A1A1A"/>
              </a:solidFill>
              <a:latin typeface="Raleway"/>
              <a:ea typeface="Raleway"/>
              <a:cs typeface="Raleway"/>
              <a:sym typeface="Raleway"/>
            </a:endParaRPr>
          </a:p>
        </p:txBody>
      </p:sp>
      <p:sp>
        <p:nvSpPr>
          <p:cNvPr id="663" name="Google Shape;663;p57"/>
          <p:cNvSpPr txBox="1">
            <a:spLocks noGrp="1"/>
          </p:cNvSpPr>
          <p:nvPr>
            <p:ph type="body" idx="1"/>
          </p:nvPr>
        </p:nvSpPr>
        <p:spPr>
          <a:xfrm>
            <a:off x="381000" y="899650"/>
            <a:ext cx="8382000" cy="412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 sz="1800" b="1" i="0" u="none" strike="noStrike" cap="none">
                <a:solidFill>
                  <a:srgbClr val="595959"/>
                </a:solidFill>
                <a:latin typeface="Lato"/>
                <a:ea typeface="Lato"/>
                <a:cs typeface="Lato"/>
                <a:sym typeface="Lato"/>
              </a:rPr>
              <a:t>Target the start or end of transcripts</a:t>
            </a:r>
            <a:endParaRPr b="1">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Fragmented then selected</a:t>
            </a:r>
            <a:endParaRPr>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Fragmented then enzymatically purified</a:t>
            </a:r>
            <a:endParaRPr>
              <a:solidFill>
                <a:srgbClr val="595959"/>
              </a:solidFill>
              <a:latin typeface="Lato"/>
              <a:ea typeface="Lato"/>
              <a:cs typeface="Lato"/>
              <a:sym typeface="Lato"/>
            </a:endParaRPr>
          </a:p>
          <a:p>
            <a:pPr marL="0" marR="0" lvl="0" indent="0" algn="l" rtl="0">
              <a:lnSpc>
                <a:spcPct val="115000"/>
              </a:lnSpc>
              <a:spcBef>
                <a:spcPts val="960"/>
              </a:spcBef>
              <a:spcAft>
                <a:spcPts val="0"/>
              </a:spcAft>
              <a:buNone/>
            </a:pPr>
            <a:r>
              <a:rPr lang="en" sz="1800" b="1" i="0" u="none" strike="noStrike" cap="none">
                <a:solidFill>
                  <a:srgbClr val="595959"/>
                </a:solidFill>
                <a:latin typeface="Lato"/>
                <a:ea typeface="Lato"/>
                <a:cs typeface="Lato"/>
                <a:sym typeface="Lato"/>
              </a:rPr>
              <a:t>Uses</a:t>
            </a:r>
            <a:endParaRPr b="1">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Annotation of transcriptional start sites</a:t>
            </a:r>
            <a:endParaRPr>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Annotation of 3’ UTRs</a:t>
            </a:r>
            <a:endParaRPr>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Quantification and gene expression </a:t>
            </a:r>
            <a:endParaRPr>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Depth required 3-8 million reads</a:t>
            </a:r>
            <a:endParaRPr>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b="1" i="0" u="none" strike="noStrike" cap="none">
                <a:solidFill>
                  <a:srgbClr val="595959"/>
                </a:solidFill>
                <a:latin typeface="Lato"/>
                <a:ea typeface="Lato"/>
                <a:cs typeface="Lato"/>
                <a:sym typeface="Lato"/>
              </a:rPr>
              <a:t>Low quality RNA samples</a:t>
            </a:r>
            <a:endParaRPr>
              <a:solidFill>
                <a:srgbClr val="595959"/>
              </a:solidFill>
              <a:latin typeface="Lato"/>
              <a:ea typeface="Lato"/>
              <a:cs typeface="Lato"/>
              <a:sym typeface="Lato"/>
            </a:endParaRPr>
          </a:p>
          <a:p>
            <a:pPr marL="593725" marR="0" lvl="1" indent="-288925" algn="l" rtl="0">
              <a:lnSpc>
                <a:spcPct val="115000"/>
              </a:lnSpc>
              <a:spcBef>
                <a:spcPts val="920"/>
              </a:spcBef>
              <a:spcAft>
                <a:spcPts val="0"/>
              </a:spcAft>
              <a:buClr>
                <a:srgbClr val="595959"/>
              </a:buClr>
              <a:buSzPts val="1600"/>
              <a:buFont typeface="Lato"/>
              <a:buChar char="•"/>
            </a:pPr>
            <a:r>
              <a:rPr lang="en" sz="1600" b="1" i="0" u="none" strike="noStrike" cap="none">
                <a:solidFill>
                  <a:srgbClr val="595959"/>
                </a:solidFill>
                <a:latin typeface="Lato"/>
                <a:ea typeface="Lato"/>
                <a:cs typeface="Lato"/>
                <a:sym typeface="Lato"/>
              </a:rPr>
              <a:t>Single cell RNA sequencing</a:t>
            </a:r>
            <a:endParaRPr sz="1600" b="1" i="0" u="none" strike="noStrike" cap="none">
              <a:solidFill>
                <a:srgbClr val="595959"/>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8"/>
          <p:cNvSpPr txBox="1">
            <a:spLocks noGrp="1"/>
          </p:cNvSpPr>
          <p:nvPr>
            <p:ph type="title"/>
          </p:nvPr>
        </p:nvSpPr>
        <p:spPr>
          <a:xfrm>
            <a:off x="68800" y="54825"/>
            <a:ext cx="50673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RNA-Seq libraries</a:t>
            </a:r>
            <a:endParaRPr sz="2600" b="1">
              <a:solidFill>
                <a:srgbClr val="1A1A1A"/>
              </a:solidFill>
              <a:latin typeface="Raleway"/>
              <a:ea typeface="Raleway"/>
              <a:cs typeface="Raleway"/>
              <a:sym typeface="Raleway"/>
            </a:endParaRPr>
          </a:p>
        </p:txBody>
      </p:sp>
      <p:pic>
        <p:nvPicPr>
          <p:cNvPr id="669" name="Google Shape;669;p58" descr="end.seq.protocols.ai"/>
          <p:cNvPicPr preferRelativeResize="0"/>
          <p:nvPr/>
        </p:nvPicPr>
        <p:blipFill rotWithShape="1">
          <a:blip r:embed="rId3">
            <a:alphaModFix/>
          </a:blip>
          <a:srcRect/>
          <a:stretch/>
        </p:blipFill>
        <p:spPr>
          <a:xfrm>
            <a:off x="2216100" y="743200"/>
            <a:ext cx="4711800" cy="428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p:nvPr/>
        </p:nvSpPr>
        <p:spPr>
          <a:xfrm>
            <a:off x="651450" y="587150"/>
            <a:ext cx="587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RNA-Seq mapping</a:t>
            </a:r>
            <a:endParaRPr sz="2600" b="1">
              <a:solidFill>
                <a:srgbClr val="1A1A1A"/>
              </a:solidFill>
              <a:latin typeface="Raleway"/>
              <a:ea typeface="Raleway"/>
              <a:cs typeface="Raleway"/>
              <a:sym typeface="Raleway"/>
            </a:endParaRPr>
          </a:p>
        </p:txBody>
      </p:sp>
      <p:pic>
        <p:nvPicPr>
          <p:cNvPr id="259" name="Google Shape;259;p41"/>
          <p:cNvPicPr preferRelativeResize="0"/>
          <p:nvPr/>
        </p:nvPicPr>
        <p:blipFill rotWithShape="1">
          <a:blip r:embed="rId3">
            <a:alphaModFix/>
          </a:blip>
          <a:srcRect l="7781" t="22541" r="7916" b="22732"/>
          <a:stretch/>
        </p:blipFill>
        <p:spPr>
          <a:xfrm>
            <a:off x="709475" y="1531275"/>
            <a:ext cx="7725053" cy="35101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9"/>
          <p:cNvSpPr txBox="1">
            <a:spLocks noGrp="1"/>
          </p:cNvSpPr>
          <p:nvPr>
            <p:ph type="title"/>
          </p:nvPr>
        </p:nvSpPr>
        <p:spPr>
          <a:xfrm>
            <a:off x="163575" y="114300"/>
            <a:ext cx="4422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End-sequencing solution</a:t>
            </a:r>
            <a:endParaRPr sz="2600" b="1">
              <a:solidFill>
                <a:srgbClr val="1A1A1A"/>
              </a:solidFill>
              <a:latin typeface="Raleway"/>
              <a:ea typeface="Raleway"/>
              <a:cs typeface="Raleway"/>
              <a:sym typeface="Raleway"/>
            </a:endParaRPr>
          </a:p>
        </p:txBody>
      </p:sp>
      <p:pic>
        <p:nvPicPr>
          <p:cNvPr id="675" name="Google Shape;675;p59" descr="xample.data.ai"/>
          <p:cNvPicPr preferRelativeResize="0"/>
          <p:nvPr/>
        </p:nvPicPr>
        <p:blipFill rotWithShape="1">
          <a:blip r:embed="rId3">
            <a:alphaModFix/>
          </a:blip>
          <a:srcRect/>
          <a:stretch/>
        </p:blipFill>
        <p:spPr>
          <a:xfrm>
            <a:off x="1101000" y="571488"/>
            <a:ext cx="6180000" cy="1990200"/>
          </a:xfrm>
          <a:prstGeom prst="rect">
            <a:avLst/>
          </a:prstGeom>
          <a:noFill/>
          <a:ln>
            <a:noFill/>
          </a:ln>
        </p:spPr>
      </p:pic>
      <p:pic>
        <p:nvPicPr>
          <p:cNvPr id="676" name="Google Shape;676;p59" descr="aggregation.ai"/>
          <p:cNvPicPr preferRelativeResize="0"/>
          <p:nvPr/>
        </p:nvPicPr>
        <p:blipFill rotWithShape="1">
          <a:blip r:embed="rId4">
            <a:alphaModFix/>
          </a:blip>
          <a:srcRect/>
          <a:stretch/>
        </p:blipFill>
        <p:spPr>
          <a:xfrm>
            <a:off x="2282550" y="2522975"/>
            <a:ext cx="4578900" cy="2633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60"/>
          <p:cNvSpPr txBox="1"/>
          <p:nvPr/>
        </p:nvSpPr>
        <p:spPr>
          <a:xfrm>
            <a:off x="729450" y="506200"/>
            <a:ext cx="2805600" cy="7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References</a:t>
            </a:r>
            <a:endParaRPr sz="3600" b="1">
              <a:solidFill>
                <a:srgbClr val="FFFFFF"/>
              </a:solidFill>
              <a:latin typeface="Raleway"/>
              <a:ea typeface="Raleway"/>
              <a:cs typeface="Raleway"/>
              <a:sym typeface="Raleway"/>
            </a:endParaRPr>
          </a:p>
        </p:txBody>
      </p:sp>
      <p:sp>
        <p:nvSpPr>
          <p:cNvPr id="682" name="Google Shape;682;p60"/>
          <p:cNvSpPr txBox="1"/>
          <p:nvPr/>
        </p:nvSpPr>
        <p:spPr>
          <a:xfrm>
            <a:off x="729450" y="1453575"/>
            <a:ext cx="8211600" cy="29616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Garber M, Grabherr M, Guttman M &amp; Trapnell C. Computational methods for transcriptome annotation and quantification using RNA-seq. Nat Methods 8, 469–477 (2011). </a:t>
            </a:r>
            <a:r>
              <a:rPr lang="en" sz="1500" b="1" u="sng">
                <a:solidFill>
                  <a:schemeClr val="hlink"/>
                </a:solidFill>
                <a:latin typeface="Lato"/>
                <a:ea typeface="Lato"/>
                <a:cs typeface="Lato"/>
                <a:sym typeface="Lato"/>
                <a:hlinkClick r:id="rId3"/>
              </a:rPr>
              <a:t>https://doi.org/10.1038/nmeth.1613</a:t>
            </a:r>
            <a:endParaRPr sz="1500" b="1">
              <a:solidFill>
                <a:srgbClr val="FFFFFF"/>
              </a:solidFill>
              <a:latin typeface="Lato"/>
              <a:ea typeface="Lato"/>
              <a:cs typeface="Lato"/>
              <a:sym typeface="Lato"/>
            </a:endParaRPr>
          </a:p>
          <a:p>
            <a:pPr marL="457200" lvl="0" indent="-323850" algn="l" rtl="0">
              <a:lnSpc>
                <a:spcPct val="100000"/>
              </a:lnSpc>
              <a:spcBef>
                <a:spcPts val="1000"/>
              </a:spcBef>
              <a:spcAft>
                <a:spcPts val="0"/>
              </a:spcAft>
              <a:buClr>
                <a:srgbClr val="FFFFFF"/>
              </a:buClr>
              <a:buSzPts val="1500"/>
              <a:buFont typeface="Lato"/>
              <a:buChar char="●"/>
            </a:pPr>
            <a:r>
              <a:rPr lang="en" sz="1500">
                <a:solidFill>
                  <a:srgbClr val="FFFFFF"/>
                </a:solidFill>
                <a:latin typeface="Lato"/>
                <a:ea typeface="Lato"/>
                <a:cs typeface="Lato"/>
                <a:sym typeface="Lato"/>
              </a:rPr>
              <a:t>Bo Li, Victor Ruotti, Ron M. Stewart, James A. Thomson, Colin N. Dewey, RNA-Seq gene expression estimation with read mapping uncertainty, Bioinformatics, Volume 26, Issue 4, 15 February 2010, Pages 493–500, </a:t>
            </a:r>
            <a:r>
              <a:rPr lang="en" sz="1500" b="1" u="sng">
                <a:solidFill>
                  <a:schemeClr val="hlink"/>
                </a:solidFill>
                <a:latin typeface="Lato"/>
                <a:ea typeface="Lato"/>
                <a:cs typeface="Lato"/>
                <a:sym typeface="Lato"/>
                <a:hlinkClick r:id="rId4"/>
              </a:rPr>
              <a:t>https://doi.org/10.1093/bioinformatics/btp692</a:t>
            </a:r>
            <a:endParaRPr sz="1500">
              <a:solidFill>
                <a:srgbClr val="FFFFFF"/>
              </a:solidFill>
              <a:latin typeface="Lato"/>
              <a:ea typeface="Lato"/>
              <a:cs typeface="Lato"/>
              <a:sym typeface="Lato"/>
            </a:endParaRPr>
          </a:p>
          <a:p>
            <a:pPr marL="457200" lvl="0" indent="-323850" algn="l" rtl="0">
              <a:lnSpc>
                <a:spcPct val="100000"/>
              </a:lnSpc>
              <a:spcBef>
                <a:spcPts val="1000"/>
              </a:spcBef>
              <a:spcAft>
                <a:spcPts val="0"/>
              </a:spcAft>
              <a:buClr>
                <a:srgbClr val="FFFFFF"/>
              </a:buClr>
              <a:buSzPts val="1500"/>
              <a:buFont typeface="Lato"/>
              <a:buChar char="●"/>
            </a:pPr>
            <a:r>
              <a:rPr lang="en" sz="1500">
                <a:solidFill>
                  <a:srgbClr val="FFFFFF"/>
                </a:solidFill>
                <a:latin typeface="Lato"/>
                <a:ea typeface="Lato"/>
                <a:cs typeface="Lato"/>
                <a:sym typeface="Lato"/>
              </a:rPr>
              <a:t>Griffith M, Walker JR, Spies NC, Ainscough BJ, Griffith OL (2015) Informatics for RNA Sequencing: A Web Resource for Analysis on the Cloud. PLoS Comput Biol 11(8): e1004393. </a:t>
            </a:r>
            <a:r>
              <a:rPr lang="en" sz="1500" b="1" u="sng">
                <a:solidFill>
                  <a:schemeClr val="hlink"/>
                </a:solidFill>
                <a:latin typeface="Lato"/>
                <a:ea typeface="Lato"/>
                <a:cs typeface="Lato"/>
                <a:sym typeface="Lato"/>
                <a:hlinkClick r:id="rId5"/>
              </a:rPr>
              <a:t>https://doi.org/10.1371/journal.pcbi.1004393</a:t>
            </a:r>
            <a:endParaRPr sz="1500" b="1">
              <a:solidFill>
                <a:srgbClr val="FFFFFF"/>
              </a:solidFill>
              <a:latin typeface="Lato"/>
              <a:ea typeface="Lato"/>
              <a:cs typeface="Lato"/>
              <a:sym typeface="Lato"/>
            </a:endParaRPr>
          </a:p>
          <a:p>
            <a:pPr marL="0" lvl="0" indent="0" algn="l" rtl="0">
              <a:lnSpc>
                <a:spcPct val="100000"/>
              </a:lnSpc>
              <a:spcBef>
                <a:spcPts val="1000"/>
              </a:spcBef>
              <a:spcAft>
                <a:spcPts val="0"/>
              </a:spcAft>
              <a:buNone/>
            </a:pPr>
            <a:endParaRPr sz="1500">
              <a:solidFill>
                <a:srgbClr val="FFFFFF"/>
              </a:solidFill>
              <a:latin typeface="Lato"/>
              <a:ea typeface="Lato"/>
              <a:cs typeface="Lato"/>
              <a:sym typeface="Lato"/>
            </a:endParaRPr>
          </a:p>
          <a:p>
            <a:pPr marL="0" lvl="0" indent="0" algn="l" rtl="0">
              <a:lnSpc>
                <a:spcPct val="100000"/>
              </a:lnSpc>
              <a:spcBef>
                <a:spcPts val="1000"/>
              </a:spcBef>
              <a:spcAft>
                <a:spcPts val="1000"/>
              </a:spcAft>
              <a:buNone/>
            </a:pPr>
            <a:endParaRPr sz="15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4750" y="292525"/>
            <a:ext cx="4103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RNA-Seq quantification</a:t>
            </a:r>
            <a:endParaRPr sz="2600" b="1">
              <a:solidFill>
                <a:srgbClr val="1A1A1A"/>
              </a:solidFill>
              <a:latin typeface="Raleway"/>
              <a:ea typeface="Raleway"/>
              <a:cs typeface="Raleway"/>
              <a:sym typeface="Raleway"/>
            </a:endParaRPr>
          </a:p>
        </p:txBody>
      </p:sp>
      <p:sp>
        <p:nvSpPr>
          <p:cNvPr id="265" name="Google Shape;265;p42"/>
          <p:cNvSpPr/>
          <p:nvPr/>
        </p:nvSpPr>
        <p:spPr>
          <a:xfrm>
            <a:off x="4446803" y="1838099"/>
            <a:ext cx="2161200" cy="1657200"/>
          </a:xfrm>
          <a:prstGeom prst="ellipse">
            <a:avLst/>
          </a:prstGeom>
          <a:noFill/>
          <a:ln w="38100" cap="flat" cmpd="sng">
            <a:solidFill>
              <a:schemeClr val="dk1"/>
            </a:solidFill>
            <a:prstDash val="dash"/>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66" name="Google Shape;266;p42"/>
          <p:cNvCxnSpPr/>
          <p:nvPr/>
        </p:nvCxnSpPr>
        <p:spPr>
          <a:xfrm rot="10800000" flipH="1">
            <a:off x="4834135" y="2181550"/>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267" name="Google Shape;267;p42"/>
          <p:cNvCxnSpPr/>
          <p:nvPr/>
        </p:nvCxnSpPr>
        <p:spPr>
          <a:xfrm rot="10800000" flipH="1">
            <a:off x="5277400" y="2009603"/>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268" name="Google Shape;268;p42"/>
          <p:cNvCxnSpPr/>
          <p:nvPr/>
        </p:nvCxnSpPr>
        <p:spPr>
          <a:xfrm rot="10800000" flipH="1">
            <a:off x="5138372" y="2238203"/>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269" name="Google Shape;269;p42"/>
          <p:cNvCxnSpPr/>
          <p:nvPr/>
        </p:nvCxnSpPr>
        <p:spPr>
          <a:xfrm>
            <a:off x="5201200" y="2409599"/>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270" name="Google Shape;270;p42"/>
          <p:cNvCxnSpPr/>
          <p:nvPr/>
        </p:nvCxnSpPr>
        <p:spPr>
          <a:xfrm>
            <a:off x="5506000" y="2352449"/>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271" name="Google Shape;271;p42"/>
          <p:cNvCxnSpPr/>
          <p:nvPr/>
        </p:nvCxnSpPr>
        <p:spPr>
          <a:xfrm>
            <a:off x="5658400" y="2466749"/>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272" name="Google Shape;272;p42"/>
          <p:cNvCxnSpPr/>
          <p:nvPr/>
        </p:nvCxnSpPr>
        <p:spPr>
          <a:xfrm>
            <a:off x="4918919" y="2596382"/>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73" name="Google Shape;273;p42"/>
          <p:cNvCxnSpPr/>
          <p:nvPr/>
        </p:nvCxnSpPr>
        <p:spPr>
          <a:xfrm>
            <a:off x="5071319" y="2710682"/>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74" name="Google Shape;274;p42"/>
          <p:cNvCxnSpPr/>
          <p:nvPr/>
        </p:nvCxnSpPr>
        <p:spPr>
          <a:xfrm>
            <a:off x="5223719" y="2824982"/>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75" name="Google Shape;275;p42"/>
          <p:cNvCxnSpPr/>
          <p:nvPr/>
        </p:nvCxnSpPr>
        <p:spPr>
          <a:xfrm>
            <a:off x="5376119" y="2939282"/>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76" name="Google Shape;276;p42"/>
          <p:cNvCxnSpPr/>
          <p:nvPr/>
        </p:nvCxnSpPr>
        <p:spPr>
          <a:xfrm>
            <a:off x="4842719" y="3053582"/>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77" name="Google Shape;277;p42"/>
          <p:cNvCxnSpPr/>
          <p:nvPr/>
        </p:nvCxnSpPr>
        <p:spPr>
          <a:xfrm>
            <a:off x="4995119" y="3167882"/>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78" name="Google Shape;278;p42"/>
          <p:cNvCxnSpPr/>
          <p:nvPr/>
        </p:nvCxnSpPr>
        <p:spPr>
          <a:xfrm>
            <a:off x="4463164" y="2716675"/>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79" name="Google Shape;279;p42"/>
          <p:cNvCxnSpPr/>
          <p:nvPr/>
        </p:nvCxnSpPr>
        <p:spPr>
          <a:xfrm>
            <a:off x="4615564" y="2830975"/>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80" name="Google Shape;280;p42"/>
          <p:cNvCxnSpPr/>
          <p:nvPr/>
        </p:nvCxnSpPr>
        <p:spPr>
          <a:xfrm>
            <a:off x="4767964" y="2945275"/>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81" name="Google Shape;281;p42"/>
          <p:cNvCxnSpPr/>
          <p:nvPr/>
        </p:nvCxnSpPr>
        <p:spPr>
          <a:xfrm>
            <a:off x="4972600" y="2409599"/>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282" name="Google Shape;282;p42"/>
          <p:cNvCxnSpPr/>
          <p:nvPr/>
        </p:nvCxnSpPr>
        <p:spPr>
          <a:xfrm rot="-5400000">
            <a:off x="5343512" y="2453787"/>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283" name="Google Shape;283;p42"/>
          <p:cNvCxnSpPr/>
          <p:nvPr/>
        </p:nvCxnSpPr>
        <p:spPr>
          <a:xfrm>
            <a:off x="5125000" y="2466749"/>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284" name="Google Shape;284;p42"/>
          <p:cNvCxnSpPr/>
          <p:nvPr/>
        </p:nvCxnSpPr>
        <p:spPr>
          <a:xfrm rot="5400000">
            <a:off x="4769330" y="2388220"/>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285" name="Google Shape;285;p42"/>
          <p:cNvCxnSpPr/>
          <p:nvPr/>
        </p:nvCxnSpPr>
        <p:spPr>
          <a:xfrm rot="10800000" flipH="1">
            <a:off x="5367535" y="2124400"/>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
        <p:nvSpPr>
          <p:cNvPr id="286" name="Google Shape;286;p42"/>
          <p:cNvSpPr/>
          <p:nvPr/>
        </p:nvSpPr>
        <p:spPr>
          <a:xfrm>
            <a:off x="4678950" y="37275"/>
            <a:ext cx="2161200" cy="1657200"/>
          </a:xfrm>
          <a:prstGeom prst="ellipse">
            <a:avLst/>
          </a:prstGeom>
          <a:noFill/>
          <a:ln w="38100" cap="flat" cmpd="sng">
            <a:solidFill>
              <a:schemeClr val="dk1"/>
            </a:solidFill>
            <a:prstDash val="dash"/>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87" name="Google Shape;287;p42"/>
          <p:cNvCxnSpPr/>
          <p:nvPr/>
        </p:nvCxnSpPr>
        <p:spPr>
          <a:xfrm rot="10800000" flipH="1">
            <a:off x="5177794" y="380726"/>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288" name="Google Shape;288;p42"/>
          <p:cNvCxnSpPr/>
          <p:nvPr/>
        </p:nvCxnSpPr>
        <p:spPr>
          <a:xfrm rot="10800000" flipH="1">
            <a:off x="5621059" y="208779"/>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289" name="Google Shape;289;p42"/>
          <p:cNvCxnSpPr/>
          <p:nvPr/>
        </p:nvCxnSpPr>
        <p:spPr>
          <a:xfrm rot="10800000" flipH="1">
            <a:off x="5482031" y="437379"/>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290" name="Google Shape;290;p42"/>
          <p:cNvCxnSpPr/>
          <p:nvPr/>
        </p:nvCxnSpPr>
        <p:spPr>
          <a:xfrm>
            <a:off x="5544859" y="60877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291" name="Google Shape;291;p42"/>
          <p:cNvCxnSpPr/>
          <p:nvPr/>
        </p:nvCxnSpPr>
        <p:spPr>
          <a:xfrm>
            <a:off x="5849659" y="551625"/>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292" name="Google Shape;292;p42"/>
          <p:cNvCxnSpPr/>
          <p:nvPr/>
        </p:nvCxnSpPr>
        <p:spPr>
          <a:xfrm>
            <a:off x="6002059" y="665925"/>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293" name="Google Shape;293;p42"/>
          <p:cNvCxnSpPr/>
          <p:nvPr/>
        </p:nvCxnSpPr>
        <p:spPr>
          <a:xfrm>
            <a:off x="5262578" y="7955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94" name="Google Shape;294;p42"/>
          <p:cNvCxnSpPr/>
          <p:nvPr/>
        </p:nvCxnSpPr>
        <p:spPr>
          <a:xfrm>
            <a:off x="5414978" y="9098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95" name="Google Shape;295;p42"/>
          <p:cNvCxnSpPr/>
          <p:nvPr/>
        </p:nvCxnSpPr>
        <p:spPr>
          <a:xfrm>
            <a:off x="5567378" y="10241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96" name="Google Shape;296;p42"/>
          <p:cNvCxnSpPr/>
          <p:nvPr/>
        </p:nvCxnSpPr>
        <p:spPr>
          <a:xfrm>
            <a:off x="5719778" y="11384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97" name="Google Shape;297;p42"/>
          <p:cNvCxnSpPr/>
          <p:nvPr/>
        </p:nvCxnSpPr>
        <p:spPr>
          <a:xfrm>
            <a:off x="5186378" y="12527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98" name="Google Shape;298;p42"/>
          <p:cNvCxnSpPr/>
          <p:nvPr/>
        </p:nvCxnSpPr>
        <p:spPr>
          <a:xfrm>
            <a:off x="5338778" y="13670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299" name="Google Shape;299;p42"/>
          <p:cNvCxnSpPr/>
          <p:nvPr/>
        </p:nvCxnSpPr>
        <p:spPr>
          <a:xfrm>
            <a:off x="4806823" y="9158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00" name="Google Shape;300;p42"/>
          <p:cNvCxnSpPr/>
          <p:nvPr/>
        </p:nvCxnSpPr>
        <p:spPr>
          <a:xfrm>
            <a:off x="4959223" y="10301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01" name="Google Shape;301;p42"/>
          <p:cNvCxnSpPr/>
          <p:nvPr/>
        </p:nvCxnSpPr>
        <p:spPr>
          <a:xfrm>
            <a:off x="5111623" y="11444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02" name="Google Shape;302;p42"/>
          <p:cNvCxnSpPr/>
          <p:nvPr/>
        </p:nvCxnSpPr>
        <p:spPr>
          <a:xfrm>
            <a:off x="5316259" y="60877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03" name="Google Shape;303;p42"/>
          <p:cNvCxnSpPr/>
          <p:nvPr/>
        </p:nvCxnSpPr>
        <p:spPr>
          <a:xfrm rot="-5400000">
            <a:off x="5687170" y="652963"/>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04" name="Google Shape;304;p42"/>
          <p:cNvCxnSpPr/>
          <p:nvPr/>
        </p:nvCxnSpPr>
        <p:spPr>
          <a:xfrm>
            <a:off x="5468659" y="66592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05" name="Google Shape;305;p42"/>
          <p:cNvCxnSpPr/>
          <p:nvPr/>
        </p:nvCxnSpPr>
        <p:spPr>
          <a:xfrm rot="5400000">
            <a:off x="5112989" y="587396"/>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06" name="Google Shape;306;p42"/>
          <p:cNvCxnSpPr/>
          <p:nvPr/>
        </p:nvCxnSpPr>
        <p:spPr>
          <a:xfrm rot="10800000" flipH="1">
            <a:off x="5711194" y="323576"/>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
        <p:nvSpPr>
          <p:cNvPr id="307" name="Google Shape;307;p42"/>
          <p:cNvSpPr/>
          <p:nvPr/>
        </p:nvSpPr>
        <p:spPr>
          <a:xfrm>
            <a:off x="6964950" y="227775"/>
            <a:ext cx="2161200" cy="1657200"/>
          </a:xfrm>
          <a:prstGeom prst="ellipse">
            <a:avLst/>
          </a:prstGeom>
          <a:noFill/>
          <a:ln w="38100" cap="flat" cmpd="sng">
            <a:solidFill>
              <a:schemeClr val="dk1"/>
            </a:solidFill>
            <a:prstDash val="dash"/>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8" name="Google Shape;308;p42"/>
          <p:cNvCxnSpPr/>
          <p:nvPr/>
        </p:nvCxnSpPr>
        <p:spPr>
          <a:xfrm rot="10800000" flipH="1">
            <a:off x="7463794" y="571226"/>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09" name="Google Shape;309;p42"/>
          <p:cNvCxnSpPr/>
          <p:nvPr/>
        </p:nvCxnSpPr>
        <p:spPr>
          <a:xfrm rot="10800000" flipH="1">
            <a:off x="7907059" y="399279"/>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10" name="Google Shape;310;p42"/>
          <p:cNvCxnSpPr/>
          <p:nvPr/>
        </p:nvCxnSpPr>
        <p:spPr>
          <a:xfrm rot="10800000" flipH="1">
            <a:off x="7768031" y="627879"/>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11" name="Google Shape;311;p42"/>
          <p:cNvCxnSpPr/>
          <p:nvPr/>
        </p:nvCxnSpPr>
        <p:spPr>
          <a:xfrm>
            <a:off x="7830859" y="79927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12" name="Google Shape;312;p42"/>
          <p:cNvCxnSpPr/>
          <p:nvPr/>
        </p:nvCxnSpPr>
        <p:spPr>
          <a:xfrm>
            <a:off x="8135659" y="742125"/>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13" name="Google Shape;313;p42"/>
          <p:cNvCxnSpPr/>
          <p:nvPr/>
        </p:nvCxnSpPr>
        <p:spPr>
          <a:xfrm>
            <a:off x="8288059" y="856425"/>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14" name="Google Shape;314;p42"/>
          <p:cNvCxnSpPr/>
          <p:nvPr/>
        </p:nvCxnSpPr>
        <p:spPr>
          <a:xfrm>
            <a:off x="7548578" y="9860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15" name="Google Shape;315;p42"/>
          <p:cNvCxnSpPr/>
          <p:nvPr/>
        </p:nvCxnSpPr>
        <p:spPr>
          <a:xfrm>
            <a:off x="7700978" y="11003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16" name="Google Shape;316;p42"/>
          <p:cNvCxnSpPr/>
          <p:nvPr/>
        </p:nvCxnSpPr>
        <p:spPr>
          <a:xfrm>
            <a:off x="7853378" y="12146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17" name="Google Shape;317;p42"/>
          <p:cNvCxnSpPr/>
          <p:nvPr/>
        </p:nvCxnSpPr>
        <p:spPr>
          <a:xfrm>
            <a:off x="8005778" y="13289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18" name="Google Shape;318;p42"/>
          <p:cNvCxnSpPr/>
          <p:nvPr/>
        </p:nvCxnSpPr>
        <p:spPr>
          <a:xfrm>
            <a:off x="7472378" y="14432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19" name="Google Shape;319;p42"/>
          <p:cNvCxnSpPr/>
          <p:nvPr/>
        </p:nvCxnSpPr>
        <p:spPr>
          <a:xfrm>
            <a:off x="7624778" y="15575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20" name="Google Shape;320;p42"/>
          <p:cNvCxnSpPr/>
          <p:nvPr/>
        </p:nvCxnSpPr>
        <p:spPr>
          <a:xfrm>
            <a:off x="7092823" y="11063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21" name="Google Shape;321;p42"/>
          <p:cNvCxnSpPr/>
          <p:nvPr/>
        </p:nvCxnSpPr>
        <p:spPr>
          <a:xfrm>
            <a:off x="7245223" y="12206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22" name="Google Shape;322;p42"/>
          <p:cNvCxnSpPr/>
          <p:nvPr/>
        </p:nvCxnSpPr>
        <p:spPr>
          <a:xfrm>
            <a:off x="7397623" y="13349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23" name="Google Shape;323;p42"/>
          <p:cNvCxnSpPr/>
          <p:nvPr/>
        </p:nvCxnSpPr>
        <p:spPr>
          <a:xfrm>
            <a:off x="7602259" y="79927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24" name="Google Shape;324;p42"/>
          <p:cNvCxnSpPr/>
          <p:nvPr/>
        </p:nvCxnSpPr>
        <p:spPr>
          <a:xfrm rot="-5400000">
            <a:off x="7973170" y="843463"/>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25" name="Google Shape;325;p42"/>
          <p:cNvCxnSpPr/>
          <p:nvPr/>
        </p:nvCxnSpPr>
        <p:spPr>
          <a:xfrm>
            <a:off x="7754659" y="85642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26" name="Google Shape;326;p42"/>
          <p:cNvCxnSpPr/>
          <p:nvPr/>
        </p:nvCxnSpPr>
        <p:spPr>
          <a:xfrm rot="5400000">
            <a:off x="7398989" y="777896"/>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27" name="Google Shape;327;p42"/>
          <p:cNvCxnSpPr/>
          <p:nvPr/>
        </p:nvCxnSpPr>
        <p:spPr>
          <a:xfrm rot="10800000" flipH="1">
            <a:off x="7997194" y="514076"/>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
        <p:nvSpPr>
          <p:cNvPr id="328" name="Google Shape;328;p42"/>
          <p:cNvSpPr/>
          <p:nvPr/>
        </p:nvSpPr>
        <p:spPr>
          <a:xfrm>
            <a:off x="6785835" y="2111075"/>
            <a:ext cx="2161200" cy="1657200"/>
          </a:xfrm>
          <a:prstGeom prst="ellipse">
            <a:avLst/>
          </a:prstGeom>
          <a:noFill/>
          <a:ln w="38100" cap="flat" cmpd="sng">
            <a:solidFill>
              <a:schemeClr val="dk1"/>
            </a:solidFill>
            <a:prstDash val="dash"/>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29" name="Google Shape;329;p42"/>
          <p:cNvCxnSpPr/>
          <p:nvPr/>
        </p:nvCxnSpPr>
        <p:spPr>
          <a:xfrm rot="10800000" flipH="1">
            <a:off x="7284679" y="2454526"/>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30" name="Google Shape;330;p42"/>
          <p:cNvCxnSpPr/>
          <p:nvPr/>
        </p:nvCxnSpPr>
        <p:spPr>
          <a:xfrm rot="10800000" flipH="1">
            <a:off x="7727944" y="2282579"/>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31" name="Google Shape;331;p42"/>
          <p:cNvCxnSpPr/>
          <p:nvPr/>
        </p:nvCxnSpPr>
        <p:spPr>
          <a:xfrm rot="10800000" flipH="1">
            <a:off x="7588916" y="2511179"/>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32" name="Google Shape;332;p42"/>
          <p:cNvCxnSpPr/>
          <p:nvPr/>
        </p:nvCxnSpPr>
        <p:spPr>
          <a:xfrm>
            <a:off x="7651744" y="268257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33" name="Google Shape;333;p42"/>
          <p:cNvCxnSpPr/>
          <p:nvPr/>
        </p:nvCxnSpPr>
        <p:spPr>
          <a:xfrm>
            <a:off x="7956544" y="2625425"/>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34" name="Google Shape;334;p42"/>
          <p:cNvCxnSpPr/>
          <p:nvPr/>
        </p:nvCxnSpPr>
        <p:spPr>
          <a:xfrm>
            <a:off x="8108944" y="2739725"/>
            <a:ext cx="418200" cy="300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35" name="Google Shape;335;p42"/>
          <p:cNvCxnSpPr/>
          <p:nvPr/>
        </p:nvCxnSpPr>
        <p:spPr>
          <a:xfrm>
            <a:off x="7369463" y="28693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36" name="Google Shape;336;p42"/>
          <p:cNvCxnSpPr/>
          <p:nvPr/>
        </p:nvCxnSpPr>
        <p:spPr>
          <a:xfrm>
            <a:off x="7521863" y="29836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37" name="Google Shape;337;p42"/>
          <p:cNvCxnSpPr/>
          <p:nvPr/>
        </p:nvCxnSpPr>
        <p:spPr>
          <a:xfrm>
            <a:off x="7674263" y="30979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38" name="Google Shape;338;p42"/>
          <p:cNvCxnSpPr/>
          <p:nvPr/>
        </p:nvCxnSpPr>
        <p:spPr>
          <a:xfrm>
            <a:off x="7826663" y="32122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39" name="Google Shape;339;p42"/>
          <p:cNvCxnSpPr/>
          <p:nvPr/>
        </p:nvCxnSpPr>
        <p:spPr>
          <a:xfrm>
            <a:off x="7293263" y="33265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40" name="Google Shape;340;p42"/>
          <p:cNvCxnSpPr/>
          <p:nvPr/>
        </p:nvCxnSpPr>
        <p:spPr>
          <a:xfrm>
            <a:off x="7445663" y="3440858"/>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41" name="Google Shape;341;p42"/>
          <p:cNvCxnSpPr/>
          <p:nvPr/>
        </p:nvCxnSpPr>
        <p:spPr>
          <a:xfrm>
            <a:off x="6913708" y="29896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42" name="Google Shape;342;p42"/>
          <p:cNvCxnSpPr/>
          <p:nvPr/>
        </p:nvCxnSpPr>
        <p:spPr>
          <a:xfrm>
            <a:off x="7066108" y="31039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43" name="Google Shape;343;p42"/>
          <p:cNvCxnSpPr/>
          <p:nvPr/>
        </p:nvCxnSpPr>
        <p:spPr>
          <a:xfrm>
            <a:off x="7218508" y="3218250"/>
            <a:ext cx="815700" cy="2133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44" name="Google Shape;344;p42"/>
          <p:cNvCxnSpPr/>
          <p:nvPr/>
        </p:nvCxnSpPr>
        <p:spPr>
          <a:xfrm>
            <a:off x="7423144" y="268257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45" name="Google Shape;345;p42"/>
          <p:cNvCxnSpPr/>
          <p:nvPr/>
        </p:nvCxnSpPr>
        <p:spPr>
          <a:xfrm rot="-5400000">
            <a:off x="7794056" y="2726763"/>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46" name="Google Shape;346;p42"/>
          <p:cNvCxnSpPr/>
          <p:nvPr/>
        </p:nvCxnSpPr>
        <p:spPr>
          <a:xfrm>
            <a:off x="7575544" y="2739725"/>
            <a:ext cx="71100" cy="780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47" name="Google Shape;347;p42"/>
          <p:cNvCxnSpPr/>
          <p:nvPr/>
        </p:nvCxnSpPr>
        <p:spPr>
          <a:xfrm rot="5400000">
            <a:off x="7219875" y="2661196"/>
            <a:ext cx="53400" cy="103800"/>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48" name="Google Shape;348;p42"/>
          <p:cNvCxnSpPr/>
          <p:nvPr/>
        </p:nvCxnSpPr>
        <p:spPr>
          <a:xfrm rot="10800000" flipH="1">
            <a:off x="7818079" y="2397376"/>
            <a:ext cx="278700" cy="99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49" name="Google Shape;349;p42"/>
          <p:cNvCxnSpPr/>
          <p:nvPr/>
        </p:nvCxnSpPr>
        <p:spPr>
          <a:xfrm rot="-3411405">
            <a:off x="7060065" y="4550882"/>
            <a:ext cx="78466" cy="85873"/>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50" name="Google Shape;350;p42"/>
          <p:cNvCxnSpPr/>
          <p:nvPr/>
        </p:nvCxnSpPr>
        <p:spPr>
          <a:xfrm>
            <a:off x="6133575" y="4492159"/>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51" name="Google Shape;351;p42"/>
          <p:cNvCxnSpPr/>
          <p:nvPr/>
        </p:nvCxnSpPr>
        <p:spPr>
          <a:xfrm>
            <a:off x="2357375" y="37436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52" name="Google Shape;352;p42"/>
          <p:cNvCxnSpPr/>
          <p:nvPr/>
        </p:nvCxnSpPr>
        <p:spPr>
          <a:xfrm rot="-3411405">
            <a:off x="6935303" y="4742434"/>
            <a:ext cx="78466" cy="85873"/>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53" name="Google Shape;353;p42"/>
          <p:cNvCxnSpPr/>
          <p:nvPr/>
        </p:nvCxnSpPr>
        <p:spPr>
          <a:xfrm rot="-8812680">
            <a:off x="7190484" y="4456085"/>
            <a:ext cx="58746" cy="114246"/>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54" name="Google Shape;354;p42"/>
          <p:cNvCxnSpPr/>
          <p:nvPr/>
        </p:nvCxnSpPr>
        <p:spPr>
          <a:xfrm rot="-3411405">
            <a:off x="7359777" y="4404867"/>
            <a:ext cx="78466" cy="85873"/>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55" name="Google Shape;355;p42"/>
          <p:cNvCxnSpPr/>
          <p:nvPr/>
        </p:nvCxnSpPr>
        <p:spPr>
          <a:xfrm rot="1987320">
            <a:off x="7218234" y="4702863"/>
            <a:ext cx="58746" cy="114246"/>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356" name="Google Shape;356;p42"/>
          <p:cNvCxnSpPr/>
          <p:nvPr/>
        </p:nvCxnSpPr>
        <p:spPr>
          <a:xfrm rot="10800000" flipH="1">
            <a:off x="407775" y="4126397"/>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57" name="Google Shape;357;p42"/>
          <p:cNvCxnSpPr/>
          <p:nvPr/>
        </p:nvCxnSpPr>
        <p:spPr>
          <a:xfrm>
            <a:off x="2712975" y="38448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58" name="Google Shape;358;p42"/>
          <p:cNvCxnSpPr/>
          <p:nvPr/>
        </p:nvCxnSpPr>
        <p:spPr>
          <a:xfrm>
            <a:off x="3081073" y="39531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59" name="Google Shape;359;p42"/>
          <p:cNvCxnSpPr/>
          <p:nvPr/>
        </p:nvCxnSpPr>
        <p:spPr>
          <a:xfrm>
            <a:off x="2509775" y="38579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0" name="Google Shape;360;p42"/>
          <p:cNvCxnSpPr/>
          <p:nvPr/>
        </p:nvCxnSpPr>
        <p:spPr>
          <a:xfrm>
            <a:off x="2865375" y="39591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1" name="Google Shape;361;p42"/>
          <p:cNvCxnSpPr/>
          <p:nvPr/>
        </p:nvCxnSpPr>
        <p:spPr>
          <a:xfrm>
            <a:off x="3233473" y="40674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2" name="Google Shape;362;p42"/>
          <p:cNvCxnSpPr/>
          <p:nvPr/>
        </p:nvCxnSpPr>
        <p:spPr>
          <a:xfrm>
            <a:off x="2662175" y="39722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3" name="Google Shape;363;p42"/>
          <p:cNvCxnSpPr/>
          <p:nvPr/>
        </p:nvCxnSpPr>
        <p:spPr>
          <a:xfrm>
            <a:off x="3017775" y="40734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4" name="Google Shape;364;p42"/>
          <p:cNvCxnSpPr/>
          <p:nvPr/>
        </p:nvCxnSpPr>
        <p:spPr>
          <a:xfrm>
            <a:off x="3385873" y="41817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5" name="Google Shape;365;p42"/>
          <p:cNvCxnSpPr/>
          <p:nvPr/>
        </p:nvCxnSpPr>
        <p:spPr>
          <a:xfrm>
            <a:off x="2814575" y="40865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6" name="Google Shape;366;p42"/>
          <p:cNvCxnSpPr/>
          <p:nvPr/>
        </p:nvCxnSpPr>
        <p:spPr>
          <a:xfrm>
            <a:off x="3170175" y="41877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7" name="Google Shape;367;p42"/>
          <p:cNvCxnSpPr/>
          <p:nvPr/>
        </p:nvCxnSpPr>
        <p:spPr>
          <a:xfrm>
            <a:off x="3538273" y="42960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8" name="Google Shape;368;p42"/>
          <p:cNvCxnSpPr/>
          <p:nvPr/>
        </p:nvCxnSpPr>
        <p:spPr>
          <a:xfrm>
            <a:off x="2966975" y="42008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69" name="Google Shape;369;p42"/>
          <p:cNvCxnSpPr/>
          <p:nvPr/>
        </p:nvCxnSpPr>
        <p:spPr>
          <a:xfrm>
            <a:off x="3322575" y="43020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0" name="Google Shape;370;p42"/>
          <p:cNvCxnSpPr/>
          <p:nvPr/>
        </p:nvCxnSpPr>
        <p:spPr>
          <a:xfrm>
            <a:off x="3690673" y="44103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1" name="Google Shape;371;p42"/>
          <p:cNvCxnSpPr/>
          <p:nvPr/>
        </p:nvCxnSpPr>
        <p:spPr>
          <a:xfrm>
            <a:off x="3119375" y="43151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2" name="Google Shape;372;p42"/>
          <p:cNvCxnSpPr/>
          <p:nvPr/>
        </p:nvCxnSpPr>
        <p:spPr>
          <a:xfrm>
            <a:off x="3474975" y="44163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3" name="Google Shape;373;p42"/>
          <p:cNvCxnSpPr/>
          <p:nvPr/>
        </p:nvCxnSpPr>
        <p:spPr>
          <a:xfrm>
            <a:off x="3843073" y="45246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4" name="Google Shape;374;p42"/>
          <p:cNvCxnSpPr/>
          <p:nvPr/>
        </p:nvCxnSpPr>
        <p:spPr>
          <a:xfrm>
            <a:off x="3271775" y="44294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5" name="Google Shape;375;p42"/>
          <p:cNvCxnSpPr/>
          <p:nvPr/>
        </p:nvCxnSpPr>
        <p:spPr>
          <a:xfrm>
            <a:off x="3627375" y="45306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6" name="Google Shape;376;p42"/>
          <p:cNvCxnSpPr/>
          <p:nvPr/>
        </p:nvCxnSpPr>
        <p:spPr>
          <a:xfrm>
            <a:off x="3995473" y="46389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7" name="Google Shape;377;p42"/>
          <p:cNvCxnSpPr/>
          <p:nvPr/>
        </p:nvCxnSpPr>
        <p:spPr>
          <a:xfrm>
            <a:off x="3424175" y="45437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8" name="Google Shape;378;p42"/>
          <p:cNvCxnSpPr/>
          <p:nvPr/>
        </p:nvCxnSpPr>
        <p:spPr>
          <a:xfrm>
            <a:off x="3779775" y="46449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79" name="Google Shape;379;p42"/>
          <p:cNvCxnSpPr/>
          <p:nvPr/>
        </p:nvCxnSpPr>
        <p:spPr>
          <a:xfrm>
            <a:off x="4147873" y="47532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0" name="Google Shape;380;p42"/>
          <p:cNvCxnSpPr/>
          <p:nvPr/>
        </p:nvCxnSpPr>
        <p:spPr>
          <a:xfrm>
            <a:off x="3576575" y="46580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1" name="Google Shape;381;p42"/>
          <p:cNvCxnSpPr/>
          <p:nvPr/>
        </p:nvCxnSpPr>
        <p:spPr>
          <a:xfrm>
            <a:off x="3932175" y="47592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2" name="Google Shape;382;p42"/>
          <p:cNvCxnSpPr/>
          <p:nvPr/>
        </p:nvCxnSpPr>
        <p:spPr>
          <a:xfrm>
            <a:off x="4300273" y="48675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3" name="Google Shape;383;p42"/>
          <p:cNvCxnSpPr/>
          <p:nvPr/>
        </p:nvCxnSpPr>
        <p:spPr>
          <a:xfrm>
            <a:off x="3728975" y="47723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4" name="Google Shape;384;p42"/>
          <p:cNvCxnSpPr/>
          <p:nvPr/>
        </p:nvCxnSpPr>
        <p:spPr>
          <a:xfrm>
            <a:off x="4084575" y="487357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5" name="Google Shape;385;p42"/>
          <p:cNvCxnSpPr/>
          <p:nvPr/>
        </p:nvCxnSpPr>
        <p:spPr>
          <a:xfrm>
            <a:off x="4414775" y="49628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6" name="Google Shape;386;p42"/>
          <p:cNvCxnSpPr/>
          <p:nvPr/>
        </p:nvCxnSpPr>
        <p:spPr>
          <a:xfrm>
            <a:off x="2243277" y="43341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7" name="Google Shape;387;p42"/>
          <p:cNvCxnSpPr/>
          <p:nvPr/>
        </p:nvCxnSpPr>
        <p:spPr>
          <a:xfrm>
            <a:off x="2598877" y="443542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8" name="Google Shape;388;p42"/>
          <p:cNvCxnSpPr/>
          <p:nvPr/>
        </p:nvCxnSpPr>
        <p:spPr>
          <a:xfrm>
            <a:off x="2966975" y="45437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89" name="Google Shape;389;p42"/>
          <p:cNvCxnSpPr/>
          <p:nvPr/>
        </p:nvCxnSpPr>
        <p:spPr>
          <a:xfrm>
            <a:off x="2395677" y="44484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90" name="Google Shape;390;p42"/>
          <p:cNvCxnSpPr/>
          <p:nvPr/>
        </p:nvCxnSpPr>
        <p:spPr>
          <a:xfrm>
            <a:off x="2751277" y="454972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91" name="Google Shape;391;p42"/>
          <p:cNvCxnSpPr/>
          <p:nvPr/>
        </p:nvCxnSpPr>
        <p:spPr>
          <a:xfrm>
            <a:off x="3119375" y="46580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92" name="Google Shape;392;p42"/>
          <p:cNvCxnSpPr/>
          <p:nvPr/>
        </p:nvCxnSpPr>
        <p:spPr>
          <a:xfrm>
            <a:off x="2548077" y="456278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93" name="Google Shape;393;p42"/>
          <p:cNvCxnSpPr/>
          <p:nvPr/>
        </p:nvCxnSpPr>
        <p:spPr>
          <a:xfrm>
            <a:off x="2903677" y="4664026"/>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94" name="Google Shape;394;p42"/>
          <p:cNvCxnSpPr/>
          <p:nvPr/>
        </p:nvCxnSpPr>
        <p:spPr>
          <a:xfrm>
            <a:off x="3271775" y="4772334"/>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395" name="Google Shape;395;p42"/>
          <p:cNvCxnSpPr/>
          <p:nvPr/>
        </p:nvCxnSpPr>
        <p:spPr>
          <a:xfrm>
            <a:off x="6451075" y="4492159"/>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96" name="Google Shape;396;p42"/>
          <p:cNvCxnSpPr/>
          <p:nvPr/>
        </p:nvCxnSpPr>
        <p:spPr>
          <a:xfrm>
            <a:off x="6285975" y="4606459"/>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97" name="Google Shape;397;p42"/>
          <p:cNvCxnSpPr/>
          <p:nvPr/>
        </p:nvCxnSpPr>
        <p:spPr>
          <a:xfrm>
            <a:off x="6438375" y="4720759"/>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398" name="Google Shape;398;p42"/>
          <p:cNvCxnSpPr/>
          <p:nvPr/>
        </p:nvCxnSpPr>
        <p:spPr>
          <a:xfrm rot="10800000" flipH="1">
            <a:off x="953875" y="4069247"/>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399" name="Google Shape;399;p42"/>
          <p:cNvCxnSpPr/>
          <p:nvPr/>
        </p:nvCxnSpPr>
        <p:spPr>
          <a:xfrm rot="10800000" flipH="1">
            <a:off x="712575" y="4354997"/>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400" name="Google Shape;400;p42"/>
          <p:cNvCxnSpPr/>
          <p:nvPr/>
        </p:nvCxnSpPr>
        <p:spPr>
          <a:xfrm rot="10800000" flipH="1">
            <a:off x="877675" y="4183547"/>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
        <p:nvSpPr>
          <p:cNvPr id="401" name="Google Shape;401;p42"/>
          <p:cNvSpPr/>
          <p:nvPr/>
        </p:nvSpPr>
        <p:spPr>
          <a:xfrm>
            <a:off x="2204975" y="4257984"/>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42"/>
          <p:cNvSpPr/>
          <p:nvPr/>
        </p:nvSpPr>
        <p:spPr>
          <a:xfrm>
            <a:off x="2285239" y="3657909"/>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42"/>
          <p:cNvSpPr/>
          <p:nvPr/>
        </p:nvSpPr>
        <p:spPr>
          <a:xfrm>
            <a:off x="3271775" y="4257984"/>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42"/>
          <p:cNvSpPr/>
          <p:nvPr/>
        </p:nvSpPr>
        <p:spPr>
          <a:xfrm>
            <a:off x="344275" y="4030997"/>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42"/>
          <p:cNvSpPr/>
          <p:nvPr/>
        </p:nvSpPr>
        <p:spPr>
          <a:xfrm rot="-3414160">
            <a:off x="7035053" y="4382156"/>
            <a:ext cx="402151" cy="185141"/>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42"/>
          <p:cNvSpPr/>
          <p:nvPr/>
        </p:nvSpPr>
        <p:spPr>
          <a:xfrm>
            <a:off x="6374875" y="4640368"/>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42"/>
          <p:cNvSpPr/>
          <p:nvPr/>
        </p:nvSpPr>
        <p:spPr>
          <a:xfrm>
            <a:off x="4338575" y="4886634"/>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8" name="Google Shape;408;p42"/>
          <p:cNvSpPr/>
          <p:nvPr/>
        </p:nvSpPr>
        <p:spPr>
          <a:xfrm>
            <a:off x="3767075" y="4467534"/>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42"/>
          <p:cNvSpPr/>
          <p:nvPr/>
        </p:nvSpPr>
        <p:spPr>
          <a:xfrm>
            <a:off x="3005075" y="3886509"/>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10" name="Google Shape;410;p42"/>
          <p:cNvCxnSpPr/>
          <p:nvPr/>
        </p:nvCxnSpPr>
        <p:spPr>
          <a:xfrm rot="10800000" flipH="1">
            <a:off x="953875" y="3968663"/>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411" name="Google Shape;411;p42"/>
          <p:cNvCxnSpPr/>
          <p:nvPr/>
        </p:nvCxnSpPr>
        <p:spPr>
          <a:xfrm rot="10800000" flipH="1">
            <a:off x="1499975" y="3911513"/>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412" name="Google Shape;412;p42"/>
          <p:cNvCxnSpPr/>
          <p:nvPr/>
        </p:nvCxnSpPr>
        <p:spPr>
          <a:xfrm rot="10800000" flipH="1">
            <a:off x="1258675" y="4197263"/>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413" name="Google Shape;413;p42"/>
          <p:cNvCxnSpPr/>
          <p:nvPr/>
        </p:nvCxnSpPr>
        <p:spPr>
          <a:xfrm rot="10800000" flipH="1">
            <a:off x="1423775" y="4025813"/>
            <a:ext cx="241200" cy="108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
        <p:nvSpPr>
          <p:cNvPr id="414" name="Google Shape;414;p42"/>
          <p:cNvSpPr/>
          <p:nvPr/>
        </p:nvSpPr>
        <p:spPr>
          <a:xfrm>
            <a:off x="890375" y="3873263"/>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15" name="Google Shape;415;p42"/>
          <p:cNvCxnSpPr/>
          <p:nvPr/>
        </p:nvCxnSpPr>
        <p:spPr>
          <a:xfrm rot="-3411405">
            <a:off x="7512324" y="4507160"/>
            <a:ext cx="78466" cy="85873"/>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416" name="Google Shape;416;p42"/>
          <p:cNvCxnSpPr/>
          <p:nvPr/>
        </p:nvCxnSpPr>
        <p:spPr>
          <a:xfrm rot="-3411405">
            <a:off x="7387562" y="4698713"/>
            <a:ext cx="78466" cy="85873"/>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417" name="Google Shape;417;p42"/>
          <p:cNvCxnSpPr/>
          <p:nvPr/>
        </p:nvCxnSpPr>
        <p:spPr>
          <a:xfrm rot="-8812680">
            <a:off x="7642743" y="4412363"/>
            <a:ext cx="58746" cy="114246"/>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418" name="Google Shape;418;p42"/>
          <p:cNvCxnSpPr/>
          <p:nvPr/>
        </p:nvCxnSpPr>
        <p:spPr>
          <a:xfrm rot="-3411405">
            <a:off x="7812037" y="4361146"/>
            <a:ext cx="78466" cy="85873"/>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cxnSp>
        <p:nvCxnSpPr>
          <p:cNvPr id="419" name="Google Shape;419;p42"/>
          <p:cNvCxnSpPr/>
          <p:nvPr/>
        </p:nvCxnSpPr>
        <p:spPr>
          <a:xfrm rot="1987320">
            <a:off x="7670493" y="4659142"/>
            <a:ext cx="58746" cy="114246"/>
          </a:xfrm>
          <a:prstGeom prst="straightConnector1">
            <a:avLst/>
          </a:prstGeom>
          <a:noFill/>
          <a:ln w="25400" cap="flat" cmpd="sng">
            <a:solidFill>
              <a:srgbClr val="326064"/>
            </a:solidFill>
            <a:prstDash val="solid"/>
            <a:round/>
            <a:headEnd type="none" w="sm" len="sm"/>
            <a:tailEnd type="none" w="sm" len="sm"/>
          </a:ln>
          <a:effectLst>
            <a:outerShdw blurRad="40000" dist="20000" dir="5400000" rotWithShape="0">
              <a:srgbClr val="000000">
                <a:alpha val="37650"/>
              </a:srgbClr>
            </a:outerShdw>
          </a:effectLst>
        </p:spPr>
      </p:cxnSp>
      <p:sp>
        <p:nvSpPr>
          <p:cNvPr id="420" name="Google Shape;420;p42"/>
          <p:cNvSpPr/>
          <p:nvPr/>
        </p:nvSpPr>
        <p:spPr>
          <a:xfrm rot="-3414160">
            <a:off x="7487313" y="4338435"/>
            <a:ext cx="402151" cy="185141"/>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21" name="Google Shape;421;p42"/>
          <p:cNvCxnSpPr/>
          <p:nvPr/>
        </p:nvCxnSpPr>
        <p:spPr>
          <a:xfrm>
            <a:off x="5765275" y="4048675"/>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422" name="Google Shape;422;p42"/>
          <p:cNvCxnSpPr/>
          <p:nvPr/>
        </p:nvCxnSpPr>
        <p:spPr>
          <a:xfrm>
            <a:off x="6082775" y="4048675"/>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423" name="Google Shape;423;p42"/>
          <p:cNvCxnSpPr/>
          <p:nvPr/>
        </p:nvCxnSpPr>
        <p:spPr>
          <a:xfrm>
            <a:off x="5917675" y="4162975"/>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cxnSp>
        <p:nvCxnSpPr>
          <p:cNvPr id="424" name="Google Shape;424;p42"/>
          <p:cNvCxnSpPr/>
          <p:nvPr/>
        </p:nvCxnSpPr>
        <p:spPr>
          <a:xfrm>
            <a:off x="6070075" y="4277275"/>
            <a:ext cx="241200" cy="17100"/>
          </a:xfrm>
          <a:prstGeom prst="straightConnector1">
            <a:avLst/>
          </a:prstGeom>
          <a:noFill/>
          <a:ln w="25400" cap="flat" cmpd="sng">
            <a:solidFill>
              <a:srgbClr val="008000"/>
            </a:solidFill>
            <a:prstDash val="solid"/>
            <a:round/>
            <a:headEnd type="none" w="sm" len="sm"/>
            <a:tailEnd type="none" w="sm" len="sm"/>
          </a:ln>
          <a:effectLst>
            <a:outerShdw blurRad="40000" dist="20000" dir="5400000" rotWithShape="0">
              <a:srgbClr val="000000">
                <a:alpha val="37650"/>
              </a:srgbClr>
            </a:outerShdw>
          </a:effectLst>
        </p:spPr>
      </p:cxnSp>
      <p:sp>
        <p:nvSpPr>
          <p:cNvPr id="425" name="Google Shape;425;p42"/>
          <p:cNvSpPr/>
          <p:nvPr/>
        </p:nvSpPr>
        <p:spPr>
          <a:xfrm>
            <a:off x="6006575" y="4196884"/>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26" name="Google Shape;426;p42"/>
          <p:cNvCxnSpPr/>
          <p:nvPr/>
        </p:nvCxnSpPr>
        <p:spPr>
          <a:xfrm>
            <a:off x="4909873" y="430980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27" name="Google Shape;427;p42"/>
          <p:cNvCxnSpPr/>
          <p:nvPr/>
        </p:nvCxnSpPr>
        <p:spPr>
          <a:xfrm>
            <a:off x="4338575" y="42145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28" name="Google Shape;428;p42"/>
          <p:cNvCxnSpPr/>
          <p:nvPr/>
        </p:nvCxnSpPr>
        <p:spPr>
          <a:xfrm>
            <a:off x="4694175" y="4315792"/>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29" name="Google Shape;429;p42"/>
          <p:cNvCxnSpPr/>
          <p:nvPr/>
        </p:nvCxnSpPr>
        <p:spPr>
          <a:xfrm>
            <a:off x="5062273" y="442410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0" name="Google Shape;430;p42"/>
          <p:cNvCxnSpPr/>
          <p:nvPr/>
        </p:nvCxnSpPr>
        <p:spPr>
          <a:xfrm>
            <a:off x="4490975" y="43288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1" name="Google Shape;431;p42"/>
          <p:cNvCxnSpPr/>
          <p:nvPr/>
        </p:nvCxnSpPr>
        <p:spPr>
          <a:xfrm>
            <a:off x="4846575" y="4430092"/>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2" name="Google Shape;432;p42"/>
          <p:cNvCxnSpPr/>
          <p:nvPr/>
        </p:nvCxnSpPr>
        <p:spPr>
          <a:xfrm>
            <a:off x="5214673" y="453840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3" name="Google Shape;433;p42"/>
          <p:cNvCxnSpPr/>
          <p:nvPr/>
        </p:nvCxnSpPr>
        <p:spPr>
          <a:xfrm>
            <a:off x="4643375" y="44431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4" name="Google Shape;434;p42"/>
          <p:cNvCxnSpPr/>
          <p:nvPr/>
        </p:nvCxnSpPr>
        <p:spPr>
          <a:xfrm>
            <a:off x="4998975" y="4544392"/>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5" name="Google Shape;435;p42"/>
          <p:cNvCxnSpPr/>
          <p:nvPr/>
        </p:nvCxnSpPr>
        <p:spPr>
          <a:xfrm>
            <a:off x="5367073" y="465270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6" name="Google Shape;436;p42"/>
          <p:cNvCxnSpPr/>
          <p:nvPr/>
        </p:nvCxnSpPr>
        <p:spPr>
          <a:xfrm>
            <a:off x="4795775" y="45574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7" name="Google Shape;437;p42"/>
          <p:cNvCxnSpPr/>
          <p:nvPr/>
        </p:nvCxnSpPr>
        <p:spPr>
          <a:xfrm>
            <a:off x="5151375" y="4658692"/>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8" name="Google Shape;438;p42"/>
          <p:cNvCxnSpPr/>
          <p:nvPr/>
        </p:nvCxnSpPr>
        <p:spPr>
          <a:xfrm>
            <a:off x="5481575" y="47479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39" name="Google Shape;439;p42"/>
          <p:cNvCxnSpPr/>
          <p:nvPr/>
        </p:nvCxnSpPr>
        <p:spPr>
          <a:xfrm>
            <a:off x="4033775" y="43288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40" name="Google Shape;440;p42"/>
          <p:cNvCxnSpPr/>
          <p:nvPr/>
        </p:nvCxnSpPr>
        <p:spPr>
          <a:xfrm>
            <a:off x="4186175" y="44431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41" name="Google Shape;441;p42"/>
          <p:cNvCxnSpPr/>
          <p:nvPr/>
        </p:nvCxnSpPr>
        <p:spPr>
          <a:xfrm>
            <a:off x="4338575" y="4557450"/>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sp>
        <p:nvSpPr>
          <p:cNvPr id="442" name="Google Shape;442;p42"/>
          <p:cNvSpPr/>
          <p:nvPr/>
        </p:nvSpPr>
        <p:spPr>
          <a:xfrm>
            <a:off x="5405375" y="4671750"/>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42"/>
          <p:cNvSpPr/>
          <p:nvPr/>
        </p:nvSpPr>
        <p:spPr>
          <a:xfrm>
            <a:off x="4833875" y="4252650"/>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44" name="Google Shape;444;p42"/>
          <p:cNvCxnSpPr/>
          <p:nvPr/>
        </p:nvCxnSpPr>
        <p:spPr>
          <a:xfrm>
            <a:off x="2052575" y="390022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45" name="Google Shape;445;p42"/>
          <p:cNvCxnSpPr/>
          <p:nvPr/>
        </p:nvCxnSpPr>
        <p:spPr>
          <a:xfrm>
            <a:off x="2408175" y="4001467"/>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46" name="Google Shape;446;p42"/>
          <p:cNvCxnSpPr/>
          <p:nvPr/>
        </p:nvCxnSpPr>
        <p:spPr>
          <a:xfrm>
            <a:off x="2204975" y="401452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47" name="Google Shape;447;p42"/>
          <p:cNvCxnSpPr/>
          <p:nvPr/>
        </p:nvCxnSpPr>
        <p:spPr>
          <a:xfrm>
            <a:off x="2560575" y="4115767"/>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48" name="Google Shape;448;p42"/>
          <p:cNvCxnSpPr/>
          <p:nvPr/>
        </p:nvCxnSpPr>
        <p:spPr>
          <a:xfrm>
            <a:off x="2357375" y="412882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49" name="Google Shape;449;p42"/>
          <p:cNvCxnSpPr/>
          <p:nvPr/>
        </p:nvCxnSpPr>
        <p:spPr>
          <a:xfrm>
            <a:off x="2712975" y="4230067"/>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0" name="Google Shape;450;p42"/>
          <p:cNvCxnSpPr/>
          <p:nvPr/>
        </p:nvCxnSpPr>
        <p:spPr>
          <a:xfrm>
            <a:off x="2509775" y="424312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1" name="Google Shape;451;p42"/>
          <p:cNvCxnSpPr/>
          <p:nvPr/>
        </p:nvCxnSpPr>
        <p:spPr>
          <a:xfrm>
            <a:off x="2662175" y="435742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2" name="Google Shape;452;p42"/>
          <p:cNvCxnSpPr/>
          <p:nvPr/>
        </p:nvCxnSpPr>
        <p:spPr>
          <a:xfrm>
            <a:off x="1938477" y="449077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3" name="Google Shape;453;p42"/>
          <p:cNvCxnSpPr/>
          <p:nvPr/>
        </p:nvCxnSpPr>
        <p:spPr>
          <a:xfrm>
            <a:off x="2294077" y="4592017"/>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4" name="Google Shape;454;p42"/>
          <p:cNvCxnSpPr/>
          <p:nvPr/>
        </p:nvCxnSpPr>
        <p:spPr>
          <a:xfrm>
            <a:off x="2662175" y="470032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5" name="Google Shape;455;p42"/>
          <p:cNvCxnSpPr/>
          <p:nvPr/>
        </p:nvCxnSpPr>
        <p:spPr>
          <a:xfrm>
            <a:off x="2090877" y="460507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6" name="Google Shape;456;p42"/>
          <p:cNvCxnSpPr/>
          <p:nvPr/>
        </p:nvCxnSpPr>
        <p:spPr>
          <a:xfrm>
            <a:off x="2446477" y="4706317"/>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7" name="Google Shape;457;p42"/>
          <p:cNvCxnSpPr/>
          <p:nvPr/>
        </p:nvCxnSpPr>
        <p:spPr>
          <a:xfrm>
            <a:off x="2243277" y="4719375"/>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cxnSp>
        <p:nvCxnSpPr>
          <p:cNvPr id="458" name="Google Shape;458;p42"/>
          <p:cNvCxnSpPr/>
          <p:nvPr/>
        </p:nvCxnSpPr>
        <p:spPr>
          <a:xfrm>
            <a:off x="2598877" y="4820617"/>
            <a:ext cx="241500" cy="63000"/>
          </a:xfrm>
          <a:prstGeom prst="straightConnector1">
            <a:avLst/>
          </a:prstGeom>
          <a:noFill/>
          <a:ln w="25400" cap="flat" cmpd="sng">
            <a:solidFill>
              <a:srgbClr val="FF0000"/>
            </a:solidFill>
            <a:prstDash val="solid"/>
            <a:round/>
            <a:headEnd type="none" w="sm" len="sm"/>
            <a:tailEnd type="none" w="sm" len="sm"/>
          </a:ln>
          <a:effectLst>
            <a:outerShdw blurRad="40000" dist="20000" dir="5400000" rotWithShape="0">
              <a:srgbClr val="000000">
                <a:alpha val="37650"/>
              </a:srgbClr>
            </a:outerShdw>
          </a:effectLst>
        </p:spPr>
      </p:cxnSp>
      <p:sp>
        <p:nvSpPr>
          <p:cNvPr id="459" name="Google Shape;459;p42"/>
          <p:cNvSpPr/>
          <p:nvPr/>
        </p:nvSpPr>
        <p:spPr>
          <a:xfrm>
            <a:off x="1900175" y="4414575"/>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0" name="Google Shape;460;p42"/>
          <p:cNvSpPr/>
          <p:nvPr/>
        </p:nvSpPr>
        <p:spPr>
          <a:xfrm>
            <a:off x="1980439" y="3814500"/>
            <a:ext cx="402300" cy="1851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1" name="Google Shape;461;p42"/>
          <p:cNvSpPr txBox="1"/>
          <p:nvPr/>
        </p:nvSpPr>
        <p:spPr>
          <a:xfrm>
            <a:off x="285047" y="1826574"/>
            <a:ext cx="4015200" cy="1208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a:solidFill>
                  <a:srgbClr val="595959"/>
                </a:solidFill>
                <a:latin typeface="Lato"/>
                <a:ea typeface="Lato"/>
                <a:cs typeface="Lato"/>
                <a:sym typeface="Lato"/>
              </a:rPr>
              <a:t>f</a:t>
            </a:r>
            <a:r>
              <a:rPr lang="en" sz="1800" baseline="-25000">
                <a:solidFill>
                  <a:srgbClr val="595959"/>
                </a:solidFill>
                <a:latin typeface="Lato"/>
                <a:ea typeface="Lato"/>
                <a:cs typeface="Lato"/>
                <a:sym typeface="Lato"/>
              </a:rPr>
              <a:t>g </a:t>
            </a:r>
            <a:r>
              <a:rPr lang="en" sz="1800">
                <a:solidFill>
                  <a:srgbClr val="595959"/>
                </a:solidFill>
                <a:latin typeface="Lato"/>
                <a:ea typeface="Lato"/>
                <a:cs typeface="Lato"/>
                <a:sym typeface="Lato"/>
              </a:rPr>
              <a:t>= Fragment from gene (transcript) g</a:t>
            </a:r>
            <a:endParaRPr>
              <a:solidFill>
                <a:srgbClr val="595959"/>
              </a:solidFill>
              <a:latin typeface="Lato"/>
              <a:ea typeface="Lato"/>
              <a:cs typeface="Lato"/>
              <a:sym typeface="Lato"/>
            </a:endParaRPr>
          </a:p>
          <a:p>
            <a:pPr marL="0" marR="0" lvl="0" indent="0" algn="l" rtl="0">
              <a:lnSpc>
                <a:spcPct val="100000"/>
              </a:lnSpc>
              <a:spcBef>
                <a:spcPts val="1000"/>
              </a:spcBef>
              <a:spcAft>
                <a:spcPts val="0"/>
              </a:spcAft>
              <a:buNone/>
            </a:pPr>
            <a:r>
              <a:rPr lang="en" sz="1800">
                <a:solidFill>
                  <a:srgbClr val="595959"/>
                </a:solidFill>
                <a:latin typeface="Lato"/>
                <a:ea typeface="Lato"/>
                <a:cs typeface="Lato"/>
                <a:sym typeface="Lato"/>
              </a:rPr>
              <a:t>θ</a:t>
            </a:r>
            <a:r>
              <a:rPr lang="en" sz="1800" baseline="-25000">
                <a:solidFill>
                  <a:srgbClr val="595959"/>
                </a:solidFill>
                <a:latin typeface="Lato"/>
                <a:ea typeface="Lato"/>
                <a:cs typeface="Lato"/>
                <a:sym typeface="Lato"/>
              </a:rPr>
              <a:t>g </a:t>
            </a:r>
            <a:r>
              <a:rPr lang="en" sz="1800">
                <a:solidFill>
                  <a:srgbClr val="595959"/>
                </a:solidFill>
                <a:latin typeface="Lato"/>
                <a:ea typeface="Lato"/>
                <a:cs typeface="Lato"/>
                <a:sym typeface="Lato"/>
              </a:rPr>
              <a:t>= Fraction of gene g in sample</a:t>
            </a:r>
            <a:endParaRPr>
              <a:solidFill>
                <a:srgbClr val="595959"/>
              </a:solidFill>
              <a:latin typeface="Lato"/>
              <a:ea typeface="Lato"/>
              <a:cs typeface="Lato"/>
              <a:sym typeface="Lato"/>
            </a:endParaRPr>
          </a:p>
          <a:p>
            <a:pPr marL="0" marR="0" lvl="0" indent="0" algn="l" rtl="0">
              <a:lnSpc>
                <a:spcPct val="100000"/>
              </a:lnSpc>
              <a:spcBef>
                <a:spcPts val="1000"/>
              </a:spcBef>
              <a:spcAft>
                <a:spcPts val="0"/>
              </a:spcAft>
              <a:buNone/>
            </a:pPr>
            <a:r>
              <a:rPr lang="en" sz="1800">
                <a:solidFill>
                  <a:srgbClr val="595959"/>
                </a:solidFill>
                <a:latin typeface="Lato"/>
                <a:ea typeface="Lato"/>
                <a:cs typeface="Lato"/>
                <a:sym typeface="Lato"/>
              </a:rPr>
              <a:t>l</a:t>
            </a:r>
            <a:r>
              <a:rPr lang="en" sz="1800" baseline="-25000">
                <a:solidFill>
                  <a:srgbClr val="595959"/>
                </a:solidFill>
                <a:latin typeface="Lato"/>
                <a:ea typeface="Lato"/>
                <a:cs typeface="Lato"/>
                <a:sym typeface="Lato"/>
              </a:rPr>
              <a:t>g </a:t>
            </a:r>
            <a:r>
              <a:rPr lang="en" sz="1800">
                <a:solidFill>
                  <a:srgbClr val="595959"/>
                </a:solidFill>
                <a:latin typeface="Lato"/>
                <a:ea typeface="Lato"/>
                <a:cs typeface="Lato"/>
                <a:sym typeface="Lato"/>
              </a:rPr>
              <a:t> = (effective) length of gene g</a:t>
            </a:r>
            <a:endParaRPr sz="1800">
              <a:solidFill>
                <a:srgbClr val="595959"/>
              </a:solidFill>
              <a:latin typeface="Lato"/>
              <a:ea typeface="Lato"/>
              <a:cs typeface="Lato"/>
              <a:sym typeface="Lato"/>
            </a:endParaRPr>
          </a:p>
        </p:txBody>
      </p:sp>
      <p:sp>
        <p:nvSpPr>
          <p:cNvPr id="462" name="Google Shape;462;p42"/>
          <p:cNvSpPr txBox="1"/>
          <p:nvPr/>
        </p:nvSpPr>
        <p:spPr>
          <a:xfrm>
            <a:off x="285050" y="1330900"/>
            <a:ext cx="2576700" cy="43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rgbClr val="595959"/>
                </a:solidFill>
                <a:latin typeface="Lato"/>
                <a:ea typeface="Lato"/>
                <a:cs typeface="Lato"/>
                <a:sym typeface="Lato"/>
              </a:rPr>
              <a:t>E(# f</a:t>
            </a:r>
            <a:r>
              <a:rPr lang="en" sz="1800" b="1" baseline="-25000">
                <a:solidFill>
                  <a:srgbClr val="595959"/>
                </a:solidFill>
                <a:latin typeface="Lato"/>
                <a:ea typeface="Lato"/>
                <a:cs typeface="Lato"/>
                <a:sym typeface="Lato"/>
              </a:rPr>
              <a:t>g</a:t>
            </a:r>
            <a:r>
              <a:rPr lang="en" sz="1800" b="1">
                <a:solidFill>
                  <a:srgbClr val="595959"/>
                </a:solidFill>
                <a:latin typeface="Lato"/>
                <a:ea typeface="Lato"/>
                <a:cs typeface="Lato"/>
                <a:sym typeface="Lato"/>
              </a:rPr>
              <a:t>) = #reads *θ</a:t>
            </a:r>
            <a:r>
              <a:rPr lang="en" sz="1600" b="1">
                <a:solidFill>
                  <a:srgbClr val="595959"/>
                </a:solidFill>
                <a:latin typeface="Lato"/>
                <a:ea typeface="Lato"/>
                <a:cs typeface="Lato"/>
                <a:sym typeface="Lato"/>
              </a:rPr>
              <a:t>g * </a:t>
            </a:r>
            <a:r>
              <a:rPr lang="en" sz="1600" b="1">
                <a:solidFill>
                  <a:srgbClr val="FF0000"/>
                </a:solidFill>
                <a:latin typeface="Lato"/>
                <a:ea typeface="Lato"/>
                <a:cs typeface="Lato"/>
                <a:sym typeface="Lato"/>
              </a:rPr>
              <a:t>l</a:t>
            </a:r>
            <a:r>
              <a:rPr lang="en" sz="1600" b="1" baseline="-25000">
                <a:solidFill>
                  <a:srgbClr val="FF0000"/>
                </a:solidFill>
                <a:latin typeface="Lato"/>
                <a:ea typeface="Lato"/>
                <a:cs typeface="Lato"/>
                <a:sym typeface="Lato"/>
              </a:rPr>
              <a:t>g</a:t>
            </a:r>
            <a:r>
              <a:rPr lang="en" sz="1800" b="1">
                <a:solidFill>
                  <a:srgbClr val="FF0000"/>
                </a:solidFill>
                <a:latin typeface="Lato"/>
                <a:ea typeface="Lato"/>
                <a:cs typeface="Lato"/>
                <a:sym typeface="Lato"/>
              </a:rPr>
              <a:t> </a:t>
            </a:r>
            <a:endParaRPr sz="1800" b="1" baseline="-25000">
              <a:solidFill>
                <a:srgbClr val="FF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500"/>
                                        <p:tgtEl>
                                          <p:spTgt spid="349"/>
                                        </p:tgtEl>
                                      </p:cBhvr>
                                    </p:animEffect>
                                  </p:childTnLst>
                                </p:cTn>
                              </p:par>
                              <p:par>
                                <p:cTn id="8" presetID="10" presetClass="entr" presetSubtype="0" fill="hold" nodeType="withEffect">
                                  <p:stCondLst>
                                    <p:cond delay="0"/>
                                  </p:stCondLst>
                                  <p:childTnLst>
                                    <p:set>
                                      <p:cBhvr>
                                        <p:cTn id="9" dur="1" fill="hold">
                                          <p:stCondLst>
                                            <p:cond delay="0"/>
                                          </p:stCondLst>
                                        </p:cTn>
                                        <p:tgtEl>
                                          <p:spTgt spid="350"/>
                                        </p:tgtEl>
                                        <p:attrNameLst>
                                          <p:attrName>style.visibility</p:attrName>
                                        </p:attrNameLst>
                                      </p:cBhvr>
                                      <p:to>
                                        <p:strVal val="visible"/>
                                      </p:to>
                                    </p:set>
                                    <p:animEffect transition="in" filter="fade">
                                      <p:cBhvr>
                                        <p:cTn id="10" dur="500"/>
                                        <p:tgtEl>
                                          <p:spTgt spid="350"/>
                                        </p:tgtEl>
                                      </p:cBhvr>
                                    </p:animEffect>
                                  </p:childTnLst>
                                </p:cTn>
                              </p:par>
                              <p:par>
                                <p:cTn id="11" presetID="10" presetClass="entr" presetSubtype="0" fill="hold" nodeType="withEffect">
                                  <p:stCondLst>
                                    <p:cond delay="0"/>
                                  </p:stCondLst>
                                  <p:childTnLst>
                                    <p:set>
                                      <p:cBhvr>
                                        <p:cTn id="12" dur="1" fill="hold">
                                          <p:stCondLst>
                                            <p:cond delay="0"/>
                                          </p:stCondLst>
                                        </p:cTn>
                                        <p:tgtEl>
                                          <p:spTgt spid="351"/>
                                        </p:tgtEl>
                                        <p:attrNameLst>
                                          <p:attrName>style.visibility</p:attrName>
                                        </p:attrNameLst>
                                      </p:cBhvr>
                                      <p:to>
                                        <p:strVal val="visible"/>
                                      </p:to>
                                    </p:set>
                                    <p:animEffect transition="in" filter="fade">
                                      <p:cBhvr>
                                        <p:cTn id="13" dur="500"/>
                                        <p:tgtEl>
                                          <p:spTgt spid="351"/>
                                        </p:tgtEl>
                                      </p:cBhvr>
                                    </p:animEffect>
                                  </p:childTnLst>
                                </p:cTn>
                              </p:par>
                              <p:par>
                                <p:cTn id="14" presetID="10" presetClass="entr" presetSubtype="0" fill="hold" nodeType="withEffect">
                                  <p:stCondLst>
                                    <p:cond delay="0"/>
                                  </p:stCondLst>
                                  <p:childTnLst>
                                    <p:set>
                                      <p:cBhvr>
                                        <p:cTn id="15" dur="1" fill="hold">
                                          <p:stCondLst>
                                            <p:cond delay="0"/>
                                          </p:stCondLst>
                                        </p:cTn>
                                        <p:tgtEl>
                                          <p:spTgt spid="352"/>
                                        </p:tgtEl>
                                        <p:attrNameLst>
                                          <p:attrName>style.visibility</p:attrName>
                                        </p:attrNameLst>
                                      </p:cBhvr>
                                      <p:to>
                                        <p:strVal val="visible"/>
                                      </p:to>
                                    </p:set>
                                    <p:animEffect transition="in" filter="fade">
                                      <p:cBhvr>
                                        <p:cTn id="16" dur="500"/>
                                        <p:tgtEl>
                                          <p:spTgt spid="352"/>
                                        </p:tgtEl>
                                      </p:cBhvr>
                                    </p:animEffect>
                                  </p:childTnLst>
                                </p:cTn>
                              </p:par>
                              <p:par>
                                <p:cTn id="17" presetID="10" presetClass="entr" presetSubtype="0" fill="hold" nodeType="withEffect">
                                  <p:stCondLst>
                                    <p:cond delay="0"/>
                                  </p:stCondLst>
                                  <p:childTnLst>
                                    <p:set>
                                      <p:cBhvr>
                                        <p:cTn id="18" dur="1" fill="hold">
                                          <p:stCondLst>
                                            <p:cond delay="0"/>
                                          </p:stCondLst>
                                        </p:cTn>
                                        <p:tgtEl>
                                          <p:spTgt spid="353"/>
                                        </p:tgtEl>
                                        <p:attrNameLst>
                                          <p:attrName>style.visibility</p:attrName>
                                        </p:attrNameLst>
                                      </p:cBhvr>
                                      <p:to>
                                        <p:strVal val="visible"/>
                                      </p:to>
                                    </p:set>
                                    <p:animEffect transition="in" filter="fade">
                                      <p:cBhvr>
                                        <p:cTn id="19" dur="500"/>
                                        <p:tgtEl>
                                          <p:spTgt spid="353"/>
                                        </p:tgtEl>
                                      </p:cBhvr>
                                    </p:animEffect>
                                  </p:childTnLst>
                                </p:cTn>
                              </p:par>
                              <p:par>
                                <p:cTn id="20" presetID="10" presetClass="entr" presetSubtype="0" fill="hold" nodeType="withEffect">
                                  <p:stCondLst>
                                    <p:cond delay="0"/>
                                  </p:stCondLst>
                                  <p:childTnLst>
                                    <p:set>
                                      <p:cBhvr>
                                        <p:cTn id="21" dur="1" fill="hold">
                                          <p:stCondLst>
                                            <p:cond delay="0"/>
                                          </p:stCondLst>
                                        </p:cTn>
                                        <p:tgtEl>
                                          <p:spTgt spid="354"/>
                                        </p:tgtEl>
                                        <p:attrNameLst>
                                          <p:attrName>style.visibility</p:attrName>
                                        </p:attrNameLst>
                                      </p:cBhvr>
                                      <p:to>
                                        <p:strVal val="visible"/>
                                      </p:to>
                                    </p:set>
                                    <p:animEffect transition="in" filter="fade">
                                      <p:cBhvr>
                                        <p:cTn id="22" dur="500"/>
                                        <p:tgtEl>
                                          <p:spTgt spid="354"/>
                                        </p:tgtEl>
                                      </p:cBhvr>
                                    </p:animEffect>
                                  </p:childTnLst>
                                </p:cTn>
                              </p:par>
                              <p:par>
                                <p:cTn id="23" presetID="10" presetClass="entr" presetSubtype="0" fill="hold" nodeType="withEffect">
                                  <p:stCondLst>
                                    <p:cond delay="0"/>
                                  </p:stCondLst>
                                  <p:childTnLst>
                                    <p:set>
                                      <p:cBhvr>
                                        <p:cTn id="24" dur="1" fill="hold">
                                          <p:stCondLst>
                                            <p:cond delay="0"/>
                                          </p:stCondLst>
                                        </p:cTn>
                                        <p:tgtEl>
                                          <p:spTgt spid="355"/>
                                        </p:tgtEl>
                                        <p:attrNameLst>
                                          <p:attrName>style.visibility</p:attrName>
                                        </p:attrNameLst>
                                      </p:cBhvr>
                                      <p:to>
                                        <p:strVal val="visible"/>
                                      </p:to>
                                    </p:set>
                                    <p:animEffect transition="in" filter="fade">
                                      <p:cBhvr>
                                        <p:cTn id="25" dur="500"/>
                                        <p:tgtEl>
                                          <p:spTgt spid="355"/>
                                        </p:tgtEl>
                                      </p:cBhvr>
                                    </p:animEffect>
                                  </p:childTnLst>
                                </p:cTn>
                              </p:par>
                              <p:par>
                                <p:cTn id="26" presetID="10" presetClass="entr" presetSubtype="0" fill="hold" nodeType="withEffect">
                                  <p:stCondLst>
                                    <p:cond delay="0"/>
                                  </p:stCondLst>
                                  <p:childTnLst>
                                    <p:set>
                                      <p:cBhvr>
                                        <p:cTn id="27" dur="1" fill="hold">
                                          <p:stCondLst>
                                            <p:cond delay="0"/>
                                          </p:stCondLst>
                                        </p:cTn>
                                        <p:tgtEl>
                                          <p:spTgt spid="356"/>
                                        </p:tgtEl>
                                        <p:attrNameLst>
                                          <p:attrName>style.visibility</p:attrName>
                                        </p:attrNameLst>
                                      </p:cBhvr>
                                      <p:to>
                                        <p:strVal val="visible"/>
                                      </p:to>
                                    </p:set>
                                    <p:animEffect transition="in" filter="fade">
                                      <p:cBhvr>
                                        <p:cTn id="28" dur="500"/>
                                        <p:tgtEl>
                                          <p:spTgt spid="356"/>
                                        </p:tgtEl>
                                      </p:cBhvr>
                                    </p:animEffect>
                                  </p:childTnLst>
                                </p:cTn>
                              </p:par>
                              <p:par>
                                <p:cTn id="29" presetID="10" presetClass="entr" presetSubtype="0" fill="hold" nodeType="withEffect">
                                  <p:stCondLst>
                                    <p:cond delay="0"/>
                                  </p:stCondLst>
                                  <p:childTnLst>
                                    <p:set>
                                      <p:cBhvr>
                                        <p:cTn id="30" dur="1" fill="hold">
                                          <p:stCondLst>
                                            <p:cond delay="0"/>
                                          </p:stCondLst>
                                        </p:cTn>
                                        <p:tgtEl>
                                          <p:spTgt spid="357"/>
                                        </p:tgtEl>
                                        <p:attrNameLst>
                                          <p:attrName>style.visibility</p:attrName>
                                        </p:attrNameLst>
                                      </p:cBhvr>
                                      <p:to>
                                        <p:strVal val="visible"/>
                                      </p:to>
                                    </p:set>
                                    <p:animEffect transition="in" filter="fade">
                                      <p:cBhvr>
                                        <p:cTn id="31" dur="500"/>
                                        <p:tgtEl>
                                          <p:spTgt spid="357"/>
                                        </p:tgtEl>
                                      </p:cBhvr>
                                    </p:animEffect>
                                  </p:childTnLst>
                                </p:cTn>
                              </p:par>
                              <p:par>
                                <p:cTn id="32" presetID="10" presetClass="entr" presetSubtype="0" fill="hold" nodeType="withEffect">
                                  <p:stCondLst>
                                    <p:cond delay="0"/>
                                  </p:stCondLst>
                                  <p:childTnLst>
                                    <p:set>
                                      <p:cBhvr>
                                        <p:cTn id="33" dur="1" fill="hold">
                                          <p:stCondLst>
                                            <p:cond delay="0"/>
                                          </p:stCondLst>
                                        </p:cTn>
                                        <p:tgtEl>
                                          <p:spTgt spid="358"/>
                                        </p:tgtEl>
                                        <p:attrNameLst>
                                          <p:attrName>style.visibility</p:attrName>
                                        </p:attrNameLst>
                                      </p:cBhvr>
                                      <p:to>
                                        <p:strVal val="visible"/>
                                      </p:to>
                                    </p:set>
                                    <p:animEffect transition="in" filter="fade">
                                      <p:cBhvr>
                                        <p:cTn id="34" dur="500"/>
                                        <p:tgtEl>
                                          <p:spTgt spid="358"/>
                                        </p:tgtEl>
                                      </p:cBhvr>
                                    </p:animEffect>
                                  </p:childTnLst>
                                </p:cTn>
                              </p:par>
                              <p:par>
                                <p:cTn id="35" presetID="10" presetClass="entr" presetSubtype="0" fill="hold" nodeType="withEffect">
                                  <p:stCondLst>
                                    <p:cond delay="0"/>
                                  </p:stCondLst>
                                  <p:childTnLst>
                                    <p:set>
                                      <p:cBhvr>
                                        <p:cTn id="36" dur="1" fill="hold">
                                          <p:stCondLst>
                                            <p:cond delay="0"/>
                                          </p:stCondLst>
                                        </p:cTn>
                                        <p:tgtEl>
                                          <p:spTgt spid="359"/>
                                        </p:tgtEl>
                                        <p:attrNameLst>
                                          <p:attrName>style.visibility</p:attrName>
                                        </p:attrNameLst>
                                      </p:cBhvr>
                                      <p:to>
                                        <p:strVal val="visible"/>
                                      </p:to>
                                    </p:set>
                                    <p:animEffect transition="in" filter="fade">
                                      <p:cBhvr>
                                        <p:cTn id="37" dur="500"/>
                                        <p:tgtEl>
                                          <p:spTgt spid="359"/>
                                        </p:tgtEl>
                                      </p:cBhvr>
                                    </p:animEffect>
                                  </p:childTnLst>
                                </p:cTn>
                              </p:par>
                              <p:par>
                                <p:cTn id="38" presetID="10" presetClass="entr" presetSubtype="0" fill="hold" nodeType="withEffect">
                                  <p:stCondLst>
                                    <p:cond delay="0"/>
                                  </p:stCondLst>
                                  <p:childTnLst>
                                    <p:set>
                                      <p:cBhvr>
                                        <p:cTn id="39" dur="1" fill="hold">
                                          <p:stCondLst>
                                            <p:cond delay="0"/>
                                          </p:stCondLst>
                                        </p:cTn>
                                        <p:tgtEl>
                                          <p:spTgt spid="360"/>
                                        </p:tgtEl>
                                        <p:attrNameLst>
                                          <p:attrName>style.visibility</p:attrName>
                                        </p:attrNameLst>
                                      </p:cBhvr>
                                      <p:to>
                                        <p:strVal val="visible"/>
                                      </p:to>
                                    </p:set>
                                    <p:animEffect transition="in" filter="fade">
                                      <p:cBhvr>
                                        <p:cTn id="40" dur="500"/>
                                        <p:tgtEl>
                                          <p:spTgt spid="360"/>
                                        </p:tgtEl>
                                      </p:cBhvr>
                                    </p:animEffect>
                                  </p:childTnLst>
                                </p:cTn>
                              </p:par>
                              <p:par>
                                <p:cTn id="41" presetID="10" presetClass="entr" presetSubtype="0" fill="hold" nodeType="withEffect">
                                  <p:stCondLst>
                                    <p:cond delay="0"/>
                                  </p:stCondLst>
                                  <p:childTnLst>
                                    <p:set>
                                      <p:cBhvr>
                                        <p:cTn id="42" dur="1" fill="hold">
                                          <p:stCondLst>
                                            <p:cond delay="0"/>
                                          </p:stCondLst>
                                        </p:cTn>
                                        <p:tgtEl>
                                          <p:spTgt spid="361"/>
                                        </p:tgtEl>
                                        <p:attrNameLst>
                                          <p:attrName>style.visibility</p:attrName>
                                        </p:attrNameLst>
                                      </p:cBhvr>
                                      <p:to>
                                        <p:strVal val="visible"/>
                                      </p:to>
                                    </p:set>
                                    <p:animEffect transition="in" filter="fade">
                                      <p:cBhvr>
                                        <p:cTn id="43" dur="500"/>
                                        <p:tgtEl>
                                          <p:spTgt spid="361"/>
                                        </p:tgtEl>
                                      </p:cBhvr>
                                    </p:animEffect>
                                  </p:childTnLst>
                                </p:cTn>
                              </p:par>
                              <p:par>
                                <p:cTn id="44" presetID="10" presetClass="entr" presetSubtype="0" fill="hold" nodeType="withEffect">
                                  <p:stCondLst>
                                    <p:cond delay="0"/>
                                  </p:stCondLst>
                                  <p:childTnLst>
                                    <p:set>
                                      <p:cBhvr>
                                        <p:cTn id="45" dur="1" fill="hold">
                                          <p:stCondLst>
                                            <p:cond delay="0"/>
                                          </p:stCondLst>
                                        </p:cTn>
                                        <p:tgtEl>
                                          <p:spTgt spid="362"/>
                                        </p:tgtEl>
                                        <p:attrNameLst>
                                          <p:attrName>style.visibility</p:attrName>
                                        </p:attrNameLst>
                                      </p:cBhvr>
                                      <p:to>
                                        <p:strVal val="visible"/>
                                      </p:to>
                                    </p:set>
                                    <p:animEffect transition="in" filter="fade">
                                      <p:cBhvr>
                                        <p:cTn id="46" dur="500"/>
                                        <p:tgtEl>
                                          <p:spTgt spid="362"/>
                                        </p:tgtEl>
                                      </p:cBhvr>
                                    </p:animEffect>
                                  </p:childTnLst>
                                </p:cTn>
                              </p:par>
                              <p:par>
                                <p:cTn id="47" presetID="10" presetClass="entr" presetSubtype="0" fill="hold" nodeType="withEffect">
                                  <p:stCondLst>
                                    <p:cond delay="0"/>
                                  </p:stCondLst>
                                  <p:childTnLst>
                                    <p:set>
                                      <p:cBhvr>
                                        <p:cTn id="48" dur="1" fill="hold">
                                          <p:stCondLst>
                                            <p:cond delay="0"/>
                                          </p:stCondLst>
                                        </p:cTn>
                                        <p:tgtEl>
                                          <p:spTgt spid="363"/>
                                        </p:tgtEl>
                                        <p:attrNameLst>
                                          <p:attrName>style.visibility</p:attrName>
                                        </p:attrNameLst>
                                      </p:cBhvr>
                                      <p:to>
                                        <p:strVal val="visible"/>
                                      </p:to>
                                    </p:set>
                                    <p:animEffect transition="in" filter="fade">
                                      <p:cBhvr>
                                        <p:cTn id="49" dur="500"/>
                                        <p:tgtEl>
                                          <p:spTgt spid="363"/>
                                        </p:tgtEl>
                                      </p:cBhvr>
                                    </p:animEffect>
                                  </p:childTnLst>
                                </p:cTn>
                              </p:par>
                              <p:par>
                                <p:cTn id="50" presetID="10" presetClass="entr" presetSubtype="0" fill="hold" nodeType="withEffect">
                                  <p:stCondLst>
                                    <p:cond delay="0"/>
                                  </p:stCondLst>
                                  <p:childTnLst>
                                    <p:set>
                                      <p:cBhvr>
                                        <p:cTn id="51" dur="1" fill="hold">
                                          <p:stCondLst>
                                            <p:cond delay="0"/>
                                          </p:stCondLst>
                                        </p:cTn>
                                        <p:tgtEl>
                                          <p:spTgt spid="364"/>
                                        </p:tgtEl>
                                        <p:attrNameLst>
                                          <p:attrName>style.visibility</p:attrName>
                                        </p:attrNameLst>
                                      </p:cBhvr>
                                      <p:to>
                                        <p:strVal val="visible"/>
                                      </p:to>
                                    </p:set>
                                    <p:animEffect transition="in" filter="fade">
                                      <p:cBhvr>
                                        <p:cTn id="52" dur="500"/>
                                        <p:tgtEl>
                                          <p:spTgt spid="364"/>
                                        </p:tgtEl>
                                      </p:cBhvr>
                                    </p:animEffect>
                                  </p:childTnLst>
                                </p:cTn>
                              </p:par>
                              <p:par>
                                <p:cTn id="53" presetID="10" presetClass="entr" presetSubtype="0" fill="hold" nodeType="withEffect">
                                  <p:stCondLst>
                                    <p:cond delay="0"/>
                                  </p:stCondLst>
                                  <p:childTnLst>
                                    <p:set>
                                      <p:cBhvr>
                                        <p:cTn id="54" dur="1" fill="hold">
                                          <p:stCondLst>
                                            <p:cond delay="0"/>
                                          </p:stCondLst>
                                        </p:cTn>
                                        <p:tgtEl>
                                          <p:spTgt spid="365"/>
                                        </p:tgtEl>
                                        <p:attrNameLst>
                                          <p:attrName>style.visibility</p:attrName>
                                        </p:attrNameLst>
                                      </p:cBhvr>
                                      <p:to>
                                        <p:strVal val="visible"/>
                                      </p:to>
                                    </p:set>
                                    <p:animEffect transition="in" filter="fade">
                                      <p:cBhvr>
                                        <p:cTn id="55" dur="500"/>
                                        <p:tgtEl>
                                          <p:spTgt spid="365"/>
                                        </p:tgtEl>
                                      </p:cBhvr>
                                    </p:animEffect>
                                  </p:childTnLst>
                                </p:cTn>
                              </p:par>
                              <p:par>
                                <p:cTn id="56" presetID="10" presetClass="entr" presetSubtype="0" fill="hold" nodeType="withEffect">
                                  <p:stCondLst>
                                    <p:cond delay="0"/>
                                  </p:stCondLst>
                                  <p:childTnLst>
                                    <p:set>
                                      <p:cBhvr>
                                        <p:cTn id="57" dur="1" fill="hold">
                                          <p:stCondLst>
                                            <p:cond delay="0"/>
                                          </p:stCondLst>
                                        </p:cTn>
                                        <p:tgtEl>
                                          <p:spTgt spid="366"/>
                                        </p:tgtEl>
                                        <p:attrNameLst>
                                          <p:attrName>style.visibility</p:attrName>
                                        </p:attrNameLst>
                                      </p:cBhvr>
                                      <p:to>
                                        <p:strVal val="visible"/>
                                      </p:to>
                                    </p:set>
                                    <p:animEffect transition="in" filter="fade">
                                      <p:cBhvr>
                                        <p:cTn id="58" dur="500"/>
                                        <p:tgtEl>
                                          <p:spTgt spid="366"/>
                                        </p:tgtEl>
                                      </p:cBhvr>
                                    </p:animEffect>
                                  </p:childTnLst>
                                </p:cTn>
                              </p:par>
                              <p:par>
                                <p:cTn id="59" presetID="10" presetClass="entr" presetSubtype="0" fill="hold" nodeType="withEffect">
                                  <p:stCondLst>
                                    <p:cond delay="0"/>
                                  </p:stCondLst>
                                  <p:childTnLst>
                                    <p:set>
                                      <p:cBhvr>
                                        <p:cTn id="60" dur="1" fill="hold">
                                          <p:stCondLst>
                                            <p:cond delay="0"/>
                                          </p:stCondLst>
                                        </p:cTn>
                                        <p:tgtEl>
                                          <p:spTgt spid="367"/>
                                        </p:tgtEl>
                                        <p:attrNameLst>
                                          <p:attrName>style.visibility</p:attrName>
                                        </p:attrNameLst>
                                      </p:cBhvr>
                                      <p:to>
                                        <p:strVal val="visible"/>
                                      </p:to>
                                    </p:set>
                                    <p:animEffect transition="in" filter="fade">
                                      <p:cBhvr>
                                        <p:cTn id="61" dur="500"/>
                                        <p:tgtEl>
                                          <p:spTgt spid="367"/>
                                        </p:tgtEl>
                                      </p:cBhvr>
                                    </p:animEffect>
                                  </p:childTnLst>
                                </p:cTn>
                              </p:par>
                              <p:par>
                                <p:cTn id="62" presetID="10" presetClass="entr" presetSubtype="0" fill="hold" nodeType="withEffect">
                                  <p:stCondLst>
                                    <p:cond delay="0"/>
                                  </p:stCondLst>
                                  <p:childTnLst>
                                    <p:set>
                                      <p:cBhvr>
                                        <p:cTn id="63" dur="1" fill="hold">
                                          <p:stCondLst>
                                            <p:cond delay="0"/>
                                          </p:stCondLst>
                                        </p:cTn>
                                        <p:tgtEl>
                                          <p:spTgt spid="368"/>
                                        </p:tgtEl>
                                        <p:attrNameLst>
                                          <p:attrName>style.visibility</p:attrName>
                                        </p:attrNameLst>
                                      </p:cBhvr>
                                      <p:to>
                                        <p:strVal val="visible"/>
                                      </p:to>
                                    </p:set>
                                    <p:animEffect transition="in" filter="fade">
                                      <p:cBhvr>
                                        <p:cTn id="64" dur="500"/>
                                        <p:tgtEl>
                                          <p:spTgt spid="368"/>
                                        </p:tgtEl>
                                      </p:cBhvr>
                                    </p:animEffect>
                                  </p:childTnLst>
                                </p:cTn>
                              </p:par>
                              <p:par>
                                <p:cTn id="65" presetID="10" presetClass="entr" presetSubtype="0" fill="hold" nodeType="withEffect">
                                  <p:stCondLst>
                                    <p:cond delay="0"/>
                                  </p:stCondLst>
                                  <p:childTnLst>
                                    <p:set>
                                      <p:cBhvr>
                                        <p:cTn id="66" dur="1" fill="hold">
                                          <p:stCondLst>
                                            <p:cond delay="0"/>
                                          </p:stCondLst>
                                        </p:cTn>
                                        <p:tgtEl>
                                          <p:spTgt spid="369"/>
                                        </p:tgtEl>
                                        <p:attrNameLst>
                                          <p:attrName>style.visibility</p:attrName>
                                        </p:attrNameLst>
                                      </p:cBhvr>
                                      <p:to>
                                        <p:strVal val="visible"/>
                                      </p:to>
                                    </p:set>
                                    <p:animEffect transition="in" filter="fade">
                                      <p:cBhvr>
                                        <p:cTn id="67" dur="500"/>
                                        <p:tgtEl>
                                          <p:spTgt spid="369"/>
                                        </p:tgtEl>
                                      </p:cBhvr>
                                    </p:animEffect>
                                  </p:childTnLst>
                                </p:cTn>
                              </p:par>
                              <p:par>
                                <p:cTn id="68" presetID="10" presetClass="entr" presetSubtype="0" fill="hold" nodeType="withEffect">
                                  <p:stCondLst>
                                    <p:cond delay="0"/>
                                  </p:stCondLst>
                                  <p:childTnLst>
                                    <p:set>
                                      <p:cBhvr>
                                        <p:cTn id="69" dur="1" fill="hold">
                                          <p:stCondLst>
                                            <p:cond delay="0"/>
                                          </p:stCondLst>
                                        </p:cTn>
                                        <p:tgtEl>
                                          <p:spTgt spid="370"/>
                                        </p:tgtEl>
                                        <p:attrNameLst>
                                          <p:attrName>style.visibility</p:attrName>
                                        </p:attrNameLst>
                                      </p:cBhvr>
                                      <p:to>
                                        <p:strVal val="visible"/>
                                      </p:to>
                                    </p:set>
                                    <p:animEffect transition="in" filter="fade">
                                      <p:cBhvr>
                                        <p:cTn id="70" dur="500"/>
                                        <p:tgtEl>
                                          <p:spTgt spid="370"/>
                                        </p:tgtEl>
                                      </p:cBhvr>
                                    </p:animEffect>
                                  </p:childTnLst>
                                </p:cTn>
                              </p:par>
                              <p:par>
                                <p:cTn id="71" presetID="10" presetClass="entr" presetSubtype="0" fill="hold" nodeType="withEffect">
                                  <p:stCondLst>
                                    <p:cond delay="0"/>
                                  </p:stCondLst>
                                  <p:childTnLst>
                                    <p:set>
                                      <p:cBhvr>
                                        <p:cTn id="72" dur="1" fill="hold">
                                          <p:stCondLst>
                                            <p:cond delay="0"/>
                                          </p:stCondLst>
                                        </p:cTn>
                                        <p:tgtEl>
                                          <p:spTgt spid="371"/>
                                        </p:tgtEl>
                                        <p:attrNameLst>
                                          <p:attrName>style.visibility</p:attrName>
                                        </p:attrNameLst>
                                      </p:cBhvr>
                                      <p:to>
                                        <p:strVal val="visible"/>
                                      </p:to>
                                    </p:set>
                                    <p:animEffect transition="in" filter="fade">
                                      <p:cBhvr>
                                        <p:cTn id="73" dur="500"/>
                                        <p:tgtEl>
                                          <p:spTgt spid="371"/>
                                        </p:tgtEl>
                                      </p:cBhvr>
                                    </p:animEffect>
                                  </p:childTnLst>
                                </p:cTn>
                              </p:par>
                              <p:par>
                                <p:cTn id="74" presetID="10" presetClass="entr" presetSubtype="0" fill="hold" nodeType="withEffect">
                                  <p:stCondLst>
                                    <p:cond delay="0"/>
                                  </p:stCondLst>
                                  <p:childTnLst>
                                    <p:set>
                                      <p:cBhvr>
                                        <p:cTn id="75" dur="1" fill="hold">
                                          <p:stCondLst>
                                            <p:cond delay="0"/>
                                          </p:stCondLst>
                                        </p:cTn>
                                        <p:tgtEl>
                                          <p:spTgt spid="372"/>
                                        </p:tgtEl>
                                        <p:attrNameLst>
                                          <p:attrName>style.visibility</p:attrName>
                                        </p:attrNameLst>
                                      </p:cBhvr>
                                      <p:to>
                                        <p:strVal val="visible"/>
                                      </p:to>
                                    </p:set>
                                    <p:animEffect transition="in" filter="fade">
                                      <p:cBhvr>
                                        <p:cTn id="76" dur="500"/>
                                        <p:tgtEl>
                                          <p:spTgt spid="372"/>
                                        </p:tgtEl>
                                      </p:cBhvr>
                                    </p:animEffect>
                                  </p:childTnLst>
                                </p:cTn>
                              </p:par>
                              <p:par>
                                <p:cTn id="77" presetID="10" presetClass="entr" presetSubtype="0" fill="hold" nodeType="withEffect">
                                  <p:stCondLst>
                                    <p:cond delay="0"/>
                                  </p:stCondLst>
                                  <p:childTnLst>
                                    <p:set>
                                      <p:cBhvr>
                                        <p:cTn id="78" dur="1" fill="hold">
                                          <p:stCondLst>
                                            <p:cond delay="0"/>
                                          </p:stCondLst>
                                        </p:cTn>
                                        <p:tgtEl>
                                          <p:spTgt spid="373"/>
                                        </p:tgtEl>
                                        <p:attrNameLst>
                                          <p:attrName>style.visibility</p:attrName>
                                        </p:attrNameLst>
                                      </p:cBhvr>
                                      <p:to>
                                        <p:strVal val="visible"/>
                                      </p:to>
                                    </p:set>
                                    <p:animEffect transition="in" filter="fade">
                                      <p:cBhvr>
                                        <p:cTn id="79" dur="500"/>
                                        <p:tgtEl>
                                          <p:spTgt spid="373"/>
                                        </p:tgtEl>
                                      </p:cBhvr>
                                    </p:animEffect>
                                  </p:childTnLst>
                                </p:cTn>
                              </p:par>
                              <p:par>
                                <p:cTn id="80" presetID="10" presetClass="entr" presetSubtype="0" fill="hold" nodeType="withEffect">
                                  <p:stCondLst>
                                    <p:cond delay="0"/>
                                  </p:stCondLst>
                                  <p:childTnLst>
                                    <p:set>
                                      <p:cBhvr>
                                        <p:cTn id="81" dur="1" fill="hold">
                                          <p:stCondLst>
                                            <p:cond delay="0"/>
                                          </p:stCondLst>
                                        </p:cTn>
                                        <p:tgtEl>
                                          <p:spTgt spid="374"/>
                                        </p:tgtEl>
                                        <p:attrNameLst>
                                          <p:attrName>style.visibility</p:attrName>
                                        </p:attrNameLst>
                                      </p:cBhvr>
                                      <p:to>
                                        <p:strVal val="visible"/>
                                      </p:to>
                                    </p:set>
                                    <p:animEffect transition="in" filter="fade">
                                      <p:cBhvr>
                                        <p:cTn id="82" dur="500"/>
                                        <p:tgtEl>
                                          <p:spTgt spid="374"/>
                                        </p:tgtEl>
                                      </p:cBhvr>
                                    </p:animEffect>
                                  </p:childTnLst>
                                </p:cTn>
                              </p:par>
                              <p:par>
                                <p:cTn id="83" presetID="10" presetClass="entr" presetSubtype="0" fill="hold" nodeType="withEffect">
                                  <p:stCondLst>
                                    <p:cond delay="0"/>
                                  </p:stCondLst>
                                  <p:childTnLst>
                                    <p:set>
                                      <p:cBhvr>
                                        <p:cTn id="84" dur="1" fill="hold">
                                          <p:stCondLst>
                                            <p:cond delay="0"/>
                                          </p:stCondLst>
                                        </p:cTn>
                                        <p:tgtEl>
                                          <p:spTgt spid="375"/>
                                        </p:tgtEl>
                                        <p:attrNameLst>
                                          <p:attrName>style.visibility</p:attrName>
                                        </p:attrNameLst>
                                      </p:cBhvr>
                                      <p:to>
                                        <p:strVal val="visible"/>
                                      </p:to>
                                    </p:set>
                                    <p:animEffect transition="in" filter="fade">
                                      <p:cBhvr>
                                        <p:cTn id="85" dur="500"/>
                                        <p:tgtEl>
                                          <p:spTgt spid="375"/>
                                        </p:tgtEl>
                                      </p:cBhvr>
                                    </p:animEffect>
                                  </p:childTnLst>
                                </p:cTn>
                              </p:par>
                              <p:par>
                                <p:cTn id="86" presetID="10" presetClass="entr" presetSubtype="0" fill="hold" nodeType="withEffect">
                                  <p:stCondLst>
                                    <p:cond delay="0"/>
                                  </p:stCondLst>
                                  <p:childTnLst>
                                    <p:set>
                                      <p:cBhvr>
                                        <p:cTn id="87" dur="1" fill="hold">
                                          <p:stCondLst>
                                            <p:cond delay="0"/>
                                          </p:stCondLst>
                                        </p:cTn>
                                        <p:tgtEl>
                                          <p:spTgt spid="376"/>
                                        </p:tgtEl>
                                        <p:attrNameLst>
                                          <p:attrName>style.visibility</p:attrName>
                                        </p:attrNameLst>
                                      </p:cBhvr>
                                      <p:to>
                                        <p:strVal val="visible"/>
                                      </p:to>
                                    </p:set>
                                    <p:animEffect transition="in" filter="fade">
                                      <p:cBhvr>
                                        <p:cTn id="88" dur="500"/>
                                        <p:tgtEl>
                                          <p:spTgt spid="376"/>
                                        </p:tgtEl>
                                      </p:cBhvr>
                                    </p:animEffect>
                                  </p:childTnLst>
                                </p:cTn>
                              </p:par>
                              <p:par>
                                <p:cTn id="89" presetID="10" presetClass="entr" presetSubtype="0" fill="hold" nodeType="withEffect">
                                  <p:stCondLst>
                                    <p:cond delay="0"/>
                                  </p:stCondLst>
                                  <p:childTnLst>
                                    <p:set>
                                      <p:cBhvr>
                                        <p:cTn id="90" dur="1" fill="hold">
                                          <p:stCondLst>
                                            <p:cond delay="0"/>
                                          </p:stCondLst>
                                        </p:cTn>
                                        <p:tgtEl>
                                          <p:spTgt spid="377"/>
                                        </p:tgtEl>
                                        <p:attrNameLst>
                                          <p:attrName>style.visibility</p:attrName>
                                        </p:attrNameLst>
                                      </p:cBhvr>
                                      <p:to>
                                        <p:strVal val="visible"/>
                                      </p:to>
                                    </p:set>
                                    <p:animEffect transition="in" filter="fade">
                                      <p:cBhvr>
                                        <p:cTn id="91" dur="500"/>
                                        <p:tgtEl>
                                          <p:spTgt spid="377"/>
                                        </p:tgtEl>
                                      </p:cBhvr>
                                    </p:animEffect>
                                  </p:childTnLst>
                                </p:cTn>
                              </p:par>
                              <p:par>
                                <p:cTn id="92" presetID="10" presetClass="entr" presetSubtype="0" fill="hold" nodeType="withEffect">
                                  <p:stCondLst>
                                    <p:cond delay="0"/>
                                  </p:stCondLst>
                                  <p:childTnLst>
                                    <p:set>
                                      <p:cBhvr>
                                        <p:cTn id="93" dur="1" fill="hold">
                                          <p:stCondLst>
                                            <p:cond delay="0"/>
                                          </p:stCondLst>
                                        </p:cTn>
                                        <p:tgtEl>
                                          <p:spTgt spid="378"/>
                                        </p:tgtEl>
                                        <p:attrNameLst>
                                          <p:attrName>style.visibility</p:attrName>
                                        </p:attrNameLst>
                                      </p:cBhvr>
                                      <p:to>
                                        <p:strVal val="visible"/>
                                      </p:to>
                                    </p:set>
                                    <p:animEffect transition="in" filter="fade">
                                      <p:cBhvr>
                                        <p:cTn id="94" dur="500"/>
                                        <p:tgtEl>
                                          <p:spTgt spid="378"/>
                                        </p:tgtEl>
                                      </p:cBhvr>
                                    </p:animEffect>
                                  </p:childTnLst>
                                </p:cTn>
                              </p:par>
                              <p:par>
                                <p:cTn id="95" presetID="10" presetClass="entr" presetSubtype="0" fill="hold" nodeType="withEffect">
                                  <p:stCondLst>
                                    <p:cond delay="0"/>
                                  </p:stCondLst>
                                  <p:childTnLst>
                                    <p:set>
                                      <p:cBhvr>
                                        <p:cTn id="96" dur="1" fill="hold">
                                          <p:stCondLst>
                                            <p:cond delay="0"/>
                                          </p:stCondLst>
                                        </p:cTn>
                                        <p:tgtEl>
                                          <p:spTgt spid="379"/>
                                        </p:tgtEl>
                                        <p:attrNameLst>
                                          <p:attrName>style.visibility</p:attrName>
                                        </p:attrNameLst>
                                      </p:cBhvr>
                                      <p:to>
                                        <p:strVal val="visible"/>
                                      </p:to>
                                    </p:set>
                                    <p:animEffect transition="in" filter="fade">
                                      <p:cBhvr>
                                        <p:cTn id="97" dur="500"/>
                                        <p:tgtEl>
                                          <p:spTgt spid="379"/>
                                        </p:tgtEl>
                                      </p:cBhvr>
                                    </p:animEffect>
                                  </p:childTnLst>
                                </p:cTn>
                              </p:par>
                              <p:par>
                                <p:cTn id="98" presetID="10" presetClass="entr" presetSubtype="0" fill="hold" nodeType="withEffect">
                                  <p:stCondLst>
                                    <p:cond delay="0"/>
                                  </p:stCondLst>
                                  <p:childTnLst>
                                    <p:set>
                                      <p:cBhvr>
                                        <p:cTn id="99" dur="1" fill="hold">
                                          <p:stCondLst>
                                            <p:cond delay="0"/>
                                          </p:stCondLst>
                                        </p:cTn>
                                        <p:tgtEl>
                                          <p:spTgt spid="380"/>
                                        </p:tgtEl>
                                        <p:attrNameLst>
                                          <p:attrName>style.visibility</p:attrName>
                                        </p:attrNameLst>
                                      </p:cBhvr>
                                      <p:to>
                                        <p:strVal val="visible"/>
                                      </p:to>
                                    </p:set>
                                    <p:animEffect transition="in" filter="fade">
                                      <p:cBhvr>
                                        <p:cTn id="100" dur="500"/>
                                        <p:tgtEl>
                                          <p:spTgt spid="380"/>
                                        </p:tgtEl>
                                      </p:cBhvr>
                                    </p:animEffect>
                                  </p:childTnLst>
                                </p:cTn>
                              </p:par>
                              <p:par>
                                <p:cTn id="101" presetID="10" presetClass="entr" presetSubtype="0" fill="hold" nodeType="withEffect">
                                  <p:stCondLst>
                                    <p:cond delay="0"/>
                                  </p:stCondLst>
                                  <p:childTnLst>
                                    <p:set>
                                      <p:cBhvr>
                                        <p:cTn id="102" dur="1" fill="hold">
                                          <p:stCondLst>
                                            <p:cond delay="0"/>
                                          </p:stCondLst>
                                        </p:cTn>
                                        <p:tgtEl>
                                          <p:spTgt spid="381"/>
                                        </p:tgtEl>
                                        <p:attrNameLst>
                                          <p:attrName>style.visibility</p:attrName>
                                        </p:attrNameLst>
                                      </p:cBhvr>
                                      <p:to>
                                        <p:strVal val="visible"/>
                                      </p:to>
                                    </p:set>
                                    <p:animEffect transition="in" filter="fade">
                                      <p:cBhvr>
                                        <p:cTn id="103" dur="500"/>
                                        <p:tgtEl>
                                          <p:spTgt spid="381"/>
                                        </p:tgtEl>
                                      </p:cBhvr>
                                    </p:animEffect>
                                  </p:childTnLst>
                                </p:cTn>
                              </p:par>
                              <p:par>
                                <p:cTn id="104" presetID="10" presetClass="entr" presetSubtype="0" fill="hold" nodeType="withEffect">
                                  <p:stCondLst>
                                    <p:cond delay="0"/>
                                  </p:stCondLst>
                                  <p:childTnLst>
                                    <p:set>
                                      <p:cBhvr>
                                        <p:cTn id="105" dur="1" fill="hold">
                                          <p:stCondLst>
                                            <p:cond delay="0"/>
                                          </p:stCondLst>
                                        </p:cTn>
                                        <p:tgtEl>
                                          <p:spTgt spid="382"/>
                                        </p:tgtEl>
                                        <p:attrNameLst>
                                          <p:attrName>style.visibility</p:attrName>
                                        </p:attrNameLst>
                                      </p:cBhvr>
                                      <p:to>
                                        <p:strVal val="visible"/>
                                      </p:to>
                                    </p:set>
                                    <p:animEffect transition="in" filter="fade">
                                      <p:cBhvr>
                                        <p:cTn id="106" dur="500"/>
                                        <p:tgtEl>
                                          <p:spTgt spid="382"/>
                                        </p:tgtEl>
                                      </p:cBhvr>
                                    </p:animEffect>
                                  </p:childTnLst>
                                </p:cTn>
                              </p:par>
                              <p:par>
                                <p:cTn id="107" presetID="10" presetClass="entr" presetSubtype="0" fill="hold" nodeType="withEffect">
                                  <p:stCondLst>
                                    <p:cond delay="0"/>
                                  </p:stCondLst>
                                  <p:childTnLst>
                                    <p:set>
                                      <p:cBhvr>
                                        <p:cTn id="108" dur="1" fill="hold">
                                          <p:stCondLst>
                                            <p:cond delay="0"/>
                                          </p:stCondLst>
                                        </p:cTn>
                                        <p:tgtEl>
                                          <p:spTgt spid="383"/>
                                        </p:tgtEl>
                                        <p:attrNameLst>
                                          <p:attrName>style.visibility</p:attrName>
                                        </p:attrNameLst>
                                      </p:cBhvr>
                                      <p:to>
                                        <p:strVal val="visible"/>
                                      </p:to>
                                    </p:set>
                                    <p:animEffect transition="in" filter="fade">
                                      <p:cBhvr>
                                        <p:cTn id="109" dur="500"/>
                                        <p:tgtEl>
                                          <p:spTgt spid="383"/>
                                        </p:tgtEl>
                                      </p:cBhvr>
                                    </p:animEffect>
                                  </p:childTnLst>
                                </p:cTn>
                              </p:par>
                              <p:par>
                                <p:cTn id="110" presetID="10" presetClass="entr" presetSubtype="0" fill="hold" nodeType="withEffect">
                                  <p:stCondLst>
                                    <p:cond delay="0"/>
                                  </p:stCondLst>
                                  <p:childTnLst>
                                    <p:set>
                                      <p:cBhvr>
                                        <p:cTn id="111" dur="1" fill="hold">
                                          <p:stCondLst>
                                            <p:cond delay="0"/>
                                          </p:stCondLst>
                                        </p:cTn>
                                        <p:tgtEl>
                                          <p:spTgt spid="384"/>
                                        </p:tgtEl>
                                        <p:attrNameLst>
                                          <p:attrName>style.visibility</p:attrName>
                                        </p:attrNameLst>
                                      </p:cBhvr>
                                      <p:to>
                                        <p:strVal val="visible"/>
                                      </p:to>
                                    </p:set>
                                    <p:animEffect transition="in" filter="fade">
                                      <p:cBhvr>
                                        <p:cTn id="112" dur="500"/>
                                        <p:tgtEl>
                                          <p:spTgt spid="384"/>
                                        </p:tgtEl>
                                      </p:cBhvr>
                                    </p:animEffect>
                                  </p:childTnLst>
                                </p:cTn>
                              </p:par>
                              <p:par>
                                <p:cTn id="113" presetID="10" presetClass="entr" presetSubtype="0" fill="hold" nodeType="withEffect">
                                  <p:stCondLst>
                                    <p:cond delay="0"/>
                                  </p:stCondLst>
                                  <p:childTnLst>
                                    <p:set>
                                      <p:cBhvr>
                                        <p:cTn id="114" dur="1" fill="hold">
                                          <p:stCondLst>
                                            <p:cond delay="0"/>
                                          </p:stCondLst>
                                        </p:cTn>
                                        <p:tgtEl>
                                          <p:spTgt spid="385"/>
                                        </p:tgtEl>
                                        <p:attrNameLst>
                                          <p:attrName>style.visibility</p:attrName>
                                        </p:attrNameLst>
                                      </p:cBhvr>
                                      <p:to>
                                        <p:strVal val="visible"/>
                                      </p:to>
                                    </p:set>
                                    <p:animEffect transition="in" filter="fade">
                                      <p:cBhvr>
                                        <p:cTn id="115" dur="500"/>
                                        <p:tgtEl>
                                          <p:spTgt spid="385"/>
                                        </p:tgtEl>
                                      </p:cBhvr>
                                    </p:animEffect>
                                  </p:childTnLst>
                                </p:cTn>
                              </p:par>
                              <p:par>
                                <p:cTn id="116" presetID="10" presetClass="entr" presetSubtype="0" fill="hold" nodeType="withEffect">
                                  <p:stCondLst>
                                    <p:cond delay="0"/>
                                  </p:stCondLst>
                                  <p:childTnLst>
                                    <p:set>
                                      <p:cBhvr>
                                        <p:cTn id="117" dur="1" fill="hold">
                                          <p:stCondLst>
                                            <p:cond delay="0"/>
                                          </p:stCondLst>
                                        </p:cTn>
                                        <p:tgtEl>
                                          <p:spTgt spid="386"/>
                                        </p:tgtEl>
                                        <p:attrNameLst>
                                          <p:attrName>style.visibility</p:attrName>
                                        </p:attrNameLst>
                                      </p:cBhvr>
                                      <p:to>
                                        <p:strVal val="visible"/>
                                      </p:to>
                                    </p:set>
                                    <p:animEffect transition="in" filter="fade">
                                      <p:cBhvr>
                                        <p:cTn id="118" dur="500"/>
                                        <p:tgtEl>
                                          <p:spTgt spid="386"/>
                                        </p:tgtEl>
                                      </p:cBhvr>
                                    </p:animEffect>
                                  </p:childTnLst>
                                </p:cTn>
                              </p:par>
                              <p:par>
                                <p:cTn id="119" presetID="10" presetClass="entr" presetSubtype="0" fill="hold" nodeType="withEffect">
                                  <p:stCondLst>
                                    <p:cond delay="0"/>
                                  </p:stCondLst>
                                  <p:childTnLst>
                                    <p:set>
                                      <p:cBhvr>
                                        <p:cTn id="120" dur="1" fill="hold">
                                          <p:stCondLst>
                                            <p:cond delay="0"/>
                                          </p:stCondLst>
                                        </p:cTn>
                                        <p:tgtEl>
                                          <p:spTgt spid="387"/>
                                        </p:tgtEl>
                                        <p:attrNameLst>
                                          <p:attrName>style.visibility</p:attrName>
                                        </p:attrNameLst>
                                      </p:cBhvr>
                                      <p:to>
                                        <p:strVal val="visible"/>
                                      </p:to>
                                    </p:set>
                                    <p:animEffect transition="in" filter="fade">
                                      <p:cBhvr>
                                        <p:cTn id="121" dur="500"/>
                                        <p:tgtEl>
                                          <p:spTgt spid="387"/>
                                        </p:tgtEl>
                                      </p:cBhvr>
                                    </p:animEffect>
                                  </p:childTnLst>
                                </p:cTn>
                              </p:par>
                              <p:par>
                                <p:cTn id="122" presetID="10" presetClass="entr" presetSubtype="0" fill="hold" nodeType="withEffect">
                                  <p:stCondLst>
                                    <p:cond delay="0"/>
                                  </p:stCondLst>
                                  <p:childTnLst>
                                    <p:set>
                                      <p:cBhvr>
                                        <p:cTn id="123" dur="1" fill="hold">
                                          <p:stCondLst>
                                            <p:cond delay="0"/>
                                          </p:stCondLst>
                                        </p:cTn>
                                        <p:tgtEl>
                                          <p:spTgt spid="388"/>
                                        </p:tgtEl>
                                        <p:attrNameLst>
                                          <p:attrName>style.visibility</p:attrName>
                                        </p:attrNameLst>
                                      </p:cBhvr>
                                      <p:to>
                                        <p:strVal val="visible"/>
                                      </p:to>
                                    </p:set>
                                    <p:animEffect transition="in" filter="fade">
                                      <p:cBhvr>
                                        <p:cTn id="124" dur="500"/>
                                        <p:tgtEl>
                                          <p:spTgt spid="388"/>
                                        </p:tgtEl>
                                      </p:cBhvr>
                                    </p:animEffect>
                                  </p:childTnLst>
                                </p:cTn>
                              </p:par>
                              <p:par>
                                <p:cTn id="125" presetID="10" presetClass="entr" presetSubtype="0" fill="hold" nodeType="withEffect">
                                  <p:stCondLst>
                                    <p:cond delay="0"/>
                                  </p:stCondLst>
                                  <p:childTnLst>
                                    <p:set>
                                      <p:cBhvr>
                                        <p:cTn id="126" dur="1" fill="hold">
                                          <p:stCondLst>
                                            <p:cond delay="0"/>
                                          </p:stCondLst>
                                        </p:cTn>
                                        <p:tgtEl>
                                          <p:spTgt spid="389"/>
                                        </p:tgtEl>
                                        <p:attrNameLst>
                                          <p:attrName>style.visibility</p:attrName>
                                        </p:attrNameLst>
                                      </p:cBhvr>
                                      <p:to>
                                        <p:strVal val="visible"/>
                                      </p:to>
                                    </p:set>
                                    <p:animEffect transition="in" filter="fade">
                                      <p:cBhvr>
                                        <p:cTn id="127" dur="500"/>
                                        <p:tgtEl>
                                          <p:spTgt spid="389"/>
                                        </p:tgtEl>
                                      </p:cBhvr>
                                    </p:animEffect>
                                  </p:childTnLst>
                                </p:cTn>
                              </p:par>
                              <p:par>
                                <p:cTn id="128" presetID="10" presetClass="entr" presetSubtype="0" fill="hold" nodeType="withEffect">
                                  <p:stCondLst>
                                    <p:cond delay="0"/>
                                  </p:stCondLst>
                                  <p:childTnLst>
                                    <p:set>
                                      <p:cBhvr>
                                        <p:cTn id="129" dur="1" fill="hold">
                                          <p:stCondLst>
                                            <p:cond delay="0"/>
                                          </p:stCondLst>
                                        </p:cTn>
                                        <p:tgtEl>
                                          <p:spTgt spid="390"/>
                                        </p:tgtEl>
                                        <p:attrNameLst>
                                          <p:attrName>style.visibility</p:attrName>
                                        </p:attrNameLst>
                                      </p:cBhvr>
                                      <p:to>
                                        <p:strVal val="visible"/>
                                      </p:to>
                                    </p:set>
                                    <p:animEffect transition="in" filter="fade">
                                      <p:cBhvr>
                                        <p:cTn id="130" dur="500"/>
                                        <p:tgtEl>
                                          <p:spTgt spid="390"/>
                                        </p:tgtEl>
                                      </p:cBhvr>
                                    </p:animEffect>
                                  </p:childTnLst>
                                </p:cTn>
                              </p:par>
                              <p:par>
                                <p:cTn id="131" presetID="10" presetClass="entr" presetSubtype="0" fill="hold" nodeType="withEffect">
                                  <p:stCondLst>
                                    <p:cond delay="0"/>
                                  </p:stCondLst>
                                  <p:childTnLst>
                                    <p:set>
                                      <p:cBhvr>
                                        <p:cTn id="132" dur="1" fill="hold">
                                          <p:stCondLst>
                                            <p:cond delay="0"/>
                                          </p:stCondLst>
                                        </p:cTn>
                                        <p:tgtEl>
                                          <p:spTgt spid="391"/>
                                        </p:tgtEl>
                                        <p:attrNameLst>
                                          <p:attrName>style.visibility</p:attrName>
                                        </p:attrNameLst>
                                      </p:cBhvr>
                                      <p:to>
                                        <p:strVal val="visible"/>
                                      </p:to>
                                    </p:set>
                                    <p:animEffect transition="in" filter="fade">
                                      <p:cBhvr>
                                        <p:cTn id="133" dur="500"/>
                                        <p:tgtEl>
                                          <p:spTgt spid="391"/>
                                        </p:tgtEl>
                                      </p:cBhvr>
                                    </p:animEffect>
                                  </p:childTnLst>
                                </p:cTn>
                              </p:par>
                              <p:par>
                                <p:cTn id="134" presetID="10" presetClass="entr" presetSubtype="0" fill="hold" nodeType="withEffect">
                                  <p:stCondLst>
                                    <p:cond delay="0"/>
                                  </p:stCondLst>
                                  <p:childTnLst>
                                    <p:set>
                                      <p:cBhvr>
                                        <p:cTn id="135" dur="1" fill="hold">
                                          <p:stCondLst>
                                            <p:cond delay="0"/>
                                          </p:stCondLst>
                                        </p:cTn>
                                        <p:tgtEl>
                                          <p:spTgt spid="392"/>
                                        </p:tgtEl>
                                        <p:attrNameLst>
                                          <p:attrName>style.visibility</p:attrName>
                                        </p:attrNameLst>
                                      </p:cBhvr>
                                      <p:to>
                                        <p:strVal val="visible"/>
                                      </p:to>
                                    </p:set>
                                    <p:animEffect transition="in" filter="fade">
                                      <p:cBhvr>
                                        <p:cTn id="136" dur="500"/>
                                        <p:tgtEl>
                                          <p:spTgt spid="392"/>
                                        </p:tgtEl>
                                      </p:cBhvr>
                                    </p:animEffect>
                                  </p:childTnLst>
                                </p:cTn>
                              </p:par>
                              <p:par>
                                <p:cTn id="137" presetID="10" presetClass="entr" presetSubtype="0" fill="hold" nodeType="withEffect">
                                  <p:stCondLst>
                                    <p:cond delay="0"/>
                                  </p:stCondLst>
                                  <p:childTnLst>
                                    <p:set>
                                      <p:cBhvr>
                                        <p:cTn id="138" dur="1" fill="hold">
                                          <p:stCondLst>
                                            <p:cond delay="0"/>
                                          </p:stCondLst>
                                        </p:cTn>
                                        <p:tgtEl>
                                          <p:spTgt spid="393"/>
                                        </p:tgtEl>
                                        <p:attrNameLst>
                                          <p:attrName>style.visibility</p:attrName>
                                        </p:attrNameLst>
                                      </p:cBhvr>
                                      <p:to>
                                        <p:strVal val="visible"/>
                                      </p:to>
                                    </p:set>
                                    <p:animEffect transition="in" filter="fade">
                                      <p:cBhvr>
                                        <p:cTn id="139" dur="500"/>
                                        <p:tgtEl>
                                          <p:spTgt spid="393"/>
                                        </p:tgtEl>
                                      </p:cBhvr>
                                    </p:animEffect>
                                  </p:childTnLst>
                                </p:cTn>
                              </p:par>
                              <p:par>
                                <p:cTn id="140" presetID="10" presetClass="entr" presetSubtype="0" fill="hold" nodeType="withEffect">
                                  <p:stCondLst>
                                    <p:cond delay="0"/>
                                  </p:stCondLst>
                                  <p:childTnLst>
                                    <p:set>
                                      <p:cBhvr>
                                        <p:cTn id="141" dur="1" fill="hold">
                                          <p:stCondLst>
                                            <p:cond delay="0"/>
                                          </p:stCondLst>
                                        </p:cTn>
                                        <p:tgtEl>
                                          <p:spTgt spid="394"/>
                                        </p:tgtEl>
                                        <p:attrNameLst>
                                          <p:attrName>style.visibility</p:attrName>
                                        </p:attrNameLst>
                                      </p:cBhvr>
                                      <p:to>
                                        <p:strVal val="visible"/>
                                      </p:to>
                                    </p:set>
                                    <p:animEffect transition="in" filter="fade">
                                      <p:cBhvr>
                                        <p:cTn id="142" dur="500"/>
                                        <p:tgtEl>
                                          <p:spTgt spid="394"/>
                                        </p:tgtEl>
                                      </p:cBhvr>
                                    </p:animEffect>
                                  </p:childTnLst>
                                </p:cTn>
                              </p:par>
                              <p:par>
                                <p:cTn id="143" presetID="10" presetClass="entr" presetSubtype="0" fill="hold" nodeType="withEffect">
                                  <p:stCondLst>
                                    <p:cond delay="0"/>
                                  </p:stCondLst>
                                  <p:childTnLst>
                                    <p:set>
                                      <p:cBhvr>
                                        <p:cTn id="144" dur="1" fill="hold">
                                          <p:stCondLst>
                                            <p:cond delay="0"/>
                                          </p:stCondLst>
                                        </p:cTn>
                                        <p:tgtEl>
                                          <p:spTgt spid="395"/>
                                        </p:tgtEl>
                                        <p:attrNameLst>
                                          <p:attrName>style.visibility</p:attrName>
                                        </p:attrNameLst>
                                      </p:cBhvr>
                                      <p:to>
                                        <p:strVal val="visible"/>
                                      </p:to>
                                    </p:set>
                                    <p:animEffect transition="in" filter="fade">
                                      <p:cBhvr>
                                        <p:cTn id="145" dur="500"/>
                                        <p:tgtEl>
                                          <p:spTgt spid="395"/>
                                        </p:tgtEl>
                                      </p:cBhvr>
                                    </p:animEffect>
                                  </p:childTnLst>
                                </p:cTn>
                              </p:par>
                              <p:par>
                                <p:cTn id="146" presetID="10" presetClass="entr" presetSubtype="0" fill="hold" nodeType="withEffect">
                                  <p:stCondLst>
                                    <p:cond delay="0"/>
                                  </p:stCondLst>
                                  <p:childTnLst>
                                    <p:set>
                                      <p:cBhvr>
                                        <p:cTn id="147" dur="1" fill="hold">
                                          <p:stCondLst>
                                            <p:cond delay="0"/>
                                          </p:stCondLst>
                                        </p:cTn>
                                        <p:tgtEl>
                                          <p:spTgt spid="396"/>
                                        </p:tgtEl>
                                        <p:attrNameLst>
                                          <p:attrName>style.visibility</p:attrName>
                                        </p:attrNameLst>
                                      </p:cBhvr>
                                      <p:to>
                                        <p:strVal val="visible"/>
                                      </p:to>
                                    </p:set>
                                    <p:animEffect transition="in" filter="fade">
                                      <p:cBhvr>
                                        <p:cTn id="148" dur="500"/>
                                        <p:tgtEl>
                                          <p:spTgt spid="396"/>
                                        </p:tgtEl>
                                      </p:cBhvr>
                                    </p:animEffect>
                                  </p:childTnLst>
                                </p:cTn>
                              </p:par>
                              <p:par>
                                <p:cTn id="149" presetID="10" presetClass="entr" presetSubtype="0" fill="hold" nodeType="withEffect">
                                  <p:stCondLst>
                                    <p:cond delay="0"/>
                                  </p:stCondLst>
                                  <p:childTnLst>
                                    <p:set>
                                      <p:cBhvr>
                                        <p:cTn id="150" dur="1" fill="hold">
                                          <p:stCondLst>
                                            <p:cond delay="0"/>
                                          </p:stCondLst>
                                        </p:cTn>
                                        <p:tgtEl>
                                          <p:spTgt spid="397"/>
                                        </p:tgtEl>
                                        <p:attrNameLst>
                                          <p:attrName>style.visibility</p:attrName>
                                        </p:attrNameLst>
                                      </p:cBhvr>
                                      <p:to>
                                        <p:strVal val="visible"/>
                                      </p:to>
                                    </p:set>
                                    <p:animEffect transition="in" filter="fade">
                                      <p:cBhvr>
                                        <p:cTn id="151" dur="500"/>
                                        <p:tgtEl>
                                          <p:spTgt spid="397"/>
                                        </p:tgtEl>
                                      </p:cBhvr>
                                    </p:animEffect>
                                  </p:childTnLst>
                                </p:cTn>
                              </p:par>
                              <p:par>
                                <p:cTn id="152" presetID="10" presetClass="entr" presetSubtype="0" fill="hold" nodeType="withEffect">
                                  <p:stCondLst>
                                    <p:cond delay="0"/>
                                  </p:stCondLst>
                                  <p:childTnLst>
                                    <p:set>
                                      <p:cBhvr>
                                        <p:cTn id="153" dur="1" fill="hold">
                                          <p:stCondLst>
                                            <p:cond delay="0"/>
                                          </p:stCondLst>
                                        </p:cTn>
                                        <p:tgtEl>
                                          <p:spTgt spid="398"/>
                                        </p:tgtEl>
                                        <p:attrNameLst>
                                          <p:attrName>style.visibility</p:attrName>
                                        </p:attrNameLst>
                                      </p:cBhvr>
                                      <p:to>
                                        <p:strVal val="visible"/>
                                      </p:to>
                                    </p:set>
                                    <p:animEffect transition="in" filter="fade">
                                      <p:cBhvr>
                                        <p:cTn id="154" dur="500"/>
                                        <p:tgtEl>
                                          <p:spTgt spid="398"/>
                                        </p:tgtEl>
                                      </p:cBhvr>
                                    </p:animEffect>
                                  </p:childTnLst>
                                </p:cTn>
                              </p:par>
                              <p:par>
                                <p:cTn id="155" presetID="10" presetClass="entr" presetSubtype="0" fill="hold" nodeType="withEffect">
                                  <p:stCondLst>
                                    <p:cond delay="0"/>
                                  </p:stCondLst>
                                  <p:childTnLst>
                                    <p:set>
                                      <p:cBhvr>
                                        <p:cTn id="156" dur="1" fill="hold">
                                          <p:stCondLst>
                                            <p:cond delay="0"/>
                                          </p:stCondLst>
                                        </p:cTn>
                                        <p:tgtEl>
                                          <p:spTgt spid="399"/>
                                        </p:tgtEl>
                                        <p:attrNameLst>
                                          <p:attrName>style.visibility</p:attrName>
                                        </p:attrNameLst>
                                      </p:cBhvr>
                                      <p:to>
                                        <p:strVal val="visible"/>
                                      </p:to>
                                    </p:set>
                                    <p:animEffect transition="in" filter="fade">
                                      <p:cBhvr>
                                        <p:cTn id="157" dur="500"/>
                                        <p:tgtEl>
                                          <p:spTgt spid="399"/>
                                        </p:tgtEl>
                                      </p:cBhvr>
                                    </p:animEffect>
                                  </p:childTnLst>
                                </p:cTn>
                              </p:par>
                              <p:par>
                                <p:cTn id="158" presetID="10" presetClass="entr" presetSubtype="0" fill="hold" nodeType="withEffect">
                                  <p:stCondLst>
                                    <p:cond delay="0"/>
                                  </p:stCondLst>
                                  <p:childTnLst>
                                    <p:set>
                                      <p:cBhvr>
                                        <p:cTn id="159" dur="1" fill="hold">
                                          <p:stCondLst>
                                            <p:cond delay="0"/>
                                          </p:stCondLst>
                                        </p:cTn>
                                        <p:tgtEl>
                                          <p:spTgt spid="400"/>
                                        </p:tgtEl>
                                        <p:attrNameLst>
                                          <p:attrName>style.visibility</p:attrName>
                                        </p:attrNameLst>
                                      </p:cBhvr>
                                      <p:to>
                                        <p:strVal val="visible"/>
                                      </p:to>
                                    </p:set>
                                    <p:animEffect transition="in" filter="fade">
                                      <p:cBhvr>
                                        <p:cTn id="160" dur="500"/>
                                        <p:tgtEl>
                                          <p:spTgt spid="40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04"/>
                                        </p:tgtEl>
                                        <p:attrNameLst>
                                          <p:attrName>style.visibility</p:attrName>
                                        </p:attrNameLst>
                                      </p:cBhvr>
                                      <p:to>
                                        <p:strVal val="visible"/>
                                      </p:to>
                                    </p:set>
                                    <p:animEffect transition="in" filter="fade">
                                      <p:cBhvr>
                                        <p:cTn id="164" dur="1000"/>
                                        <p:tgtEl>
                                          <p:spTgt spid="404"/>
                                        </p:tgtEl>
                                      </p:cBhvr>
                                    </p:animEffect>
                                  </p:childTnLst>
                                </p:cTn>
                              </p:par>
                              <p:par>
                                <p:cTn id="165" presetID="10" presetClass="entr" presetSubtype="0" fill="hold" nodeType="withEffect">
                                  <p:stCondLst>
                                    <p:cond delay="0"/>
                                  </p:stCondLst>
                                  <p:childTnLst>
                                    <p:set>
                                      <p:cBhvr>
                                        <p:cTn id="166" dur="1" fill="hold">
                                          <p:stCondLst>
                                            <p:cond delay="0"/>
                                          </p:stCondLst>
                                        </p:cTn>
                                        <p:tgtEl>
                                          <p:spTgt spid="402"/>
                                        </p:tgtEl>
                                        <p:attrNameLst>
                                          <p:attrName>style.visibility</p:attrName>
                                        </p:attrNameLst>
                                      </p:cBhvr>
                                      <p:to>
                                        <p:strVal val="visible"/>
                                      </p:to>
                                    </p:set>
                                    <p:animEffect transition="in" filter="fade">
                                      <p:cBhvr>
                                        <p:cTn id="167" dur="1000"/>
                                        <p:tgtEl>
                                          <p:spTgt spid="402"/>
                                        </p:tgtEl>
                                      </p:cBhvr>
                                    </p:animEffect>
                                  </p:childTnLst>
                                </p:cTn>
                              </p:par>
                              <p:par>
                                <p:cTn id="168" presetID="10" presetClass="entr" presetSubtype="0" fill="hold" nodeType="withEffect">
                                  <p:stCondLst>
                                    <p:cond delay="0"/>
                                  </p:stCondLst>
                                  <p:childTnLst>
                                    <p:set>
                                      <p:cBhvr>
                                        <p:cTn id="169" dur="1" fill="hold">
                                          <p:stCondLst>
                                            <p:cond delay="0"/>
                                          </p:stCondLst>
                                        </p:cTn>
                                        <p:tgtEl>
                                          <p:spTgt spid="401"/>
                                        </p:tgtEl>
                                        <p:attrNameLst>
                                          <p:attrName>style.visibility</p:attrName>
                                        </p:attrNameLst>
                                      </p:cBhvr>
                                      <p:to>
                                        <p:strVal val="visible"/>
                                      </p:to>
                                    </p:set>
                                    <p:animEffect transition="in" filter="fade">
                                      <p:cBhvr>
                                        <p:cTn id="170" dur="1000"/>
                                        <p:tgtEl>
                                          <p:spTgt spid="401"/>
                                        </p:tgtEl>
                                      </p:cBhvr>
                                    </p:animEffect>
                                  </p:childTnLst>
                                </p:cTn>
                              </p:par>
                              <p:par>
                                <p:cTn id="171" presetID="10" presetClass="entr" presetSubtype="0" fill="hold" nodeType="withEffect">
                                  <p:stCondLst>
                                    <p:cond delay="0"/>
                                  </p:stCondLst>
                                  <p:childTnLst>
                                    <p:set>
                                      <p:cBhvr>
                                        <p:cTn id="172" dur="1" fill="hold">
                                          <p:stCondLst>
                                            <p:cond delay="0"/>
                                          </p:stCondLst>
                                        </p:cTn>
                                        <p:tgtEl>
                                          <p:spTgt spid="403"/>
                                        </p:tgtEl>
                                        <p:attrNameLst>
                                          <p:attrName>style.visibility</p:attrName>
                                        </p:attrNameLst>
                                      </p:cBhvr>
                                      <p:to>
                                        <p:strVal val="visible"/>
                                      </p:to>
                                    </p:set>
                                    <p:animEffect transition="in" filter="fade">
                                      <p:cBhvr>
                                        <p:cTn id="173" dur="1000"/>
                                        <p:tgtEl>
                                          <p:spTgt spid="403"/>
                                        </p:tgtEl>
                                      </p:cBhvr>
                                    </p:animEffect>
                                  </p:childTnLst>
                                </p:cTn>
                              </p:par>
                              <p:par>
                                <p:cTn id="174" presetID="10" presetClass="entr" presetSubtype="0" fill="hold" nodeType="withEffect">
                                  <p:stCondLst>
                                    <p:cond delay="0"/>
                                  </p:stCondLst>
                                  <p:childTnLst>
                                    <p:set>
                                      <p:cBhvr>
                                        <p:cTn id="175" dur="1" fill="hold">
                                          <p:stCondLst>
                                            <p:cond delay="0"/>
                                          </p:stCondLst>
                                        </p:cTn>
                                        <p:tgtEl>
                                          <p:spTgt spid="405"/>
                                        </p:tgtEl>
                                        <p:attrNameLst>
                                          <p:attrName>style.visibility</p:attrName>
                                        </p:attrNameLst>
                                      </p:cBhvr>
                                      <p:to>
                                        <p:strVal val="visible"/>
                                      </p:to>
                                    </p:set>
                                    <p:animEffect transition="in" filter="fade">
                                      <p:cBhvr>
                                        <p:cTn id="176" dur="1000"/>
                                        <p:tgtEl>
                                          <p:spTgt spid="405"/>
                                        </p:tgtEl>
                                      </p:cBhvr>
                                    </p:animEffect>
                                  </p:childTnLst>
                                </p:cTn>
                              </p:par>
                              <p:par>
                                <p:cTn id="177" presetID="10" presetClass="entr" presetSubtype="0" fill="hold" nodeType="withEffect">
                                  <p:stCondLst>
                                    <p:cond delay="0"/>
                                  </p:stCondLst>
                                  <p:childTnLst>
                                    <p:set>
                                      <p:cBhvr>
                                        <p:cTn id="178" dur="1" fill="hold">
                                          <p:stCondLst>
                                            <p:cond delay="0"/>
                                          </p:stCondLst>
                                        </p:cTn>
                                        <p:tgtEl>
                                          <p:spTgt spid="406"/>
                                        </p:tgtEl>
                                        <p:attrNameLst>
                                          <p:attrName>style.visibility</p:attrName>
                                        </p:attrNameLst>
                                      </p:cBhvr>
                                      <p:to>
                                        <p:strVal val="visible"/>
                                      </p:to>
                                    </p:set>
                                    <p:animEffect transition="in" filter="fade">
                                      <p:cBhvr>
                                        <p:cTn id="179" dur="1000"/>
                                        <p:tgtEl>
                                          <p:spTgt spid="406"/>
                                        </p:tgtEl>
                                      </p:cBhvr>
                                    </p:animEffect>
                                  </p:childTnLst>
                                </p:cTn>
                              </p:par>
                              <p:par>
                                <p:cTn id="180" presetID="10" presetClass="entr" presetSubtype="0" fill="hold" nodeType="withEffect">
                                  <p:stCondLst>
                                    <p:cond delay="0"/>
                                  </p:stCondLst>
                                  <p:childTnLst>
                                    <p:set>
                                      <p:cBhvr>
                                        <p:cTn id="181" dur="1" fill="hold">
                                          <p:stCondLst>
                                            <p:cond delay="0"/>
                                          </p:stCondLst>
                                        </p:cTn>
                                        <p:tgtEl>
                                          <p:spTgt spid="407"/>
                                        </p:tgtEl>
                                        <p:attrNameLst>
                                          <p:attrName>style.visibility</p:attrName>
                                        </p:attrNameLst>
                                      </p:cBhvr>
                                      <p:to>
                                        <p:strVal val="visible"/>
                                      </p:to>
                                    </p:set>
                                    <p:animEffect transition="in" filter="fade">
                                      <p:cBhvr>
                                        <p:cTn id="182" dur="1000"/>
                                        <p:tgtEl>
                                          <p:spTgt spid="407"/>
                                        </p:tgtEl>
                                      </p:cBhvr>
                                    </p:animEffect>
                                  </p:childTnLst>
                                </p:cTn>
                              </p:par>
                              <p:par>
                                <p:cTn id="183" presetID="10" presetClass="entr" presetSubtype="0" fill="hold" nodeType="withEffect">
                                  <p:stCondLst>
                                    <p:cond delay="0"/>
                                  </p:stCondLst>
                                  <p:childTnLst>
                                    <p:set>
                                      <p:cBhvr>
                                        <p:cTn id="184" dur="1" fill="hold">
                                          <p:stCondLst>
                                            <p:cond delay="0"/>
                                          </p:stCondLst>
                                        </p:cTn>
                                        <p:tgtEl>
                                          <p:spTgt spid="408"/>
                                        </p:tgtEl>
                                        <p:attrNameLst>
                                          <p:attrName>style.visibility</p:attrName>
                                        </p:attrNameLst>
                                      </p:cBhvr>
                                      <p:to>
                                        <p:strVal val="visible"/>
                                      </p:to>
                                    </p:set>
                                    <p:animEffect transition="in" filter="fade">
                                      <p:cBhvr>
                                        <p:cTn id="185" dur="1000"/>
                                        <p:tgtEl>
                                          <p:spTgt spid="408"/>
                                        </p:tgtEl>
                                      </p:cBhvr>
                                    </p:animEffect>
                                  </p:childTnLst>
                                </p:cTn>
                              </p:par>
                              <p:par>
                                <p:cTn id="186" presetID="10" presetClass="entr" presetSubtype="0" fill="hold" nodeType="withEffect">
                                  <p:stCondLst>
                                    <p:cond delay="0"/>
                                  </p:stCondLst>
                                  <p:childTnLst>
                                    <p:set>
                                      <p:cBhvr>
                                        <p:cTn id="187" dur="1" fill="hold">
                                          <p:stCondLst>
                                            <p:cond delay="0"/>
                                          </p:stCondLst>
                                        </p:cTn>
                                        <p:tgtEl>
                                          <p:spTgt spid="409"/>
                                        </p:tgtEl>
                                        <p:attrNameLst>
                                          <p:attrName>style.visibility</p:attrName>
                                        </p:attrNameLst>
                                      </p:cBhvr>
                                      <p:to>
                                        <p:strVal val="visible"/>
                                      </p:to>
                                    </p:set>
                                    <p:animEffect transition="in" filter="fade">
                                      <p:cBhvr>
                                        <p:cTn id="188" dur="1000"/>
                                        <p:tgtEl>
                                          <p:spTgt spid="409"/>
                                        </p:tgtEl>
                                      </p:cBhvr>
                                    </p:animEffect>
                                  </p:childTnLst>
                                </p:cTn>
                              </p:par>
                              <p:par>
                                <p:cTn id="189" presetID="10" presetClass="entr" presetSubtype="0" fill="hold" nodeType="withEffect">
                                  <p:stCondLst>
                                    <p:cond delay="0"/>
                                  </p:stCondLst>
                                  <p:childTnLst>
                                    <p:set>
                                      <p:cBhvr>
                                        <p:cTn id="190" dur="1" fill="hold">
                                          <p:stCondLst>
                                            <p:cond delay="0"/>
                                          </p:stCondLst>
                                        </p:cTn>
                                        <p:tgtEl>
                                          <p:spTgt spid="410"/>
                                        </p:tgtEl>
                                        <p:attrNameLst>
                                          <p:attrName>style.visibility</p:attrName>
                                        </p:attrNameLst>
                                      </p:cBhvr>
                                      <p:to>
                                        <p:strVal val="visible"/>
                                      </p:to>
                                    </p:set>
                                    <p:animEffect transition="in" filter="fade">
                                      <p:cBhvr>
                                        <p:cTn id="191" dur="500"/>
                                        <p:tgtEl>
                                          <p:spTgt spid="410"/>
                                        </p:tgtEl>
                                      </p:cBhvr>
                                    </p:animEffect>
                                  </p:childTnLst>
                                </p:cTn>
                              </p:par>
                              <p:par>
                                <p:cTn id="192" presetID="10" presetClass="entr" presetSubtype="0" fill="hold" nodeType="withEffect">
                                  <p:stCondLst>
                                    <p:cond delay="0"/>
                                  </p:stCondLst>
                                  <p:childTnLst>
                                    <p:set>
                                      <p:cBhvr>
                                        <p:cTn id="193" dur="1" fill="hold">
                                          <p:stCondLst>
                                            <p:cond delay="0"/>
                                          </p:stCondLst>
                                        </p:cTn>
                                        <p:tgtEl>
                                          <p:spTgt spid="411"/>
                                        </p:tgtEl>
                                        <p:attrNameLst>
                                          <p:attrName>style.visibility</p:attrName>
                                        </p:attrNameLst>
                                      </p:cBhvr>
                                      <p:to>
                                        <p:strVal val="visible"/>
                                      </p:to>
                                    </p:set>
                                    <p:animEffect transition="in" filter="fade">
                                      <p:cBhvr>
                                        <p:cTn id="194" dur="500"/>
                                        <p:tgtEl>
                                          <p:spTgt spid="411"/>
                                        </p:tgtEl>
                                      </p:cBhvr>
                                    </p:animEffect>
                                  </p:childTnLst>
                                </p:cTn>
                              </p:par>
                              <p:par>
                                <p:cTn id="195" presetID="10" presetClass="entr" presetSubtype="0" fill="hold" nodeType="withEffect">
                                  <p:stCondLst>
                                    <p:cond delay="0"/>
                                  </p:stCondLst>
                                  <p:childTnLst>
                                    <p:set>
                                      <p:cBhvr>
                                        <p:cTn id="196" dur="1" fill="hold">
                                          <p:stCondLst>
                                            <p:cond delay="0"/>
                                          </p:stCondLst>
                                        </p:cTn>
                                        <p:tgtEl>
                                          <p:spTgt spid="412"/>
                                        </p:tgtEl>
                                        <p:attrNameLst>
                                          <p:attrName>style.visibility</p:attrName>
                                        </p:attrNameLst>
                                      </p:cBhvr>
                                      <p:to>
                                        <p:strVal val="visible"/>
                                      </p:to>
                                    </p:set>
                                    <p:animEffect transition="in" filter="fade">
                                      <p:cBhvr>
                                        <p:cTn id="197" dur="500"/>
                                        <p:tgtEl>
                                          <p:spTgt spid="412"/>
                                        </p:tgtEl>
                                      </p:cBhvr>
                                    </p:animEffect>
                                  </p:childTnLst>
                                </p:cTn>
                              </p:par>
                              <p:par>
                                <p:cTn id="198" presetID="10" presetClass="entr" presetSubtype="0" fill="hold" nodeType="withEffect">
                                  <p:stCondLst>
                                    <p:cond delay="0"/>
                                  </p:stCondLst>
                                  <p:childTnLst>
                                    <p:set>
                                      <p:cBhvr>
                                        <p:cTn id="199" dur="1" fill="hold">
                                          <p:stCondLst>
                                            <p:cond delay="0"/>
                                          </p:stCondLst>
                                        </p:cTn>
                                        <p:tgtEl>
                                          <p:spTgt spid="413"/>
                                        </p:tgtEl>
                                        <p:attrNameLst>
                                          <p:attrName>style.visibility</p:attrName>
                                        </p:attrNameLst>
                                      </p:cBhvr>
                                      <p:to>
                                        <p:strVal val="visible"/>
                                      </p:to>
                                    </p:set>
                                    <p:animEffect transition="in" filter="fade">
                                      <p:cBhvr>
                                        <p:cTn id="200" dur="500"/>
                                        <p:tgtEl>
                                          <p:spTgt spid="413"/>
                                        </p:tgtEl>
                                      </p:cBhvr>
                                    </p:animEffect>
                                  </p:childTnLst>
                                </p:cTn>
                              </p:par>
                            </p:childTnLst>
                          </p:cTn>
                        </p:par>
                        <p:par>
                          <p:cTn id="201" fill="hold">
                            <p:stCondLst>
                              <p:cond delay="1500"/>
                            </p:stCondLst>
                            <p:childTnLst>
                              <p:par>
                                <p:cTn id="202" presetID="10" presetClass="entr" presetSubtype="0" fill="hold" nodeType="afterEffect">
                                  <p:stCondLst>
                                    <p:cond delay="0"/>
                                  </p:stCondLst>
                                  <p:childTnLst>
                                    <p:set>
                                      <p:cBhvr>
                                        <p:cTn id="203" dur="1" fill="hold">
                                          <p:stCondLst>
                                            <p:cond delay="0"/>
                                          </p:stCondLst>
                                        </p:cTn>
                                        <p:tgtEl>
                                          <p:spTgt spid="414"/>
                                        </p:tgtEl>
                                        <p:attrNameLst>
                                          <p:attrName>style.visibility</p:attrName>
                                        </p:attrNameLst>
                                      </p:cBhvr>
                                      <p:to>
                                        <p:strVal val="visible"/>
                                      </p:to>
                                    </p:set>
                                    <p:animEffect transition="in" filter="fade">
                                      <p:cBhvr>
                                        <p:cTn id="204" dur="1000"/>
                                        <p:tgtEl>
                                          <p:spTgt spid="414"/>
                                        </p:tgtEl>
                                      </p:cBhvr>
                                    </p:animEffect>
                                  </p:childTnLst>
                                </p:cTn>
                              </p:par>
                            </p:childTnLst>
                          </p:cTn>
                        </p:par>
                        <p:par>
                          <p:cTn id="205" fill="hold">
                            <p:stCondLst>
                              <p:cond delay="2500"/>
                            </p:stCondLst>
                            <p:childTnLst>
                              <p:par>
                                <p:cTn id="206" presetID="10" presetClass="entr" presetSubtype="0" fill="hold" nodeType="afterEffect">
                                  <p:stCondLst>
                                    <p:cond delay="0"/>
                                  </p:stCondLst>
                                  <p:childTnLst>
                                    <p:set>
                                      <p:cBhvr>
                                        <p:cTn id="207" dur="1" fill="hold">
                                          <p:stCondLst>
                                            <p:cond delay="0"/>
                                          </p:stCondLst>
                                        </p:cTn>
                                        <p:tgtEl>
                                          <p:spTgt spid="415"/>
                                        </p:tgtEl>
                                        <p:attrNameLst>
                                          <p:attrName>style.visibility</p:attrName>
                                        </p:attrNameLst>
                                      </p:cBhvr>
                                      <p:to>
                                        <p:strVal val="visible"/>
                                      </p:to>
                                    </p:set>
                                    <p:animEffect transition="in" filter="fade">
                                      <p:cBhvr>
                                        <p:cTn id="208" dur="500"/>
                                        <p:tgtEl>
                                          <p:spTgt spid="415"/>
                                        </p:tgtEl>
                                      </p:cBhvr>
                                    </p:animEffect>
                                  </p:childTnLst>
                                </p:cTn>
                              </p:par>
                              <p:par>
                                <p:cTn id="209" presetID="10" presetClass="entr" presetSubtype="0" fill="hold" nodeType="withEffect">
                                  <p:stCondLst>
                                    <p:cond delay="0"/>
                                  </p:stCondLst>
                                  <p:childTnLst>
                                    <p:set>
                                      <p:cBhvr>
                                        <p:cTn id="210" dur="1" fill="hold">
                                          <p:stCondLst>
                                            <p:cond delay="0"/>
                                          </p:stCondLst>
                                        </p:cTn>
                                        <p:tgtEl>
                                          <p:spTgt spid="416"/>
                                        </p:tgtEl>
                                        <p:attrNameLst>
                                          <p:attrName>style.visibility</p:attrName>
                                        </p:attrNameLst>
                                      </p:cBhvr>
                                      <p:to>
                                        <p:strVal val="visible"/>
                                      </p:to>
                                    </p:set>
                                    <p:animEffect transition="in" filter="fade">
                                      <p:cBhvr>
                                        <p:cTn id="211" dur="500"/>
                                        <p:tgtEl>
                                          <p:spTgt spid="416"/>
                                        </p:tgtEl>
                                      </p:cBhvr>
                                    </p:animEffect>
                                  </p:childTnLst>
                                </p:cTn>
                              </p:par>
                              <p:par>
                                <p:cTn id="212" presetID="10" presetClass="entr" presetSubtype="0" fill="hold" nodeType="withEffect">
                                  <p:stCondLst>
                                    <p:cond delay="0"/>
                                  </p:stCondLst>
                                  <p:childTnLst>
                                    <p:set>
                                      <p:cBhvr>
                                        <p:cTn id="213" dur="1" fill="hold">
                                          <p:stCondLst>
                                            <p:cond delay="0"/>
                                          </p:stCondLst>
                                        </p:cTn>
                                        <p:tgtEl>
                                          <p:spTgt spid="417"/>
                                        </p:tgtEl>
                                        <p:attrNameLst>
                                          <p:attrName>style.visibility</p:attrName>
                                        </p:attrNameLst>
                                      </p:cBhvr>
                                      <p:to>
                                        <p:strVal val="visible"/>
                                      </p:to>
                                    </p:set>
                                    <p:animEffect transition="in" filter="fade">
                                      <p:cBhvr>
                                        <p:cTn id="214" dur="500"/>
                                        <p:tgtEl>
                                          <p:spTgt spid="417"/>
                                        </p:tgtEl>
                                      </p:cBhvr>
                                    </p:animEffect>
                                  </p:childTnLst>
                                </p:cTn>
                              </p:par>
                              <p:par>
                                <p:cTn id="215" presetID="10" presetClass="entr" presetSubtype="0" fill="hold" nodeType="withEffect">
                                  <p:stCondLst>
                                    <p:cond delay="0"/>
                                  </p:stCondLst>
                                  <p:childTnLst>
                                    <p:set>
                                      <p:cBhvr>
                                        <p:cTn id="216" dur="1" fill="hold">
                                          <p:stCondLst>
                                            <p:cond delay="0"/>
                                          </p:stCondLst>
                                        </p:cTn>
                                        <p:tgtEl>
                                          <p:spTgt spid="418"/>
                                        </p:tgtEl>
                                        <p:attrNameLst>
                                          <p:attrName>style.visibility</p:attrName>
                                        </p:attrNameLst>
                                      </p:cBhvr>
                                      <p:to>
                                        <p:strVal val="visible"/>
                                      </p:to>
                                    </p:set>
                                    <p:animEffect transition="in" filter="fade">
                                      <p:cBhvr>
                                        <p:cTn id="217" dur="500"/>
                                        <p:tgtEl>
                                          <p:spTgt spid="418"/>
                                        </p:tgtEl>
                                      </p:cBhvr>
                                    </p:animEffect>
                                  </p:childTnLst>
                                </p:cTn>
                              </p:par>
                              <p:par>
                                <p:cTn id="218" presetID="10" presetClass="entr" presetSubtype="0" fill="hold" nodeType="withEffect">
                                  <p:stCondLst>
                                    <p:cond delay="0"/>
                                  </p:stCondLst>
                                  <p:childTnLst>
                                    <p:set>
                                      <p:cBhvr>
                                        <p:cTn id="219" dur="1" fill="hold">
                                          <p:stCondLst>
                                            <p:cond delay="0"/>
                                          </p:stCondLst>
                                        </p:cTn>
                                        <p:tgtEl>
                                          <p:spTgt spid="419"/>
                                        </p:tgtEl>
                                        <p:attrNameLst>
                                          <p:attrName>style.visibility</p:attrName>
                                        </p:attrNameLst>
                                      </p:cBhvr>
                                      <p:to>
                                        <p:strVal val="visible"/>
                                      </p:to>
                                    </p:set>
                                    <p:animEffect transition="in" filter="fade">
                                      <p:cBhvr>
                                        <p:cTn id="220" dur="500"/>
                                        <p:tgtEl>
                                          <p:spTgt spid="419"/>
                                        </p:tgtEl>
                                      </p:cBhvr>
                                    </p:animEffect>
                                  </p:childTnLst>
                                </p:cTn>
                              </p:par>
                              <p:par>
                                <p:cTn id="221" presetID="10" presetClass="entr" presetSubtype="0" fill="hold" nodeType="withEffect">
                                  <p:stCondLst>
                                    <p:cond delay="0"/>
                                  </p:stCondLst>
                                  <p:childTnLst>
                                    <p:set>
                                      <p:cBhvr>
                                        <p:cTn id="222" dur="1" fill="hold">
                                          <p:stCondLst>
                                            <p:cond delay="0"/>
                                          </p:stCondLst>
                                        </p:cTn>
                                        <p:tgtEl>
                                          <p:spTgt spid="420"/>
                                        </p:tgtEl>
                                        <p:attrNameLst>
                                          <p:attrName>style.visibility</p:attrName>
                                        </p:attrNameLst>
                                      </p:cBhvr>
                                      <p:to>
                                        <p:strVal val="visible"/>
                                      </p:to>
                                    </p:set>
                                    <p:animEffect transition="in" filter="fade">
                                      <p:cBhvr>
                                        <p:cTn id="223" dur="1000"/>
                                        <p:tgtEl>
                                          <p:spTgt spid="420"/>
                                        </p:tgtEl>
                                      </p:cBhvr>
                                    </p:animEffect>
                                  </p:childTnLst>
                                </p:cTn>
                              </p:par>
                              <p:par>
                                <p:cTn id="224" presetID="10" presetClass="entr" presetSubtype="0" fill="hold" nodeType="withEffect">
                                  <p:stCondLst>
                                    <p:cond delay="0"/>
                                  </p:stCondLst>
                                  <p:childTnLst>
                                    <p:set>
                                      <p:cBhvr>
                                        <p:cTn id="225" dur="1" fill="hold">
                                          <p:stCondLst>
                                            <p:cond delay="0"/>
                                          </p:stCondLst>
                                        </p:cTn>
                                        <p:tgtEl>
                                          <p:spTgt spid="421"/>
                                        </p:tgtEl>
                                        <p:attrNameLst>
                                          <p:attrName>style.visibility</p:attrName>
                                        </p:attrNameLst>
                                      </p:cBhvr>
                                      <p:to>
                                        <p:strVal val="visible"/>
                                      </p:to>
                                    </p:set>
                                    <p:animEffect transition="in" filter="fade">
                                      <p:cBhvr>
                                        <p:cTn id="226" dur="500"/>
                                        <p:tgtEl>
                                          <p:spTgt spid="421"/>
                                        </p:tgtEl>
                                      </p:cBhvr>
                                    </p:animEffect>
                                  </p:childTnLst>
                                </p:cTn>
                              </p:par>
                              <p:par>
                                <p:cTn id="227" presetID="10" presetClass="entr" presetSubtype="0" fill="hold" nodeType="withEffect">
                                  <p:stCondLst>
                                    <p:cond delay="0"/>
                                  </p:stCondLst>
                                  <p:childTnLst>
                                    <p:set>
                                      <p:cBhvr>
                                        <p:cTn id="228" dur="1" fill="hold">
                                          <p:stCondLst>
                                            <p:cond delay="0"/>
                                          </p:stCondLst>
                                        </p:cTn>
                                        <p:tgtEl>
                                          <p:spTgt spid="422"/>
                                        </p:tgtEl>
                                        <p:attrNameLst>
                                          <p:attrName>style.visibility</p:attrName>
                                        </p:attrNameLst>
                                      </p:cBhvr>
                                      <p:to>
                                        <p:strVal val="visible"/>
                                      </p:to>
                                    </p:set>
                                    <p:animEffect transition="in" filter="fade">
                                      <p:cBhvr>
                                        <p:cTn id="229" dur="500"/>
                                        <p:tgtEl>
                                          <p:spTgt spid="422"/>
                                        </p:tgtEl>
                                      </p:cBhvr>
                                    </p:animEffect>
                                  </p:childTnLst>
                                </p:cTn>
                              </p:par>
                              <p:par>
                                <p:cTn id="230" presetID="10" presetClass="entr" presetSubtype="0" fill="hold" nodeType="withEffect">
                                  <p:stCondLst>
                                    <p:cond delay="0"/>
                                  </p:stCondLst>
                                  <p:childTnLst>
                                    <p:set>
                                      <p:cBhvr>
                                        <p:cTn id="231" dur="1" fill="hold">
                                          <p:stCondLst>
                                            <p:cond delay="0"/>
                                          </p:stCondLst>
                                        </p:cTn>
                                        <p:tgtEl>
                                          <p:spTgt spid="423"/>
                                        </p:tgtEl>
                                        <p:attrNameLst>
                                          <p:attrName>style.visibility</p:attrName>
                                        </p:attrNameLst>
                                      </p:cBhvr>
                                      <p:to>
                                        <p:strVal val="visible"/>
                                      </p:to>
                                    </p:set>
                                    <p:animEffect transition="in" filter="fade">
                                      <p:cBhvr>
                                        <p:cTn id="232" dur="500"/>
                                        <p:tgtEl>
                                          <p:spTgt spid="423"/>
                                        </p:tgtEl>
                                      </p:cBhvr>
                                    </p:animEffect>
                                  </p:childTnLst>
                                </p:cTn>
                              </p:par>
                              <p:par>
                                <p:cTn id="233" presetID="10" presetClass="entr" presetSubtype="0" fill="hold" nodeType="withEffect">
                                  <p:stCondLst>
                                    <p:cond delay="0"/>
                                  </p:stCondLst>
                                  <p:childTnLst>
                                    <p:set>
                                      <p:cBhvr>
                                        <p:cTn id="234" dur="1" fill="hold">
                                          <p:stCondLst>
                                            <p:cond delay="0"/>
                                          </p:stCondLst>
                                        </p:cTn>
                                        <p:tgtEl>
                                          <p:spTgt spid="424"/>
                                        </p:tgtEl>
                                        <p:attrNameLst>
                                          <p:attrName>style.visibility</p:attrName>
                                        </p:attrNameLst>
                                      </p:cBhvr>
                                      <p:to>
                                        <p:strVal val="visible"/>
                                      </p:to>
                                    </p:set>
                                    <p:animEffect transition="in" filter="fade">
                                      <p:cBhvr>
                                        <p:cTn id="235" dur="500"/>
                                        <p:tgtEl>
                                          <p:spTgt spid="424"/>
                                        </p:tgtEl>
                                      </p:cBhvr>
                                    </p:animEffect>
                                  </p:childTnLst>
                                </p:cTn>
                              </p:par>
                              <p:par>
                                <p:cTn id="236" presetID="10" presetClass="entr" presetSubtype="0" fill="hold" nodeType="withEffect">
                                  <p:stCondLst>
                                    <p:cond delay="0"/>
                                  </p:stCondLst>
                                  <p:childTnLst>
                                    <p:set>
                                      <p:cBhvr>
                                        <p:cTn id="237" dur="1" fill="hold">
                                          <p:stCondLst>
                                            <p:cond delay="0"/>
                                          </p:stCondLst>
                                        </p:cTn>
                                        <p:tgtEl>
                                          <p:spTgt spid="425"/>
                                        </p:tgtEl>
                                        <p:attrNameLst>
                                          <p:attrName>style.visibility</p:attrName>
                                        </p:attrNameLst>
                                      </p:cBhvr>
                                      <p:to>
                                        <p:strVal val="visible"/>
                                      </p:to>
                                    </p:set>
                                    <p:animEffect transition="in" filter="fade">
                                      <p:cBhvr>
                                        <p:cTn id="238" dur="1000"/>
                                        <p:tgtEl>
                                          <p:spTgt spid="425"/>
                                        </p:tgtEl>
                                      </p:cBhvr>
                                    </p:animEffect>
                                  </p:childTnLst>
                                </p:cTn>
                              </p:par>
                              <p:par>
                                <p:cTn id="239" presetID="10" presetClass="entr" presetSubtype="0" fill="hold" nodeType="withEffect">
                                  <p:stCondLst>
                                    <p:cond delay="0"/>
                                  </p:stCondLst>
                                  <p:childTnLst>
                                    <p:set>
                                      <p:cBhvr>
                                        <p:cTn id="240" dur="1" fill="hold">
                                          <p:stCondLst>
                                            <p:cond delay="0"/>
                                          </p:stCondLst>
                                        </p:cTn>
                                        <p:tgtEl>
                                          <p:spTgt spid="426"/>
                                        </p:tgtEl>
                                        <p:attrNameLst>
                                          <p:attrName>style.visibility</p:attrName>
                                        </p:attrNameLst>
                                      </p:cBhvr>
                                      <p:to>
                                        <p:strVal val="visible"/>
                                      </p:to>
                                    </p:set>
                                    <p:animEffect transition="in" filter="fade">
                                      <p:cBhvr>
                                        <p:cTn id="241" dur="500"/>
                                        <p:tgtEl>
                                          <p:spTgt spid="426"/>
                                        </p:tgtEl>
                                      </p:cBhvr>
                                    </p:animEffect>
                                  </p:childTnLst>
                                </p:cTn>
                              </p:par>
                              <p:par>
                                <p:cTn id="242" presetID="10" presetClass="entr" presetSubtype="0" fill="hold" nodeType="withEffect">
                                  <p:stCondLst>
                                    <p:cond delay="0"/>
                                  </p:stCondLst>
                                  <p:childTnLst>
                                    <p:set>
                                      <p:cBhvr>
                                        <p:cTn id="243" dur="1" fill="hold">
                                          <p:stCondLst>
                                            <p:cond delay="0"/>
                                          </p:stCondLst>
                                        </p:cTn>
                                        <p:tgtEl>
                                          <p:spTgt spid="427"/>
                                        </p:tgtEl>
                                        <p:attrNameLst>
                                          <p:attrName>style.visibility</p:attrName>
                                        </p:attrNameLst>
                                      </p:cBhvr>
                                      <p:to>
                                        <p:strVal val="visible"/>
                                      </p:to>
                                    </p:set>
                                    <p:animEffect transition="in" filter="fade">
                                      <p:cBhvr>
                                        <p:cTn id="244" dur="500"/>
                                        <p:tgtEl>
                                          <p:spTgt spid="427"/>
                                        </p:tgtEl>
                                      </p:cBhvr>
                                    </p:animEffect>
                                  </p:childTnLst>
                                </p:cTn>
                              </p:par>
                              <p:par>
                                <p:cTn id="245" presetID="10" presetClass="entr" presetSubtype="0" fill="hold" nodeType="withEffect">
                                  <p:stCondLst>
                                    <p:cond delay="0"/>
                                  </p:stCondLst>
                                  <p:childTnLst>
                                    <p:set>
                                      <p:cBhvr>
                                        <p:cTn id="246" dur="1" fill="hold">
                                          <p:stCondLst>
                                            <p:cond delay="0"/>
                                          </p:stCondLst>
                                        </p:cTn>
                                        <p:tgtEl>
                                          <p:spTgt spid="428"/>
                                        </p:tgtEl>
                                        <p:attrNameLst>
                                          <p:attrName>style.visibility</p:attrName>
                                        </p:attrNameLst>
                                      </p:cBhvr>
                                      <p:to>
                                        <p:strVal val="visible"/>
                                      </p:to>
                                    </p:set>
                                    <p:animEffect transition="in" filter="fade">
                                      <p:cBhvr>
                                        <p:cTn id="247" dur="500"/>
                                        <p:tgtEl>
                                          <p:spTgt spid="428"/>
                                        </p:tgtEl>
                                      </p:cBhvr>
                                    </p:animEffect>
                                  </p:childTnLst>
                                </p:cTn>
                              </p:par>
                              <p:par>
                                <p:cTn id="248" presetID="10" presetClass="entr" presetSubtype="0" fill="hold" nodeType="withEffect">
                                  <p:stCondLst>
                                    <p:cond delay="0"/>
                                  </p:stCondLst>
                                  <p:childTnLst>
                                    <p:set>
                                      <p:cBhvr>
                                        <p:cTn id="249" dur="1" fill="hold">
                                          <p:stCondLst>
                                            <p:cond delay="0"/>
                                          </p:stCondLst>
                                        </p:cTn>
                                        <p:tgtEl>
                                          <p:spTgt spid="429"/>
                                        </p:tgtEl>
                                        <p:attrNameLst>
                                          <p:attrName>style.visibility</p:attrName>
                                        </p:attrNameLst>
                                      </p:cBhvr>
                                      <p:to>
                                        <p:strVal val="visible"/>
                                      </p:to>
                                    </p:set>
                                    <p:animEffect transition="in" filter="fade">
                                      <p:cBhvr>
                                        <p:cTn id="250" dur="500"/>
                                        <p:tgtEl>
                                          <p:spTgt spid="429"/>
                                        </p:tgtEl>
                                      </p:cBhvr>
                                    </p:animEffect>
                                  </p:childTnLst>
                                </p:cTn>
                              </p:par>
                              <p:par>
                                <p:cTn id="251" presetID="10" presetClass="entr" presetSubtype="0" fill="hold" nodeType="withEffect">
                                  <p:stCondLst>
                                    <p:cond delay="0"/>
                                  </p:stCondLst>
                                  <p:childTnLst>
                                    <p:set>
                                      <p:cBhvr>
                                        <p:cTn id="252" dur="1" fill="hold">
                                          <p:stCondLst>
                                            <p:cond delay="0"/>
                                          </p:stCondLst>
                                        </p:cTn>
                                        <p:tgtEl>
                                          <p:spTgt spid="430"/>
                                        </p:tgtEl>
                                        <p:attrNameLst>
                                          <p:attrName>style.visibility</p:attrName>
                                        </p:attrNameLst>
                                      </p:cBhvr>
                                      <p:to>
                                        <p:strVal val="visible"/>
                                      </p:to>
                                    </p:set>
                                    <p:animEffect transition="in" filter="fade">
                                      <p:cBhvr>
                                        <p:cTn id="253" dur="500"/>
                                        <p:tgtEl>
                                          <p:spTgt spid="430"/>
                                        </p:tgtEl>
                                      </p:cBhvr>
                                    </p:animEffect>
                                  </p:childTnLst>
                                </p:cTn>
                              </p:par>
                              <p:par>
                                <p:cTn id="254" presetID="10" presetClass="entr" presetSubtype="0" fill="hold" nodeType="withEffect">
                                  <p:stCondLst>
                                    <p:cond delay="0"/>
                                  </p:stCondLst>
                                  <p:childTnLst>
                                    <p:set>
                                      <p:cBhvr>
                                        <p:cTn id="255" dur="1" fill="hold">
                                          <p:stCondLst>
                                            <p:cond delay="0"/>
                                          </p:stCondLst>
                                        </p:cTn>
                                        <p:tgtEl>
                                          <p:spTgt spid="431"/>
                                        </p:tgtEl>
                                        <p:attrNameLst>
                                          <p:attrName>style.visibility</p:attrName>
                                        </p:attrNameLst>
                                      </p:cBhvr>
                                      <p:to>
                                        <p:strVal val="visible"/>
                                      </p:to>
                                    </p:set>
                                    <p:animEffect transition="in" filter="fade">
                                      <p:cBhvr>
                                        <p:cTn id="256" dur="500"/>
                                        <p:tgtEl>
                                          <p:spTgt spid="431"/>
                                        </p:tgtEl>
                                      </p:cBhvr>
                                    </p:animEffect>
                                  </p:childTnLst>
                                </p:cTn>
                              </p:par>
                              <p:par>
                                <p:cTn id="257" presetID="10" presetClass="entr" presetSubtype="0" fill="hold" nodeType="withEffect">
                                  <p:stCondLst>
                                    <p:cond delay="0"/>
                                  </p:stCondLst>
                                  <p:childTnLst>
                                    <p:set>
                                      <p:cBhvr>
                                        <p:cTn id="258" dur="1" fill="hold">
                                          <p:stCondLst>
                                            <p:cond delay="0"/>
                                          </p:stCondLst>
                                        </p:cTn>
                                        <p:tgtEl>
                                          <p:spTgt spid="432"/>
                                        </p:tgtEl>
                                        <p:attrNameLst>
                                          <p:attrName>style.visibility</p:attrName>
                                        </p:attrNameLst>
                                      </p:cBhvr>
                                      <p:to>
                                        <p:strVal val="visible"/>
                                      </p:to>
                                    </p:set>
                                    <p:animEffect transition="in" filter="fade">
                                      <p:cBhvr>
                                        <p:cTn id="259" dur="500"/>
                                        <p:tgtEl>
                                          <p:spTgt spid="432"/>
                                        </p:tgtEl>
                                      </p:cBhvr>
                                    </p:animEffect>
                                  </p:childTnLst>
                                </p:cTn>
                              </p:par>
                              <p:par>
                                <p:cTn id="260" presetID="10" presetClass="entr" presetSubtype="0" fill="hold" nodeType="withEffect">
                                  <p:stCondLst>
                                    <p:cond delay="0"/>
                                  </p:stCondLst>
                                  <p:childTnLst>
                                    <p:set>
                                      <p:cBhvr>
                                        <p:cTn id="261" dur="1" fill="hold">
                                          <p:stCondLst>
                                            <p:cond delay="0"/>
                                          </p:stCondLst>
                                        </p:cTn>
                                        <p:tgtEl>
                                          <p:spTgt spid="433"/>
                                        </p:tgtEl>
                                        <p:attrNameLst>
                                          <p:attrName>style.visibility</p:attrName>
                                        </p:attrNameLst>
                                      </p:cBhvr>
                                      <p:to>
                                        <p:strVal val="visible"/>
                                      </p:to>
                                    </p:set>
                                    <p:animEffect transition="in" filter="fade">
                                      <p:cBhvr>
                                        <p:cTn id="262" dur="500"/>
                                        <p:tgtEl>
                                          <p:spTgt spid="433"/>
                                        </p:tgtEl>
                                      </p:cBhvr>
                                    </p:animEffect>
                                  </p:childTnLst>
                                </p:cTn>
                              </p:par>
                              <p:par>
                                <p:cTn id="263" presetID="10" presetClass="entr" presetSubtype="0" fill="hold" nodeType="withEffect">
                                  <p:stCondLst>
                                    <p:cond delay="0"/>
                                  </p:stCondLst>
                                  <p:childTnLst>
                                    <p:set>
                                      <p:cBhvr>
                                        <p:cTn id="264" dur="1" fill="hold">
                                          <p:stCondLst>
                                            <p:cond delay="0"/>
                                          </p:stCondLst>
                                        </p:cTn>
                                        <p:tgtEl>
                                          <p:spTgt spid="434"/>
                                        </p:tgtEl>
                                        <p:attrNameLst>
                                          <p:attrName>style.visibility</p:attrName>
                                        </p:attrNameLst>
                                      </p:cBhvr>
                                      <p:to>
                                        <p:strVal val="visible"/>
                                      </p:to>
                                    </p:set>
                                    <p:animEffect transition="in" filter="fade">
                                      <p:cBhvr>
                                        <p:cTn id="265" dur="500"/>
                                        <p:tgtEl>
                                          <p:spTgt spid="434"/>
                                        </p:tgtEl>
                                      </p:cBhvr>
                                    </p:animEffect>
                                  </p:childTnLst>
                                </p:cTn>
                              </p:par>
                              <p:par>
                                <p:cTn id="266" presetID="10" presetClass="entr" presetSubtype="0" fill="hold" nodeType="withEffect">
                                  <p:stCondLst>
                                    <p:cond delay="0"/>
                                  </p:stCondLst>
                                  <p:childTnLst>
                                    <p:set>
                                      <p:cBhvr>
                                        <p:cTn id="267" dur="1" fill="hold">
                                          <p:stCondLst>
                                            <p:cond delay="0"/>
                                          </p:stCondLst>
                                        </p:cTn>
                                        <p:tgtEl>
                                          <p:spTgt spid="435"/>
                                        </p:tgtEl>
                                        <p:attrNameLst>
                                          <p:attrName>style.visibility</p:attrName>
                                        </p:attrNameLst>
                                      </p:cBhvr>
                                      <p:to>
                                        <p:strVal val="visible"/>
                                      </p:to>
                                    </p:set>
                                    <p:animEffect transition="in" filter="fade">
                                      <p:cBhvr>
                                        <p:cTn id="268" dur="500"/>
                                        <p:tgtEl>
                                          <p:spTgt spid="435"/>
                                        </p:tgtEl>
                                      </p:cBhvr>
                                    </p:animEffect>
                                  </p:childTnLst>
                                </p:cTn>
                              </p:par>
                              <p:par>
                                <p:cTn id="269" presetID="10" presetClass="entr" presetSubtype="0" fill="hold" nodeType="withEffect">
                                  <p:stCondLst>
                                    <p:cond delay="0"/>
                                  </p:stCondLst>
                                  <p:childTnLst>
                                    <p:set>
                                      <p:cBhvr>
                                        <p:cTn id="270" dur="1" fill="hold">
                                          <p:stCondLst>
                                            <p:cond delay="0"/>
                                          </p:stCondLst>
                                        </p:cTn>
                                        <p:tgtEl>
                                          <p:spTgt spid="436"/>
                                        </p:tgtEl>
                                        <p:attrNameLst>
                                          <p:attrName>style.visibility</p:attrName>
                                        </p:attrNameLst>
                                      </p:cBhvr>
                                      <p:to>
                                        <p:strVal val="visible"/>
                                      </p:to>
                                    </p:set>
                                    <p:animEffect transition="in" filter="fade">
                                      <p:cBhvr>
                                        <p:cTn id="271" dur="500"/>
                                        <p:tgtEl>
                                          <p:spTgt spid="436"/>
                                        </p:tgtEl>
                                      </p:cBhvr>
                                    </p:animEffect>
                                  </p:childTnLst>
                                </p:cTn>
                              </p:par>
                              <p:par>
                                <p:cTn id="272" presetID="10" presetClass="entr" presetSubtype="0" fill="hold" nodeType="withEffect">
                                  <p:stCondLst>
                                    <p:cond delay="0"/>
                                  </p:stCondLst>
                                  <p:childTnLst>
                                    <p:set>
                                      <p:cBhvr>
                                        <p:cTn id="273" dur="1" fill="hold">
                                          <p:stCondLst>
                                            <p:cond delay="0"/>
                                          </p:stCondLst>
                                        </p:cTn>
                                        <p:tgtEl>
                                          <p:spTgt spid="437"/>
                                        </p:tgtEl>
                                        <p:attrNameLst>
                                          <p:attrName>style.visibility</p:attrName>
                                        </p:attrNameLst>
                                      </p:cBhvr>
                                      <p:to>
                                        <p:strVal val="visible"/>
                                      </p:to>
                                    </p:set>
                                    <p:animEffect transition="in" filter="fade">
                                      <p:cBhvr>
                                        <p:cTn id="274" dur="500"/>
                                        <p:tgtEl>
                                          <p:spTgt spid="437"/>
                                        </p:tgtEl>
                                      </p:cBhvr>
                                    </p:animEffect>
                                  </p:childTnLst>
                                </p:cTn>
                              </p:par>
                              <p:par>
                                <p:cTn id="275" presetID="10" presetClass="entr" presetSubtype="0" fill="hold" nodeType="withEffect">
                                  <p:stCondLst>
                                    <p:cond delay="0"/>
                                  </p:stCondLst>
                                  <p:childTnLst>
                                    <p:set>
                                      <p:cBhvr>
                                        <p:cTn id="276" dur="1" fill="hold">
                                          <p:stCondLst>
                                            <p:cond delay="0"/>
                                          </p:stCondLst>
                                        </p:cTn>
                                        <p:tgtEl>
                                          <p:spTgt spid="438"/>
                                        </p:tgtEl>
                                        <p:attrNameLst>
                                          <p:attrName>style.visibility</p:attrName>
                                        </p:attrNameLst>
                                      </p:cBhvr>
                                      <p:to>
                                        <p:strVal val="visible"/>
                                      </p:to>
                                    </p:set>
                                    <p:animEffect transition="in" filter="fade">
                                      <p:cBhvr>
                                        <p:cTn id="277" dur="500"/>
                                        <p:tgtEl>
                                          <p:spTgt spid="438"/>
                                        </p:tgtEl>
                                      </p:cBhvr>
                                    </p:animEffect>
                                  </p:childTnLst>
                                </p:cTn>
                              </p:par>
                              <p:par>
                                <p:cTn id="278" presetID="10" presetClass="entr" presetSubtype="0" fill="hold" nodeType="withEffect">
                                  <p:stCondLst>
                                    <p:cond delay="0"/>
                                  </p:stCondLst>
                                  <p:childTnLst>
                                    <p:set>
                                      <p:cBhvr>
                                        <p:cTn id="279" dur="1" fill="hold">
                                          <p:stCondLst>
                                            <p:cond delay="0"/>
                                          </p:stCondLst>
                                        </p:cTn>
                                        <p:tgtEl>
                                          <p:spTgt spid="439"/>
                                        </p:tgtEl>
                                        <p:attrNameLst>
                                          <p:attrName>style.visibility</p:attrName>
                                        </p:attrNameLst>
                                      </p:cBhvr>
                                      <p:to>
                                        <p:strVal val="visible"/>
                                      </p:to>
                                    </p:set>
                                    <p:animEffect transition="in" filter="fade">
                                      <p:cBhvr>
                                        <p:cTn id="280" dur="500"/>
                                        <p:tgtEl>
                                          <p:spTgt spid="439"/>
                                        </p:tgtEl>
                                      </p:cBhvr>
                                    </p:animEffect>
                                  </p:childTnLst>
                                </p:cTn>
                              </p:par>
                              <p:par>
                                <p:cTn id="281" presetID="10" presetClass="entr" presetSubtype="0" fill="hold" nodeType="withEffect">
                                  <p:stCondLst>
                                    <p:cond delay="0"/>
                                  </p:stCondLst>
                                  <p:childTnLst>
                                    <p:set>
                                      <p:cBhvr>
                                        <p:cTn id="282" dur="1" fill="hold">
                                          <p:stCondLst>
                                            <p:cond delay="0"/>
                                          </p:stCondLst>
                                        </p:cTn>
                                        <p:tgtEl>
                                          <p:spTgt spid="440"/>
                                        </p:tgtEl>
                                        <p:attrNameLst>
                                          <p:attrName>style.visibility</p:attrName>
                                        </p:attrNameLst>
                                      </p:cBhvr>
                                      <p:to>
                                        <p:strVal val="visible"/>
                                      </p:to>
                                    </p:set>
                                    <p:animEffect transition="in" filter="fade">
                                      <p:cBhvr>
                                        <p:cTn id="283" dur="500"/>
                                        <p:tgtEl>
                                          <p:spTgt spid="440"/>
                                        </p:tgtEl>
                                      </p:cBhvr>
                                    </p:animEffect>
                                  </p:childTnLst>
                                </p:cTn>
                              </p:par>
                              <p:par>
                                <p:cTn id="284" presetID="10" presetClass="entr" presetSubtype="0" fill="hold" nodeType="withEffect">
                                  <p:stCondLst>
                                    <p:cond delay="0"/>
                                  </p:stCondLst>
                                  <p:childTnLst>
                                    <p:set>
                                      <p:cBhvr>
                                        <p:cTn id="285" dur="1" fill="hold">
                                          <p:stCondLst>
                                            <p:cond delay="0"/>
                                          </p:stCondLst>
                                        </p:cTn>
                                        <p:tgtEl>
                                          <p:spTgt spid="441"/>
                                        </p:tgtEl>
                                        <p:attrNameLst>
                                          <p:attrName>style.visibility</p:attrName>
                                        </p:attrNameLst>
                                      </p:cBhvr>
                                      <p:to>
                                        <p:strVal val="visible"/>
                                      </p:to>
                                    </p:set>
                                    <p:animEffect transition="in" filter="fade">
                                      <p:cBhvr>
                                        <p:cTn id="286" dur="500"/>
                                        <p:tgtEl>
                                          <p:spTgt spid="441"/>
                                        </p:tgtEl>
                                      </p:cBhvr>
                                    </p:animEffect>
                                  </p:childTnLst>
                                </p:cTn>
                              </p:par>
                              <p:par>
                                <p:cTn id="287" presetID="10" presetClass="entr" presetSubtype="0" fill="hold" nodeType="withEffect">
                                  <p:stCondLst>
                                    <p:cond delay="0"/>
                                  </p:stCondLst>
                                  <p:childTnLst>
                                    <p:set>
                                      <p:cBhvr>
                                        <p:cTn id="288" dur="1" fill="hold">
                                          <p:stCondLst>
                                            <p:cond delay="0"/>
                                          </p:stCondLst>
                                        </p:cTn>
                                        <p:tgtEl>
                                          <p:spTgt spid="442"/>
                                        </p:tgtEl>
                                        <p:attrNameLst>
                                          <p:attrName>style.visibility</p:attrName>
                                        </p:attrNameLst>
                                      </p:cBhvr>
                                      <p:to>
                                        <p:strVal val="visible"/>
                                      </p:to>
                                    </p:set>
                                    <p:animEffect transition="in" filter="fade">
                                      <p:cBhvr>
                                        <p:cTn id="289" dur="1000"/>
                                        <p:tgtEl>
                                          <p:spTgt spid="442"/>
                                        </p:tgtEl>
                                      </p:cBhvr>
                                    </p:animEffect>
                                  </p:childTnLst>
                                </p:cTn>
                              </p:par>
                              <p:par>
                                <p:cTn id="290" presetID="10" presetClass="entr" presetSubtype="0" fill="hold" nodeType="withEffect">
                                  <p:stCondLst>
                                    <p:cond delay="0"/>
                                  </p:stCondLst>
                                  <p:childTnLst>
                                    <p:set>
                                      <p:cBhvr>
                                        <p:cTn id="291" dur="1" fill="hold">
                                          <p:stCondLst>
                                            <p:cond delay="0"/>
                                          </p:stCondLst>
                                        </p:cTn>
                                        <p:tgtEl>
                                          <p:spTgt spid="443"/>
                                        </p:tgtEl>
                                        <p:attrNameLst>
                                          <p:attrName>style.visibility</p:attrName>
                                        </p:attrNameLst>
                                      </p:cBhvr>
                                      <p:to>
                                        <p:strVal val="visible"/>
                                      </p:to>
                                    </p:set>
                                    <p:animEffect transition="in" filter="fade">
                                      <p:cBhvr>
                                        <p:cTn id="292" dur="1000"/>
                                        <p:tgtEl>
                                          <p:spTgt spid="443"/>
                                        </p:tgtEl>
                                      </p:cBhvr>
                                    </p:animEffect>
                                  </p:childTnLst>
                                </p:cTn>
                              </p:par>
                              <p:par>
                                <p:cTn id="293" presetID="10" presetClass="entr" presetSubtype="0" fill="hold" nodeType="withEffect">
                                  <p:stCondLst>
                                    <p:cond delay="0"/>
                                  </p:stCondLst>
                                  <p:childTnLst>
                                    <p:set>
                                      <p:cBhvr>
                                        <p:cTn id="294" dur="1" fill="hold">
                                          <p:stCondLst>
                                            <p:cond delay="0"/>
                                          </p:stCondLst>
                                        </p:cTn>
                                        <p:tgtEl>
                                          <p:spTgt spid="444"/>
                                        </p:tgtEl>
                                        <p:attrNameLst>
                                          <p:attrName>style.visibility</p:attrName>
                                        </p:attrNameLst>
                                      </p:cBhvr>
                                      <p:to>
                                        <p:strVal val="visible"/>
                                      </p:to>
                                    </p:set>
                                    <p:animEffect transition="in" filter="fade">
                                      <p:cBhvr>
                                        <p:cTn id="295" dur="500"/>
                                        <p:tgtEl>
                                          <p:spTgt spid="444"/>
                                        </p:tgtEl>
                                      </p:cBhvr>
                                    </p:animEffect>
                                  </p:childTnLst>
                                </p:cTn>
                              </p:par>
                              <p:par>
                                <p:cTn id="296" presetID="10" presetClass="entr" presetSubtype="0" fill="hold" nodeType="withEffect">
                                  <p:stCondLst>
                                    <p:cond delay="0"/>
                                  </p:stCondLst>
                                  <p:childTnLst>
                                    <p:set>
                                      <p:cBhvr>
                                        <p:cTn id="297" dur="1" fill="hold">
                                          <p:stCondLst>
                                            <p:cond delay="0"/>
                                          </p:stCondLst>
                                        </p:cTn>
                                        <p:tgtEl>
                                          <p:spTgt spid="445"/>
                                        </p:tgtEl>
                                        <p:attrNameLst>
                                          <p:attrName>style.visibility</p:attrName>
                                        </p:attrNameLst>
                                      </p:cBhvr>
                                      <p:to>
                                        <p:strVal val="visible"/>
                                      </p:to>
                                    </p:set>
                                    <p:animEffect transition="in" filter="fade">
                                      <p:cBhvr>
                                        <p:cTn id="298" dur="500"/>
                                        <p:tgtEl>
                                          <p:spTgt spid="445"/>
                                        </p:tgtEl>
                                      </p:cBhvr>
                                    </p:animEffect>
                                  </p:childTnLst>
                                </p:cTn>
                              </p:par>
                              <p:par>
                                <p:cTn id="299" presetID="10" presetClass="entr" presetSubtype="0" fill="hold" nodeType="withEffect">
                                  <p:stCondLst>
                                    <p:cond delay="0"/>
                                  </p:stCondLst>
                                  <p:childTnLst>
                                    <p:set>
                                      <p:cBhvr>
                                        <p:cTn id="300" dur="1" fill="hold">
                                          <p:stCondLst>
                                            <p:cond delay="0"/>
                                          </p:stCondLst>
                                        </p:cTn>
                                        <p:tgtEl>
                                          <p:spTgt spid="446"/>
                                        </p:tgtEl>
                                        <p:attrNameLst>
                                          <p:attrName>style.visibility</p:attrName>
                                        </p:attrNameLst>
                                      </p:cBhvr>
                                      <p:to>
                                        <p:strVal val="visible"/>
                                      </p:to>
                                    </p:set>
                                    <p:animEffect transition="in" filter="fade">
                                      <p:cBhvr>
                                        <p:cTn id="301" dur="500"/>
                                        <p:tgtEl>
                                          <p:spTgt spid="446"/>
                                        </p:tgtEl>
                                      </p:cBhvr>
                                    </p:animEffect>
                                  </p:childTnLst>
                                </p:cTn>
                              </p:par>
                              <p:par>
                                <p:cTn id="302" presetID="10" presetClass="entr" presetSubtype="0" fill="hold" nodeType="withEffect">
                                  <p:stCondLst>
                                    <p:cond delay="0"/>
                                  </p:stCondLst>
                                  <p:childTnLst>
                                    <p:set>
                                      <p:cBhvr>
                                        <p:cTn id="303" dur="1" fill="hold">
                                          <p:stCondLst>
                                            <p:cond delay="0"/>
                                          </p:stCondLst>
                                        </p:cTn>
                                        <p:tgtEl>
                                          <p:spTgt spid="447"/>
                                        </p:tgtEl>
                                        <p:attrNameLst>
                                          <p:attrName>style.visibility</p:attrName>
                                        </p:attrNameLst>
                                      </p:cBhvr>
                                      <p:to>
                                        <p:strVal val="visible"/>
                                      </p:to>
                                    </p:set>
                                    <p:animEffect transition="in" filter="fade">
                                      <p:cBhvr>
                                        <p:cTn id="304" dur="500"/>
                                        <p:tgtEl>
                                          <p:spTgt spid="447"/>
                                        </p:tgtEl>
                                      </p:cBhvr>
                                    </p:animEffect>
                                  </p:childTnLst>
                                </p:cTn>
                              </p:par>
                              <p:par>
                                <p:cTn id="305" presetID="10" presetClass="entr" presetSubtype="0" fill="hold" nodeType="withEffect">
                                  <p:stCondLst>
                                    <p:cond delay="0"/>
                                  </p:stCondLst>
                                  <p:childTnLst>
                                    <p:set>
                                      <p:cBhvr>
                                        <p:cTn id="306" dur="1" fill="hold">
                                          <p:stCondLst>
                                            <p:cond delay="0"/>
                                          </p:stCondLst>
                                        </p:cTn>
                                        <p:tgtEl>
                                          <p:spTgt spid="448"/>
                                        </p:tgtEl>
                                        <p:attrNameLst>
                                          <p:attrName>style.visibility</p:attrName>
                                        </p:attrNameLst>
                                      </p:cBhvr>
                                      <p:to>
                                        <p:strVal val="visible"/>
                                      </p:to>
                                    </p:set>
                                    <p:animEffect transition="in" filter="fade">
                                      <p:cBhvr>
                                        <p:cTn id="307" dur="500"/>
                                        <p:tgtEl>
                                          <p:spTgt spid="448"/>
                                        </p:tgtEl>
                                      </p:cBhvr>
                                    </p:animEffect>
                                  </p:childTnLst>
                                </p:cTn>
                              </p:par>
                              <p:par>
                                <p:cTn id="308" presetID="10" presetClass="entr" presetSubtype="0" fill="hold" nodeType="withEffect">
                                  <p:stCondLst>
                                    <p:cond delay="0"/>
                                  </p:stCondLst>
                                  <p:childTnLst>
                                    <p:set>
                                      <p:cBhvr>
                                        <p:cTn id="309" dur="1" fill="hold">
                                          <p:stCondLst>
                                            <p:cond delay="0"/>
                                          </p:stCondLst>
                                        </p:cTn>
                                        <p:tgtEl>
                                          <p:spTgt spid="449"/>
                                        </p:tgtEl>
                                        <p:attrNameLst>
                                          <p:attrName>style.visibility</p:attrName>
                                        </p:attrNameLst>
                                      </p:cBhvr>
                                      <p:to>
                                        <p:strVal val="visible"/>
                                      </p:to>
                                    </p:set>
                                    <p:animEffect transition="in" filter="fade">
                                      <p:cBhvr>
                                        <p:cTn id="310" dur="500"/>
                                        <p:tgtEl>
                                          <p:spTgt spid="449"/>
                                        </p:tgtEl>
                                      </p:cBhvr>
                                    </p:animEffect>
                                  </p:childTnLst>
                                </p:cTn>
                              </p:par>
                              <p:par>
                                <p:cTn id="311" presetID="10" presetClass="entr" presetSubtype="0" fill="hold" nodeType="withEffect">
                                  <p:stCondLst>
                                    <p:cond delay="0"/>
                                  </p:stCondLst>
                                  <p:childTnLst>
                                    <p:set>
                                      <p:cBhvr>
                                        <p:cTn id="312" dur="1" fill="hold">
                                          <p:stCondLst>
                                            <p:cond delay="0"/>
                                          </p:stCondLst>
                                        </p:cTn>
                                        <p:tgtEl>
                                          <p:spTgt spid="450"/>
                                        </p:tgtEl>
                                        <p:attrNameLst>
                                          <p:attrName>style.visibility</p:attrName>
                                        </p:attrNameLst>
                                      </p:cBhvr>
                                      <p:to>
                                        <p:strVal val="visible"/>
                                      </p:to>
                                    </p:set>
                                    <p:animEffect transition="in" filter="fade">
                                      <p:cBhvr>
                                        <p:cTn id="313" dur="500"/>
                                        <p:tgtEl>
                                          <p:spTgt spid="450"/>
                                        </p:tgtEl>
                                      </p:cBhvr>
                                    </p:animEffect>
                                  </p:childTnLst>
                                </p:cTn>
                              </p:par>
                              <p:par>
                                <p:cTn id="314" presetID="10" presetClass="entr" presetSubtype="0" fill="hold" nodeType="withEffect">
                                  <p:stCondLst>
                                    <p:cond delay="0"/>
                                  </p:stCondLst>
                                  <p:childTnLst>
                                    <p:set>
                                      <p:cBhvr>
                                        <p:cTn id="315" dur="1" fill="hold">
                                          <p:stCondLst>
                                            <p:cond delay="0"/>
                                          </p:stCondLst>
                                        </p:cTn>
                                        <p:tgtEl>
                                          <p:spTgt spid="451"/>
                                        </p:tgtEl>
                                        <p:attrNameLst>
                                          <p:attrName>style.visibility</p:attrName>
                                        </p:attrNameLst>
                                      </p:cBhvr>
                                      <p:to>
                                        <p:strVal val="visible"/>
                                      </p:to>
                                    </p:set>
                                    <p:animEffect transition="in" filter="fade">
                                      <p:cBhvr>
                                        <p:cTn id="316" dur="500"/>
                                        <p:tgtEl>
                                          <p:spTgt spid="451"/>
                                        </p:tgtEl>
                                      </p:cBhvr>
                                    </p:animEffect>
                                  </p:childTnLst>
                                </p:cTn>
                              </p:par>
                              <p:par>
                                <p:cTn id="317" presetID="10" presetClass="entr" presetSubtype="0" fill="hold" nodeType="withEffect">
                                  <p:stCondLst>
                                    <p:cond delay="0"/>
                                  </p:stCondLst>
                                  <p:childTnLst>
                                    <p:set>
                                      <p:cBhvr>
                                        <p:cTn id="318" dur="1" fill="hold">
                                          <p:stCondLst>
                                            <p:cond delay="0"/>
                                          </p:stCondLst>
                                        </p:cTn>
                                        <p:tgtEl>
                                          <p:spTgt spid="452"/>
                                        </p:tgtEl>
                                        <p:attrNameLst>
                                          <p:attrName>style.visibility</p:attrName>
                                        </p:attrNameLst>
                                      </p:cBhvr>
                                      <p:to>
                                        <p:strVal val="visible"/>
                                      </p:to>
                                    </p:set>
                                    <p:animEffect transition="in" filter="fade">
                                      <p:cBhvr>
                                        <p:cTn id="319" dur="500"/>
                                        <p:tgtEl>
                                          <p:spTgt spid="452"/>
                                        </p:tgtEl>
                                      </p:cBhvr>
                                    </p:animEffect>
                                  </p:childTnLst>
                                </p:cTn>
                              </p:par>
                              <p:par>
                                <p:cTn id="320" presetID="10" presetClass="entr" presetSubtype="0" fill="hold" nodeType="withEffect">
                                  <p:stCondLst>
                                    <p:cond delay="0"/>
                                  </p:stCondLst>
                                  <p:childTnLst>
                                    <p:set>
                                      <p:cBhvr>
                                        <p:cTn id="321" dur="1" fill="hold">
                                          <p:stCondLst>
                                            <p:cond delay="0"/>
                                          </p:stCondLst>
                                        </p:cTn>
                                        <p:tgtEl>
                                          <p:spTgt spid="453"/>
                                        </p:tgtEl>
                                        <p:attrNameLst>
                                          <p:attrName>style.visibility</p:attrName>
                                        </p:attrNameLst>
                                      </p:cBhvr>
                                      <p:to>
                                        <p:strVal val="visible"/>
                                      </p:to>
                                    </p:set>
                                    <p:animEffect transition="in" filter="fade">
                                      <p:cBhvr>
                                        <p:cTn id="322" dur="500"/>
                                        <p:tgtEl>
                                          <p:spTgt spid="453"/>
                                        </p:tgtEl>
                                      </p:cBhvr>
                                    </p:animEffect>
                                  </p:childTnLst>
                                </p:cTn>
                              </p:par>
                              <p:par>
                                <p:cTn id="323" presetID="10" presetClass="entr" presetSubtype="0" fill="hold" nodeType="withEffect">
                                  <p:stCondLst>
                                    <p:cond delay="0"/>
                                  </p:stCondLst>
                                  <p:childTnLst>
                                    <p:set>
                                      <p:cBhvr>
                                        <p:cTn id="324" dur="1" fill="hold">
                                          <p:stCondLst>
                                            <p:cond delay="0"/>
                                          </p:stCondLst>
                                        </p:cTn>
                                        <p:tgtEl>
                                          <p:spTgt spid="454"/>
                                        </p:tgtEl>
                                        <p:attrNameLst>
                                          <p:attrName>style.visibility</p:attrName>
                                        </p:attrNameLst>
                                      </p:cBhvr>
                                      <p:to>
                                        <p:strVal val="visible"/>
                                      </p:to>
                                    </p:set>
                                    <p:animEffect transition="in" filter="fade">
                                      <p:cBhvr>
                                        <p:cTn id="325" dur="500"/>
                                        <p:tgtEl>
                                          <p:spTgt spid="454"/>
                                        </p:tgtEl>
                                      </p:cBhvr>
                                    </p:animEffect>
                                  </p:childTnLst>
                                </p:cTn>
                              </p:par>
                              <p:par>
                                <p:cTn id="326" presetID="10" presetClass="entr" presetSubtype="0" fill="hold" nodeType="withEffect">
                                  <p:stCondLst>
                                    <p:cond delay="0"/>
                                  </p:stCondLst>
                                  <p:childTnLst>
                                    <p:set>
                                      <p:cBhvr>
                                        <p:cTn id="327" dur="1" fill="hold">
                                          <p:stCondLst>
                                            <p:cond delay="0"/>
                                          </p:stCondLst>
                                        </p:cTn>
                                        <p:tgtEl>
                                          <p:spTgt spid="455"/>
                                        </p:tgtEl>
                                        <p:attrNameLst>
                                          <p:attrName>style.visibility</p:attrName>
                                        </p:attrNameLst>
                                      </p:cBhvr>
                                      <p:to>
                                        <p:strVal val="visible"/>
                                      </p:to>
                                    </p:set>
                                    <p:animEffect transition="in" filter="fade">
                                      <p:cBhvr>
                                        <p:cTn id="328" dur="500"/>
                                        <p:tgtEl>
                                          <p:spTgt spid="455"/>
                                        </p:tgtEl>
                                      </p:cBhvr>
                                    </p:animEffect>
                                  </p:childTnLst>
                                </p:cTn>
                              </p:par>
                              <p:par>
                                <p:cTn id="329" presetID="10" presetClass="entr" presetSubtype="0" fill="hold" nodeType="withEffect">
                                  <p:stCondLst>
                                    <p:cond delay="0"/>
                                  </p:stCondLst>
                                  <p:childTnLst>
                                    <p:set>
                                      <p:cBhvr>
                                        <p:cTn id="330" dur="1" fill="hold">
                                          <p:stCondLst>
                                            <p:cond delay="0"/>
                                          </p:stCondLst>
                                        </p:cTn>
                                        <p:tgtEl>
                                          <p:spTgt spid="456"/>
                                        </p:tgtEl>
                                        <p:attrNameLst>
                                          <p:attrName>style.visibility</p:attrName>
                                        </p:attrNameLst>
                                      </p:cBhvr>
                                      <p:to>
                                        <p:strVal val="visible"/>
                                      </p:to>
                                    </p:set>
                                    <p:animEffect transition="in" filter="fade">
                                      <p:cBhvr>
                                        <p:cTn id="331" dur="500"/>
                                        <p:tgtEl>
                                          <p:spTgt spid="456"/>
                                        </p:tgtEl>
                                      </p:cBhvr>
                                    </p:animEffect>
                                  </p:childTnLst>
                                </p:cTn>
                              </p:par>
                              <p:par>
                                <p:cTn id="332" presetID="10" presetClass="entr" presetSubtype="0" fill="hold" nodeType="withEffect">
                                  <p:stCondLst>
                                    <p:cond delay="0"/>
                                  </p:stCondLst>
                                  <p:childTnLst>
                                    <p:set>
                                      <p:cBhvr>
                                        <p:cTn id="333" dur="1" fill="hold">
                                          <p:stCondLst>
                                            <p:cond delay="0"/>
                                          </p:stCondLst>
                                        </p:cTn>
                                        <p:tgtEl>
                                          <p:spTgt spid="457"/>
                                        </p:tgtEl>
                                        <p:attrNameLst>
                                          <p:attrName>style.visibility</p:attrName>
                                        </p:attrNameLst>
                                      </p:cBhvr>
                                      <p:to>
                                        <p:strVal val="visible"/>
                                      </p:to>
                                    </p:set>
                                    <p:animEffect transition="in" filter="fade">
                                      <p:cBhvr>
                                        <p:cTn id="334" dur="500"/>
                                        <p:tgtEl>
                                          <p:spTgt spid="457"/>
                                        </p:tgtEl>
                                      </p:cBhvr>
                                    </p:animEffect>
                                  </p:childTnLst>
                                </p:cTn>
                              </p:par>
                              <p:par>
                                <p:cTn id="335" presetID="10" presetClass="entr" presetSubtype="0" fill="hold" nodeType="withEffect">
                                  <p:stCondLst>
                                    <p:cond delay="0"/>
                                  </p:stCondLst>
                                  <p:childTnLst>
                                    <p:set>
                                      <p:cBhvr>
                                        <p:cTn id="336" dur="1" fill="hold">
                                          <p:stCondLst>
                                            <p:cond delay="0"/>
                                          </p:stCondLst>
                                        </p:cTn>
                                        <p:tgtEl>
                                          <p:spTgt spid="458"/>
                                        </p:tgtEl>
                                        <p:attrNameLst>
                                          <p:attrName>style.visibility</p:attrName>
                                        </p:attrNameLst>
                                      </p:cBhvr>
                                      <p:to>
                                        <p:strVal val="visible"/>
                                      </p:to>
                                    </p:set>
                                    <p:animEffect transition="in" filter="fade">
                                      <p:cBhvr>
                                        <p:cTn id="337" dur="500"/>
                                        <p:tgtEl>
                                          <p:spTgt spid="458"/>
                                        </p:tgtEl>
                                      </p:cBhvr>
                                    </p:animEffect>
                                  </p:childTnLst>
                                </p:cTn>
                              </p:par>
                              <p:par>
                                <p:cTn id="338" presetID="10" presetClass="entr" presetSubtype="0" fill="hold" nodeType="withEffect">
                                  <p:stCondLst>
                                    <p:cond delay="0"/>
                                  </p:stCondLst>
                                  <p:childTnLst>
                                    <p:set>
                                      <p:cBhvr>
                                        <p:cTn id="339" dur="1" fill="hold">
                                          <p:stCondLst>
                                            <p:cond delay="0"/>
                                          </p:stCondLst>
                                        </p:cTn>
                                        <p:tgtEl>
                                          <p:spTgt spid="460"/>
                                        </p:tgtEl>
                                        <p:attrNameLst>
                                          <p:attrName>style.visibility</p:attrName>
                                        </p:attrNameLst>
                                      </p:cBhvr>
                                      <p:to>
                                        <p:strVal val="visible"/>
                                      </p:to>
                                    </p:set>
                                    <p:animEffect transition="in" filter="fade">
                                      <p:cBhvr>
                                        <p:cTn id="340" dur="1000"/>
                                        <p:tgtEl>
                                          <p:spTgt spid="460"/>
                                        </p:tgtEl>
                                      </p:cBhvr>
                                    </p:animEffect>
                                  </p:childTnLst>
                                </p:cTn>
                              </p:par>
                              <p:par>
                                <p:cTn id="341" presetID="10" presetClass="entr" presetSubtype="0" fill="hold" nodeType="withEffect">
                                  <p:stCondLst>
                                    <p:cond delay="0"/>
                                  </p:stCondLst>
                                  <p:childTnLst>
                                    <p:set>
                                      <p:cBhvr>
                                        <p:cTn id="342" dur="1" fill="hold">
                                          <p:stCondLst>
                                            <p:cond delay="0"/>
                                          </p:stCondLst>
                                        </p:cTn>
                                        <p:tgtEl>
                                          <p:spTgt spid="459"/>
                                        </p:tgtEl>
                                        <p:attrNameLst>
                                          <p:attrName>style.visibility</p:attrName>
                                        </p:attrNameLst>
                                      </p:cBhvr>
                                      <p:to>
                                        <p:strVal val="visible"/>
                                      </p:to>
                                    </p:set>
                                    <p:animEffect transition="in" filter="fade">
                                      <p:cBhvr>
                                        <p:cTn id="343" dur="1000"/>
                                        <p:tgtEl>
                                          <p:spTgt spid="459"/>
                                        </p:tgtEl>
                                      </p:cBhvr>
                                    </p:animEffec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462"/>
                                        </p:tgtEl>
                                        <p:attrNameLst>
                                          <p:attrName>style.visibility</p:attrName>
                                        </p:attrNameLst>
                                      </p:cBhvr>
                                      <p:to>
                                        <p:strVal val="visible"/>
                                      </p:to>
                                    </p:set>
                                  </p:childTnLst>
                                </p:cTn>
                              </p:par>
                              <p:par>
                                <p:cTn id="348" presetID="1" presetClass="entr" presetSubtype="0" fill="hold" nodeType="withEffect">
                                  <p:stCondLst>
                                    <p:cond delay="0"/>
                                  </p:stCondLst>
                                  <p:childTnLst>
                                    <p:set>
                                      <p:cBhvr>
                                        <p:cTn id="349"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3"/>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Some assumptions</a:t>
            </a:r>
            <a:endParaRPr sz="2600" b="1">
              <a:solidFill>
                <a:srgbClr val="1A1A1A"/>
              </a:solidFill>
              <a:latin typeface="Raleway"/>
              <a:ea typeface="Raleway"/>
              <a:cs typeface="Raleway"/>
              <a:sym typeface="Raleway"/>
            </a:endParaRPr>
          </a:p>
        </p:txBody>
      </p:sp>
      <p:sp>
        <p:nvSpPr>
          <p:cNvPr id="468" name="Google Shape;468;p43"/>
          <p:cNvSpPr txBox="1">
            <a:spLocks noGrp="1"/>
          </p:cNvSpPr>
          <p:nvPr>
            <p:ph type="body" idx="1"/>
          </p:nvPr>
        </p:nvSpPr>
        <p:spPr>
          <a:xfrm>
            <a:off x="381000" y="914400"/>
            <a:ext cx="8382000" cy="4047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595959"/>
              </a:buClr>
              <a:buSzPts val="1800"/>
              <a:buFont typeface="Lato"/>
              <a:buAutoNum type="arabicPeriod"/>
            </a:pPr>
            <a:r>
              <a:rPr lang="en" sz="1800" b="1" i="0" u="none" strike="noStrike" cap="none">
                <a:solidFill>
                  <a:srgbClr val="595959"/>
                </a:solidFill>
                <a:latin typeface="Lato"/>
                <a:ea typeface="Lato"/>
                <a:cs typeface="Lato"/>
                <a:sym typeface="Lato"/>
              </a:rPr>
              <a:t>High library complexity</a:t>
            </a:r>
            <a:endParaRPr b="1">
              <a:solidFill>
                <a:srgbClr val="595959"/>
              </a:solidFill>
              <a:latin typeface="Lato"/>
              <a:ea typeface="Lato"/>
              <a:cs typeface="Lato"/>
              <a:sym typeface="Lato"/>
            </a:endParaRPr>
          </a:p>
          <a:p>
            <a:pPr marL="593725" marR="0" lvl="1" indent="-288925" algn="l" rtl="0">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 #molecules in library &gt;&gt; #sequenced molecules</a:t>
            </a:r>
            <a:endParaRPr>
              <a:solidFill>
                <a:srgbClr val="595959"/>
              </a:solidFill>
              <a:latin typeface="Lato"/>
              <a:ea typeface="Lato"/>
              <a:cs typeface="Lato"/>
              <a:sym typeface="Lato"/>
            </a:endParaRPr>
          </a:p>
          <a:p>
            <a:pPr marL="342900" marR="0" lvl="0" indent="-342900" algn="l" rtl="0">
              <a:spcBef>
                <a:spcPts val="960"/>
              </a:spcBef>
              <a:spcAft>
                <a:spcPts val="0"/>
              </a:spcAft>
              <a:buClr>
                <a:srgbClr val="595959"/>
              </a:buClr>
              <a:buSzPts val="1800"/>
              <a:buFont typeface="Lato"/>
              <a:buAutoNum type="arabicPeriod"/>
            </a:pPr>
            <a:r>
              <a:rPr lang="en" sz="1800" b="1" i="0" u="none" strike="noStrike" cap="none">
                <a:solidFill>
                  <a:srgbClr val="595959"/>
                </a:solidFill>
                <a:latin typeface="Lato"/>
                <a:ea typeface="Lato"/>
                <a:cs typeface="Lato"/>
                <a:sym typeface="Lato"/>
              </a:rPr>
              <a:t>Short reads</a:t>
            </a:r>
            <a:endParaRPr b="1">
              <a:solidFill>
                <a:srgbClr val="595959"/>
              </a:solidFill>
              <a:latin typeface="Lato"/>
              <a:ea typeface="Lato"/>
              <a:cs typeface="Lato"/>
              <a:sym typeface="Lato"/>
            </a:endParaRPr>
          </a:p>
          <a:p>
            <a:pPr marL="593725" marR="0" lvl="1" indent="-288925" algn="l" rtl="0">
              <a:spcBef>
                <a:spcPts val="92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Read length &lt;&lt; sequenced molecule length</a:t>
            </a:r>
            <a:endParaRPr>
              <a:solidFill>
                <a:srgbClr val="595959"/>
              </a:solidFill>
              <a:latin typeface="Lato"/>
              <a:ea typeface="Lato"/>
              <a:cs typeface="Lato"/>
              <a:sym typeface="Lato"/>
            </a:endParaRPr>
          </a:p>
          <a:p>
            <a:pPr marL="0" marR="0" lvl="0" indent="0" algn="l" rtl="0">
              <a:spcBef>
                <a:spcPts val="960"/>
              </a:spcBef>
              <a:spcAft>
                <a:spcPts val="0"/>
              </a:spcAft>
              <a:buClr>
                <a:schemeClr val="dk1"/>
              </a:buClr>
              <a:buFont typeface="Arial"/>
              <a:buNone/>
            </a:pPr>
            <a:endParaRPr>
              <a:solidFill>
                <a:srgbClr val="595959"/>
              </a:solidFill>
              <a:latin typeface="Lato"/>
              <a:ea typeface="Lato"/>
              <a:cs typeface="Lato"/>
              <a:sym typeface="Lato"/>
            </a:endParaRPr>
          </a:p>
          <a:p>
            <a:pPr marL="0" marR="0" lvl="0" indent="0" algn="l" rtl="0">
              <a:spcBef>
                <a:spcPts val="960"/>
              </a:spcBef>
              <a:spcAft>
                <a:spcPts val="0"/>
              </a:spcAft>
              <a:buClr>
                <a:schemeClr val="dk1"/>
              </a:buClr>
              <a:buFont typeface="Arial"/>
              <a:buNone/>
            </a:pPr>
            <a:endParaRPr>
              <a:solidFill>
                <a:srgbClr val="595959"/>
              </a:solidFill>
              <a:latin typeface="Lato"/>
              <a:ea typeface="Lato"/>
              <a:cs typeface="Lato"/>
              <a:sym typeface="Lato"/>
            </a:endParaRPr>
          </a:p>
          <a:p>
            <a:pPr marL="0" marR="0" lvl="0" indent="0" algn="l" rtl="0">
              <a:spcBef>
                <a:spcPts val="960"/>
              </a:spcBef>
              <a:spcAft>
                <a:spcPts val="0"/>
              </a:spcAft>
              <a:buClr>
                <a:schemeClr val="dk1"/>
              </a:buClr>
              <a:buFont typeface="Arial"/>
              <a:buNone/>
            </a:pPr>
            <a:r>
              <a:rPr lang="en" sz="1800" i="0" u="none" strike="noStrike" cap="none">
                <a:solidFill>
                  <a:srgbClr val="595959"/>
                </a:solidFill>
                <a:latin typeface="Lato"/>
                <a:ea typeface="Lato"/>
                <a:cs typeface="Lato"/>
                <a:sym typeface="Lato"/>
              </a:rPr>
              <a:t>Not all applications satisfy this:</a:t>
            </a:r>
            <a:endParaRPr>
              <a:solidFill>
                <a:srgbClr val="595959"/>
              </a:solidFill>
              <a:latin typeface="Lato"/>
              <a:ea typeface="Lato"/>
              <a:cs typeface="Lato"/>
              <a:sym typeface="Lato"/>
            </a:endParaRPr>
          </a:p>
          <a:p>
            <a:pPr marL="593725" marR="0" lvl="1" indent="-301625" algn="l" rtl="0">
              <a:spcBef>
                <a:spcPts val="96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miRNA sequencing</a:t>
            </a:r>
            <a:endParaRPr>
              <a:solidFill>
                <a:srgbClr val="595959"/>
              </a:solidFill>
              <a:latin typeface="Lato"/>
              <a:ea typeface="Lato"/>
              <a:cs typeface="Lato"/>
              <a:sym typeface="Lato"/>
            </a:endParaRPr>
          </a:p>
          <a:p>
            <a:pPr marL="593725" marR="0" lvl="1" indent="-301625" algn="l" rtl="0">
              <a:spcBef>
                <a:spcPts val="96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Small input sequencing (e.g. single cell sequencing)</a:t>
            </a:r>
            <a:endParaRPr sz="1800" i="0" u="none" strike="noStrike" cap="none">
              <a:solidFill>
                <a:srgbClr val="595959"/>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4"/>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Challenges</a:t>
            </a:r>
            <a:endParaRPr sz="2600" b="1">
              <a:solidFill>
                <a:srgbClr val="1A1A1A"/>
              </a:solidFill>
              <a:latin typeface="Raleway"/>
              <a:ea typeface="Raleway"/>
              <a:cs typeface="Raleway"/>
              <a:sym typeface="Raleway"/>
            </a:endParaRPr>
          </a:p>
        </p:txBody>
      </p:sp>
      <p:sp>
        <p:nvSpPr>
          <p:cNvPr id="474" name="Google Shape;474;p44"/>
          <p:cNvSpPr txBox="1">
            <a:spLocks noGrp="1"/>
          </p:cNvSpPr>
          <p:nvPr>
            <p:ph type="body" idx="1"/>
          </p:nvPr>
        </p:nvSpPr>
        <p:spPr>
          <a:xfrm>
            <a:off x="381000" y="676050"/>
            <a:ext cx="8382000" cy="4369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100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Libraries satisfying assumptions 1 &amp; 2 only measure relative abundance</a:t>
            </a:r>
            <a:endParaRPr>
              <a:solidFill>
                <a:srgbClr val="595959"/>
              </a:solidFill>
              <a:latin typeface="Lato"/>
              <a:ea typeface="Lato"/>
              <a:cs typeface="Lato"/>
              <a:sym typeface="Lato"/>
            </a:endParaRPr>
          </a:p>
          <a:p>
            <a:pPr marL="342900" marR="0" lvl="0" indent="-342900" algn="l" rtl="0">
              <a:lnSpc>
                <a:spcPct val="115000"/>
              </a:lnSpc>
              <a:spcBef>
                <a:spcPts val="100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Key quantity: # fragments sequenced for each transcript.</a:t>
            </a:r>
            <a:endParaRPr sz="1800" i="0" u="none" strike="noStrike" cap="none">
              <a:solidFill>
                <a:srgbClr val="595959"/>
              </a:solidFill>
              <a:latin typeface="Lato"/>
              <a:ea typeface="Lato"/>
              <a:cs typeface="Lato"/>
              <a:sym typeface="Lato"/>
            </a:endParaRPr>
          </a:p>
          <a:p>
            <a:pPr marL="457200" marR="0" lvl="0" indent="0" algn="l" rtl="0">
              <a:lnSpc>
                <a:spcPct val="115000"/>
              </a:lnSpc>
              <a:spcBef>
                <a:spcPts val="1000"/>
              </a:spcBef>
              <a:spcAft>
                <a:spcPts val="0"/>
              </a:spcAft>
              <a:buNone/>
            </a:pPr>
            <a:r>
              <a:rPr lang="en" b="1">
                <a:solidFill>
                  <a:srgbClr val="595959"/>
                </a:solidFill>
                <a:latin typeface="Lato"/>
                <a:ea typeface="Lato"/>
                <a:cs typeface="Lato"/>
                <a:sym typeface="Lato"/>
              </a:rPr>
              <a:t>Data:</a:t>
            </a:r>
            <a:r>
              <a:rPr lang="en" sz="1600" b="1" i="0" u="none" strike="noStrike" cap="none">
                <a:solidFill>
                  <a:srgbClr val="595959"/>
                </a:solidFill>
                <a:latin typeface="Lato"/>
                <a:ea typeface="Lato"/>
                <a:cs typeface="Lato"/>
                <a:sym typeface="Lato"/>
              </a:rPr>
              <a:t> </a:t>
            </a:r>
            <a:r>
              <a:rPr lang="en" sz="1600" i="1">
                <a:solidFill>
                  <a:srgbClr val="595959"/>
                </a:solidFill>
                <a:latin typeface="Lato"/>
                <a:ea typeface="Lato"/>
                <a:cs typeface="Lato"/>
                <a:sym typeface="Lato"/>
              </a:rPr>
              <a:t>Aligned reads</a:t>
            </a:r>
            <a:endParaRPr sz="1600" i="1">
              <a:solidFill>
                <a:srgbClr val="595959"/>
              </a:solidFill>
              <a:latin typeface="Lato"/>
              <a:ea typeface="Lato"/>
              <a:cs typeface="Lato"/>
              <a:sym typeface="Lato"/>
            </a:endParaRPr>
          </a:p>
          <a:p>
            <a:pPr marL="457200" marR="0" lvl="0" indent="0" algn="l" rtl="0">
              <a:lnSpc>
                <a:spcPct val="115000"/>
              </a:lnSpc>
              <a:spcBef>
                <a:spcPts val="1000"/>
              </a:spcBef>
              <a:spcAft>
                <a:spcPts val="0"/>
              </a:spcAft>
              <a:buNone/>
            </a:pPr>
            <a:r>
              <a:rPr lang="en" b="1">
                <a:solidFill>
                  <a:srgbClr val="595959"/>
                </a:solidFill>
                <a:latin typeface="Lato"/>
                <a:ea typeface="Lato"/>
                <a:cs typeface="Lato"/>
                <a:sym typeface="Lato"/>
              </a:rPr>
              <a:t>Wanted</a:t>
            </a:r>
            <a:r>
              <a:rPr lang="en" sz="1600" i="1" u="none" strike="noStrike" cap="none">
                <a:solidFill>
                  <a:srgbClr val="595959"/>
                </a:solidFill>
                <a:latin typeface="Lato"/>
                <a:ea typeface="Lato"/>
                <a:cs typeface="Lato"/>
                <a:sym typeface="Lato"/>
              </a:rPr>
              <a:t>: transcript generated the observed read?</a:t>
            </a:r>
            <a:endParaRPr sz="1600" i="1" u="none" strike="noStrike" cap="none">
              <a:solidFill>
                <a:srgbClr val="595959"/>
              </a:solidFill>
              <a:latin typeface="Lato"/>
              <a:ea typeface="Lato"/>
              <a:cs typeface="Lato"/>
              <a:sym typeface="Lato"/>
            </a:endParaRPr>
          </a:p>
          <a:p>
            <a:pPr marL="457200" marR="0" lvl="0" indent="0" algn="l" rtl="0">
              <a:lnSpc>
                <a:spcPct val="115000"/>
              </a:lnSpc>
              <a:spcBef>
                <a:spcPts val="1000"/>
              </a:spcBef>
              <a:spcAft>
                <a:spcPts val="0"/>
              </a:spcAft>
              <a:buNone/>
            </a:pPr>
            <a:endParaRPr sz="1600" i="1">
              <a:solidFill>
                <a:srgbClr val="595959"/>
              </a:solidFill>
              <a:latin typeface="Lato"/>
              <a:ea typeface="Lato"/>
              <a:cs typeface="Lato"/>
              <a:sym typeface="Lato"/>
            </a:endParaRPr>
          </a:p>
          <a:p>
            <a:pPr marL="342900" marR="0" lvl="0" indent="-342900" algn="l" rtl="0">
              <a:lnSpc>
                <a:spcPct val="115000"/>
              </a:lnSpc>
              <a:spcBef>
                <a:spcPts val="100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Isn’t this easy?</a:t>
            </a:r>
            <a:endParaRPr>
              <a:solidFill>
                <a:srgbClr val="595959"/>
              </a:solidFill>
              <a:latin typeface="Lato"/>
              <a:ea typeface="Lato"/>
              <a:cs typeface="Lato"/>
              <a:sym typeface="Lato"/>
            </a:endParaRPr>
          </a:p>
          <a:p>
            <a:pPr marL="593725" marR="0" lvl="1" indent="-288925" algn="l" rtl="0">
              <a:lnSpc>
                <a:spcPct val="115000"/>
              </a:lnSpc>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Reads do not uniquely map</a:t>
            </a:r>
            <a:endParaRPr>
              <a:solidFill>
                <a:srgbClr val="595959"/>
              </a:solidFill>
              <a:latin typeface="Lato"/>
              <a:ea typeface="Lato"/>
              <a:cs typeface="Lato"/>
              <a:sym typeface="Lato"/>
            </a:endParaRPr>
          </a:p>
          <a:p>
            <a:pPr marL="593725" marR="0" lvl="1" indent="-288925" algn="l" rtl="0">
              <a:lnSpc>
                <a:spcPct val="115000"/>
              </a:lnSpc>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Genes have different isoforms with overlapping exons</a:t>
            </a:r>
            <a:endParaRPr>
              <a:solidFill>
                <a:srgbClr val="595959"/>
              </a:solidFill>
              <a:latin typeface="Lato"/>
              <a:ea typeface="Lato"/>
              <a:cs typeface="Lato"/>
              <a:sym typeface="Lato"/>
            </a:endParaRPr>
          </a:p>
          <a:p>
            <a:pPr marL="593725" marR="0" lvl="1" indent="-288925" algn="l" rtl="0">
              <a:lnSpc>
                <a:spcPct val="115000"/>
              </a:lnSpc>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Sequencing has a ~ 1% error rate</a:t>
            </a:r>
            <a:endParaRPr>
              <a:solidFill>
                <a:srgbClr val="595959"/>
              </a:solidFill>
              <a:latin typeface="Lato"/>
              <a:ea typeface="Lato"/>
              <a:cs typeface="Lato"/>
              <a:sym typeface="Lato"/>
            </a:endParaRPr>
          </a:p>
          <a:p>
            <a:pPr marL="593725" marR="0" lvl="1" indent="-288925" algn="l" rtl="0">
              <a:lnSpc>
                <a:spcPct val="115000"/>
              </a:lnSpc>
              <a:spcBef>
                <a:spcPts val="1000"/>
              </a:spcBef>
              <a:spcAft>
                <a:spcPts val="1000"/>
              </a:spcAft>
              <a:buClr>
                <a:srgbClr val="595959"/>
              </a:buClr>
              <a:buSzPts val="1600"/>
              <a:buFont typeface="Lato"/>
              <a:buChar char="•"/>
            </a:pPr>
            <a:r>
              <a:rPr lang="en" sz="1600" i="0" u="none" strike="noStrike" cap="none">
                <a:solidFill>
                  <a:srgbClr val="595959"/>
                </a:solidFill>
                <a:latin typeface="Lato"/>
                <a:ea typeface="Lato"/>
                <a:cs typeface="Lato"/>
                <a:sym typeface="Lato"/>
              </a:rPr>
              <a:t>Transcripts are not uniformly sequenced</a:t>
            </a:r>
            <a:endParaRPr sz="1600" i="0" u="none" strike="noStrike" cap="none">
              <a:solidFill>
                <a:srgbClr val="595959"/>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5"/>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The RNA-Seq quantification problem</a:t>
            </a:r>
            <a:endParaRPr sz="2600" b="1">
              <a:solidFill>
                <a:srgbClr val="1A1A1A"/>
              </a:solidFill>
              <a:latin typeface="Raleway"/>
              <a:ea typeface="Raleway"/>
              <a:cs typeface="Raleway"/>
              <a:sym typeface="Raleway"/>
            </a:endParaRPr>
          </a:p>
        </p:txBody>
      </p:sp>
      <p:sp>
        <p:nvSpPr>
          <p:cNvPr id="480" name="Google Shape;480;p45"/>
          <p:cNvSpPr txBox="1"/>
          <p:nvPr/>
        </p:nvSpPr>
        <p:spPr>
          <a:xfrm>
            <a:off x="423600" y="768175"/>
            <a:ext cx="7962000" cy="1840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 sz="2000">
                <a:solidFill>
                  <a:srgbClr val="595959"/>
                </a:solidFill>
                <a:latin typeface="Lato"/>
                <a:ea typeface="Lato"/>
                <a:cs typeface="Lato"/>
                <a:sym typeface="Lato"/>
              </a:rPr>
              <a:t>Let’s begin by simplifying the problem a bit:</a:t>
            </a:r>
            <a:endParaRPr sz="2000">
              <a:solidFill>
                <a:srgbClr val="595959"/>
              </a:solidFill>
              <a:latin typeface="Lato"/>
              <a:ea typeface="Lato"/>
              <a:cs typeface="Lato"/>
              <a:sym typeface="Lato"/>
            </a:endParaRPr>
          </a:p>
          <a:p>
            <a:pPr marL="285750" marR="0" lvl="0" indent="-285750" algn="l" rtl="0">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Start with a set of previous gene/transcript annotations</a:t>
            </a:r>
            <a:endParaRPr>
              <a:solidFill>
                <a:srgbClr val="595959"/>
              </a:solidFill>
              <a:latin typeface="Lato"/>
              <a:ea typeface="Lato"/>
              <a:cs typeface="Lato"/>
              <a:sym typeface="Lato"/>
            </a:endParaRPr>
          </a:p>
          <a:p>
            <a:pPr marL="285750" marR="0" lvl="0" indent="-285750" algn="l" rtl="0">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Assume only one isoform per gene</a:t>
            </a:r>
            <a:endParaRPr>
              <a:solidFill>
                <a:srgbClr val="595959"/>
              </a:solidFill>
              <a:latin typeface="Lato"/>
              <a:ea typeface="Lato"/>
              <a:cs typeface="Lato"/>
              <a:sym typeface="Lato"/>
            </a:endParaRPr>
          </a:p>
          <a:p>
            <a:pPr marL="285750" marR="0" lvl="0" indent="-285750" algn="l" rtl="0">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Assume 1-1 read to transcript correspondence</a:t>
            </a:r>
            <a:endParaRPr sz="2000">
              <a:solidFill>
                <a:srgbClr val="595959"/>
              </a:solidFill>
              <a:latin typeface="Lato"/>
              <a:ea typeface="Lato"/>
              <a:cs typeface="Lato"/>
              <a:sym typeface="Lato"/>
            </a:endParaRPr>
          </a:p>
        </p:txBody>
      </p:sp>
      <p:pic>
        <p:nvPicPr>
          <p:cNvPr id="481" name="Google Shape;481;p45"/>
          <p:cNvPicPr preferRelativeResize="0"/>
          <p:nvPr/>
        </p:nvPicPr>
        <p:blipFill rotWithShape="1">
          <a:blip r:embed="rId3">
            <a:alphaModFix/>
          </a:blip>
          <a:srcRect/>
          <a:stretch/>
        </p:blipFill>
        <p:spPr>
          <a:xfrm>
            <a:off x="1617440" y="3097551"/>
            <a:ext cx="5188800" cy="285900"/>
          </a:xfrm>
          <a:prstGeom prst="rect">
            <a:avLst/>
          </a:prstGeom>
          <a:noFill/>
          <a:ln>
            <a:noFill/>
          </a:ln>
        </p:spPr>
      </p:pic>
      <p:pic>
        <p:nvPicPr>
          <p:cNvPr id="482" name="Google Shape;482;p45"/>
          <p:cNvPicPr preferRelativeResize="0"/>
          <p:nvPr/>
        </p:nvPicPr>
        <p:blipFill rotWithShape="1">
          <a:blip r:embed="rId4">
            <a:alphaModFix/>
          </a:blip>
          <a:srcRect r="-1957"/>
          <a:stretch/>
        </p:blipFill>
        <p:spPr>
          <a:xfrm>
            <a:off x="1617440" y="3642101"/>
            <a:ext cx="4777800" cy="314400"/>
          </a:xfrm>
          <a:prstGeom prst="rect">
            <a:avLst/>
          </a:prstGeom>
          <a:noFill/>
          <a:ln>
            <a:noFill/>
          </a:ln>
        </p:spPr>
      </p:pic>
      <p:grpSp>
        <p:nvGrpSpPr>
          <p:cNvPr id="483" name="Google Shape;483;p45"/>
          <p:cNvGrpSpPr/>
          <p:nvPr/>
        </p:nvGrpSpPr>
        <p:grpSpPr>
          <a:xfrm>
            <a:off x="1617440" y="4135265"/>
            <a:ext cx="6536700" cy="363900"/>
            <a:chOff x="1617440" y="4135265"/>
            <a:chExt cx="6536700" cy="363900"/>
          </a:xfrm>
        </p:grpSpPr>
        <p:pic>
          <p:nvPicPr>
            <p:cNvPr id="484" name="Google Shape;484;p45"/>
            <p:cNvPicPr preferRelativeResize="0"/>
            <p:nvPr/>
          </p:nvPicPr>
          <p:blipFill rotWithShape="1">
            <a:blip r:embed="rId5">
              <a:alphaModFix/>
            </a:blip>
            <a:srcRect/>
            <a:stretch/>
          </p:blipFill>
          <p:spPr>
            <a:xfrm>
              <a:off x="1617440" y="4194884"/>
              <a:ext cx="1317600" cy="285900"/>
            </a:xfrm>
            <a:prstGeom prst="rect">
              <a:avLst/>
            </a:prstGeom>
            <a:noFill/>
            <a:ln>
              <a:noFill/>
            </a:ln>
          </p:spPr>
        </p:pic>
        <p:sp>
          <p:nvSpPr>
            <p:cNvPr id="485" name="Google Shape;485;p45"/>
            <p:cNvSpPr txBox="1"/>
            <p:nvPr/>
          </p:nvSpPr>
          <p:spPr>
            <a:xfrm>
              <a:off x="3076040" y="4135265"/>
              <a:ext cx="5078100" cy="36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rgbClr val="595959"/>
                  </a:solidFill>
                  <a:latin typeface="Calibri"/>
                  <a:ea typeface="Calibri"/>
                  <a:cs typeface="Calibri"/>
                  <a:sym typeface="Calibri"/>
                </a:rPr>
                <a:t>(Sequencing depth or total number of aligned reads)</a:t>
              </a:r>
              <a:endParaRPr sz="1800">
                <a:solidFill>
                  <a:srgbClr val="595959"/>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6"/>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The RNA-Seq quantification problem</a:t>
            </a:r>
            <a:endParaRPr sz="2600" b="1">
              <a:solidFill>
                <a:srgbClr val="1A1A1A"/>
              </a:solidFill>
              <a:latin typeface="Raleway"/>
              <a:ea typeface="Raleway"/>
              <a:cs typeface="Raleway"/>
              <a:sym typeface="Raleway"/>
            </a:endParaRPr>
          </a:p>
        </p:txBody>
      </p:sp>
      <p:pic>
        <p:nvPicPr>
          <p:cNvPr id="491" name="Google Shape;491;p46"/>
          <p:cNvPicPr preferRelativeResize="0"/>
          <p:nvPr/>
        </p:nvPicPr>
        <p:blipFill rotWithShape="1">
          <a:blip r:embed="rId3">
            <a:alphaModFix/>
          </a:blip>
          <a:srcRect r="30666"/>
          <a:stretch/>
        </p:blipFill>
        <p:spPr>
          <a:xfrm>
            <a:off x="1189200" y="2499049"/>
            <a:ext cx="6958500" cy="855600"/>
          </a:xfrm>
          <a:prstGeom prst="rect">
            <a:avLst/>
          </a:prstGeom>
          <a:noFill/>
          <a:ln>
            <a:noFill/>
          </a:ln>
        </p:spPr>
      </p:pic>
      <p:grpSp>
        <p:nvGrpSpPr>
          <p:cNvPr id="492" name="Google Shape;492;p46"/>
          <p:cNvGrpSpPr/>
          <p:nvPr/>
        </p:nvGrpSpPr>
        <p:grpSpPr>
          <a:xfrm>
            <a:off x="355907" y="3930475"/>
            <a:ext cx="5815643" cy="855600"/>
            <a:chOff x="355907" y="3930475"/>
            <a:chExt cx="5815643" cy="855600"/>
          </a:xfrm>
        </p:grpSpPr>
        <p:sp>
          <p:nvSpPr>
            <p:cNvPr id="493" name="Google Shape;493;p46"/>
            <p:cNvSpPr txBox="1"/>
            <p:nvPr/>
          </p:nvSpPr>
          <p:spPr>
            <a:xfrm>
              <a:off x="355907" y="4011230"/>
              <a:ext cx="4300800" cy="3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a:solidFill>
                    <a:srgbClr val="595959"/>
                  </a:solidFill>
                  <a:latin typeface="Lato"/>
                  <a:ea typeface="Lato"/>
                  <a:cs typeface="Lato"/>
                  <a:sym typeface="Lato"/>
                </a:rPr>
                <a:t>Which, has maximum probability at</a:t>
              </a:r>
              <a:endParaRPr sz="2000">
                <a:solidFill>
                  <a:srgbClr val="595959"/>
                </a:solidFill>
                <a:latin typeface="Lato"/>
                <a:ea typeface="Lato"/>
                <a:cs typeface="Lato"/>
                <a:sym typeface="Lato"/>
              </a:endParaRPr>
            </a:p>
          </p:txBody>
        </p:sp>
        <p:pic>
          <p:nvPicPr>
            <p:cNvPr id="494" name="Google Shape;494;p46"/>
            <p:cNvPicPr preferRelativeResize="0"/>
            <p:nvPr/>
          </p:nvPicPr>
          <p:blipFill rotWithShape="1">
            <a:blip r:embed="rId4">
              <a:alphaModFix/>
            </a:blip>
            <a:srcRect/>
            <a:stretch/>
          </p:blipFill>
          <p:spPr>
            <a:xfrm>
              <a:off x="4327450" y="3930475"/>
              <a:ext cx="1844100" cy="855600"/>
            </a:xfrm>
            <a:prstGeom prst="rect">
              <a:avLst/>
            </a:prstGeom>
            <a:noFill/>
            <a:ln>
              <a:noFill/>
            </a:ln>
          </p:spPr>
        </p:pic>
      </p:grpSp>
      <p:sp>
        <p:nvSpPr>
          <p:cNvPr id="495" name="Google Shape;495;p46"/>
          <p:cNvSpPr txBox="1"/>
          <p:nvPr/>
        </p:nvSpPr>
        <p:spPr>
          <a:xfrm>
            <a:off x="355900" y="803075"/>
            <a:ext cx="8382000" cy="1232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000"/>
              </a:spcBef>
              <a:spcAft>
                <a:spcPts val="1000"/>
              </a:spcAft>
              <a:buNone/>
            </a:pPr>
            <a:r>
              <a:rPr lang="en" sz="2000">
                <a:solidFill>
                  <a:srgbClr val="595959"/>
                </a:solidFill>
                <a:latin typeface="Lato"/>
                <a:ea typeface="Lato"/>
                <a:cs typeface="Lato"/>
                <a:sym typeface="Lato"/>
              </a:rPr>
              <a:t>When a success has probability </a:t>
            </a:r>
            <a:r>
              <a:rPr lang="en" sz="2000" b="1">
                <a:solidFill>
                  <a:srgbClr val="595959"/>
                </a:solidFill>
                <a:latin typeface="Lato"/>
                <a:ea typeface="Lato"/>
                <a:cs typeface="Lato"/>
                <a:sym typeface="Lato"/>
              </a:rPr>
              <a:t>𝛉</a:t>
            </a:r>
            <a:r>
              <a:rPr lang="en" sz="2000">
                <a:solidFill>
                  <a:srgbClr val="595959"/>
                </a:solidFill>
                <a:latin typeface="Lato"/>
                <a:ea typeface="Lato"/>
                <a:cs typeface="Lato"/>
                <a:sym typeface="Lato"/>
              </a:rPr>
              <a:t>,  the probability of </a:t>
            </a:r>
            <a:r>
              <a:rPr lang="en" sz="2000" b="1">
                <a:solidFill>
                  <a:srgbClr val="595959"/>
                </a:solidFill>
                <a:latin typeface="Lato"/>
                <a:ea typeface="Lato"/>
                <a:cs typeface="Lato"/>
                <a:sym typeface="Lato"/>
              </a:rPr>
              <a:t>n</a:t>
            </a:r>
            <a:r>
              <a:rPr lang="en" sz="2000">
                <a:solidFill>
                  <a:srgbClr val="595959"/>
                </a:solidFill>
                <a:latin typeface="Lato"/>
                <a:ea typeface="Lato"/>
                <a:cs typeface="Lato"/>
                <a:sym typeface="Lato"/>
              </a:rPr>
              <a:t> successes in </a:t>
            </a:r>
            <a:r>
              <a:rPr lang="en" sz="2000" b="1">
                <a:solidFill>
                  <a:srgbClr val="595959"/>
                </a:solidFill>
                <a:latin typeface="Lato"/>
                <a:ea typeface="Lato"/>
                <a:cs typeface="Lato"/>
                <a:sym typeface="Lato"/>
              </a:rPr>
              <a:t>N</a:t>
            </a:r>
            <a:r>
              <a:rPr lang="en" sz="2000">
                <a:solidFill>
                  <a:srgbClr val="595959"/>
                </a:solidFill>
                <a:latin typeface="Lato"/>
                <a:ea typeface="Lato"/>
                <a:cs typeface="Lato"/>
                <a:sym typeface="Lato"/>
              </a:rPr>
              <a:t> tries can be calculated by:</a:t>
            </a:r>
            <a:endParaRPr sz="2000">
              <a:solidFill>
                <a:srgbClr val="595959"/>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7"/>
          <p:cNvSpPr txBox="1">
            <a:spLocks noGrp="1"/>
          </p:cNvSpPr>
          <p:nvPr>
            <p:ph type="body" idx="1"/>
          </p:nvPr>
        </p:nvSpPr>
        <p:spPr>
          <a:xfrm>
            <a:off x="324850" y="889325"/>
            <a:ext cx="8382000" cy="4158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Sequenced reads are aligned to a reference sequence:</a:t>
            </a:r>
            <a:endParaRPr>
              <a:solidFill>
                <a:srgbClr val="595959"/>
              </a:solidFill>
              <a:latin typeface="Lato"/>
              <a:ea typeface="Lato"/>
              <a:cs typeface="Lato"/>
              <a:sym typeface="Lato"/>
            </a:endParaRPr>
          </a:p>
          <a:p>
            <a:pPr marL="593725" marR="0" lvl="1" indent="-288925" algn="l" rtl="0">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the species genome or </a:t>
            </a:r>
            <a:endParaRPr>
              <a:solidFill>
                <a:srgbClr val="595959"/>
              </a:solidFill>
              <a:latin typeface="Lato"/>
              <a:ea typeface="Lato"/>
              <a:cs typeface="Lato"/>
              <a:sym typeface="Lato"/>
            </a:endParaRPr>
          </a:p>
          <a:p>
            <a:pPr marL="593725" marR="0" lvl="1" indent="-288925" algn="l" rtl="0">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its transcriptome</a:t>
            </a:r>
            <a:endParaRPr sz="1600" i="0" u="none" strike="noStrike" cap="none">
              <a:solidFill>
                <a:srgbClr val="595959"/>
              </a:solidFill>
              <a:latin typeface="Lato"/>
              <a:ea typeface="Lato"/>
              <a:cs typeface="Lato"/>
              <a:sym typeface="Lato"/>
            </a:endParaRPr>
          </a:p>
          <a:p>
            <a:pPr marL="342900" marR="0" lvl="0" indent="-342900" algn="l" rtl="0">
              <a:spcBef>
                <a:spcPts val="100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Transcript abundance is measured:</a:t>
            </a:r>
            <a:endParaRPr>
              <a:solidFill>
                <a:srgbClr val="595959"/>
              </a:solidFill>
              <a:latin typeface="Lato"/>
              <a:ea typeface="Lato"/>
              <a:cs typeface="Lato"/>
              <a:sym typeface="Lato"/>
            </a:endParaRPr>
          </a:p>
          <a:p>
            <a:pPr marL="593725" marR="0" lvl="1" indent="-288925" algn="l" rtl="0">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By counting reads mapped to each transcript (not accurate when multiple isoforms or paralogs share sequence)</a:t>
            </a:r>
            <a:endParaRPr>
              <a:solidFill>
                <a:srgbClr val="595959"/>
              </a:solidFill>
              <a:latin typeface="Lato"/>
              <a:ea typeface="Lato"/>
              <a:cs typeface="Lato"/>
              <a:sym typeface="Lato"/>
            </a:endParaRPr>
          </a:p>
          <a:p>
            <a:pPr marL="593725" marR="0" lvl="1" indent="-288925" algn="l" rtl="0">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By solving a </a:t>
            </a:r>
            <a:r>
              <a:rPr lang="en">
                <a:solidFill>
                  <a:srgbClr val="595959"/>
                </a:solidFill>
                <a:latin typeface="Lato"/>
                <a:ea typeface="Lato"/>
                <a:cs typeface="Lato"/>
                <a:sym typeface="Lato"/>
              </a:rPr>
              <a:t>maximum</a:t>
            </a:r>
            <a:r>
              <a:rPr lang="en" sz="1600" i="0" u="none" strike="noStrike" cap="none">
                <a:solidFill>
                  <a:srgbClr val="595959"/>
                </a:solidFill>
                <a:latin typeface="Lato"/>
                <a:ea typeface="Lato"/>
                <a:cs typeface="Lato"/>
                <a:sym typeface="Lato"/>
              </a:rPr>
              <a:t> likelihood of the observed mapping given transcript abundance</a:t>
            </a:r>
            <a:endParaRPr sz="1600" i="0" u="none" strike="noStrike" cap="none">
              <a:solidFill>
                <a:srgbClr val="595959"/>
              </a:solidFill>
              <a:latin typeface="Lato"/>
              <a:ea typeface="Lato"/>
              <a:cs typeface="Lato"/>
              <a:sym typeface="Lato"/>
            </a:endParaRPr>
          </a:p>
          <a:p>
            <a:pPr marL="342900" marR="0" lvl="0" indent="-342900" algn="l" rtl="0">
              <a:spcBef>
                <a:spcPts val="1000"/>
              </a:spcBef>
              <a:spcAft>
                <a:spcPts val="0"/>
              </a:spcAft>
              <a:buClr>
                <a:srgbClr val="595959"/>
              </a:buClr>
              <a:buSzPts val="1800"/>
              <a:buFont typeface="Lato"/>
              <a:buChar char="●"/>
            </a:pPr>
            <a:r>
              <a:rPr lang="en" sz="1800" i="0" u="none" strike="noStrike" cap="none">
                <a:solidFill>
                  <a:srgbClr val="595959"/>
                </a:solidFill>
                <a:latin typeface="Lato"/>
                <a:ea typeface="Lato"/>
                <a:cs typeface="Lato"/>
                <a:sym typeface="Lato"/>
              </a:rPr>
              <a:t>To compare samples, the counts need to be normalized:</a:t>
            </a:r>
            <a:endParaRPr>
              <a:solidFill>
                <a:srgbClr val="595959"/>
              </a:solidFill>
              <a:latin typeface="Lato"/>
              <a:ea typeface="Lato"/>
              <a:cs typeface="Lato"/>
              <a:sym typeface="Lato"/>
            </a:endParaRPr>
          </a:p>
          <a:p>
            <a:pPr marL="593725" marR="0" lvl="1" indent="-288925" algn="l" rtl="0">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Libraries have different sequencing depth</a:t>
            </a:r>
            <a:endParaRPr>
              <a:solidFill>
                <a:srgbClr val="595959"/>
              </a:solidFill>
              <a:latin typeface="Lato"/>
              <a:ea typeface="Lato"/>
              <a:cs typeface="Lato"/>
              <a:sym typeface="Lato"/>
            </a:endParaRPr>
          </a:p>
          <a:p>
            <a:pPr marL="593725" marR="0" lvl="1" indent="-288925" algn="l" rtl="0">
              <a:spcBef>
                <a:spcPts val="1000"/>
              </a:spcBef>
              <a:spcAft>
                <a:spcPts val="0"/>
              </a:spcAft>
              <a:buClr>
                <a:srgbClr val="595959"/>
              </a:buClr>
              <a:buSzPts val="1600"/>
              <a:buFont typeface="Lato"/>
              <a:buChar char="○"/>
            </a:pPr>
            <a:r>
              <a:rPr lang="en" sz="1600" i="0" u="none" strike="noStrike" cap="none">
                <a:solidFill>
                  <a:srgbClr val="595959"/>
                </a:solidFill>
                <a:latin typeface="Lato"/>
                <a:ea typeface="Lato"/>
                <a:cs typeface="Lato"/>
                <a:sym typeface="Lato"/>
              </a:rPr>
              <a:t>Sample composition may be different</a:t>
            </a:r>
            <a:endParaRPr>
              <a:solidFill>
                <a:srgbClr val="595959"/>
              </a:solidFill>
              <a:latin typeface="Lato"/>
              <a:ea typeface="Lato"/>
              <a:cs typeface="Lato"/>
              <a:sym typeface="Lato"/>
            </a:endParaRPr>
          </a:p>
          <a:p>
            <a:pPr marL="593725" marR="0" lvl="1" indent="-288925" algn="l" rtl="0">
              <a:spcBef>
                <a:spcPts val="1000"/>
              </a:spcBef>
              <a:spcAft>
                <a:spcPts val="1000"/>
              </a:spcAft>
              <a:buClr>
                <a:srgbClr val="595959"/>
              </a:buClr>
              <a:buSzPts val="1600"/>
              <a:buFont typeface="Lato"/>
              <a:buChar char="○"/>
            </a:pPr>
            <a:r>
              <a:rPr lang="en" sz="1600" i="0" u="none" strike="noStrike" cap="none">
                <a:solidFill>
                  <a:srgbClr val="595959"/>
                </a:solidFill>
                <a:latin typeface="Lato"/>
                <a:ea typeface="Lato"/>
                <a:cs typeface="Lato"/>
                <a:sym typeface="Lato"/>
              </a:rPr>
              <a:t>Most standard normalization: counts → Transcripts per Million (TPM) units</a:t>
            </a:r>
            <a:endParaRPr sz="1600" i="0" u="none" strike="noStrike" cap="none">
              <a:solidFill>
                <a:srgbClr val="595959"/>
              </a:solidFill>
              <a:latin typeface="Lato"/>
              <a:ea typeface="Lato"/>
              <a:cs typeface="Lato"/>
              <a:sym typeface="Lato"/>
            </a:endParaRPr>
          </a:p>
        </p:txBody>
      </p:sp>
      <p:sp>
        <p:nvSpPr>
          <p:cNvPr id="501" name="Google Shape;501;p47"/>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The process of RNA-Seq quantification</a:t>
            </a:r>
            <a:endParaRPr sz="2600" b="1">
              <a:solidFill>
                <a:srgbClr val="1A1A1A"/>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8"/>
          <p:cNvSpPr txBox="1">
            <a:spLocks noGrp="1"/>
          </p:cNvSpPr>
          <p:nvPr>
            <p:ph type="title"/>
          </p:nvPr>
        </p:nvSpPr>
        <p:spPr>
          <a:xfrm>
            <a:off x="381000" y="114300"/>
            <a:ext cx="8382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600" b="1">
                <a:solidFill>
                  <a:srgbClr val="1A1A1A"/>
                </a:solidFill>
                <a:latin typeface="Raleway"/>
                <a:ea typeface="Raleway"/>
                <a:cs typeface="Raleway"/>
                <a:sym typeface="Raleway"/>
              </a:rPr>
              <a:t>What are we normalizing?</a:t>
            </a:r>
            <a:endParaRPr sz="2600" b="1">
              <a:solidFill>
                <a:srgbClr val="1A1A1A"/>
              </a:solidFill>
              <a:latin typeface="Raleway"/>
              <a:ea typeface="Raleway"/>
              <a:cs typeface="Raleway"/>
              <a:sym typeface="Raleway"/>
            </a:endParaRPr>
          </a:p>
        </p:txBody>
      </p:sp>
      <p:pic>
        <p:nvPicPr>
          <p:cNvPr id="507" name="Google Shape;507;p48" descr="lecture4.counts.scatter.no.xyline.png"/>
          <p:cNvPicPr preferRelativeResize="0"/>
          <p:nvPr/>
        </p:nvPicPr>
        <p:blipFill rotWithShape="1">
          <a:blip r:embed="rId3">
            <a:alphaModFix/>
          </a:blip>
          <a:srcRect/>
          <a:stretch/>
        </p:blipFill>
        <p:spPr>
          <a:xfrm>
            <a:off x="2590800" y="1143000"/>
            <a:ext cx="3886200" cy="3886200"/>
          </a:xfrm>
          <a:prstGeom prst="rect">
            <a:avLst/>
          </a:prstGeom>
          <a:noFill/>
          <a:ln>
            <a:noFill/>
          </a:ln>
        </p:spPr>
      </p:pic>
      <p:sp>
        <p:nvSpPr>
          <p:cNvPr id="508" name="Google Shape;508;p48"/>
          <p:cNvSpPr txBox="1"/>
          <p:nvPr/>
        </p:nvSpPr>
        <p:spPr>
          <a:xfrm>
            <a:off x="2743200" y="1066800"/>
            <a:ext cx="3198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rgbClr val="595959"/>
                </a:solidFill>
                <a:latin typeface="Lato"/>
                <a:ea typeface="Lato"/>
                <a:cs typeface="Lato"/>
                <a:sym typeface="Lato"/>
              </a:rPr>
              <a:t>A typical replicate scatter plot</a:t>
            </a:r>
            <a:endParaRPr>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1898</Words>
  <Application>Microsoft Macintosh PowerPoint</Application>
  <PresentationFormat>On-screen Show (16:9)</PresentationFormat>
  <Paragraphs>232</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Gill Sans</vt:lpstr>
      <vt:lpstr>Lato</vt:lpstr>
      <vt:lpstr>Calibri</vt:lpstr>
      <vt:lpstr>Arial</vt:lpstr>
      <vt:lpstr>Helvetica Neue</vt:lpstr>
      <vt:lpstr>Raleway</vt:lpstr>
      <vt:lpstr>Tahoma</vt:lpstr>
      <vt:lpstr>Streamline</vt:lpstr>
      <vt:lpstr>Default Theme</vt:lpstr>
      <vt:lpstr>Transcriptome quantification</vt:lpstr>
      <vt:lpstr>PowerPoint Presentation</vt:lpstr>
      <vt:lpstr>RNA-Seq quantification</vt:lpstr>
      <vt:lpstr>Some assumptions</vt:lpstr>
      <vt:lpstr>Challenges</vt:lpstr>
      <vt:lpstr>The RNA-Seq quantification problem</vt:lpstr>
      <vt:lpstr>The RNA-Seq quantification problem</vt:lpstr>
      <vt:lpstr>The process of RNA-Seq quantification</vt:lpstr>
      <vt:lpstr>What are we normalizing?</vt:lpstr>
      <vt:lpstr>What are we normalizing?</vt:lpstr>
      <vt:lpstr>But, what happens when there are different isoforms? </vt:lpstr>
      <vt:lpstr>A probabilistic approach: Isoform deconvolution</vt:lpstr>
      <vt:lpstr>PowerPoint Presentation</vt:lpstr>
      <vt:lpstr>PowerPoint Presentation</vt:lpstr>
      <vt:lpstr>Isoform deconvolution</vt:lpstr>
      <vt:lpstr>Summary: Current quantification models are complex</vt:lpstr>
      <vt:lpstr>The gene expression table</vt:lpstr>
      <vt:lpstr>RNA-Seq libraries revisited: End-sequence libraries</vt:lpstr>
      <vt:lpstr>RNA-Seq libraries</vt:lpstr>
      <vt:lpstr>End-sequencing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Transcriptome quantification</dc:title>
  <cp:lastModifiedBy>Kucukural, Alper</cp:lastModifiedBy>
  <cp:revision>1</cp:revision>
  <dcterms:modified xsi:type="dcterms:W3CDTF">2022-01-19T17:10:39Z</dcterms:modified>
</cp:coreProperties>
</file>