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7FC41D-5CB3-4116-B0C8-277E2236A666}">
  <a:tblStyle styleId="{277FC41D-5CB3-4116-B0C8-277E2236A6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4.xml"/><Relationship Id="rId22" Type="http://schemas.openxmlformats.org/officeDocument/2006/relationships/font" Target="fonts/Lato-italic.fntdata"/><Relationship Id="rId10" Type="http://schemas.openxmlformats.org/officeDocument/2006/relationships/slide" Target="slides/slide3.xml"/><Relationship Id="rId21" Type="http://schemas.openxmlformats.org/officeDocument/2006/relationships/font" Target="fonts/Lato-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slideMaster" Target="slideMasters/slideMaster2.xml"/><Relationship Id="rId18" Type="http://schemas.openxmlformats.org/officeDocument/2006/relationships/font" Target="fonts/Raleway-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fa5d64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fa5d64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3a35a2a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a35a2a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f2c3c60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f2c3c60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files have some common characteristics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2f2c3c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f2c3c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Curiously the FASTA format exists since 1988!</a:t>
            </a:r>
            <a:endParaRPr/>
          </a:p>
          <a:p>
            <a:pPr indent="0" lvl="0" marL="0" rtl="0" algn="l">
              <a:spcBef>
                <a:spcPts val="0"/>
              </a:spcBef>
              <a:spcAft>
                <a:spcPts val="0"/>
              </a:spcAft>
              <a:buNone/>
            </a:pPr>
            <a:r>
              <a:rPr lang="en"/>
              <a:t>Legacy from the sequence search algorithm with the same name, very similar to BLAST</a:t>
            </a:r>
            <a:endParaRPr/>
          </a:p>
          <a:p>
            <a:pPr indent="0" lvl="0" marL="0" rtl="0" algn="l">
              <a:spcBef>
                <a:spcPts val="0"/>
              </a:spcBef>
              <a:spcAft>
                <a:spcPts val="0"/>
              </a:spcAft>
              <a:buNone/>
            </a:pPr>
            <a:r>
              <a:rPr lang="en"/>
              <a:t>It has since then become the universal standard for storing basic sequence information (protein or nucleic acid)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2f2c3c6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2f2c3c6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Fastq was developed more recently, originally for SANGER sequencing information and base qualities.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 information for a sequence identification is in the first line</a:t>
            </a:r>
            <a:endParaRPr/>
          </a:p>
          <a:p>
            <a:pPr indent="0" lvl="0" marL="0" rtl="0" algn="l">
              <a:spcBef>
                <a:spcPts val="0"/>
              </a:spcBef>
              <a:spcAft>
                <a:spcPts val="0"/>
              </a:spcAft>
              <a:buNone/>
            </a:pPr>
            <a:r>
              <a:rPr lang="en"/>
              <a:t>Always starts with @ (similar to the FASTA &gt;) followed by an identifier for the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line is the proper sequence of the fragment that was read and decoded by the instrument. </a:t>
            </a:r>
            <a:endParaRPr/>
          </a:p>
          <a:p>
            <a:pPr indent="0" lvl="0" marL="0" rtl="0" algn="l">
              <a:spcBef>
                <a:spcPts val="0"/>
              </a:spcBef>
              <a:spcAft>
                <a:spcPts val="0"/>
              </a:spcAft>
              <a:buNone/>
            </a:pPr>
            <a:r>
              <a:rPr lang="en"/>
              <a:t>Same as the FASTA format but usually in high throughput methods the reads are short, they </a:t>
            </a:r>
            <a:r>
              <a:rPr lang="en"/>
              <a:t>commonly </a:t>
            </a:r>
            <a:r>
              <a:rPr lang="en"/>
              <a:t>range from as little as 20nt to 150bp or even 300bp (illumina) and much longer for other platforms such as pacbio or nanopore which we will not go into.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3rd line is a separator, to signal the end of the sequence, it always starts with a + sign and is usually left empty or repeats the information in the 1st line (read name), but this is not used currently because in big files it will make the file even bigger and you would waste precious storage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 4th line contains a string that tells you the quality of each base that was read. This is the main difference from the FASTA.</a:t>
            </a:r>
            <a:endParaRPr/>
          </a:p>
          <a:p>
            <a:pPr indent="0" lvl="0" marL="0" rtl="0" algn="l">
              <a:spcBef>
                <a:spcPts val="0"/>
              </a:spcBef>
              <a:spcAft>
                <a:spcPts val="0"/>
              </a:spcAft>
              <a:buNone/>
            </a:pPr>
            <a:r>
              <a:rPr lang="en"/>
              <a:t>So the 4th line will have the same length as the second line (sequence), and each of these characters encodes a quality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a FASTA file, a FASTQ file can contain information on one or multiple sequences, with the same structure </a:t>
            </a:r>
            <a:r>
              <a:rPr lang="en"/>
              <a:t>maintained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***caution note, </a:t>
            </a:r>
            <a:r>
              <a:rPr lang="en"/>
              <a:t>technically</a:t>
            </a:r>
            <a:r>
              <a:rPr lang="en"/>
              <a:t> the sequence and quality information can span more than one line, so you should not assume any fastq in the world will have 4 lines per sequence, but this is the more common use from modern sequencing software.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2f2c3c60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f2c3c60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r</a:t>
            </a:r>
            <a:r>
              <a:rPr lang="en"/>
              <a:t>ead name identifier is composed of a series of strings separated by colons. (Illumina standard described here)</a:t>
            </a:r>
            <a:endParaRPr/>
          </a:p>
          <a:p>
            <a:pPr indent="0" lvl="0" marL="0" rtl="0" algn="l">
              <a:spcBef>
                <a:spcPts val="0"/>
              </a:spcBef>
              <a:spcAft>
                <a:spcPts val="0"/>
              </a:spcAft>
              <a:buNone/>
            </a:pPr>
            <a:r>
              <a:rPr lang="en"/>
              <a:t>They each give an information about: </a:t>
            </a:r>
            <a:endParaRPr/>
          </a:p>
          <a:p>
            <a:pPr indent="0" lvl="0" marL="0" rtl="0" algn="l">
              <a:spcBef>
                <a:spcPts val="0"/>
              </a:spcBef>
              <a:spcAft>
                <a:spcPts val="0"/>
              </a:spcAft>
              <a:buNone/>
            </a:pPr>
            <a:r>
              <a:rPr lang="en"/>
              <a:t>the sequencing instrument used, </a:t>
            </a:r>
            <a:endParaRPr/>
          </a:p>
          <a:p>
            <a:pPr indent="0" lvl="0" marL="0" rtl="0" algn="l">
              <a:spcBef>
                <a:spcPts val="0"/>
              </a:spcBef>
              <a:spcAft>
                <a:spcPts val="0"/>
              </a:spcAft>
              <a:buNone/>
            </a:pPr>
            <a:r>
              <a:rPr lang="en"/>
              <a:t>the run number, </a:t>
            </a:r>
            <a:endParaRPr/>
          </a:p>
          <a:p>
            <a:pPr indent="0" lvl="0" marL="0" rtl="0" algn="l">
              <a:spcBef>
                <a:spcPts val="0"/>
              </a:spcBef>
              <a:spcAft>
                <a:spcPts val="0"/>
              </a:spcAft>
              <a:buNone/>
            </a:pPr>
            <a:r>
              <a:rPr lang="en"/>
              <a:t>the serial number of the flowcell, </a:t>
            </a:r>
            <a:endParaRPr/>
          </a:p>
          <a:p>
            <a:pPr indent="0" lvl="0" marL="0" rtl="0" algn="l">
              <a:spcBef>
                <a:spcPts val="0"/>
              </a:spcBef>
              <a:spcAft>
                <a:spcPts val="0"/>
              </a:spcAft>
              <a:buNone/>
            </a:pPr>
            <a:r>
              <a:rPr lang="en"/>
              <a:t>and the coordinates of the read location in the flowcell.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Additional information may or may not be present after a space, this can include if the read is the first or second in a pair, and the barcode used for this sequenced sample. </a:t>
            </a:r>
            <a:endParaRPr/>
          </a:p>
          <a:p>
            <a:pPr indent="0" lvl="0" marL="0" rtl="0" algn="l">
              <a:spcBef>
                <a:spcPts val="0"/>
              </a:spcBef>
              <a:spcAft>
                <a:spcPts val="0"/>
              </a:spcAft>
              <a:buNone/>
            </a:pPr>
            <a:r>
              <a:rPr lang="en"/>
              <a:t>This is the barcode that you used to label all fragments of DNA or cDNA from a single sample with, to be able to pool multiple libraries in a single sequencing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Reasons this may be useful: quality control, or detective work!</a:t>
            </a:r>
            <a:endParaRPr/>
          </a:p>
          <a:p>
            <a:pPr indent="0" lvl="0" marL="0" rtl="0" algn="l">
              <a:spcBef>
                <a:spcPts val="0"/>
              </a:spcBef>
              <a:spcAft>
                <a:spcPts val="0"/>
              </a:spcAft>
              <a:buNone/>
            </a:pPr>
            <a:r>
              <a:rPr lang="en"/>
              <a:t>Were all these reads sequenced at the same time? Same library? Is there a problem with a flowcell? With an area of a flowcell? You are not expected to do these technical things on your own but when you have a failed run and contact illumina they may use the information to determine if there was a problem in the system!</a:t>
            </a:r>
            <a:endParaRPr/>
          </a:p>
          <a:p>
            <a:pPr indent="0" lvl="0" marL="0" rtl="0" algn="l">
              <a:spcBef>
                <a:spcPts val="0"/>
              </a:spcBef>
              <a:spcAft>
                <a:spcPts val="0"/>
              </a:spcAft>
              <a:buNone/>
            </a:pPr>
            <a:r>
              <a:rPr lang="en"/>
              <a:t>Otherwise, you will more commonly use it to know if samples have batch effects, or which reads came from a given barcode…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2f2c3c60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2f2c3c60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22222"/>
                </a:solidFill>
                <a:highlight>
                  <a:srgbClr val="FFFFFF"/>
                </a:highlight>
              </a:rPr>
              <a:t>To generate the sequence, the software makes a “call” for which base was read at each position.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The quality score reflects how confident you can be in that call.</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Why should you care???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Used for assessment of sequence quality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Or for identifying and removing low-quality sequence (trimming)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2f2c3c60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f2c3c60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Sequencing results</a:t>
            </a:r>
            <a:endParaRPr/>
          </a:p>
        </p:txBody>
      </p:sp>
      <p:sp>
        <p:nvSpPr>
          <p:cNvPr id="132" name="Google Shape;132;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FASTA and FASTQ files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p:nvPr/>
        </p:nvSpPr>
        <p:spPr>
          <a:xfrm>
            <a:off x="0" y="-24200"/>
            <a:ext cx="9144000" cy="226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1366483" y="76944"/>
            <a:ext cx="5793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cells</a:t>
            </a:r>
            <a:endParaRPr/>
          </a:p>
        </p:txBody>
      </p:sp>
      <p:sp>
        <p:nvSpPr>
          <p:cNvPr id="139" name="Google Shape;139;p26"/>
          <p:cNvSpPr/>
          <p:nvPr/>
        </p:nvSpPr>
        <p:spPr>
          <a:xfrm>
            <a:off x="4110932" y="76950"/>
            <a:ext cx="1049700" cy="637200"/>
          </a:xfrm>
          <a:prstGeom prst="rect">
            <a:avLst/>
          </a:prstGeom>
          <a:noFill/>
          <a:ln>
            <a:noFill/>
          </a:ln>
        </p:spPr>
        <p:txBody>
          <a:bodyPr anchorCtr="0" anchor="ctr" bIns="0" lIns="0" spcFirstLastPara="1" rIns="0" wrap="square" tIns="0">
            <a:noAutofit/>
          </a:bodyPr>
          <a:lstStyle/>
          <a:p>
            <a:pPr indent="0" lvl="0" marL="0" marR="0" rtl="0" algn="l">
              <a:lnSpc>
                <a:spcPct val="80000"/>
              </a:lnSpc>
              <a:spcBef>
                <a:spcPts val="0"/>
              </a:spcBef>
              <a:spcAft>
                <a:spcPts val="0"/>
              </a:spcAft>
              <a:buNone/>
            </a:pPr>
            <a:r>
              <a:rPr lang="en" sz="2400">
                <a:solidFill>
                  <a:srgbClr val="666666"/>
                </a:solidFill>
                <a:latin typeface="Calibri"/>
                <a:ea typeface="Calibri"/>
                <a:cs typeface="Calibri"/>
                <a:sym typeface="Calibri"/>
              </a:rPr>
              <a:t>DNA or cDNA</a:t>
            </a:r>
            <a:endParaRPr/>
          </a:p>
        </p:txBody>
      </p:sp>
      <p:sp>
        <p:nvSpPr>
          <p:cNvPr id="140" name="Google Shape;140;p26"/>
          <p:cNvSpPr/>
          <p:nvPr/>
        </p:nvSpPr>
        <p:spPr>
          <a:xfrm>
            <a:off x="6305932" y="76950"/>
            <a:ext cx="14295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sequencing</a:t>
            </a:r>
            <a:endParaRPr/>
          </a:p>
        </p:txBody>
      </p:sp>
      <p:sp>
        <p:nvSpPr>
          <p:cNvPr id="141" name="Google Shape;141;p26"/>
          <p:cNvSpPr/>
          <p:nvPr/>
        </p:nvSpPr>
        <p:spPr>
          <a:xfrm>
            <a:off x="7020262" y="4255475"/>
            <a:ext cx="2068500" cy="263100"/>
          </a:xfrm>
          <a:prstGeom prst="rect">
            <a:avLst/>
          </a:prstGeom>
          <a:noFill/>
          <a:ln>
            <a:noFill/>
          </a:ln>
        </p:spPr>
        <p:txBody>
          <a:bodyPr anchorCtr="0" anchor="ctr" bIns="0" lIns="0" spcFirstLastPara="1" rIns="0" wrap="square" tIns="0">
            <a:noAutofit/>
          </a:bodyPr>
          <a:lstStyle/>
          <a:p>
            <a:pPr indent="0" lvl="0" marL="0" marR="0" rtl="0" algn="l">
              <a:lnSpc>
                <a:spcPct val="60000"/>
              </a:lnSpc>
              <a:spcBef>
                <a:spcPts val="0"/>
              </a:spcBef>
              <a:spcAft>
                <a:spcPts val="0"/>
              </a:spcAft>
              <a:buNone/>
            </a:pPr>
            <a:r>
              <a:rPr lang="en" sz="2400">
                <a:solidFill>
                  <a:srgbClr val="666666"/>
                </a:solidFill>
                <a:latin typeface="Calibri"/>
                <a:ea typeface="Calibri"/>
                <a:cs typeface="Calibri"/>
                <a:sym typeface="Calibri"/>
              </a:rPr>
              <a:t>Read coverage</a:t>
            </a:r>
            <a:endParaRPr/>
          </a:p>
        </p:txBody>
      </p:sp>
      <p:pic>
        <p:nvPicPr>
          <p:cNvPr id="142" name="Google Shape;142;p26"/>
          <p:cNvPicPr preferRelativeResize="0"/>
          <p:nvPr/>
        </p:nvPicPr>
        <p:blipFill rotWithShape="1">
          <a:blip r:embed="rId3">
            <a:alphaModFix/>
          </a:blip>
          <a:srcRect b="5482" l="0" r="0" t="0"/>
          <a:stretch/>
        </p:blipFill>
        <p:spPr>
          <a:xfrm>
            <a:off x="719475" y="178750"/>
            <a:ext cx="7347848" cy="4861400"/>
          </a:xfrm>
          <a:prstGeom prst="rect">
            <a:avLst/>
          </a:prstGeom>
          <a:noFill/>
          <a:ln>
            <a:noFill/>
          </a:ln>
        </p:spPr>
      </p:pic>
      <p:sp>
        <p:nvSpPr>
          <p:cNvPr id="143" name="Google Shape;143;p26"/>
          <p:cNvSpPr/>
          <p:nvPr/>
        </p:nvSpPr>
        <p:spPr>
          <a:xfrm>
            <a:off x="1824575" y="2440175"/>
            <a:ext cx="6242700" cy="1428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 and FASTQ files</a:t>
            </a:r>
            <a:endParaRPr/>
          </a:p>
        </p:txBody>
      </p:sp>
      <p:sp>
        <p:nvSpPr>
          <p:cNvPr id="149" name="Google Shape;149;p27"/>
          <p:cNvSpPr txBox="1"/>
          <p:nvPr>
            <p:ph idx="1" type="body"/>
          </p:nvPr>
        </p:nvSpPr>
        <p:spPr>
          <a:xfrm>
            <a:off x="729450" y="1730725"/>
            <a:ext cx="6862800" cy="3013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t>Storing biological sequence information</a:t>
            </a:r>
            <a:endParaRPr/>
          </a:p>
          <a:p>
            <a:pPr indent="-311150" lvl="0" marL="457200" rtl="0" algn="l">
              <a:lnSpc>
                <a:spcPct val="200000"/>
              </a:lnSpc>
              <a:spcBef>
                <a:spcPts val="1000"/>
              </a:spcBef>
              <a:spcAft>
                <a:spcPts val="0"/>
              </a:spcAft>
              <a:buSzPts val="1300"/>
              <a:buChar char="●"/>
            </a:pPr>
            <a:r>
              <a:rPr lang="en"/>
              <a:t>Storing the metadata for a given sequence</a:t>
            </a:r>
            <a:endParaRPr/>
          </a:p>
          <a:p>
            <a:pPr indent="-311150" lvl="0" marL="457200" rtl="0" algn="l">
              <a:lnSpc>
                <a:spcPct val="200000"/>
              </a:lnSpc>
              <a:spcBef>
                <a:spcPts val="1000"/>
              </a:spcBef>
              <a:spcAft>
                <a:spcPts val="0"/>
              </a:spcAft>
              <a:buSzPts val="1300"/>
              <a:buChar char="●"/>
            </a:pPr>
            <a:r>
              <a:rPr lang="en"/>
              <a:t>Text-based</a:t>
            </a:r>
            <a:endParaRPr/>
          </a:p>
          <a:p>
            <a:pPr indent="-311150" lvl="0" marL="457200" rtl="0" algn="l">
              <a:lnSpc>
                <a:spcPct val="200000"/>
              </a:lnSpc>
              <a:spcBef>
                <a:spcPts val="1000"/>
              </a:spcBef>
              <a:spcAft>
                <a:spcPts val="1000"/>
              </a:spcAft>
              <a:buSzPts val="1300"/>
              <a:buChar char="●"/>
            </a:pPr>
            <a:r>
              <a:rPr lang="en"/>
              <a:t>Different purposes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FASTA format</a:t>
            </a:r>
            <a:endParaRPr/>
          </a:p>
        </p:txBody>
      </p:sp>
      <p:sp>
        <p:nvSpPr>
          <p:cNvPr id="155" name="Google Shape;155;p28"/>
          <p:cNvSpPr txBox="1"/>
          <p:nvPr>
            <p:ph idx="1" type="body"/>
          </p:nvPr>
        </p:nvSpPr>
        <p:spPr>
          <a:xfrm>
            <a:off x="729450" y="1227050"/>
            <a:ext cx="6862800" cy="3916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xxx.fa or xxx.fasta</a:t>
            </a:r>
            <a:endParaRPr/>
          </a:p>
          <a:p>
            <a:pPr indent="-311150" lvl="0" marL="457200" rtl="0" algn="l">
              <a:lnSpc>
                <a:spcPct val="200000"/>
              </a:lnSpc>
              <a:spcBef>
                <a:spcPts val="0"/>
              </a:spcBef>
              <a:spcAft>
                <a:spcPts val="0"/>
              </a:spcAft>
              <a:buSzPts val="1300"/>
              <a:buChar char="●"/>
            </a:pPr>
            <a:r>
              <a:rPr lang="en"/>
              <a:t>Simple text format to allow for easy manipulation and store biological sequences</a:t>
            </a:r>
            <a:endParaRPr/>
          </a:p>
          <a:p>
            <a:pPr indent="-311150" lvl="0" marL="457200" marR="0" rtl="0" algn="l">
              <a:lnSpc>
                <a:spcPct val="200000"/>
              </a:lnSpc>
              <a:spcBef>
                <a:spcPts val="0"/>
              </a:spcBef>
              <a:spcAft>
                <a:spcPts val="0"/>
              </a:spcAft>
              <a:buSzPts val="1300"/>
              <a:buChar char="●"/>
            </a:pPr>
            <a:r>
              <a:rPr lang="en"/>
              <a:t>Reference genome files</a:t>
            </a:r>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&gt;chr1</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ATCCAACCTGGCAACTTCCACCTGCCAATAATGATTAGTCTGTCCATCCT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ACCATCTGGTCTCAGTTCTAAAGTTTTTAAACTTATCCAGGAAAAGCACT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GGGGGGAGGGGAGGAGGGGAGAAGGAGACATCTGGGTCTGTTCCATCCTT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CTAACCTTCAACATAAGAAAATAATTCAGACATGATTTAAACAAACAGGC</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AAAGAACACAGAAATATGAATGCCGATTGGTATACAATAACAAAAGAGAA</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AGTGAGATGATGACAAAGTGGGCATGACCTGAAATGTCTCTAAAGAAATT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AGAGGACCCAACCCCTTATCAAGAGATCTGGTAGGTCTCTTGGTACTGAT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GACTCTTGGTGTCTAGTGGATCTGCTGCAGTCTTCTGTTGTCAGTGCTAA</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ATCACAGGTTTACAGATTTACTAGAGTTAAAGCAGGCTCAGACAAACATT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&gt;chr2</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GGAGGAGGGGAGAAGGAGACATCTGGGTGTATTCAGACATGATTCCATCC</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CAACCCCTTATCAAGAGATCTACTTATCCAGGAAAAGCACTTCTGGTAGG</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p:txBody>
      </p:sp>
      <p:sp>
        <p:nvSpPr>
          <p:cNvPr id="156" name="Google Shape;156;p28"/>
          <p:cNvSpPr/>
          <p:nvPr/>
        </p:nvSpPr>
        <p:spPr>
          <a:xfrm>
            <a:off x="729450" y="2466550"/>
            <a:ext cx="7621500" cy="203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729450" y="4505050"/>
            <a:ext cx="7621500" cy="63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FASTQ format</a:t>
            </a:r>
            <a:endParaRPr/>
          </a:p>
        </p:txBody>
      </p:sp>
      <p:sp>
        <p:nvSpPr>
          <p:cNvPr id="163" name="Google Shape;163;p29"/>
          <p:cNvSpPr txBox="1"/>
          <p:nvPr>
            <p:ph idx="1" type="body"/>
          </p:nvPr>
        </p:nvSpPr>
        <p:spPr>
          <a:xfrm>
            <a:off x="729450" y="1227050"/>
            <a:ext cx="7688700" cy="3916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xxx</a:t>
            </a:r>
            <a:r>
              <a:rPr lang="en"/>
              <a:t>.fq or xxx.fastq</a:t>
            </a:r>
            <a:endParaRPr/>
          </a:p>
          <a:p>
            <a:pPr indent="-311150" lvl="0" marL="457200" rtl="0" algn="l">
              <a:lnSpc>
                <a:spcPct val="200000"/>
              </a:lnSpc>
              <a:spcBef>
                <a:spcPts val="0"/>
              </a:spcBef>
              <a:spcAft>
                <a:spcPts val="0"/>
              </a:spcAft>
              <a:buSzPts val="1300"/>
              <a:buChar char="●"/>
            </a:pPr>
            <a:r>
              <a:rPr lang="en"/>
              <a:t>Text format to allow for easy manipulation and store biological sequences </a:t>
            </a:r>
            <a:r>
              <a:rPr b="1" lang="en"/>
              <a:t>+ quality scores!</a:t>
            </a:r>
            <a:endParaRPr b="1"/>
          </a:p>
          <a:p>
            <a:pPr indent="-311150" lvl="0" marL="457200" rtl="0" algn="l">
              <a:lnSpc>
                <a:spcPct val="200000"/>
              </a:lnSpc>
              <a:spcBef>
                <a:spcPts val="0"/>
              </a:spcBef>
              <a:spcAft>
                <a:spcPts val="0"/>
              </a:spcAft>
              <a:buSzPts val="1300"/>
              <a:buChar char="●"/>
            </a:pPr>
            <a:r>
              <a:rPr lang="en"/>
              <a:t>Sequencing read files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@NS500602:506:H2HKGBGX5:3:11401:17453:1112 2:N:0:GAGTGG</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GAGATTGCGAGAGTGCTTGCTAGTGACTCCTTGCAGCATGCTCTATTTT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AAAAAEEEEEEEEEA/EEA&lt;EA&lt;A/EE66/EEEEEAEEEEEEEAEEE/&lt;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@NS500602:506:H2HKGBGX5:3:11401:24328:1068 2:N:0:GAGTGG</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TGACTAGTAACGAGTGATTGCTTGTGACGCCTTGTCCATGTCGCACTTT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AAAAAEEEEEEEEEEEEEEEE6EEEAE66AEEEEEEEEEEEEEEEEEAE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@NS500602:506:H2HKGBGX5:3:11401:9916:1038 2:N:0:GAGTGG</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AACGGTAGCGAGTGATTGCTTCTGACGACTTAGAATAGATAATCGTTTT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AAAAAEEEEEEEEEAE&lt;EAAEA/AAEA/66EAEEAEEE/E/EEEEEEAE</a:t>
            </a:r>
            <a:endParaRPr>
              <a:latin typeface="Courier New"/>
              <a:ea typeface="Courier New"/>
              <a:cs typeface="Courier New"/>
              <a:sym typeface="Courier New"/>
            </a:endParaRPr>
          </a:p>
        </p:txBody>
      </p:sp>
      <p:sp>
        <p:nvSpPr>
          <p:cNvPr id="164" name="Google Shape;164;p29"/>
          <p:cNvSpPr/>
          <p:nvPr/>
        </p:nvSpPr>
        <p:spPr>
          <a:xfrm>
            <a:off x="787225" y="3528275"/>
            <a:ext cx="6169200" cy="161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787225" y="2648375"/>
            <a:ext cx="6169200" cy="87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names</a:t>
            </a:r>
            <a:endParaRPr/>
          </a:p>
        </p:txBody>
      </p:sp>
      <p:sp>
        <p:nvSpPr>
          <p:cNvPr id="171" name="Google Shape;171;p30"/>
          <p:cNvSpPr txBox="1"/>
          <p:nvPr>
            <p:ph idx="1" type="body"/>
          </p:nvPr>
        </p:nvSpPr>
        <p:spPr>
          <a:xfrm>
            <a:off x="729450" y="1227050"/>
            <a:ext cx="7688700" cy="97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@NS500602:506:H2HKGBGX5:3:11401:17453:1112 2:N:0:GAGTGG</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GAGATTGCGAGAGTGCTTGCTAGTGACTCCTTGCAGCATGCTCTATTTT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AAAAAEEEEEEEEEA/EEA&lt;EA&lt;A/EE66/EEEEEAEEEEEEEAEEE/&lt;</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p:txBody>
      </p:sp>
      <p:graphicFrame>
        <p:nvGraphicFramePr>
          <p:cNvPr id="172" name="Google Shape;172;p30"/>
          <p:cNvGraphicFramePr/>
          <p:nvPr/>
        </p:nvGraphicFramePr>
        <p:xfrm>
          <a:off x="834720" y="2355268"/>
          <a:ext cx="3000000" cy="3000000"/>
        </p:xfrm>
        <a:graphic>
          <a:graphicData uri="http://schemas.openxmlformats.org/drawingml/2006/table">
            <a:tbl>
              <a:tblPr>
                <a:noFill/>
                <a:tableStyleId>{277FC41D-5CB3-4116-B0C8-277E2236A666}</a:tableStyleId>
              </a:tblPr>
              <a:tblGrid>
                <a:gridCol w="1070850"/>
                <a:gridCol w="4393875"/>
              </a:tblGrid>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NS500602</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unique instrument ID</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506</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run ID in your system</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H2HKGBGX5</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flowcell ID</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3</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flowcell lane number</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11401</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tile number within the flowcell lane</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17453</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x'-coordinate of the cluster within the tile</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1112</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y'-coordinate of the cluster within the tile</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2</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read is</a:t>
                      </a:r>
                      <a:r>
                        <a:rPr lang="en" sz="1100">
                          <a:solidFill>
                            <a:srgbClr val="222222"/>
                          </a:solidFill>
                          <a:latin typeface="Verdana"/>
                          <a:ea typeface="Verdana"/>
                          <a:cs typeface="Verdana"/>
                          <a:sym typeface="Verdana"/>
                        </a:rPr>
                        <a:t> member of a pair, 1 or 2 (paired reads only)</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N</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Y if the read is filtered, N otherwise</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0</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not used currently, will always be 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34650">
                <a:tc>
                  <a:txBody>
                    <a:bodyPr/>
                    <a:lstStyle/>
                    <a:p>
                      <a:pPr indent="0" lvl="0" marL="0" rtl="0" algn="r">
                        <a:lnSpc>
                          <a:spcPct val="115000"/>
                        </a:lnSpc>
                        <a:spcBef>
                          <a:spcPts val="0"/>
                        </a:spcBef>
                        <a:spcAft>
                          <a:spcPts val="0"/>
                        </a:spcAft>
                        <a:buNone/>
                      </a:pPr>
                      <a:r>
                        <a:rPr b="1" lang="en" sz="1100">
                          <a:latin typeface="Verdana"/>
                          <a:ea typeface="Verdana"/>
                          <a:cs typeface="Verdana"/>
                          <a:sym typeface="Verdana"/>
                        </a:rPr>
                        <a:t>GAGTGG</a:t>
                      </a:r>
                      <a:endParaRPr b="1" sz="1100">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index sequence</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7276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Phred q</a:t>
            </a:r>
            <a:r>
              <a:rPr lang="en"/>
              <a:t>uality scores</a:t>
            </a:r>
            <a:endParaRPr/>
          </a:p>
        </p:txBody>
      </p:sp>
      <p:sp>
        <p:nvSpPr>
          <p:cNvPr id="178" name="Google Shape;178;p31"/>
          <p:cNvSpPr txBox="1"/>
          <p:nvPr>
            <p:ph idx="1" type="body"/>
          </p:nvPr>
        </p:nvSpPr>
        <p:spPr>
          <a:xfrm>
            <a:off x="729450" y="1227050"/>
            <a:ext cx="7688700" cy="131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@NS500602:506:H2HKGBGX5:3:11401:17453:1112 2:N:0:GAGTGG</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GAGATTGCGAGAGTGCTTGCTAGTGACTCCTTGCAGCATGCTCTATTTT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AAAAAEEEEEEEEEA/EEA&lt;EA&lt;A/EE66/EEEEEAEEEEEEEAEEE/&lt;</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p:txBody>
      </p:sp>
      <p:pic>
        <p:nvPicPr>
          <p:cNvPr id="179" name="Google Shape;179;p31"/>
          <p:cNvPicPr preferRelativeResize="0"/>
          <p:nvPr/>
        </p:nvPicPr>
        <p:blipFill>
          <a:blip r:embed="rId3">
            <a:alphaModFix/>
          </a:blip>
          <a:stretch>
            <a:fillRect/>
          </a:stretch>
        </p:blipFill>
        <p:spPr>
          <a:xfrm>
            <a:off x="829500" y="2571750"/>
            <a:ext cx="3191750" cy="414200"/>
          </a:xfrm>
          <a:prstGeom prst="rect">
            <a:avLst/>
          </a:prstGeom>
          <a:noFill/>
          <a:ln>
            <a:noFill/>
          </a:ln>
        </p:spPr>
      </p:pic>
      <p:graphicFrame>
        <p:nvGraphicFramePr>
          <p:cNvPr id="180" name="Google Shape;180;p31"/>
          <p:cNvGraphicFramePr/>
          <p:nvPr/>
        </p:nvGraphicFramePr>
        <p:xfrm>
          <a:off x="829500" y="3325100"/>
          <a:ext cx="3000000" cy="3000000"/>
        </p:xfrm>
        <a:graphic>
          <a:graphicData uri="http://schemas.openxmlformats.org/drawingml/2006/table">
            <a:tbl>
              <a:tblPr>
                <a:noFill/>
                <a:tableStyleId>{277FC41D-5CB3-4116-B0C8-277E2236A666}</a:tableStyleId>
              </a:tblPr>
              <a:tblGrid>
                <a:gridCol w="1616275"/>
                <a:gridCol w="2607100"/>
                <a:gridCol w="1496875"/>
              </a:tblGrid>
              <a:tr h="243550">
                <a:tc>
                  <a:txBody>
                    <a:bodyPr/>
                    <a:lstStyle/>
                    <a:p>
                      <a:pPr indent="0" lvl="0" marL="0" rtl="0" algn="ctr">
                        <a:lnSpc>
                          <a:spcPct val="115000"/>
                        </a:lnSpc>
                        <a:spcBef>
                          <a:spcPts val="0"/>
                        </a:spcBef>
                        <a:spcAft>
                          <a:spcPts val="0"/>
                        </a:spcAft>
                        <a:buNone/>
                      </a:pPr>
                      <a:r>
                        <a:rPr b="1" lang="en" sz="1100">
                          <a:solidFill>
                            <a:srgbClr val="222222"/>
                          </a:solidFill>
                          <a:latin typeface="Verdana"/>
                          <a:ea typeface="Verdana"/>
                          <a:cs typeface="Verdana"/>
                          <a:sym typeface="Verdana"/>
                        </a:rPr>
                        <a:t>Phred Quality Score</a:t>
                      </a:r>
                      <a:endParaRPr b="1"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222222"/>
                          </a:solidFill>
                          <a:latin typeface="Verdana"/>
                          <a:ea typeface="Verdana"/>
                          <a:cs typeface="Verdana"/>
                          <a:sym typeface="Verdana"/>
                        </a:rPr>
                        <a:t>Probability of incorrect base call</a:t>
                      </a:r>
                      <a:endParaRPr b="1"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solidFill>
                            <a:srgbClr val="222222"/>
                          </a:solidFill>
                          <a:latin typeface="Verdana"/>
                          <a:ea typeface="Verdana"/>
                          <a:cs typeface="Verdana"/>
                          <a:sym typeface="Verdana"/>
                        </a:rPr>
                        <a:t>Base call accuracy</a:t>
                      </a:r>
                      <a:endParaRPr b="1"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10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20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99%</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30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1000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99.9%</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40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10,000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99.99%</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50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100,000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99.999%</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3550">
                <a:tc>
                  <a:txBody>
                    <a:bodyPr/>
                    <a:lstStyle/>
                    <a:p>
                      <a:pPr indent="0" lvl="0" marL="0" rtl="0" algn="ctr">
                        <a:lnSpc>
                          <a:spcPct val="115000"/>
                        </a:lnSpc>
                        <a:spcBef>
                          <a:spcPts val="0"/>
                        </a:spcBef>
                        <a:spcAft>
                          <a:spcPts val="0"/>
                        </a:spcAft>
                        <a:buNone/>
                      </a:pPr>
                      <a:r>
                        <a:rPr lang="en" sz="1100">
                          <a:solidFill>
                            <a:srgbClr val="222222"/>
                          </a:solidFill>
                          <a:latin typeface="Verdana"/>
                          <a:ea typeface="Verdana"/>
                          <a:cs typeface="Verdana"/>
                          <a:sym typeface="Verdana"/>
                        </a:rPr>
                        <a:t>60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222222"/>
                          </a:solidFill>
                          <a:latin typeface="Verdana"/>
                          <a:ea typeface="Verdana"/>
                          <a:cs typeface="Verdana"/>
                          <a:sym typeface="Verdana"/>
                        </a:rPr>
                        <a:t>1 in 1,000,000</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222222"/>
                          </a:solidFill>
                          <a:latin typeface="Verdana"/>
                          <a:ea typeface="Verdana"/>
                          <a:cs typeface="Verdana"/>
                          <a:sym typeface="Verdana"/>
                        </a:rPr>
                        <a:t>99.9999%</a:t>
                      </a:r>
                      <a:endParaRPr sz="1100">
                        <a:solidFill>
                          <a:srgbClr val="222222"/>
                        </a:solidFill>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81" name="Google Shape;181;p31"/>
          <p:cNvSpPr txBox="1"/>
          <p:nvPr/>
        </p:nvSpPr>
        <p:spPr>
          <a:xfrm>
            <a:off x="6795675" y="1834650"/>
            <a:ext cx="14667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ASCII encoded</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A = 32</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E = 36</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729450" y="506191"/>
            <a:ext cx="7688400" cy="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7" name="Google Shape;187;p32"/>
          <p:cNvSpPr txBox="1"/>
          <p:nvPr>
            <p:ph idx="4294967295" type="body"/>
          </p:nvPr>
        </p:nvSpPr>
        <p:spPr>
          <a:xfrm>
            <a:off x="729450" y="1453575"/>
            <a:ext cx="8046900" cy="3486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lang="en" sz="1500">
                <a:solidFill>
                  <a:srgbClr val="FFFFFF"/>
                </a:solidFill>
              </a:rPr>
              <a:t>Cock PJ, Fields CJ, Goto N, Heuer ML, Rice PM. The Sanger FASTQ file format for sequences with quality scores, and the Solexa/Illumina FASTQ variants. Nucleic Acids Res. 2010;38(6):1767–1771. </a:t>
            </a:r>
            <a:r>
              <a:rPr b="1" lang="en" sz="1500">
                <a:solidFill>
                  <a:srgbClr val="FFFFFF"/>
                </a:solidFill>
              </a:rPr>
              <a:t>doi:10.1093/nar/gkp1137</a:t>
            </a:r>
            <a:endParaRPr b="1" sz="1500">
              <a:solidFill>
                <a:srgbClr val="FFFFFF"/>
              </a:solidFill>
            </a:endParaRPr>
          </a:p>
          <a:p>
            <a:pPr indent="-323850" lvl="0" marL="457200" rtl="0" algn="l">
              <a:lnSpc>
                <a:spcPct val="200000"/>
              </a:lnSpc>
              <a:spcBef>
                <a:spcPts val="1000"/>
              </a:spcBef>
              <a:spcAft>
                <a:spcPts val="0"/>
              </a:spcAft>
              <a:buClr>
                <a:srgbClr val="FFFFFF"/>
              </a:buClr>
              <a:buSzPts val="1500"/>
              <a:buChar char="●"/>
            </a:pPr>
            <a:r>
              <a:rPr lang="en" sz="1500">
                <a:solidFill>
                  <a:srgbClr val="FFFFFF"/>
                </a:solidFill>
              </a:rPr>
              <a:t>Illumina: bcl2fastq2 Conversion Software v2.20 Software Guide</a:t>
            </a:r>
            <a:endParaRPr sz="1500">
              <a:solidFill>
                <a:srgbClr val="FFFFFF"/>
              </a:solidFill>
            </a:endParaRPr>
          </a:p>
          <a:p>
            <a:pPr indent="-323850" lvl="0" marL="457200" rtl="0" algn="l">
              <a:lnSpc>
                <a:spcPct val="200000"/>
              </a:lnSpc>
              <a:spcBef>
                <a:spcPts val="1000"/>
              </a:spcBef>
              <a:spcAft>
                <a:spcPts val="0"/>
              </a:spcAft>
              <a:buClr>
                <a:srgbClr val="FFFFFF"/>
              </a:buClr>
              <a:buSzPts val="1500"/>
              <a:buChar char="●"/>
            </a:pPr>
            <a:r>
              <a:rPr lang="en" sz="1500">
                <a:solidFill>
                  <a:srgbClr val="FFFFFF"/>
                </a:solidFill>
              </a:rPr>
              <a:t>Illumina BaseSpace Online Help: Quality Score Encoding</a:t>
            </a:r>
            <a:endParaRPr sz="1500">
              <a:solidFill>
                <a:srgbClr val="FFFFFF"/>
              </a:solidFill>
            </a:endParaRPr>
          </a:p>
          <a:p>
            <a:pPr indent="-323850" lvl="0" marL="457200" rtl="0" algn="l">
              <a:lnSpc>
                <a:spcPct val="200000"/>
              </a:lnSpc>
              <a:spcBef>
                <a:spcPts val="1000"/>
              </a:spcBef>
              <a:spcAft>
                <a:spcPts val="1000"/>
              </a:spcAft>
              <a:buClr>
                <a:srgbClr val="FFFFFF"/>
              </a:buClr>
              <a:buSzPts val="1500"/>
              <a:buChar char="●"/>
            </a:pPr>
            <a:r>
              <a:rPr lang="en" sz="1500">
                <a:solidFill>
                  <a:srgbClr val="FFFFFF"/>
                </a:solidFill>
              </a:rPr>
              <a:t>Miscellaneous smart people: J. Miguel Ortega, Pedro Galante, Konrad Rudolph</a:t>
            </a:r>
            <a:endParaRPr sz="1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