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4"/>
    <p:sldMasterId id="2147483673"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Raleway"/>
      <p:regular r:id="rId15"/>
      <p:bold r:id="rId16"/>
      <p:italic r:id="rId17"/>
      <p:boldItalic r:id="rId18"/>
    </p:embeddedFont>
    <p:embeddedFont>
      <p:font typeface="Lato"/>
      <p:regular r:id="rId19"/>
      <p:bold r:id="rId20"/>
      <p:italic r:id="rId21"/>
      <p:boldItalic r:id="rId22"/>
    </p:embeddedFont>
    <p:embeddedFont>
      <p:font typeface="Tahoma"/>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5.xml"/><Relationship Id="rId22" Type="http://schemas.openxmlformats.org/officeDocument/2006/relationships/font" Target="fonts/Lato-boldItalic.fntdata"/><Relationship Id="rId10" Type="http://schemas.openxmlformats.org/officeDocument/2006/relationships/slide" Target="slides/slide4.xml"/><Relationship Id="rId21" Type="http://schemas.openxmlformats.org/officeDocument/2006/relationships/font" Target="fonts/Lato-italic.fntdata"/><Relationship Id="rId13" Type="http://schemas.openxmlformats.org/officeDocument/2006/relationships/slide" Target="slides/slide7.xml"/><Relationship Id="rId24" Type="http://schemas.openxmlformats.org/officeDocument/2006/relationships/font" Target="fonts/Tahoma-bold.fntdata"/><Relationship Id="rId12" Type="http://schemas.openxmlformats.org/officeDocument/2006/relationships/slide" Target="slides/slide6.xml"/><Relationship Id="rId23" Type="http://schemas.openxmlformats.org/officeDocument/2006/relationships/font" Target="fonts/Tahoma-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font" Target="fonts/Raleway-regular.fntdata"/><Relationship Id="rId14" Type="http://schemas.openxmlformats.org/officeDocument/2006/relationships/slide" Target="slides/slide8.xml"/><Relationship Id="rId17" Type="http://schemas.openxmlformats.org/officeDocument/2006/relationships/font" Target="fonts/Raleway-italic.fntdata"/><Relationship Id="rId16" Type="http://schemas.openxmlformats.org/officeDocument/2006/relationships/font" Target="fonts/Raleway-bold.fntdata"/><Relationship Id="rId5" Type="http://schemas.openxmlformats.org/officeDocument/2006/relationships/slideMaster" Target="slideMasters/slideMaster2.xml"/><Relationship Id="rId19" Type="http://schemas.openxmlformats.org/officeDocument/2006/relationships/font" Target="fonts/Lato-regular.fntdata"/><Relationship Id="rId6" Type="http://schemas.openxmlformats.org/officeDocument/2006/relationships/notesMaster" Target="notesMasters/notesMaster1.xml"/><Relationship Id="rId18" Type="http://schemas.openxmlformats.org/officeDocument/2006/relationships/font" Target="fonts/Raleway-bold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72fa5d64e1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72fa5d64e1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837a36488b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837a36488b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72f2c3c60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72f2c3c60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837a36488b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837a36488b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837a36488b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837a36488b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 = Sequence Alignment/Map</a:t>
            </a:r>
            <a:endParaRPr/>
          </a:p>
          <a:p>
            <a:pPr indent="0" lvl="0" marL="0" rtl="0" algn="l">
              <a:spcBef>
                <a:spcPts val="0"/>
              </a:spcBef>
              <a:spcAft>
                <a:spcPts val="0"/>
              </a:spcAft>
              <a:buNone/>
            </a:pPr>
            <a:r>
              <a:rPr lang="en"/>
              <a:t>One line per record/sequence and 11 mandatory fields, tab delimited.</a:t>
            </a:r>
            <a:endParaRPr/>
          </a:p>
          <a:p>
            <a:pPr indent="0" lvl="0" marL="0" rtl="0" algn="l">
              <a:spcBef>
                <a:spcPts val="0"/>
              </a:spcBef>
              <a:spcAft>
                <a:spcPts val="0"/>
              </a:spcAft>
              <a:buNone/>
            </a:pPr>
            <a:r>
              <a:rPr lang="en"/>
              <a:t>SAM files can also have a header, which contains information about the reference used for mapping, and the command that was used to create the file. All lines that are part of the header start with @.</a:t>
            </a:r>
            <a:endParaRPr/>
          </a:p>
          <a:p>
            <a:pPr indent="0" lvl="0" marL="0" rtl="0" algn="l">
              <a:lnSpc>
                <a:spcPct val="115000"/>
              </a:lnSpc>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837a36488b_0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837a36488b_0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sz="1050">
              <a:solidFill>
                <a:srgbClr val="3C4043"/>
              </a:solidFill>
              <a:highlight>
                <a:srgbClr val="FFFFFF"/>
              </a:highlight>
            </a:endParaRPr>
          </a:p>
          <a:p>
            <a:pPr indent="-292100" lvl="0" marL="457200" rtl="0" algn="l">
              <a:spcBef>
                <a:spcPts val="0"/>
              </a:spcBef>
              <a:spcAft>
                <a:spcPts val="0"/>
              </a:spcAft>
              <a:buClr>
                <a:srgbClr val="333333"/>
              </a:buClr>
              <a:buSzPts val="1000"/>
              <a:buChar char="●"/>
            </a:pPr>
            <a:r>
              <a:rPr lang="en" sz="1000">
                <a:solidFill>
                  <a:srgbClr val="333333"/>
                </a:solidFill>
                <a:highlight>
                  <a:srgbClr val="FFFFFF"/>
                </a:highlight>
              </a:rPr>
              <a:t>reads with flag 0 are unpaired (because the first flag, 0x1, is not set), successfully mapped to the reference (because 0x4 is not set) and mapped to the forward strand (because 0x10 is not set)</a:t>
            </a:r>
            <a:endParaRPr sz="1000">
              <a:solidFill>
                <a:srgbClr val="333333"/>
              </a:solidFill>
              <a:highlight>
                <a:srgbClr val="FFFFFF"/>
              </a:highlight>
            </a:endParaRPr>
          </a:p>
          <a:p>
            <a:pPr indent="0" lvl="0" marL="0" rtl="0" algn="l">
              <a:spcBef>
                <a:spcPts val="0"/>
              </a:spcBef>
              <a:spcAft>
                <a:spcPts val="0"/>
              </a:spcAft>
              <a:buNone/>
            </a:pPr>
            <a:r>
              <a:t/>
            </a:r>
            <a:endParaRPr b="1" sz="1050">
              <a:solidFill>
                <a:srgbClr val="52565A"/>
              </a:solidFill>
              <a:highlight>
                <a:srgbClr val="FFFFFF"/>
              </a:highlight>
            </a:endParaRPr>
          </a:p>
          <a:p>
            <a:pPr indent="-295275" lvl="0" marL="457200" rtl="0" algn="l">
              <a:spcBef>
                <a:spcPts val="0"/>
              </a:spcBef>
              <a:spcAft>
                <a:spcPts val="0"/>
              </a:spcAft>
              <a:buSzPts val="1050"/>
              <a:buChar char="●"/>
            </a:pPr>
            <a:r>
              <a:rPr b="1" lang="en" sz="1050">
                <a:solidFill>
                  <a:srgbClr val="52565A"/>
                </a:solidFill>
                <a:highlight>
                  <a:srgbClr val="FFFFFF"/>
                </a:highlight>
              </a:rPr>
              <a:t>CIGAR</a:t>
            </a:r>
            <a:r>
              <a:rPr lang="en" sz="1050">
                <a:solidFill>
                  <a:srgbClr val="3C4043"/>
                </a:solidFill>
                <a:highlight>
                  <a:srgbClr val="FFFFFF"/>
                </a:highlight>
              </a:rPr>
              <a:t> stands for Concise Idiosyncratic Gapped Alignment Report</a:t>
            </a:r>
            <a:endParaRPr sz="1050">
              <a:solidFill>
                <a:srgbClr val="3C4043"/>
              </a:solidFill>
              <a:highlight>
                <a:srgbClr val="FFFFFF"/>
              </a:highlight>
            </a:endParaRPr>
          </a:p>
          <a:p>
            <a:pPr indent="0" lvl="0" marL="0" rtl="0" algn="l">
              <a:spcBef>
                <a:spcPts val="0"/>
              </a:spcBef>
              <a:spcAft>
                <a:spcPts val="0"/>
              </a:spcAft>
              <a:buNone/>
            </a:pPr>
            <a:r>
              <a:t/>
            </a:r>
            <a:endParaRPr sz="1000">
              <a:solidFill>
                <a:srgbClr val="333333"/>
              </a:solidFill>
              <a:highlight>
                <a:srgbClr val="FFFFFF"/>
              </a:highligh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837a36488b_0_5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837a36488b_0_5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 = Sequence Alignment/Map</a:t>
            </a:r>
            <a:endParaRPr/>
          </a:p>
          <a:p>
            <a:pPr indent="0" lvl="0" marL="0" rtl="0" algn="l">
              <a:spcBef>
                <a:spcPts val="0"/>
              </a:spcBef>
              <a:spcAft>
                <a:spcPts val="0"/>
              </a:spcAft>
              <a:buNone/>
            </a:pPr>
            <a:r>
              <a:rPr lang="en"/>
              <a:t>One line per record/sequence and 11 mandatory fields, tab delimited.</a:t>
            </a:r>
            <a:endParaRPr/>
          </a:p>
          <a:p>
            <a:pPr indent="0" lvl="0" marL="0" rtl="0" algn="l">
              <a:spcBef>
                <a:spcPts val="0"/>
              </a:spcBef>
              <a:spcAft>
                <a:spcPts val="0"/>
              </a:spcAft>
              <a:buNone/>
            </a:pPr>
            <a:r>
              <a:rPr lang="en"/>
              <a:t>SAM files can also have a header, which contains information about the reference used for mapping, and the command that was used to create the file. All lines that are part of the header start with @.</a:t>
            </a:r>
            <a:endParaRPr/>
          </a:p>
          <a:p>
            <a:pPr indent="0" lvl="0" marL="0" rtl="0" algn="l">
              <a:lnSpc>
                <a:spcPct val="115000"/>
              </a:lnSpc>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837a36488b_0_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837a36488b_0_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54" name="Shape 54"/>
        <p:cNvGrpSpPr/>
        <p:nvPr/>
      </p:nvGrpSpPr>
      <p:grpSpPr>
        <a:xfrm>
          <a:off x="0" y="0"/>
          <a:ext cx="0" cy="0"/>
          <a:chOff x="0" y="0"/>
          <a:chExt cx="0" cy="0"/>
        </a:xfrm>
      </p:grpSpPr>
      <p:sp>
        <p:nvSpPr>
          <p:cNvPr id="55" name="Google Shape;55;p14"/>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 name="Google Shape;56;p14"/>
          <p:cNvGrpSpPr/>
          <p:nvPr/>
        </p:nvGrpSpPr>
        <p:grpSpPr>
          <a:xfrm>
            <a:off x="830392" y="1191256"/>
            <a:ext cx="745763" cy="45826"/>
            <a:chOff x="4580561" y="2589004"/>
            <a:chExt cx="1064464" cy="25200"/>
          </a:xfrm>
        </p:grpSpPr>
        <p:sp>
          <p:nvSpPr>
            <p:cNvPr id="57" name="Google Shape;57;p1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14"/>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p:txBody>
      </p:sp>
      <p:sp>
        <p:nvSpPr>
          <p:cNvPr id="60" name="Google Shape;60;p14"/>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61" name="Google Shape;61;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62" name="Shape 62"/>
        <p:cNvGrpSpPr/>
        <p:nvPr/>
      </p:nvGrpSpPr>
      <p:grpSpPr>
        <a:xfrm>
          <a:off x="0" y="0"/>
          <a:ext cx="0" cy="0"/>
          <a:chOff x="0" y="0"/>
          <a:chExt cx="0" cy="0"/>
        </a:xfrm>
      </p:grpSpPr>
      <p:grpSp>
        <p:nvGrpSpPr>
          <p:cNvPr id="63" name="Google Shape;63;p15"/>
          <p:cNvGrpSpPr/>
          <p:nvPr/>
        </p:nvGrpSpPr>
        <p:grpSpPr>
          <a:xfrm>
            <a:off x="830392" y="1191256"/>
            <a:ext cx="745763" cy="45826"/>
            <a:chOff x="4580561" y="2589004"/>
            <a:chExt cx="1064464" cy="25200"/>
          </a:xfrm>
        </p:grpSpPr>
        <p:sp>
          <p:nvSpPr>
            <p:cNvPr id="64" name="Google Shape;64;p1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1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7" name="Google Shape;67;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8" name="Shape 68"/>
        <p:cNvGrpSpPr/>
        <p:nvPr/>
      </p:nvGrpSpPr>
      <p:grpSpPr>
        <a:xfrm>
          <a:off x="0" y="0"/>
          <a:ext cx="0" cy="0"/>
          <a:chOff x="0" y="0"/>
          <a:chExt cx="0" cy="0"/>
        </a:xfrm>
      </p:grpSpPr>
      <p:sp>
        <p:nvSpPr>
          <p:cNvPr id="69" name="Google Shape;69;p1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 name="Google Shape;70;p16"/>
          <p:cNvGrpSpPr/>
          <p:nvPr/>
        </p:nvGrpSpPr>
        <p:grpSpPr>
          <a:xfrm>
            <a:off x="830392" y="1191256"/>
            <a:ext cx="745763" cy="45826"/>
            <a:chOff x="4580561" y="2589004"/>
            <a:chExt cx="1064464" cy="25200"/>
          </a:xfrm>
        </p:grpSpPr>
        <p:sp>
          <p:nvSpPr>
            <p:cNvPr id="71" name="Google Shape;71;p1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 name="Google Shape;73;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74" name="Google Shape;74;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75" name="Google Shape;75;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6" name="Shape 76"/>
        <p:cNvGrpSpPr/>
        <p:nvPr/>
      </p:nvGrpSpPr>
      <p:grpSpPr>
        <a:xfrm>
          <a:off x="0" y="0"/>
          <a:ext cx="0" cy="0"/>
          <a:chOff x="0" y="0"/>
          <a:chExt cx="0" cy="0"/>
        </a:xfrm>
      </p:grpSpPr>
      <p:sp>
        <p:nvSpPr>
          <p:cNvPr id="77" name="Google Shape;77;p1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 name="Google Shape;78;p17"/>
          <p:cNvGrpSpPr/>
          <p:nvPr/>
        </p:nvGrpSpPr>
        <p:grpSpPr>
          <a:xfrm>
            <a:off x="830392" y="1191256"/>
            <a:ext cx="745763" cy="45826"/>
            <a:chOff x="4580561" y="2589004"/>
            <a:chExt cx="1064464" cy="25200"/>
          </a:xfrm>
        </p:grpSpPr>
        <p:sp>
          <p:nvSpPr>
            <p:cNvPr id="79" name="Google Shape;79;p1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 name="Google Shape;81;p1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82" name="Google Shape;82;p17"/>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83" name="Google Shape;83;p17"/>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84" name="Google Shape;84;p1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5" name="Shape 85"/>
        <p:cNvGrpSpPr/>
        <p:nvPr/>
      </p:nvGrpSpPr>
      <p:grpSpPr>
        <a:xfrm>
          <a:off x="0" y="0"/>
          <a:ext cx="0" cy="0"/>
          <a:chOff x="0" y="0"/>
          <a:chExt cx="0" cy="0"/>
        </a:xfrm>
      </p:grpSpPr>
      <p:sp>
        <p:nvSpPr>
          <p:cNvPr id="86" name="Google Shape;86;p1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 name="Google Shape;87;p18"/>
          <p:cNvGrpSpPr/>
          <p:nvPr/>
        </p:nvGrpSpPr>
        <p:grpSpPr>
          <a:xfrm>
            <a:off x="830392" y="1191256"/>
            <a:ext cx="745763" cy="45826"/>
            <a:chOff x="4580561" y="2589004"/>
            <a:chExt cx="1064464" cy="25200"/>
          </a:xfrm>
        </p:grpSpPr>
        <p:sp>
          <p:nvSpPr>
            <p:cNvPr id="88" name="Google Shape;88;p1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 name="Google Shape;90;p18"/>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91" name="Google Shape;91;p1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2" name="Shape 92"/>
        <p:cNvGrpSpPr/>
        <p:nvPr/>
      </p:nvGrpSpPr>
      <p:grpSpPr>
        <a:xfrm>
          <a:off x="0" y="0"/>
          <a:ext cx="0" cy="0"/>
          <a:chOff x="0" y="0"/>
          <a:chExt cx="0" cy="0"/>
        </a:xfrm>
      </p:grpSpPr>
      <p:sp>
        <p:nvSpPr>
          <p:cNvPr id="93" name="Google Shape;93;p1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4" name="Google Shape;94;p19"/>
          <p:cNvGrpSpPr/>
          <p:nvPr/>
        </p:nvGrpSpPr>
        <p:grpSpPr>
          <a:xfrm>
            <a:off x="830392" y="1191256"/>
            <a:ext cx="745763" cy="45826"/>
            <a:chOff x="4580561" y="2589004"/>
            <a:chExt cx="1064464" cy="25200"/>
          </a:xfrm>
        </p:grpSpPr>
        <p:sp>
          <p:nvSpPr>
            <p:cNvPr id="95" name="Google Shape;95;p1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 name="Google Shape;97;p19"/>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98" name="Google Shape;98;p19"/>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99" name="Google Shape;99;p1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100" name="Shape 100"/>
        <p:cNvGrpSpPr/>
        <p:nvPr/>
      </p:nvGrpSpPr>
      <p:grpSpPr>
        <a:xfrm>
          <a:off x="0" y="0"/>
          <a:ext cx="0" cy="0"/>
          <a:chOff x="0" y="0"/>
          <a:chExt cx="0" cy="0"/>
        </a:xfrm>
      </p:grpSpPr>
      <p:grpSp>
        <p:nvGrpSpPr>
          <p:cNvPr id="101" name="Google Shape;101;p20"/>
          <p:cNvGrpSpPr/>
          <p:nvPr/>
        </p:nvGrpSpPr>
        <p:grpSpPr>
          <a:xfrm>
            <a:off x="830392" y="4169130"/>
            <a:ext cx="745763" cy="45826"/>
            <a:chOff x="4580561" y="2589004"/>
            <a:chExt cx="1064464" cy="25200"/>
          </a:xfrm>
        </p:grpSpPr>
        <p:sp>
          <p:nvSpPr>
            <p:cNvPr id="102" name="Google Shape;102;p2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 name="Google Shape;104;p20"/>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05" name="Google Shape;105;p2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6" name="Shape 106"/>
        <p:cNvGrpSpPr/>
        <p:nvPr/>
      </p:nvGrpSpPr>
      <p:grpSpPr>
        <a:xfrm>
          <a:off x="0" y="0"/>
          <a:ext cx="0" cy="0"/>
          <a:chOff x="0" y="0"/>
          <a:chExt cx="0" cy="0"/>
        </a:xfrm>
      </p:grpSpPr>
      <p:sp>
        <p:nvSpPr>
          <p:cNvPr id="107" name="Google Shape;107;p2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 name="Google Shape;108;p21"/>
          <p:cNvGrpSpPr/>
          <p:nvPr/>
        </p:nvGrpSpPr>
        <p:grpSpPr>
          <a:xfrm>
            <a:off x="830392" y="1191256"/>
            <a:ext cx="745763" cy="45826"/>
            <a:chOff x="4580561" y="2589004"/>
            <a:chExt cx="1064464" cy="25200"/>
          </a:xfrm>
        </p:grpSpPr>
        <p:sp>
          <p:nvSpPr>
            <p:cNvPr id="109" name="Google Shape;109;p2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 name="Google Shape;111;p21"/>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12" name="Google Shape;112;p21"/>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13" name="Google Shape;113;p21"/>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4" name="Google Shape;114;p2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5" name="Shape 115"/>
        <p:cNvGrpSpPr/>
        <p:nvPr/>
      </p:nvGrpSpPr>
      <p:grpSpPr>
        <a:xfrm>
          <a:off x="0" y="0"/>
          <a:ext cx="0" cy="0"/>
          <a:chOff x="0" y="0"/>
          <a:chExt cx="0" cy="0"/>
        </a:xfrm>
      </p:grpSpPr>
      <p:sp>
        <p:nvSpPr>
          <p:cNvPr id="116" name="Google Shape;116;p22"/>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117" name="Google Shape;117;p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18" name="Shape 118"/>
        <p:cNvGrpSpPr/>
        <p:nvPr/>
      </p:nvGrpSpPr>
      <p:grpSpPr>
        <a:xfrm>
          <a:off x="0" y="0"/>
          <a:ext cx="0" cy="0"/>
          <a:chOff x="0" y="0"/>
          <a:chExt cx="0" cy="0"/>
        </a:xfrm>
      </p:grpSpPr>
      <p:grpSp>
        <p:nvGrpSpPr>
          <p:cNvPr id="119" name="Google Shape;119;p23"/>
          <p:cNvGrpSpPr/>
          <p:nvPr/>
        </p:nvGrpSpPr>
        <p:grpSpPr>
          <a:xfrm>
            <a:off x="830392" y="4169130"/>
            <a:ext cx="745763" cy="45826"/>
            <a:chOff x="4580561" y="2589004"/>
            <a:chExt cx="1064464" cy="25200"/>
          </a:xfrm>
        </p:grpSpPr>
        <p:sp>
          <p:nvSpPr>
            <p:cNvPr id="120" name="Google Shape;120;p2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 name="Google Shape;122;p23"/>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123" name="Google Shape;123;p23"/>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1600"/>
              </a:spcBef>
              <a:spcAft>
                <a:spcPts val="0"/>
              </a:spcAft>
              <a:buClr>
                <a:schemeClr val="lt1"/>
              </a:buClr>
              <a:buSzPts val="1100"/>
              <a:buChar char="○"/>
              <a:defRPr>
                <a:solidFill>
                  <a:schemeClr val="lt1"/>
                </a:solidFill>
              </a:defRPr>
            </a:lvl2pPr>
            <a:lvl3pPr indent="-298450" lvl="2" marL="1371600" rtl="0">
              <a:spcBef>
                <a:spcPts val="1600"/>
              </a:spcBef>
              <a:spcAft>
                <a:spcPts val="0"/>
              </a:spcAft>
              <a:buClr>
                <a:schemeClr val="lt1"/>
              </a:buClr>
              <a:buSzPts val="1100"/>
              <a:buChar char="■"/>
              <a:defRPr>
                <a:solidFill>
                  <a:schemeClr val="lt1"/>
                </a:solidFill>
              </a:defRPr>
            </a:lvl3pPr>
            <a:lvl4pPr indent="-298450" lvl="3" marL="1828800" rtl="0">
              <a:spcBef>
                <a:spcPts val="1600"/>
              </a:spcBef>
              <a:spcAft>
                <a:spcPts val="0"/>
              </a:spcAft>
              <a:buClr>
                <a:schemeClr val="lt1"/>
              </a:buClr>
              <a:buSzPts val="1100"/>
              <a:buChar char="●"/>
              <a:defRPr>
                <a:solidFill>
                  <a:schemeClr val="lt1"/>
                </a:solidFill>
              </a:defRPr>
            </a:lvl4pPr>
            <a:lvl5pPr indent="-298450" lvl="4" marL="2286000" rtl="0">
              <a:spcBef>
                <a:spcPts val="1600"/>
              </a:spcBef>
              <a:spcAft>
                <a:spcPts val="0"/>
              </a:spcAft>
              <a:buClr>
                <a:schemeClr val="lt1"/>
              </a:buClr>
              <a:buSzPts val="1100"/>
              <a:buChar char="○"/>
              <a:defRPr>
                <a:solidFill>
                  <a:schemeClr val="lt1"/>
                </a:solidFill>
              </a:defRPr>
            </a:lvl5pPr>
            <a:lvl6pPr indent="-298450" lvl="5" marL="2743200" rtl="0">
              <a:spcBef>
                <a:spcPts val="1600"/>
              </a:spcBef>
              <a:spcAft>
                <a:spcPts val="0"/>
              </a:spcAft>
              <a:buClr>
                <a:schemeClr val="lt1"/>
              </a:buClr>
              <a:buSzPts val="1100"/>
              <a:buChar char="■"/>
              <a:defRPr>
                <a:solidFill>
                  <a:schemeClr val="lt1"/>
                </a:solidFill>
              </a:defRPr>
            </a:lvl6pPr>
            <a:lvl7pPr indent="-298450" lvl="6" marL="3200400" rtl="0">
              <a:spcBef>
                <a:spcPts val="1600"/>
              </a:spcBef>
              <a:spcAft>
                <a:spcPts val="0"/>
              </a:spcAft>
              <a:buClr>
                <a:schemeClr val="lt1"/>
              </a:buClr>
              <a:buSzPts val="1100"/>
              <a:buChar char="●"/>
              <a:defRPr>
                <a:solidFill>
                  <a:schemeClr val="lt1"/>
                </a:solidFill>
              </a:defRPr>
            </a:lvl7pPr>
            <a:lvl8pPr indent="-298450" lvl="7" marL="3657600" rtl="0">
              <a:spcBef>
                <a:spcPts val="1600"/>
              </a:spcBef>
              <a:spcAft>
                <a:spcPts val="0"/>
              </a:spcAft>
              <a:buClr>
                <a:schemeClr val="lt1"/>
              </a:buClr>
              <a:buSzPts val="1100"/>
              <a:buChar char="○"/>
              <a:defRPr>
                <a:solidFill>
                  <a:schemeClr val="lt1"/>
                </a:solidFill>
              </a:defRPr>
            </a:lvl8pPr>
            <a:lvl9pPr indent="-298450" lvl="8" marL="4114800" rtl="0">
              <a:spcBef>
                <a:spcPts val="1600"/>
              </a:spcBef>
              <a:spcAft>
                <a:spcPts val="1600"/>
              </a:spcAft>
              <a:buClr>
                <a:schemeClr val="lt1"/>
              </a:buClr>
              <a:buSzPts val="1100"/>
              <a:buChar char="■"/>
              <a:defRPr>
                <a:solidFill>
                  <a:schemeClr val="lt1"/>
                </a:solidFill>
              </a:defRPr>
            </a:lvl9pPr>
          </a:lstStyle>
          <a:p/>
        </p:txBody>
      </p:sp>
      <p:sp>
        <p:nvSpPr>
          <p:cNvPr id="124" name="Google Shape;124;p2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5" name="Shape 125"/>
        <p:cNvGrpSpPr/>
        <p:nvPr/>
      </p:nvGrpSpPr>
      <p:grpSpPr>
        <a:xfrm>
          <a:off x="0" y="0"/>
          <a:ext cx="0" cy="0"/>
          <a:chOff x="0" y="0"/>
          <a:chExt cx="0" cy="0"/>
        </a:xfrm>
      </p:grpSpPr>
      <p:sp>
        <p:nvSpPr>
          <p:cNvPr id="126" name="Google Shape;126;p2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27" name="Shape 127"/>
        <p:cNvGrpSpPr/>
        <p:nvPr/>
      </p:nvGrpSpPr>
      <p:grpSpPr>
        <a:xfrm>
          <a:off x="0" y="0"/>
          <a:ext cx="0" cy="0"/>
          <a:chOff x="0" y="0"/>
          <a:chExt cx="0" cy="0"/>
        </a:xfrm>
      </p:grpSpPr>
      <p:sp>
        <p:nvSpPr>
          <p:cNvPr id="128" name="Google Shape;128;p25"/>
          <p:cNvSpPr txBox="1"/>
          <p:nvPr>
            <p:ph idx="1" type="body"/>
          </p:nvPr>
        </p:nvSpPr>
        <p:spPr>
          <a:xfrm>
            <a:off x="381000" y="914400"/>
            <a:ext cx="8382000" cy="3771900"/>
          </a:xfrm>
          <a:prstGeom prst="rect">
            <a:avLst/>
          </a:prstGeom>
          <a:noFill/>
          <a:ln>
            <a:noFill/>
          </a:ln>
        </p:spPr>
        <p:txBody>
          <a:bodyPr anchorCtr="0" anchor="t" bIns="91425" lIns="91425" spcFirstLastPara="1" rIns="91425" wrap="square" tIns="91425">
            <a:noAutofit/>
          </a:bodyPr>
          <a:lstStyle>
            <a:lvl1pPr indent="-342900" lvl="0" marL="457200" marR="0" rtl="0" algn="l">
              <a:spcBef>
                <a:spcPts val="36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1pPr>
            <a:lvl2pPr indent="-330200" lvl="1" marL="914400" marR="0" rtl="0" algn="l">
              <a:spcBef>
                <a:spcPts val="600"/>
              </a:spcBef>
              <a:spcAft>
                <a:spcPts val="0"/>
              </a:spcAft>
              <a:buClr>
                <a:schemeClr val="dk1"/>
              </a:buClr>
              <a:buSzPts val="1600"/>
              <a:buFont typeface="Arial"/>
              <a:buChar char="•"/>
              <a:defRPr b="0" i="0" sz="1600" u="none" cap="none" strike="noStrike">
                <a:solidFill>
                  <a:schemeClr val="dk1"/>
                </a:solidFill>
                <a:latin typeface="Tahoma"/>
                <a:ea typeface="Tahoma"/>
                <a:cs typeface="Tahoma"/>
                <a:sym typeface="Tahoma"/>
              </a:defRPr>
            </a:lvl2pPr>
            <a:lvl3pPr indent="-317500" lvl="2" marL="1371600" marR="0" rtl="0" algn="l">
              <a:spcBef>
                <a:spcPts val="600"/>
              </a:spcBef>
              <a:spcAft>
                <a:spcPts val="0"/>
              </a:spcAft>
              <a:buClr>
                <a:schemeClr val="dk1"/>
              </a:buClr>
              <a:buSzPts val="1400"/>
              <a:buFont typeface="Arial"/>
              <a:buChar char="•"/>
              <a:defRPr b="0" i="0" sz="1400" u="none" cap="none" strike="noStrike">
                <a:solidFill>
                  <a:schemeClr val="dk1"/>
                </a:solidFill>
                <a:latin typeface="Tahoma"/>
                <a:ea typeface="Tahoma"/>
                <a:cs typeface="Tahoma"/>
                <a:sym typeface="Tahoma"/>
              </a:defRPr>
            </a:lvl3pPr>
            <a:lvl4pPr indent="-311150" lvl="3" marL="1828800" marR="0" rtl="0" algn="l">
              <a:spcBef>
                <a:spcPts val="600"/>
              </a:spcBef>
              <a:spcAft>
                <a:spcPts val="0"/>
              </a:spcAft>
              <a:buClr>
                <a:schemeClr val="dk1"/>
              </a:buClr>
              <a:buSzPts val="1300"/>
              <a:buFont typeface="Arial"/>
              <a:buChar char="•"/>
              <a:defRPr b="0" i="0" sz="1300" u="none" cap="none" strike="noStrike">
                <a:solidFill>
                  <a:schemeClr val="dk1"/>
                </a:solidFill>
                <a:latin typeface="Tahoma"/>
                <a:ea typeface="Tahoma"/>
                <a:cs typeface="Tahoma"/>
                <a:sym typeface="Tahoma"/>
              </a:defRPr>
            </a:lvl4pPr>
            <a:lvl5pPr indent="-311150" lvl="4" marL="2286000" marR="0" rtl="0" algn="l">
              <a:spcBef>
                <a:spcPts val="600"/>
              </a:spcBef>
              <a:spcAft>
                <a:spcPts val="0"/>
              </a:spcAft>
              <a:buClr>
                <a:schemeClr val="dk1"/>
              </a:buClr>
              <a:buSzPts val="1300"/>
              <a:buFont typeface="Arial"/>
              <a:buChar char="•"/>
              <a:defRPr b="0" i="0" sz="1300" u="none" cap="none" strike="noStrike">
                <a:solidFill>
                  <a:schemeClr val="dk1"/>
                </a:solidFill>
                <a:latin typeface="Tahoma"/>
                <a:ea typeface="Tahoma"/>
                <a:cs typeface="Tahoma"/>
                <a:sym typeface="Tahoma"/>
              </a:defRPr>
            </a:lvl5pPr>
            <a:lvl6pPr indent="-304800" lvl="5" marL="2743200" marR="0" rtl="0" algn="l">
              <a:spcBef>
                <a:spcPts val="600"/>
              </a:spcBef>
              <a:spcAft>
                <a:spcPts val="0"/>
              </a:spcAft>
              <a:buClr>
                <a:schemeClr val="dk1"/>
              </a:buClr>
              <a:buSzPts val="1200"/>
              <a:buFont typeface="Arial"/>
              <a:buChar char="•"/>
              <a:defRPr b="0" i="0" sz="1200" u="none" cap="none" strike="noStrike">
                <a:solidFill>
                  <a:schemeClr val="dk1"/>
                </a:solidFill>
                <a:latin typeface="Tahoma"/>
                <a:ea typeface="Tahoma"/>
                <a:cs typeface="Tahoma"/>
                <a:sym typeface="Tahoma"/>
              </a:defRPr>
            </a:lvl6pPr>
            <a:lvl7pPr indent="-298450" lvl="6" marL="3200400" marR="0" rtl="0" algn="l">
              <a:spcBef>
                <a:spcPts val="600"/>
              </a:spcBef>
              <a:spcAft>
                <a:spcPts val="0"/>
              </a:spcAft>
              <a:buClr>
                <a:schemeClr val="dk1"/>
              </a:buClr>
              <a:buSzPts val="1100"/>
              <a:buFont typeface="Arial"/>
              <a:buChar char="•"/>
              <a:defRPr b="0" i="0" sz="1100" u="none" cap="none" strike="noStrike">
                <a:solidFill>
                  <a:schemeClr val="dk1"/>
                </a:solidFill>
                <a:latin typeface="Calibri"/>
                <a:ea typeface="Calibri"/>
                <a:cs typeface="Calibri"/>
                <a:sym typeface="Calibri"/>
              </a:defRPr>
            </a:lvl7pPr>
            <a:lvl8pPr indent="-355600" lvl="7" marL="3657600" marR="0" rtl="0" algn="l">
              <a:spcBef>
                <a:spcPts val="16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228600" lvl="8" marL="4114800" marR="0" rtl="0" algn="l">
              <a:spcBef>
                <a:spcPts val="1600"/>
              </a:spcBef>
              <a:spcAft>
                <a:spcPts val="160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29" name="Google Shape;129;p25"/>
          <p:cNvSpPr txBox="1"/>
          <p:nvPr>
            <p:ph type="title"/>
          </p:nvPr>
        </p:nvSpPr>
        <p:spPr>
          <a:xfrm>
            <a:off x="381000" y="114300"/>
            <a:ext cx="8382000" cy="457200"/>
          </a:xfrm>
          <a:prstGeom prst="rect">
            <a:avLst/>
          </a:prstGeom>
          <a:solidFill>
            <a:srgbClr val="3F3F3F"/>
          </a:solidFill>
          <a:ln>
            <a:noFill/>
          </a:ln>
        </p:spPr>
        <p:txBody>
          <a:bodyPr anchorCtr="0" anchor="ctr" bIns="91425" lIns="91425" spcFirstLastPara="1" rIns="91425" wrap="square" tIns="91425">
            <a:noAutofit/>
          </a:bodyPr>
          <a:lstStyle>
            <a:lvl1pPr lvl="0" marR="0" rtl="0" algn="ctr">
              <a:spcBef>
                <a:spcPts val="0"/>
              </a:spcBef>
              <a:spcAft>
                <a:spcPts val="0"/>
              </a:spcAft>
              <a:buSzPts val="2800"/>
              <a:buNone/>
              <a:defRPr b="0" i="0" sz="2400" u="none" cap="none" strike="noStrike">
                <a:solidFill>
                  <a:srgbClr val="FFFFFF"/>
                </a:solidFill>
                <a:latin typeface="Tahoma"/>
                <a:ea typeface="Tahoma"/>
                <a:cs typeface="Tahoma"/>
                <a:sym typeface="Tahoma"/>
              </a:defRPr>
            </a:lvl1pPr>
            <a:lvl2pPr lvl="1" marR="0" rtl="0" algn="l">
              <a:spcBef>
                <a:spcPts val="0"/>
              </a:spcBef>
              <a:spcAft>
                <a:spcPts val="0"/>
              </a:spcAft>
              <a:buSzPts val="2800"/>
              <a:buNone/>
              <a:defRPr b="0" i="0" sz="2400" u="none" cap="none" strike="noStrike">
                <a:solidFill>
                  <a:schemeClr val="dk1"/>
                </a:solidFill>
                <a:latin typeface="Tahoma"/>
                <a:ea typeface="Tahoma"/>
                <a:cs typeface="Tahoma"/>
                <a:sym typeface="Tahoma"/>
              </a:defRPr>
            </a:lvl2pPr>
            <a:lvl3pPr lvl="2" marR="0" rtl="0" algn="l">
              <a:spcBef>
                <a:spcPts val="0"/>
              </a:spcBef>
              <a:spcAft>
                <a:spcPts val="0"/>
              </a:spcAft>
              <a:buSzPts val="2800"/>
              <a:buNone/>
              <a:defRPr b="0" i="0" sz="2400" u="none" cap="none" strike="noStrike">
                <a:solidFill>
                  <a:schemeClr val="dk1"/>
                </a:solidFill>
                <a:latin typeface="Tahoma"/>
                <a:ea typeface="Tahoma"/>
                <a:cs typeface="Tahoma"/>
                <a:sym typeface="Tahoma"/>
              </a:defRPr>
            </a:lvl3pPr>
            <a:lvl4pPr lvl="3" marR="0" rtl="0" algn="l">
              <a:spcBef>
                <a:spcPts val="0"/>
              </a:spcBef>
              <a:spcAft>
                <a:spcPts val="0"/>
              </a:spcAft>
              <a:buSzPts val="2800"/>
              <a:buNone/>
              <a:defRPr b="0" i="0" sz="2400" u="none" cap="none" strike="noStrike">
                <a:solidFill>
                  <a:schemeClr val="dk1"/>
                </a:solidFill>
                <a:latin typeface="Tahoma"/>
                <a:ea typeface="Tahoma"/>
                <a:cs typeface="Tahoma"/>
                <a:sym typeface="Tahoma"/>
              </a:defRPr>
            </a:lvl4pPr>
            <a:lvl5pPr lvl="4" marR="0" rtl="0" algn="l">
              <a:spcBef>
                <a:spcPts val="0"/>
              </a:spcBef>
              <a:spcAft>
                <a:spcPts val="0"/>
              </a:spcAft>
              <a:buSzPts val="2800"/>
              <a:buNone/>
              <a:defRPr b="0" i="0" sz="2400" u="none" cap="none" strike="noStrike">
                <a:solidFill>
                  <a:schemeClr val="dk1"/>
                </a:solidFill>
                <a:latin typeface="Tahoma"/>
                <a:ea typeface="Tahoma"/>
                <a:cs typeface="Tahoma"/>
                <a:sym typeface="Tahoma"/>
              </a:defRPr>
            </a:lvl5pPr>
            <a:lvl6pPr lvl="5" marR="0" rtl="0" algn="l">
              <a:spcBef>
                <a:spcPts val="0"/>
              </a:spcBef>
              <a:spcAft>
                <a:spcPts val="0"/>
              </a:spcAft>
              <a:buSzPts val="2800"/>
              <a:buNone/>
              <a:defRPr b="0" i="0" sz="2400" u="none" cap="none" strike="noStrike">
                <a:solidFill>
                  <a:schemeClr val="dk1"/>
                </a:solidFill>
                <a:latin typeface="Tahoma"/>
                <a:ea typeface="Tahoma"/>
                <a:cs typeface="Tahoma"/>
                <a:sym typeface="Tahoma"/>
              </a:defRPr>
            </a:lvl6pPr>
            <a:lvl7pPr lvl="6" marR="0" rtl="0" algn="l">
              <a:spcBef>
                <a:spcPts val="0"/>
              </a:spcBef>
              <a:spcAft>
                <a:spcPts val="0"/>
              </a:spcAft>
              <a:buSzPts val="2800"/>
              <a:buNone/>
              <a:defRPr b="0" i="0" sz="2400" u="none" cap="none" strike="noStrike">
                <a:solidFill>
                  <a:schemeClr val="dk1"/>
                </a:solidFill>
                <a:latin typeface="Tahoma"/>
                <a:ea typeface="Tahoma"/>
                <a:cs typeface="Tahoma"/>
                <a:sym typeface="Tahoma"/>
              </a:defRPr>
            </a:lvl7pPr>
            <a:lvl8pPr lvl="7" marR="0" rtl="0" algn="l">
              <a:spcBef>
                <a:spcPts val="0"/>
              </a:spcBef>
              <a:spcAft>
                <a:spcPts val="0"/>
              </a:spcAft>
              <a:buSzPts val="2800"/>
              <a:buNone/>
              <a:defRPr b="0" i="0" sz="2400" u="none" cap="none" strike="noStrike">
                <a:solidFill>
                  <a:schemeClr val="dk1"/>
                </a:solidFill>
                <a:latin typeface="Tahoma"/>
                <a:ea typeface="Tahoma"/>
                <a:cs typeface="Tahoma"/>
                <a:sym typeface="Tahoma"/>
              </a:defRPr>
            </a:lvl8pPr>
            <a:lvl9pPr lvl="8" marR="0" rtl="0" algn="l">
              <a:spcBef>
                <a:spcPts val="0"/>
              </a:spcBef>
              <a:spcAft>
                <a:spcPts val="0"/>
              </a:spcAft>
              <a:buSzPts val="2800"/>
              <a:buNone/>
              <a:defRPr b="0" i="0" sz="2400" u="none" cap="none" strike="noStrike">
                <a:solidFill>
                  <a:schemeClr val="dk1"/>
                </a:solidFill>
                <a:latin typeface="Tahoma"/>
                <a:ea typeface="Tahoma"/>
                <a:cs typeface="Tahoma"/>
                <a:sym typeface="Tahoma"/>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30" name="Shape 130"/>
        <p:cNvGrpSpPr/>
        <p:nvPr/>
      </p:nvGrpSpPr>
      <p:grpSpPr>
        <a:xfrm>
          <a:off x="0" y="0"/>
          <a:ext cx="0" cy="0"/>
          <a:chOff x="0" y="0"/>
          <a:chExt cx="0" cy="0"/>
        </a:xfrm>
      </p:grpSpPr>
      <p:sp>
        <p:nvSpPr>
          <p:cNvPr id="131" name="Google Shape;131;p26"/>
          <p:cNvSpPr txBox="1"/>
          <p:nvPr>
            <p:ph type="title"/>
          </p:nvPr>
        </p:nvSpPr>
        <p:spPr>
          <a:xfrm>
            <a:off x="381000" y="114300"/>
            <a:ext cx="8382000" cy="457200"/>
          </a:xfrm>
          <a:prstGeom prst="rect">
            <a:avLst/>
          </a:prstGeom>
          <a:solidFill>
            <a:srgbClr val="3F3F3F"/>
          </a:solidFill>
          <a:ln>
            <a:noFill/>
          </a:ln>
        </p:spPr>
        <p:txBody>
          <a:bodyPr anchorCtr="0" anchor="ctr" bIns="91425" lIns="91425" spcFirstLastPara="1" rIns="91425" wrap="square" tIns="91425">
            <a:noAutofit/>
          </a:bodyPr>
          <a:lstStyle>
            <a:lvl1pPr lvl="0" marR="0" rtl="0" algn="ctr">
              <a:spcBef>
                <a:spcPts val="0"/>
              </a:spcBef>
              <a:spcAft>
                <a:spcPts val="0"/>
              </a:spcAft>
              <a:buSzPts val="2800"/>
              <a:buNone/>
              <a:defRPr b="0" i="0" sz="2400" u="none" cap="none" strike="noStrike">
                <a:solidFill>
                  <a:srgbClr val="FFFFFF"/>
                </a:solidFill>
                <a:latin typeface="Tahoma"/>
                <a:ea typeface="Tahoma"/>
                <a:cs typeface="Tahoma"/>
                <a:sym typeface="Tahoma"/>
              </a:defRPr>
            </a:lvl1pPr>
            <a:lvl2pPr lvl="1" marR="0" rtl="0" algn="l">
              <a:spcBef>
                <a:spcPts val="0"/>
              </a:spcBef>
              <a:spcAft>
                <a:spcPts val="0"/>
              </a:spcAft>
              <a:buSzPts val="2800"/>
              <a:buNone/>
              <a:defRPr b="0" i="0" sz="2400" u="none" cap="none" strike="noStrike">
                <a:solidFill>
                  <a:schemeClr val="dk1"/>
                </a:solidFill>
                <a:latin typeface="Tahoma"/>
                <a:ea typeface="Tahoma"/>
                <a:cs typeface="Tahoma"/>
                <a:sym typeface="Tahoma"/>
              </a:defRPr>
            </a:lvl2pPr>
            <a:lvl3pPr lvl="2" marR="0" rtl="0" algn="l">
              <a:spcBef>
                <a:spcPts val="0"/>
              </a:spcBef>
              <a:spcAft>
                <a:spcPts val="0"/>
              </a:spcAft>
              <a:buSzPts val="2800"/>
              <a:buNone/>
              <a:defRPr b="0" i="0" sz="2400" u="none" cap="none" strike="noStrike">
                <a:solidFill>
                  <a:schemeClr val="dk1"/>
                </a:solidFill>
                <a:latin typeface="Tahoma"/>
                <a:ea typeface="Tahoma"/>
                <a:cs typeface="Tahoma"/>
                <a:sym typeface="Tahoma"/>
              </a:defRPr>
            </a:lvl3pPr>
            <a:lvl4pPr lvl="3" marR="0" rtl="0" algn="l">
              <a:spcBef>
                <a:spcPts val="0"/>
              </a:spcBef>
              <a:spcAft>
                <a:spcPts val="0"/>
              </a:spcAft>
              <a:buSzPts val="2800"/>
              <a:buNone/>
              <a:defRPr b="0" i="0" sz="2400" u="none" cap="none" strike="noStrike">
                <a:solidFill>
                  <a:schemeClr val="dk1"/>
                </a:solidFill>
                <a:latin typeface="Tahoma"/>
                <a:ea typeface="Tahoma"/>
                <a:cs typeface="Tahoma"/>
                <a:sym typeface="Tahoma"/>
              </a:defRPr>
            </a:lvl4pPr>
            <a:lvl5pPr lvl="4" marR="0" rtl="0" algn="l">
              <a:spcBef>
                <a:spcPts val="0"/>
              </a:spcBef>
              <a:spcAft>
                <a:spcPts val="0"/>
              </a:spcAft>
              <a:buSzPts val="2800"/>
              <a:buNone/>
              <a:defRPr b="0" i="0" sz="2400" u="none" cap="none" strike="noStrike">
                <a:solidFill>
                  <a:schemeClr val="dk1"/>
                </a:solidFill>
                <a:latin typeface="Tahoma"/>
                <a:ea typeface="Tahoma"/>
                <a:cs typeface="Tahoma"/>
                <a:sym typeface="Tahoma"/>
              </a:defRPr>
            </a:lvl5pPr>
            <a:lvl6pPr lvl="5" marR="0" rtl="0" algn="l">
              <a:spcBef>
                <a:spcPts val="0"/>
              </a:spcBef>
              <a:spcAft>
                <a:spcPts val="0"/>
              </a:spcAft>
              <a:buSzPts val="2800"/>
              <a:buNone/>
              <a:defRPr b="0" i="0" sz="2400" u="none" cap="none" strike="noStrike">
                <a:solidFill>
                  <a:schemeClr val="dk1"/>
                </a:solidFill>
                <a:latin typeface="Tahoma"/>
                <a:ea typeface="Tahoma"/>
                <a:cs typeface="Tahoma"/>
                <a:sym typeface="Tahoma"/>
              </a:defRPr>
            </a:lvl6pPr>
            <a:lvl7pPr lvl="6" marR="0" rtl="0" algn="l">
              <a:spcBef>
                <a:spcPts val="0"/>
              </a:spcBef>
              <a:spcAft>
                <a:spcPts val="0"/>
              </a:spcAft>
              <a:buSzPts val="2800"/>
              <a:buNone/>
              <a:defRPr b="0" i="0" sz="2400" u="none" cap="none" strike="noStrike">
                <a:solidFill>
                  <a:schemeClr val="dk1"/>
                </a:solidFill>
                <a:latin typeface="Tahoma"/>
                <a:ea typeface="Tahoma"/>
                <a:cs typeface="Tahoma"/>
                <a:sym typeface="Tahoma"/>
              </a:defRPr>
            </a:lvl7pPr>
            <a:lvl8pPr lvl="7" marR="0" rtl="0" algn="l">
              <a:spcBef>
                <a:spcPts val="0"/>
              </a:spcBef>
              <a:spcAft>
                <a:spcPts val="0"/>
              </a:spcAft>
              <a:buSzPts val="2800"/>
              <a:buNone/>
              <a:defRPr b="0" i="0" sz="2400" u="none" cap="none" strike="noStrike">
                <a:solidFill>
                  <a:schemeClr val="dk1"/>
                </a:solidFill>
                <a:latin typeface="Tahoma"/>
                <a:ea typeface="Tahoma"/>
                <a:cs typeface="Tahoma"/>
                <a:sym typeface="Tahoma"/>
              </a:defRPr>
            </a:lvl8pPr>
            <a:lvl9pPr lvl="8" marR="0" rtl="0" algn="l">
              <a:spcBef>
                <a:spcPts val="0"/>
              </a:spcBef>
              <a:spcAft>
                <a:spcPts val="0"/>
              </a:spcAft>
              <a:buSzPts val="2800"/>
              <a:buNone/>
              <a:defRPr b="0" i="0" sz="2400" u="none" cap="none" strike="noStrike">
                <a:solidFill>
                  <a:schemeClr val="dk1"/>
                </a:solidFill>
                <a:latin typeface="Tahoma"/>
                <a:ea typeface="Tahoma"/>
                <a:cs typeface="Tahoma"/>
                <a:sym typeface="Tahoma"/>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3.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800"/>
              <a:buFont typeface="Raleway"/>
              <a:buNone/>
              <a:defRPr b="1" sz="2800">
                <a:latin typeface="Raleway"/>
                <a:ea typeface="Raleway"/>
                <a:cs typeface="Raleway"/>
                <a:sym typeface="Raleway"/>
              </a:defRPr>
            </a:lvl1pPr>
            <a:lvl2pPr lvl="1" rtl="0">
              <a:spcBef>
                <a:spcPts val="0"/>
              </a:spcBef>
              <a:spcAft>
                <a:spcPts val="0"/>
              </a:spcAft>
              <a:buSzPts val="2800"/>
              <a:buFont typeface="Raleway"/>
              <a:buNone/>
              <a:defRPr b="1" sz="2800">
                <a:latin typeface="Raleway"/>
                <a:ea typeface="Raleway"/>
                <a:cs typeface="Raleway"/>
                <a:sym typeface="Raleway"/>
              </a:defRPr>
            </a:lvl2pPr>
            <a:lvl3pPr lvl="2" rtl="0">
              <a:spcBef>
                <a:spcPts val="0"/>
              </a:spcBef>
              <a:spcAft>
                <a:spcPts val="0"/>
              </a:spcAft>
              <a:buSzPts val="2800"/>
              <a:buFont typeface="Raleway"/>
              <a:buNone/>
              <a:defRPr b="1" sz="2800">
                <a:latin typeface="Raleway"/>
                <a:ea typeface="Raleway"/>
                <a:cs typeface="Raleway"/>
                <a:sym typeface="Raleway"/>
              </a:defRPr>
            </a:lvl3pPr>
            <a:lvl4pPr lvl="3" rtl="0">
              <a:spcBef>
                <a:spcPts val="0"/>
              </a:spcBef>
              <a:spcAft>
                <a:spcPts val="0"/>
              </a:spcAft>
              <a:buSzPts val="2800"/>
              <a:buFont typeface="Raleway"/>
              <a:buNone/>
              <a:defRPr b="1" sz="2800">
                <a:latin typeface="Raleway"/>
                <a:ea typeface="Raleway"/>
                <a:cs typeface="Raleway"/>
                <a:sym typeface="Raleway"/>
              </a:defRPr>
            </a:lvl4pPr>
            <a:lvl5pPr lvl="4" rtl="0">
              <a:spcBef>
                <a:spcPts val="0"/>
              </a:spcBef>
              <a:spcAft>
                <a:spcPts val="0"/>
              </a:spcAft>
              <a:buSzPts val="2800"/>
              <a:buFont typeface="Raleway"/>
              <a:buNone/>
              <a:defRPr b="1" sz="2800">
                <a:latin typeface="Raleway"/>
                <a:ea typeface="Raleway"/>
                <a:cs typeface="Raleway"/>
                <a:sym typeface="Raleway"/>
              </a:defRPr>
            </a:lvl5pPr>
            <a:lvl6pPr lvl="5" rtl="0">
              <a:spcBef>
                <a:spcPts val="0"/>
              </a:spcBef>
              <a:spcAft>
                <a:spcPts val="0"/>
              </a:spcAft>
              <a:buSzPts val="2800"/>
              <a:buFont typeface="Raleway"/>
              <a:buNone/>
              <a:defRPr b="1" sz="2800">
                <a:latin typeface="Raleway"/>
                <a:ea typeface="Raleway"/>
                <a:cs typeface="Raleway"/>
                <a:sym typeface="Raleway"/>
              </a:defRPr>
            </a:lvl6pPr>
            <a:lvl7pPr lvl="6" rtl="0">
              <a:spcBef>
                <a:spcPts val="0"/>
              </a:spcBef>
              <a:spcAft>
                <a:spcPts val="0"/>
              </a:spcAft>
              <a:buSzPts val="2800"/>
              <a:buFont typeface="Raleway"/>
              <a:buNone/>
              <a:defRPr b="1" sz="2800">
                <a:latin typeface="Raleway"/>
                <a:ea typeface="Raleway"/>
                <a:cs typeface="Raleway"/>
                <a:sym typeface="Raleway"/>
              </a:defRPr>
            </a:lvl7pPr>
            <a:lvl8pPr lvl="7" rtl="0">
              <a:spcBef>
                <a:spcPts val="0"/>
              </a:spcBef>
              <a:spcAft>
                <a:spcPts val="0"/>
              </a:spcAft>
              <a:buSzPts val="2800"/>
              <a:buFont typeface="Raleway"/>
              <a:buNone/>
              <a:defRPr b="1" sz="2800">
                <a:latin typeface="Raleway"/>
                <a:ea typeface="Raleway"/>
                <a:cs typeface="Raleway"/>
                <a:sym typeface="Raleway"/>
              </a:defRPr>
            </a:lvl8pPr>
            <a:lvl9pPr lvl="8" rtl="0">
              <a:spcBef>
                <a:spcPts val="0"/>
              </a:spcBef>
              <a:spcAft>
                <a:spcPts val="0"/>
              </a:spcAft>
              <a:buSzPts val="2800"/>
              <a:buFont typeface="Raleway"/>
              <a:buNone/>
              <a:defRPr b="1" sz="2800">
                <a:latin typeface="Raleway"/>
                <a:ea typeface="Raleway"/>
                <a:cs typeface="Raleway"/>
                <a:sym typeface="Raleway"/>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53" name="Google Shape;53;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hyperlink" Target="https://samtools.github.io/hts-specs/SAMv1.pdf" TargetMode="External"/><Relationship Id="rId4" Type="http://schemas.openxmlformats.org/officeDocument/2006/relationships/hyperlink" Target="https://broadinstitute.github.io/picard/explain-flags.html" TargetMode="External"/><Relationship Id="rId5" Type="http://schemas.openxmlformats.org/officeDocument/2006/relationships/hyperlink" Target="http://www.htslib.org/doc/samtools.htm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7"/>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Genomic data analysis</a:t>
            </a:r>
            <a:endParaRPr/>
          </a:p>
        </p:txBody>
      </p:sp>
      <p:sp>
        <p:nvSpPr>
          <p:cNvPr id="137" name="Google Shape;137;p27"/>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What a typical pipeline looks like</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8"/>
          <p:cNvSpPr/>
          <p:nvPr/>
        </p:nvSpPr>
        <p:spPr>
          <a:xfrm>
            <a:off x="0" y="-24200"/>
            <a:ext cx="9144000" cy="2267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8"/>
          <p:cNvSpPr/>
          <p:nvPr/>
        </p:nvSpPr>
        <p:spPr>
          <a:xfrm>
            <a:off x="1366483" y="76944"/>
            <a:ext cx="579300" cy="263100"/>
          </a:xfrm>
          <a:prstGeom prst="rect">
            <a:avLst/>
          </a:prstGeom>
          <a:noFill/>
          <a:ln>
            <a:noFill/>
          </a:ln>
        </p:spPr>
        <p:txBody>
          <a:bodyPr anchorCtr="0" anchor="ctr" bIns="0" lIns="0" spcFirstLastPara="1" rIns="0" wrap="square" tIns="0">
            <a:noAutofit/>
          </a:bodyPr>
          <a:lstStyle/>
          <a:p>
            <a:pPr indent="0" lvl="0" marL="0" marR="0" rtl="0" algn="l">
              <a:lnSpc>
                <a:spcPct val="60000"/>
              </a:lnSpc>
              <a:spcBef>
                <a:spcPts val="0"/>
              </a:spcBef>
              <a:spcAft>
                <a:spcPts val="0"/>
              </a:spcAft>
              <a:buNone/>
            </a:pPr>
            <a:r>
              <a:rPr lang="en" sz="2400">
                <a:solidFill>
                  <a:srgbClr val="666666"/>
                </a:solidFill>
                <a:latin typeface="Calibri"/>
                <a:ea typeface="Calibri"/>
                <a:cs typeface="Calibri"/>
                <a:sym typeface="Calibri"/>
              </a:rPr>
              <a:t>cells</a:t>
            </a:r>
            <a:endParaRPr/>
          </a:p>
        </p:txBody>
      </p:sp>
      <p:sp>
        <p:nvSpPr>
          <p:cNvPr id="144" name="Google Shape;144;p28"/>
          <p:cNvSpPr/>
          <p:nvPr/>
        </p:nvSpPr>
        <p:spPr>
          <a:xfrm>
            <a:off x="4110932" y="76950"/>
            <a:ext cx="1049700" cy="637200"/>
          </a:xfrm>
          <a:prstGeom prst="rect">
            <a:avLst/>
          </a:prstGeom>
          <a:noFill/>
          <a:ln>
            <a:noFill/>
          </a:ln>
        </p:spPr>
        <p:txBody>
          <a:bodyPr anchorCtr="0" anchor="ctr" bIns="0" lIns="0" spcFirstLastPara="1" rIns="0" wrap="square" tIns="0">
            <a:noAutofit/>
          </a:bodyPr>
          <a:lstStyle/>
          <a:p>
            <a:pPr indent="0" lvl="0" marL="0" marR="0" rtl="0" algn="l">
              <a:lnSpc>
                <a:spcPct val="80000"/>
              </a:lnSpc>
              <a:spcBef>
                <a:spcPts val="0"/>
              </a:spcBef>
              <a:spcAft>
                <a:spcPts val="0"/>
              </a:spcAft>
              <a:buNone/>
            </a:pPr>
            <a:r>
              <a:rPr lang="en" sz="2400">
                <a:solidFill>
                  <a:srgbClr val="666666"/>
                </a:solidFill>
                <a:latin typeface="Calibri"/>
                <a:ea typeface="Calibri"/>
                <a:cs typeface="Calibri"/>
                <a:sym typeface="Calibri"/>
              </a:rPr>
              <a:t>DNA or cDNA</a:t>
            </a:r>
            <a:endParaRPr/>
          </a:p>
        </p:txBody>
      </p:sp>
      <p:sp>
        <p:nvSpPr>
          <p:cNvPr id="145" name="Google Shape;145;p28"/>
          <p:cNvSpPr/>
          <p:nvPr/>
        </p:nvSpPr>
        <p:spPr>
          <a:xfrm>
            <a:off x="6305932" y="76950"/>
            <a:ext cx="1429500" cy="263100"/>
          </a:xfrm>
          <a:prstGeom prst="rect">
            <a:avLst/>
          </a:prstGeom>
          <a:noFill/>
          <a:ln>
            <a:noFill/>
          </a:ln>
        </p:spPr>
        <p:txBody>
          <a:bodyPr anchorCtr="0" anchor="ctr" bIns="0" lIns="0" spcFirstLastPara="1" rIns="0" wrap="square" tIns="0">
            <a:noAutofit/>
          </a:bodyPr>
          <a:lstStyle/>
          <a:p>
            <a:pPr indent="0" lvl="0" marL="0" marR="0" rtl="0" algn="l">
              <a:lnSpc>
                <a:spcPct val="60000"/>
              </a:lnSpc>
              <a:spcBef>
                <a:spcPts val="0"/>
              </a:spcBef>
              <a:spcAft>
                <a:spcPts val="0"/>
              </a:spcAft>
              <a:buNone/>
            </a:pPr>
            <a:r>
              <a:rPr lang="en" sz="2400">
                <a:solidFill>
                  <a:srgbClr val="666666"/>
                </a:solidFill>
                <a:latin typeface="Calibri"/>
                <a:ea typeface="Calibri"/>
                <a:cs typeface="Calibri"/>
                <a:sym typeface="Calibri"/>
              </a:rPr>
              <a:t>sequencing</a:t>
            </a:r>
            <a:endParaRPr/>
          </a:p>
        </p:txBody>
      </p:sp>
      <p:sp>
        <p:nvSpPr>
          <p:cNvPr id="146" name="Google Shape;146;p28"/>
          <p:cNvSpPr/>
          <p:nvPr/>
        </p:nvSpPr>
        <p:spPr>
          <a:xfrm>
            <a:off x="7020262" y="4255475"/>
            <a:ext cx="2068500" cy="263100"/>
          </a:xfrm>
          <a:prstGeom prst="rect">
            <a:avLst/>
          </a:prstGeom>
          <a:noFill/>
          <a:ln>
            <a:noFill/>
          </a:ln>
        </p:spPr>
        <p:txBody>
          <a:bodyPr anchorCtr="0" anchor="ctr" bIns="0" lIns="0" spcFirstLastPara="1" rIns="0" wrap="square" tIns="0">
            <a:noAutofit/>
          </a:bodyPr>
          <a:lstStyle/>
          <a:p>
            <a:pPr indent="0" lvl="0" marL="0" marR="0" rtl="0" algn="l">
              <a:lnSpc>
                <a:spcPct val="60000"/>
              </a:lnSpc>
              <a:spcBef>
                <a:spcPts val="0"/>
              </a:spcBef>
              <a:spcAft>
                <a:spcPts val="0"/>
              </a:spcAft>
              <a:buNone/>
            </a:pPr>
            <a:r>
              <a:rPr lang="en" sz="2400">
                <a:solidFill>
                  <a:srgbClr val="666666"/>
                </a:solidFill>
                <a:latin typeface="Calibri"/>
                <a:ea typeface="Calibri"/>
                <a:cs typeface="Calibri"/>
                <a:sym typeface="Calibri"/>
              </a:rPr>
              <a:t>Read coverage</a:t>
            </a:r>
            <a:endParaRPr/>
          </a:p>
        </p:txBody>
      </p:sp>
      <p:pic>
        <p:nvPicPr>
          <p:cNvPr id="147" name="Google Shape;147;p28"/>
          <p:cNvPicPr preferRelativeResize="0"/>
          <p:nvPr/>
        </p:nvPicPr>
        <p:blipFill rotWithShape="1">
          <a:blip r:embed="rId3">
            <a:alphaModFix/>
          </a:blip>
          <a:srcRect b="5482" l="0" r="0" t="0"/>
          <a:stretch/>
        </p:blipFill>
        <p:spPr>
          <a:xfrm>
            <a:off x="719475" y="178750"/>
            <a:ext cx="7347848" cy="4861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9"/>
          <p:cNvSpPr txBox="1"/>
          <p:nvPr>
            <p:ph type="title"/>
          </p:nvPr>
        </p:nvSpPr>
        <p:spPr>
          <a:xfrm>
            <a:off x="727650" y="5871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t>
            </a:r>
            <a:r>
              <a:rPr lang="en"/>
              <a:t>hat are we doing?</a:t>
            </a:r>
            <a:endParaRPr/>
          </a:p>
        </p:txBody>
      </p:sp>
      <p:sp>
        <p:nvSpPr>
          <p:cNvPr id="153" name="Google Shape;153;p29"/>
          <p:cNvSpPr txBox="1"/>
          <p:nvPr>
            <p:ph idx="1" type="body"/>
          </p:nvPr>
        </p:nvSpPr>
        <p:spPr>
          <a:xfrm>
            <a:off x="729450" y="1379450"/>
            <a:ext cx="7688700" cy="3615900"/>
          </a:xfrm>
          <a:prstGeom prst="rect">
            <a:avLst/>
          </a:prstGeom>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SzPts val="1300"/>
              <a:buChar char="●"/>
            </a:pPr>
            <a:r>
              <a:rPr b="1" lang="en"/>
              <a:t>Goal: </a:t>
            </a:r>
            <a:r>
              <a:rPr lang="en"/>
              <a:t>quantifying nucleic acid species in a sample</a:t>
            </a:r>
            <a:endParaRPr/>
          </a:p>
          <a:p>
            <a:pPr indent="-311150" lvl="0" marL="457200" rtl="0" algn="l">
              <a:lnSpc>
                <a:spcPct val="100000"/>
              </a:lnSpc>
              <a:spcBef>
                <a:spcPts val="600"/>
              </a:spcBef>
              <a:spcAft>
                <a:spcPts val="0"/>
              </a:spcAft>
              <a:buSzPts val="1300"/>
              <a:buChar char="●"/>
            </a:pPr>
            <a:r>
              <a:rPr lang="en"/>
              <a:t>Collected nucleic acids – all mixed up</a:t>
            </a:r>
            <a:endParaRPr/>
          </a:p>
          <a:p>
            <a:pPr indent="-311150" lvl="0" marL="457200" rtl="0" algn="l">
              <a:lnSpc>
                <a:spcPct val="100000"/>
              </a:lnSpc>
              <a:spcBef>
                <a:spcPts val="600"/>
              </a:spcBef>
              <a:spcAft>
                <a:spcPts val="0"/>
              </a:spcAft>
              <a:buSzPts val="1300"/>
              <a:buChar char="●"/>
            </a:pPr>
            <a:r>
              <a:rPr lang="en"/>
              <a:t>Sheared it into roughly equally large fragments – all mixed up</a:t>
            </a:r>
            <a:endParaRPr/>
          </a:p>
          <a:p>
            <a:pPr indent="-311150" lvl="0" marL="457200" rtl="0" algn="l">
              <a:lnSpc>
                <a:spcPct val="100000"/>
              </a:lnSpc>
              <a:spcBef>
                <a:spcPts val="600"/>
              </a:spcBef>
              <a:spcAft>
                <a:spcPts val="0"/>
              </a:spcAft>
              <a:buSzPts val="1300"/>
              <a:buChar char="●"/>
            </a:pPr>
            <a:r>
              <a:rPr lang="en"/>
              <a:t>Added adapters so that we can read the pieces in the sequencer</a:t>
            </a:r>
            <a:endParaRPr/>
          </a:p>
          <a:p>
            <a:pPr indent="-311150" lvl="0" marL="457200" rtl="0" algn="l">
              <a:lnSpc>
                <a:spcPct val="100000"/>
              </a:lnSpc>
              <a:spcBef>
                <a:spcPts val="600"/>
              </a:spcBef>
              <a:spcAft>
                <a:spcPts val="0"/>
              </a:spcAft>
              <a:buSzPts val="1300"/>
              <a:buChar char="●"/>
            </a:pPr>
            <a:r>
              <a:rPr lang="en"/>
              <a:t>We sequence a small fraction (30-70 bases) of the fragments</a:t>
            </a:r>
            <a:endParaRPr/>
          </a:p>
          <a:p>
            <a:pPr indent="-311150" lvl="0" marL="457200" rtl="0" algn="l">
              <a:lnSpc>
                <a:spcPct val="100000"/>
              </a:lnSpc>
              <a:spcBef>
                <a:spcPts val="600"/>
              </a:spcBef>
              <a:spcAft>
                <a:spcPts val="0"/>
              </a:spcAft>
              <a:buSzPts val="1300"/>
              <a:buChar char="●"/>
            </a:pPr>
            <a:r>
              <a:rPr b="1" lang="en"/>
              <a:t>Objective: </a:t>
            </a:r>
            <a:r>
              <a:rPr lang="en"/>
              <a:t>Given a sequence of 50 bases read from each piece, can we determine: </a:t>
            </a:r>
            <a:endParaRPr/>
          </a:p>
          <a:p>
            <a:pPr indent="-311150" lvl="1" marL="914400" rtl="0" algn="l">
              <a:lnSpc>
                <a:spcPct val="100000"/>
              </a:lnSpc>
              <a:spcBef>
                <a:spcPts val="600"/>
              </a:spcBef>
              <a:spcAft>
                <a:spcPts val="0"/>
              </a:spcAft>
              <a:buSzPts val="1300"/>
              <a:buChar char="○"/>
            </a:pPr>
            <a:r>
              <a:rPr lang="en" sz="1300"/>
              <a:t>What nucleic acids sequenced were there to begin with?</a:t>
            </a:r>
            <a:endParaRPr sz="1300"/>
          </a:p>
          <a:p>
            <a:pPr indent="-311150" lvl="1" marL="914400" rtl="0" algn="l">
              <a:lnSpc>
                <a:spcPct val="100000"/>
              </a:lnSpc>
              <a:spcBef>
                <a:spcPts val="600"/>
              </a:spcBef>
              <a:spcAft>
                <a:spcPts val="0"/>
              </a:spcAft>
              <a:buSzPts val="1300"/>
              <a:buChar char="○"/>
            </a:pPr>
            <a:r>
              <a:rPr lang="en" sz="1300"/>
              <a:t>In what proportion?</a:t>
            </a:r>
            <a:endParaRPr sz="1300"/>
          </a:p>
          <a:p>
            <a:pPr indent="-311150" lvl="0" marL="457200" rtl="0" algn="l">
              <a:lnSpc>
                <a:spcPct val="100000"/>
              </a:lnSpc>
              <a:spcBef>
                <a:spcPts val="600"/>
              </a:spcBef>
              <a:spcAft>
                <a:spcPts val="0"/>
              </a:spcAft>
              <a:buSzPts val="1300"/>
              <a:buChar char="●"/>
            </a:pPr>
            <a:r>
              <a:rPr b="1" lang="en"/>
              <a:t>Strategy:</a:t>
            </a:r>
            <a:r>
              <a:rPr lang="en"/>
              <a:t> Try to find the place were each 50 base read originated by finding the best place were it matches the genome</a:t>
            </a:r>
            <a:endParaRPr/>
          </a:p>
          <a:p>
            <a:pPr indent="-311150" lvl="0" marL="457200" rtl="0" algn="l">
              <a:lnSpc>
                <a:spcPct val="100000"/>
              </a:lnSpc>
              <a:spcBef>
                <a:spcPts val="600"/>
              </a:spcBef>
              <a:spcAft>
                <a:spcPts val="0"/>
              </a:spcAft>
              <a:buSzPts val="1300"/>
              <a:buChar char="●"/>
            </a:pPr>
            <a:r>
              <a:rPr b="1" lang="en"/>
              <a:t>Difficulties:</a:t>
            </a:r>
            <a:endParaRPr b="1"/>
          </a:p>
          <a:p>
            <a:pPr indent="-311150" lvl="1" marL="914400" rtl="0" algn="l">
              <a:lnSpc>
                <a:spcPct val="100000"/>
              </a:lnSpc>
              <a:spcBef>
                <a:spcPts val="600"/>
              </a:spcBef>
              <a:spcAft>
                <a:spcPts val="0"/>
              </a:spcAft>
              <a:buSzPts val="1300"/>
              <a:buChar char="○"/>
            </a:pPr>
            <a:r>
              <a:rPr lang="en" sz="1300"/>
              <a:t>The genome is large!</a:t>
            </a:r>
            <a:endParaRPr sz="1300"/>
          </a:p>
          <a:p>
            <a:pPr indent="-311150" lvl="1" marL="914400" rtl="0" algn="l">
              <a:lnSpc>
                <a:spcPct val="100000"/>
              </a:lnSpc>
              <a:spcBef>
                <a:spcPts val="600"/>
              </a:spcBef>
              <a:spcAft>
                <a:spcPts val="600"/>
              </a:spcAft>
              <a:buSzPts val="1300"/>
              <a:buChar char="○"/>
            </a:pPr>
            <a:r>
              <a:rPr lang="en" sz="1300"/>
              <a:t>The genome is complicated – lots of repetitive sequence</a:t>
            </a:r>
            <a:endParaRPr sz="13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11" st="1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0"/>
          <p:cNvSpPr txBox="1"/>
          <p:nvPr>
            <p:ph type="title"/>
          </p:nvPr>
        </p:nvSpPr>
        <p:spPr>
          <a:xfrm>
            <a:off x="727650" y="587150"/>
            <a:ext cx="44550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typical RNA-Seq pipeline</a:t>
            </a:r>
            <a:endParaRPr/>
          </a:p>
        </p:txBody>
      </p:sp>
      <p:sp>
        <p:nvSpPr>
          <p:cNvPr id="159" name="Google Shape;159;p30"/>
          <p:cNvSpPr txBox="1"/>
          <p:nvPr/>
        </p:nvSpPr>
        <p:spPr>
          <a:xfrm>
            <a:off x="1058825" y="1313343"/>
            <a:ext cx="2277000" cy="674400"/>
          </a:xfrm>
          <a:prstGeom prst="rect">
            <a:avLst/>
          </a:prstGeom>
          <a:noFill/>
          <a:ln cap="flat" cmpd="sng" w="1905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lang="en" sz="1800">
                <a:latin typeface="Calibri"/>
                <a:ea typeface="Calibri"/>
                <a:cs typeface="Calibri"/>
                <a:sym typeface="Calibri"/>
              </a:rPr>
              <a:t>Upload your </a:t>
            </a:r>
            <a:endParaRPr sz="1800">
              <a:latin typeface="Calibri"/>
              <a:ea typeface="Calibri"/>
              <a:cs typeface="Calibri"/>
              <a:sym typeface="Calibri"/>
            </a:endParaRPr>
          </a:p>
          <a:p>
            <a:pPr indent="0" lvl="0" marL="0" marR="0" rtl="0" algn="ctr">
              <a:lnSpc>
                <a:spcPct val="100000"/>
              </a:lnSpc>
              <a:spcBef>
                <a:spcPts val="0"/>
              </a:spcBef>
              <a:spcAft>
                <a:spcPts val="0"/>
              </a:spcAft>
              <a:buNone/>
            </a:pPr>
            <a:r>
              <a:rPr lang="en" sz="1800">
                <a:latin typeface="Calibri"/>
                <a:ea typeface="Calibri"/>
                <a:cs typeface="Calibri"/>
                <a:sym typeface="Calibri"/>
              </a:rPr>
              <a:t>sequence data (fastq)</a:t>
            </a:r>
            <a:endParaRPr sz="1800">
              <a:latin typeface="Calibri"/>
              <a:ea typeface="Calibri"/>
              <a:cs typeface="Calibri"/>
              <a:sym typeface="Calibri"/>
            </a:endParaRPr>
          </a:p>
        </p:txBody>
      </p:sp>
      <p:grpSp>
        <p:nvGrpSpPr>
          <p:cNvPr id="160" name="Google Shape;160;p30"/>
          <p:cNvGrpSpPr/>
          <p:nvPr/>
        </p:nvGrpSpPr>
        <p:grpSpPr>
          <a:xfrm>
            <a:off x="3335825" y="751850"/>
            <a:ext cx="5566275" cy="898693"/>
            <a:chOff x="3335825" y="751850"/>
            <a:chExt cx="5566275" cy="898693"/>
          </a:xfrm>
        </p:grpSpPr>
        <p:sp>
          <p:nvSpPr>
            <p:cNvPr id="161" name="Google Shape;161;p30"/>
            <p:cNvSpPr txBox="1"/>
            <p:nvPr/>
          </p:nvSpPr>
          <p:spPr>
            <a:xfrm>
              <a:off x="5825000" y="751850"/>
              <a:ext cx="3077100" cy="370500"/>
            </a:xfrm>
            <a:prstGeom prst="rect">
              <a:avLst/>
            </a:prstGeom>
            <a:noFill/>
            <a:ln cap="flat" cmpd="sng" w="19050">
              <a:solidFill>
                <a:srgbClr val="CC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 sz="1800">
                  <a:solidFill>
                    <a:srgbClr val="000000"/>
                  </a:solidFill>
                  <a:latin typeface="Calibri"/>
                  <a:ea typeface="Calibri"/>
                  <a:cs typeface="Calibri"/>
                  <a:sym typeface="Calibri"/>
                </a:rPr>
                <a:t>Make report of quality metrics</a:t>
              </a:r>
              <a:endParaRPr sz="1800">
                <a:solidFill>
                  <a:srgbClr val="000000"/>
                </a:solidFill>
                <a:latin typeface="Calibri"/>
                <a:ea typeface="Calibri"/>
                <a:cs typeface="Calibri"/>
                <a:sym typeface="Calibri"/>
              </a:endParaRPr>
            </a:p>
          </p:txBody>
        </p:sp>
        <p:cxnSp>
          <p:nvCxnSpPr>
            <p:cNvPr id="162" name="Google Shape;162;p30"/>
            <p:cNvCxnSpPr>
              <a:stCxn id="159" idx="3"/>
              <a:endCxn id="161" idx="1"/>
            </p:cNvCxnSpPr>
            <p:nvPr/>
          </p:nvCxnSpPr>
          <p:spPr>
            <a:xfrm flipH="1" rot="10800000">
              <a:off x="3335825" y="937143"/>
              <a:ext cx="2489100" cy="713400"/>
            </a:xfrm>
            <a:prstGeom prst="straightConnector1">
              <a:avLst/>
            </a:prstGeom>
            <a:solidFill>
              <a:srgbClr val="FFFFFF"/>
            </a:solidFill>
            <a:ln cap="flat" cmpd="sng" w="28575">
              <a:solidFill>
                <a:srgbClr val="000000"/>
              </a:solidFill>
              <a:prstDash val="dash"/>
              <a:miter lim="800000"/>
              <a:headEnd len="sm" w="sm" type="none"/>
              <a:tailEnd len="med" w="med" type="stealth"/>
            </a:ln>
          </p:spPr>
        </p:cxnSp>
      </p:grpSp>
      <p:grpSp>
        <p:nvGrpSpPr>
          <p:cNvPr id="163" name="Google Shape;163;p30"/>
          <p:cNvGrpSpPr/>
          <p:nvPr/>
        </p:nvGrpSpPr>
        <p:grpSpPr>
          <a:xfrm>
            <a:off x="726725" y="1987743"/>
            <a:ext cx="2941200" cy="625507"/>
            <a:chOff x="726725" y="1987743"/>
            <a:chExt cx="2941200" cy="625507"/>
          </a:xfrm>
        </p:grpSpPr>
        <p:sp>
          <p:nvSpPr>
            <p:cNvPr id="164" name="Google Shape;164;p30"/>
            <p:cNvSpPr txBox="1"/>
            <p:nvPr/>
          </p:nvSpPr>
          <p:spPr>
            <a:xfrm>
              <a:off x="726725" y="2242750"/>
              <a:ext cx="2941200" cy="370500"/>
            </a:xfrm>
            <a:prstGeom prst="rect">
              <a:avLst/>
            </a:prstGeom>
            <a:noFill/>
            <a:ln cap="flat" cmpd="sng" w="1905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lang="en" sz="1800">
                  <a:solidFill>
                    <a:srgbClr val="000000"/>
                  </a:solidFill>
                  <a:latin typeface="Calibri"/>
                  <a:ea typeface="Calibri"/>
                  <a:cs typeface="Calibri"/>
                  <a:sym typeface="Calibri"/>
                </a:rPr>
                <a:t>Align to ribosom</a:t>
              </a:r>
              <a:r>
                <a:rPr lang="en" sz="1800">
                  <a:latin typeface="Calibri"/>
                  <a:ea typeface="Calibri"/>
                  <a:cs typeface="Calibri"/>
                  <a:sym typeface="Calibri"/>
                </a:rPr>
                <a:t>al RNA genes</a:t>
              </a:r>
              <a:endParaRPr sz="1800">
                <a:solidFill>
                  <a:srgbClr val="000000"/>
                </a:solidFill>
                <a:latin typeface="Calibri"/>
                <a:ea typeface="Calibri"/>
                <a:cs typeface="Calibri"/>
                <a:sym typeface="Calibri"/>
              </a:endParaRPr>
            </a:p>
          </p:txBody>
        </p:sp>
        <p:cxnSp>
          <p:nvCxnSpPr>
            <p:cNvPr id="165" name="Google Shape;165;p30"/>
            <p:cNvCxnSpPr>
              <a:stCxn id="159" idx="2"/>
              <a:endCxn id="164" idx="0"/>
            </p:cNvCxnSpPr>
            <p:nvPr/>
          </p:nvCxnSpPr>
          <p:spPr>
            <a:xfrm>
              <a:off x="2197325" y="1987743"/>
              <a:ext cx="0" cy="255000"/>
            </a:xfrm>
            <a:prstGeom prst="straightConnector1">
              <a:avLst/>
            </a:prstGeom>
            <a:solidFill>
              <a:srgbClr val="FFFFFF"/>
            </a:solidFill>
            <a:ln cap="flat" cmpd="sng" w="19050">
              <a:solidFill>
                <a:srgbClr val="000000"/>
              </a:solidFill>
              <a:prstDash val="solid"/>
              <a:miter lim="800000"/>
              <a:headEnd len="sm" w="sm" type="none"/>
              <a:tailEnd len="med" w="med" type="triangle"/>
            </a:ln>
          </p:spPr>
        </p:cxnSp>
      </p:grpSp>
      <p:grpSp>
        <p:nvGrpSpPr>
          <p:cNvPr id="166" name="Google Shape;166;p30"/>
          <p:cNvGrpSpPr/>
          <p:nvPr/>
        </p:nvGrpSpPr>
        <p:grpSpPr>
          <a:xfrm>
            <a:off x="3667925" y="1293663"/>
            <a:ext cx="5186775" cy="1134338"/>
            <a:chOff x="3667925" y="1293663"/>
            <a:chExt cx="5186775" cy="1134338"/>
          </a:xfrm>
        </p:grpSpPr>
        <p:sp>
          <p:nvSpPr>
            <p:cNvPr id="167" name="Google Shape;167;p30"/>
            <p:cNvSpPr txBox="1"/>
            <p:nvPr/>
          </p:nvSpPr>
          <p:spPr>
            <a:xfrm>
              <a:off x="5872400" y="1293663"/>
              <a:ext cx="2982300" cy="659100"/>
            </a:xfrm>
            <a:prstGeom prst="rect">
              <a:avLst/>
            </a:prstGeom>
            <a:noFill/>
            <a:ln cap="flat" cmpd="sng" w="19050">
              <a:solidFill>
                <a:srgbClr val="CC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 sz="1800">
                  <a:solidFill>
                    <a:srgbClr val="000000"/>
                  </a:solidFill>
                  <a:latin typeface="Calibri"/>
                  <a:ea typeface="Calibri"/>
                  <a:cs typeface="Calibri"/>
                  <a:sym typeface="Calibri"/>
                </a:rPr>
                <a:t>Output ribosomal contamination metrics report</a:t>
              </a:r>
              <a:endParaRPr sz="1800">
                <a:solidFill>
                  <a:srgbClr val="000000"/>
                </a:solidFill>
                <a:latin typeface="Calibri"/>
                <a:ea typeface="Calibri"/>
                <a:cs typeface="Calibri"/>
                <a:sym typeface="Calibri"/>
              </a:endParaRPr>
            </a:p>
          </p:txBody>
        </p:sp>
        <p:cxnSp>
          <p:nvCxnSpPr>
            <p:cNvPr id="168" name="Google Shape;168;p30"/>
            <p:cNvCxnSpPr>
              <a:stCxn id="164" idx="3"/>
              <a:endCxn id="167" idx="1"/>
            </p:cNvCxnSpPr>
            <p:nvPr/>
          </p:nvCxnSpPr>
          <p:spPr>
            <a:xfrm flipH="1" rot="10800000">
              <a:off x="3667925" y="1623100"/>
              <a:ext cx="2204400" cy="804900"/>
            </a:xfrm>
            <a:prstGeom prst="straightConnector1">
              <a:avLst/>
            </a:prstGeom>
            <a:solidFill>
              <a:srgbClr val="FFFFFF"/>
            </a:solidFill>
            <a:ln cap="flat" cmpd="sng" w="28575">
              <a:solidFill>
                <a:srgbClr val="000000"/>
              </a:solidFill>
              <a:prstDash val="dash"/>
              <a:miter lim="800000"/>
              <a:headEnd len="sm" w="sm" type="none"/>
              <a:tailEnd len="med" w="med" type="stealth"/>
            </a:ln>
          </p:spPr>
        </p:cxnSp>
      </p:grpSp>
      <p:grpSp>
        <p:nvGrpSpPr>
          <p:cNvPr id="169" name="Google Shape;169;p30"/>
          <p:cNvGrpSpPr/>
          <p:nvPr/>
        </p:nvGrpSpPr>
        <p:grpSpPr>
          <a:xfrm>
            <a:off x="445025" y="2613250"/>
            <a:ext cx="3504600" cy="947650"/>
            <a:chOff x="445025" y="2613250"/>
            <a:chExt cx="3504600" cy="947650"/>
          </a:xfrm>
        </p:grpSpPr>
        <p:sp>
          <p:nvSpPr>
            <p:cNvPr id="170" name="Google Shape;170;p30"/>
            <p:cNvSpPr txBox="1"/>
            <p:nvPr/>
          </p:nvSpPr>
          <p:spPr>
            <a:xfrm>
              <a:off x="445025" y="2868500"/>
              <a:ext cx="3504600" cy="692400"/>
            </a:xfrm>
            <a:prstGeom prst="rect">
              <a:avLst/>
            </a:prstGeom>
            <a:noFill/>
            <a:ln cap="flat" cmpd="sng" w="1905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 sz="1800">
                  <a:solidFill>
                    <a:srgbClr val="000000"/>
                  </a:solidFill>
                  <a:latin typeface="Calibri"/>
                  <a:ea typeface="Calibri"/>
                  <a:cs typeface="Calibri"/>
                  <a:sym typeface="Calibri"/>
                </a:rPr>
                <a:t>Align remaining reads to genome (</a:t>
              </a:r>
              <a:r>
                <a:rPr lang="en" sz="1800">
                  <a:latin typeface="Calibri"/>
                  <a:ea typeface="Calibri"/>
                  <a:cs typeface="Calibri"/>
                  <a:sym typeface="Calibri"/>
                </a:rPr>
                <a:t>STAR</a:t>
              </a:r>
              <a:r>
                <a:rPr lang="en" sz="1800">
                  <a:solidFill>
                    <a:srgbClr val="000000"/>
                  </a:solidFill>
                  <a:latin typeface="Calibri"/>
                  <a:ea typeface="Calibri"/>
                  <a:cs typeface="Calibri"/>
                  <a:sym typeface="Calibri"/>
                </a:rPr>
                <a:t>) or transcriptome (</a:t>
              </a:r>
              <a:r>
                <a:rPr lang="en" sz="1800">
                  <a:latin typeface="Calibri"/>
                  <a:ea typeface="Calibri"/>
                  <a:cs typeface="Calibri"/>
                  <a:sym typeface="Calibri"/>
                </a:rPr>
                <a:t>Bowtie</a:t>
              </a:r>
              <a:r>
                <a:rPr lang="en" sz="1800">
                  <a:solidFill>
                    <a:srgbClr val="000000"/>
                  </a:solidFill>
                  <a:latin typeface="Calibri"/>
                  <a:ea typeface="Calibri"/>
                  <a:cs typeface="Calibri"/>
                  <a:sym typeface="Calibri"/>
                </a:rPr>
                <a:t>)</a:t>
              </a:r>
              <a:endParaRPr sz="1800">
                <a:solidFill>
                  <a:srgbClr val="000000"/>
                </a:solidFill>
                <a:latin typeface="Calibri"/>
                <a:ea typeface="Calibri"/>
                <a:cs typeface="Calibri"/>
                <a:sym typeface="Calibri"/>
              </a:endParaRPr>
            </a:p>
          </p:txBody>
        </p:sp>
        <p:cxnSp>
          <p:nvCxnSpPr>
            <p:cNvPr id="171" name="Google Shape;171;p30"/>
            <p:cNvCxnSpPr>
              <a:stCxn id="164" idx="2"/>
              <a:endCxn id="170" idx="0"/>
            </p:cNvCxnSpPr>
            <p:nvPr/>
          </p:nvCxnSpPr>
          <p:spPr>
            <a:xfrm>
              <a:off x="2197325" y="2613250"/>
              <a:ext cx="0" cy="255300"/>
            </a:xfrm>
            <a:prstGeom prst="straightConnector1">
              <a:avLst/>
            </a:prstGeom>
            <a:solidFill>
              <a:srgbClr val="FFFFFF"/>
            </a:solidFill>
            <a:ln cap="flat" cmpd="sng" w="19050">
              <a:solidFill>
                <a:srgbClr val="000000"/>
              </a:solidFill>
              <a:prstDash val="solid"/>
              <a:miter lim="800000"/>
              <a:headEnd len="sm" w="sm" type="none"/>
              <a:tailEnd len="med" w="med" type="triangle"/>
            </a:ln>
          </p:spPr>
        </p:cxnSp>
      </p:grpSp>
      <p:grpSp>
        <p:nvGrpSpPr>
          <p:cNvPr id="172" name="Google Shape;172;p30"/>
          <p:cNvGrpSpPr/>
          <p:nvPr/>
        </p:nvGrpSpPr>
        <p:grpSpPr>
          <a:xfrm>
            <a:off x="3949625" y="2113300"/>
            <a:ext cx="4665225" cy="1101400"/>
            <a:chOff x="3949625" y="2113300"/>
            <a:chExt cx="4665225" cy="1101400"/>
          </a:xfrm>
        </p:grpSpPr>
        <p:sp>
          <p:nvSpPr>
            <p:cNvPr id="173" name="Google Shape;173;p30"/>
            <p:cNvSpPr txBox="1"/>
            <p:nvPr/>
          </p:nvSpPr>
          <p:spPr>
            <a:xfrm>
              <a:off x="6112250" y="2113300"/>
              <a:ext cx="2502600" cy="908700"/>
            </a:xfrm>
            <a:prstGeom prst="rect">
              <a:avLst/>
            </a:prstGeom>
            <a:noFill/>
            <a:ln cap="flat" cmpd="sng" w="19050">
              <a:solidFill>
                <a:srgbClr val="CC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 sz="1800">
                  <a:solidFill>
                    <a:srgbClr val="000000"/>
                  </a:solidFill>
                  <a:latin typeface="Calibri"/>
                  <a:ea typeface="Calibri"/>
                  <a:cs typeface="Calibri"/>
                  <a:sym typeface="Calibri"/>
                </a:rPr>
                <a:t>Produce RNA-Seq report</a:t>
              </a:r>
              <a:endParaRPr/>
            </a:p>
            <a:p>
              <a:pPr indent="0" lvl="0" marL="0" marR="0" rtl="0" algn="ctr">
                <a:spcBef>
                  <a:spcPts val="0"/>
                </a:spcBef>
                <a:spcAft>
                  <a:spcPts val="0"/>
                </a:spcAft>
                <a:buNone/>
              </a:pPr>
              <a:r>
                <a:rPr lang="en" sz="1800">
                  <a:solidFill>
                    <a:srgbClr val="000000"/>
                  </a:solidFill>
                  <a:latin typeface="Calibri"/>
                  <a:ea typeface="Calibri"/>
                  <a:cs typeface="Calibri"/>
                  <a:sym typeface="Calibri"/>
                </a:rPr>
                <a:t>% aligned, % intergenic, % exonic, % UTR</a:t>
              </a:r>
              <a:endParaRPr/>
            </a:p>
          </p:txBody>
        </p:sp>
        <p:cxnSp>
          <p:nvCxnSpPr>
            <p:cNvPr id="174" name="Google Shape;174;p30"/>
            <p:cNvCxnSpPr>
              <a:stCxn id="170" idx="3"/>
              <a:endCxn id="173" idx="1"/>
            </p:cNvCxnSpPr>
            <p:nvPr/>
          </p:nvCxnSpPr>
          <p:spPr>
            <a:xfrm flipH="1" rot="10800000">
              <a:off x="3949625" y="2567600"/>
              <a:ext cx="2162700" cy="647100"/>
            </a:xfrm>
            <a:prstGeom prst="straightConnector1">
              <a:avLst/>
            </a:prstGeom>
            <a:solidFill>
              <a:srgbClr val="FFFFFF"/>
            </a:solidFill>
            <a:ln cap="flat" cmpd="sng" w="28575">
              <a:solidFill>
                <a:srgbClr val="000000"/>
              </a:solidFill>
              <a:prstDash val="dash"/>
              <a:miter lim="800000"/>
              <a:headEnd len="sm" w="sm" type="none"/>
              <a:tailEnd len="med" w="med" type="stealth"/>
            </a:ln>
          </p:spPr>
        </p:cxnSp>
      </p:grpSp>
      <p:grpSp>
        <p:nvGrpSpPr>
          <p:cNvPr id="175" name="Google Shape;175;p30"/>
          <p:cNvGrpSpPr/>
          <p:nvPr/>
        </p:nvGrpSpPr>
        <p:grpSpPr>
          <a:xfrm>
            <a:off x="3949625" y="3149750"/>
            <a:ext cx="4976175" cy="370500"/>
            <a:chOff x="3949625" y="3149750"/>
            <a:chExt cx="4976175" cy="370500"/>
          </a:xfrm>
        </p:grpSpPr>
        <p:sp>
          <p:nvSpPr>
            <p:cNvPr id="176" name="Google Shape;176;p30"/>
            <p:cNvSpPr txBox="1"/>
            <p:nvPr/>
          </p:nvSpPr>
          <p:spPr>
            <a:xfrm>
              <a:off x="5801300" y="3149750"/>
              <a:ext cx="3124500" cy="370500"/>
            </a:xfrm>
            <a:prstGeom prst="rect">
              <a:avLst/>
            </a:prstGeom>
            <a:noFill/>
            <a:ln cap="flat" cmpd="sng" w="19050">
              <a:solidFill>
                <a:srgbClr val="008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lang="en" sz="1800">
                  <a:latin typeface="Calibri"/>
                  <a:ea typeface="Calibri"/>
                  <a:cs typeface="Calibri"/>
                  <a:sym typeface="Calibri"/>
                </a:rPr>
                <a:t>Produce IGV/UCSC friendly files</a:t>
              </a:r>
              <a:endParaRPr sz="1800">
                <a:latin typeface="Calibri"/>
                <a:ea typeface="Calibri"/>
                <a:cs typeface="Calibri"/>
                <a:sym typeface="Calibri"/>
              </a:endParaRPr>
            </a:p>
          </p:txBody>
        </p:sp>
        <p:cxnSp>
          <p:nvCxnSpPr>
            <p:cNvPr id="177" name="Google Shape;177;p30"/>
            <p:cNvCxnSpPr>
              <a:stCxn id="170" idx="3"/>
              <a:endCxn id="176" idx="1"/>
            </p:cNvCxnSpPr>
            <p:nvPr/>
          </p:nvCxnSpPr>
          <p:spPr>
            <a:xfrm>
              <a:off x="3949625" y="3214700"/>
              <a:ext cx="1851600" cy="120300"/>
            </a:xfrm>
            <a:prstGeom prst="straightConnector1">
              <a:avLst/>
            </a:prstGeom>
            <a:solidFill>
              <a:srgbClr val="FFFFFF"/>
            </a:solidFill>
            <a:ln cap="flat" cmpd="sng" w="28575">
              <a:solidFill>
                <a:srgbClr val="000000"/>
              </a:solidFill>
              <a:prstDash val="dash"/>
              <a:miter lim="800000"/>
              <a:headEnd len="sm" w="sm" type="none"/>
              <a:tailEnd len="med" w="med" type="stealth"/>
            </a:ln>
          </p:spPr>
        </p:cxnSp>
      </p:grpSp>
      <p:grpSp>
        <p:nvGrpSpPr>
          <p:cNvPr id="178" name="Google Shape;178;p30"/>
          <p:cNvGrpSpPr/>
          <p:nvPr/>
        </p:nvGrpSpPr>
        <p:grpSpPr>
          <a:xfrm>
            <a:off x="658775" y="3560900"/>
            <a:ext cx="3077100" cy="625638"/>
            <a:chOff x="658775" y="3560900"/>
            <a:chExt cx="3077100" cy="625638"/>
          </a:xfrm>
        </p:grpSpPr>
        <p:sp>
          <p:nvSpPr>
            <p:cNvPr id="179" name="Google Shape;179;p30"/>
            <p:cNvSpPr txBox="1"/>
            <p:nvPr/>
          </p:nvSpPr>
          <p:spPr>
            <a:xfrm>
              <a:off x="658775" y="3816038"/>
              <a:ext cx="3077100" cy="370500"/>
            </a:xfrm>
            <a:prstGeom prst="rect">
              <a:avLst/>
            </a:prstGeom>
            <a:noFill/>
            <a:ln cap="flat" cmpd="sng" w="1905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lang="en" sz="1800">
                  <a:latin typeface="Calibri"/>
                  <a:ea typeface="Calibri"/>
                  <a:cs typeface="Calibri"/>
                  <a:sym typeface="Calibri"/>
                </a:rPr>
                <a:t>Quantify transcriptome (RSEM)</a:t>
              </a:r>
              <a:endParaRPr sz="1800">
                <a:latin typeface="Calibri"/>
                <a:ea typeface="Calibri"/>
                <a:cs typeface="Calibri"/>
                <a:sym typeface="Calibri"/>
              </a:endParaRPr>
            </a:p>
          </p:txBody>
        </p:sp>
        <p:cxnSp>
          <p:nvCxnSpPr>
            <p:cNvPr id="180" name="Google Shape;180;p30"/>
            <p:cNvCxnSpPr>
              <a:stCxn id="170" idx="2"/>
              <a:endCxn id="179" idx="0"/>
            </p:cNvCxnSpPr>
            <p:nvPr/>
          </p:nvCxnSpPr>
          <p:spPr>
            <a:xfrm>
              <a:off x="2197325" y="3560900"/>
              <a:ext cx="0" cy="255000"/>
            </a:xfrm>
            <a:prstGeom prst="straightConnector1">
              <a:avLst/>
            </a:prstGeom>
            <a:solidFill>
              <a:srgbClr val="FFFFFF"/>
            </a:solidFill>
            <a:ln cap="flat" cmpd="sng" w="19050">
              <a:solidFill>
                <a:srgbClr val="000000"/>
              </a:solidFill>
              <a:prstDash val="solid"/>
              <a:miter lim="800000"/>
              <a:headEnd len="sm" w="sm" type="none"/>
              <a:tailEnd len="med" w="med" type="triangle"/>
            </a:ln>
          </p:spPr>
        </p:cxnSp>
      </p:grpSp>
      <p:grpSp>
        <p:nvGrpSpPr>
          <p:cNvPr id="181" name="Google Shape;181;p30"/>
          <p:cNvGrpSpPr/>
          <p:nvPr/>
        </p:nvGrpSpPr>
        <p:grpSpPr>
          <a:xfrm>
            <a:off x="3735875" y="3643788"/>
            <a:ext cx="5092725" cy="674400"/>
            <a:chOff x="3735875" y="3643788"/>
            <a:chExt cx="5092725" cy="674400"/>
          </a:xfrm>
        </p:grpSpPr>
        <p:sp>
          <p:nvSpPr>
            <p:cNvPr id="182" name="Google Shape;182;p30"/>
            <p:cNvSpPr txBox="1"/>
            <p:nvPr/>
          </p:nvSpPr>
          <p:spPr>
            <a:xfrm>
              <a:off x="5898500" y="3643788"/>
              <a:ext cx="2930100" cy="674400"/>
            </a:xfrm>
            <a:prstGeom prst="rect">
              <a:avLst/>
            </a:prstGeom>
            <a:noFill/>
            <a:ln cap="flat" cmpd="sng" w="19050">
              <a:solidFill>
                <a:srgbClr val="008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 sz="1800">
                  <a:solidFill>
                    <a:srgbClr val="000000"/>
                  </a:solidFill>
                  <a:latin typeface="Calibri"/>
                  <a:ea typeface="Calibri"/>
                  <a:cs typeface="Calibri"/>
                  <a:sym typeface="Calibri"/>
                </a:rPr>
                <a:t>Produce a table with normalized expression values</a:t>
              </a:r>
              <a:endParaRPr sz="1800">
                <a:solidFill>
                  <a:srgbClr val="000000"/>
                </a:solidFill>
                <a:latin typeface="Calibri"/>
                <a:ea typeface="Calibri"/>
                <a:cs typeface="Calibri"/>
                <a:sym typeface="Calibri"/>
              </a:endParaRPr>
            </a:p>
          </p:txBody>
        </p:sp>
        <p:cxnSp>
          <p:nvCxnSpPr>
            <p:cNvPr id="183" name="Google Shape;183;p30"/>
            <p:cNvCxnSpPr>
              <a:stCxn id="179" idx="3"/>
              <a:endCxn id="182" idx="1"/>
            </p:cNvCxnSpPr>
            <p:nvPr/>
          </p:nvCxnSpPr>
          <p:spPr>
            <a:xfrm flipH="1" rot="10800000">
              <a:off x="3735875" y="3980888"/>
              <a:ext cx="2162700" cy="20400"/>
            </a:xfrm>
            <a:prstGeom prst="straightConnector1">
              <a:avLst/>
            </a:prstGeom>
            <a:solidFill>
              <a:srgbClr val="FFFFFF"/>
            </a:solidFill>
            <a:ln cap="flat" cmpd="sng" w="28575">
              <a:solidFill>
                <a:srgbClr val="000000"/>
              </a:solidFill>
              <a:prstDash val="dash"/>
              <a:miter lim="800000"/>
              <a:headEnd len="sm" w="sm" type="none"/>
              <a:tailEnd len="med" w="med" type="stealth"/>
            </a:ln>
          </p:spPr>
        </p:cxnSp>
      </p:grpSp>
      <p:grpSp>
        <p:nvGrpSpPr>
          <p:cNvPr id="184" name="Google Shape;184;p30"/>
          <p:cNvGrpSpPr/>
          <p:nvPr/>
        </p:nvGrpSpPr>
        <p:grpSpPr>
          <a:xfrm>
            <a:off x="490275" y="4186538"/>
            <a:ext cx="3416400" cy="929538"/>
            <a:chOff x="490275" y="4186538"/>
            <a:chExt cx="3416400" cy="929538"/>
          </a:xfrm>
        </p:grpSpPr>
        <p:sp>
          <p:nvSpPr>
            <p:cNvPr id="185" name="Google Shape;185;p30"/>
            <p:cNvSpPr txBox="1"/>
            <p:nvPr/>
          </p:nvSpPr>
          <p:spPr>
            <a:xfrm>
              <a:off x="490275" y="4441675"/>
              <a:ext cx="3416400" cy="674400"/>
            </a:xfrm>
            <a:prstGeom prst="rect">
              <a:avLst/>
            </a:prstGeom>
            <a:noFill/>
            <a:ln cap="flat" cmpd="sng" w="1905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lang="en" sz="1800">
                  <a:latin typeface="Calibri"/>
                  <a:ea typeface="Calibri"/>
                  <a:cs typeface="Calibri"/>
                  <a:sym typeface="Calibri"/>
                </a:rPr>
                <a:t>Call</a:t>
              </a:r>
              <a:r>
                <a:rPr lang="en" sz="1800">
                  <a:solidFill>
                    <a:srgbClr val="000000"/>
                  </a:solidFill>
                  <a:latin typeface="Calibri"/>
                  <a:ea typeface="Calibri"/>
                  <a:cs typeface="Calibri"/>
                  <a:sym typeface="Calibri"/>
                </a:rPr>
                <a:t> differentially expressed genes </a:t>
              </a:r>
              <a:endParaRPr/>
            </a:p>
            <a:p>
              <a:pPr indent="0" lvl="0" marL="0" marR="0" rtl="0" algn="ctr">
                <a:spcBef>
                  <a:spcPts val="0"/>
                </a:spcBef>
                <a:spcAft>
                  <a:spcPts val="0"/>
                </a:spcAft>
                <a:buNone/>
              </a:pPr>
              <a:r>
                <a:rPr lang="en" sz="1800">
                  <a:solidFill>
                    <a:srgbClr val="000000"/>
                  </a:solidFill>
                  <a:latin typeface="Calibri"/>
                  <a:ea typeface="Calibri"/>
                  <a:cs typeface="Calibri"/>
                  <a:sym typeface="Calibri"/>
                </a:rPr>
                <a:t>(if multiple samples/conditions)</a:t>
              </a:r>
              <a:endParaRPr sz="1800">
                <a:solidFill>
                  <a:srgbClr val="000000"/>
                </a:solidFill>
                <a:latin typeface="Calibri"/>
                <a:ea typeface="Calibri"/>
                <a:cs typeface="Calibri"/>
                <a:sym typeface="Calibri"/>
              </a:endParaRPr>
            </a:p>
          </p:txBody>
        </p:sp>
        <p:cxnSp>
          <p:nvCxnSpPr>
            <p:cNvPr id="186" name="Google Shape;186;p30"/>
            <p:cNvCxnSpPr>
              <a:stCxn id="179" idx="2"/>
              <a:endCxn id="185" idx="0"/>
            </p:cNvCxnSpPr>
            <p:nvPr/>
          </p:nvCxnSpPr>
          <p:spPr>
            <a:xfrm>
              <a:off x="2197325" y="4186538"/>
              <a:ext cx="1200" cy="255000"/>
            </a:xfrm>
            <a:prstGeom prst="straightConnector1">
              <a:avLst/>
            </a:prstGeom>
            <a:solidFill>
              <a:srgbClr val="FFFFFF"/>
            </a:solidFill>
            <a:ln cap="flat" cmpd="sng" w="19050">
              <a:solidFill>
                <a:srgbClr val="000000"/>
              </a:solidFill>
              <a:prstDash val="solid"/>
              <a:miter lim="800000"/>
              <a:headEnd len="sm" w="sm" type="none"/>
              <a:tailEnd len="med" w="med" type="triangle"/>
            </a:ln>
          </p:spPr>
        </p:cxnSp>
      </p:grpSp>
      <p:grpSp>
        <p:nvGrpSpPr>
          <p:cNvPr id="187" name="Google Shape;187;p30"/>
          <p:cNvGrpSpPr/>
          <p:nvPr/>
        </p:nvGrpSpPr>
        <p:grpSpPr>
          <a:xfrm>
            <a:off x="3906675" y="4441750"/>
            <a:ext cx="5096225" cy="674400"/>
            <a:chOff x="3906675" y="4441750"/>
            <a:chExt cx="5096225" cy="674400"/>
          </a:xfrm>
        </p:grpSpPr>
        <p:sp>
          <p:nvSpPr>
            <p:cNvPr id="188" name="Google Shape;188;p30"/>
            <p:cNvSpPr txBox="1"/>
            <p:nvPr/>
          </p:nvSpPr>
          <p:spPr>
            <a:xfrm>
              <a:off x="5724200" y="4441750"/>
              <a:ext cx="3278700" cy="674400"/>
            </a:xfrm>
            <a:prstGeom prst="rect">
              <a:avLst/>
            </a:prstGeom>
            <a:noFill/>
            <a:ln cap="flat" cmpd="sng" w="19050">
              <a:solidFill>
                <a:srgbClr val="008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 sz="1800">
                  <a:solidFill>
                    <a:srgbClr val="000000"/>
                  </a:solidFill>
                  <a:latin typeface="Calibri"/>
                  <a:ea typeface="Calibri"/>
                  <a:cs typeface="Calibri"/>
                  <a:sym typeface="Calibri"/>
                </a:rPr>
                <a:t>Report pairwise significant genes that are differentially expressed</a:t>
              </a:r>
              <a:endParaRPr sz="1800">
                <a:solidFill>
                  <a:srgbClr val="000000"/>
                </a:solidFill>
                <a:latin typeface="Calibri"/>
                <a:ea typeface="Calibri"/>
                <a:cs typeface="Calibri"/>
                <a:sym typeface="Calibri"/>
              </a:endParaRPr>
            </a:p>
          </p:txBody>
        </p:sp>
        <p:cxnSp>
          <p:nvCxnSpPr>
            <p:cNvPr id="189" name="Google Shape;189;p30"/>
            <p:cNvCxnSpPr>
              <a:stCxn id="185" idx="3"/>
              <a:endCxn id="188" idx="1"/>
            </p:cNvCxnSpPr>
            <p:nvPr/>
          </p:nvCxnSpPr>
          <p:spPr>
            <a:xfrm>
              <a:off x="3906675" y="4778875"/>
              <a:ext cx="1817400" cy="0"/>
            </a:xfrm>
            <a:prstGeom prst="straightConnector1">
              <a:avLst/>
            </a:prstGeom>
            <a:solidFill>
              <a:srgbClr val="FFFFFF"/>
            </a:solidFill>
            <a:ln cap="flat" cmpd="sng" w="28575">
              <a:solidFill>
                <a:srgbClr val="000000"/>
              </a:solidFill>
              <a:prstDash val="dash"/>
              <a:miter lim="800000"/>
              <a:headEnd len="sm" w="sm" type="none"/>
              <a:tailEnd len="med" w="med" type="stealth"/>
            </a:ln>
          </p:spPr>
        </p:cxnSp>
      </p:grpSp>
      <p:sp>
        <p:nvSpPr>
          <p:cNvPr id="190" name="Google Shape;190;p30"/>
          <p:cNvSpPr/>
          <p:nvPr/>
        </p:nvSpPr>
        <p:spPr>
          <a:xfrm>
            <a:off x="332675" y="2765350"/>
            <a:ext cx="3729300" cy="8988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1"/>
          <p:cNvSpPr txBox="1"/>
          <p:nvPr>
            <p:ph type="title"/>
          </p:nvPr>
        </p:nvSpPr>
        <p:spPr>
          <a:xfrm>
            <a:off x="727650" y="5871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SAM/BAM format</a:t>
            </a:r>
            <a:endParaRPr/>
          </a:p>
        </p:txBody>
      </p:sp>
      <p:sp>
        <p:nvSpPr>
          <p:cNvPr id="196" name="Google Shape;196;p31"/>
          <p:cNvSpPr txBox="1"/>
          <p:nvPr>
            <p:ph idx="1" type="body"/>
          </p:nvPr>
        </p:nvSpPr>
        <p:spPr>
          <a:xfrm>
            <a:off x="296500" y="1227050"/>
            <a:ext cx="8740800" cy="3916500"/>
          </a:xfrm>
          <a:prstGeom prst="rect">
            <a:avLst/>
          </a:prstGeom>
        </p:spPr>
        <p:txBody>
          <a:bodyPr anchorCtr="0" anchor="t" bIns="91425" lIns="91425" spcFirstLastPara="1" rIns="91425" wrap="square" tIns="91425">
            <a:noAutofit/>
          </a:bodyPr>
          <a:lstStyle/>
          <a:p>
            <a:pPr indent="-311150" lvl="0" marL="457200" rtl="0" algn="l">
              <a:lnSpc>
                <a:spcPct val="200000"/>
              </a:lnSpc>
              <a:spcBef>
                <a:spcPts val="0"/>
              </a:spcBef>
              <a:spcAft>
                <a:spcPts val="0"/>
              </a:spcAft>
              <a:buSzPts val="1300"/>
              <a:buChar char="●"/>
            </a:pPr>
            <a:r>
              <a:rPr lang="en"/>
              <a:t>xxx.sam or xxx.bam</a:t>
            </a:r>
            <a:endParaRPr/>
          </a:p>
          <a:p>
            <a:pPr indent="-311150" lvl="0" marL="457200" rtl="0" algn="l">
              <a:lnSpc>
                <a:spcPct val="200000"/>
              </a:lnSpc>
              <a:spcBef>
                <a:spcPts val="0"/>
              </a:spcBef>
              <a:spcAft>
                <a:spcPts val="0"/>
              </a:spcAft>
              <a:buSzPts val="1300"/>
              <a:buChar char="●"/>
            </a:pPr>
            <a:r>
              <a:rPr lang="en"/>
              <a:t>Text format to allow for easy manipulation and store biological sequences, their quality scores, as well as the information of their genomic/transcriptomic alignment (where/how)</a:t>
            </a:r>
            <a:endParaRPr/>
          </a:p>
          <a:p>
            <a:pPr indent="-311150" lvl="0" marL="457200" marR="0" rtl="0" algn="l">
              <a:lnSpc>
                <a:spcPct val="200000"/>
              </a:lnSpc>
              <a:spcBef>
                <a:spcPts val="0"/>
              </a:spcBef>
              <a:spcAft>
                <a:spcPts val="0"/>
              </a:spcAft>
              <a:buSzPts val="1300"/>
              <a:buChar char="●"/>
            </a:pPr>
            <a:r>
              <a:rPr lang="en"/>
              <a:t>Alignment result files</a:t>
            </a:r>
            <a:endParaRPr/>
          </a:p>
          <a:p>
            <a:pPr indent="-311150" lvl="0" marL="457200" marR="0" rtl="0" algn="l">
              <a:lnSpc>
                <a:spcPct val="200000"/>
              </a:lnSpc>
              <a:spcBef>
                <a:spcPts val="0"/>
              </a:spcBef>
              <a:spcAft>
                <a:spcPts val="0"/>
              </a:spcAft>
              <a:buSzPts val="1300"/>
              <a:buChar char="●"/>
            </a:pPr>
            <a:r>
              <a:rPr lang="en"/>
              <a:t>BAM is what you will usually encounter, it is the compressed binary form of a SAM file</a:t>
            </a:r>
            <a:endParaRPr/>
          </a:p>
          <a:p>
            <a:pPr indent="-311150" lvl="1" marL="914400" marR="0" rtl="0" algn="l">
              <a:lnSpc>
                <a:spcPct val="200000"/>
              </a:lnSpc>
              <a:spcBef>
                <a:spcPts val="0"/>
              </a:spcBef>
              <a:spcAft>
                <a:spcPts val="0"/>
              </a:spcAft>
              <a:buSzPts val="1300"/>
              <a:buChar char="○"/>
            </a:pPr>
            <a:r>
              <a:rPr lang="en" sz="1300"/>
              <a:t>Efficient storage and searching of records</a:t>
            </a:r>
            <a:endParaRPr/>
          </a:p>
          <a:p>
            <a:pPr indent="0" lvl="0" marL="0" rtl="0" algn="l">
              <a:lnSpc>
                <a:spcPct val="100000"/>
              </a:lnSpc>
              <a:spcBef>
                <a:spcPts val="0"/>
              </a:spcBef>
              <a:spcAft>
                <a:spcPts val="0"/>
              </a:spcAft>
              <a:buNone/>
            </a:pPr>
            <a:r>
              <a:t/>
            </a:r>
            <a:endParaRPr>
              <a:latin typeface="Courier New"/>
              <a:ea typeface="Courier New"/>
              <a:cs typeface="Courier New"/>
              <a:sym typeface="Courier New"/>
            </a:endParaRPr>
          </a:p>
          <a:p>
            <a:pPr indent="0" lvl="0" marL="0" rtl="0" algn="l">
              <a:lnSpc>
                <a:spcPct val="100000"/>
              </a:lnSpc>
              <a:spcBef>
                <a:spcPts val="0"/>
              </a:spcBef>
              <a:spcAft>
                <a:spcPts val="0"/>
              </a:spcAft>
              <a:buNone/>
            </a:pPr>
            <a:r>
              <a:rPr lang="en">
                <a:latin typeface="Courier New"/>
                <a:ea typeface="Courier New"/>
                <a:cs typeface="Courier New"/>
                <a:sym typeface="Courier New"/>
              </a:rPr>
              <a:t>NS500602:540:HKW73BGX5:3:13502:26352:17950:GTCTGGAAAATCGAAG:CTTTATGA	16	chr1	3121186	50	58M	*	0	0	</a:t>
            </a:r>
            <a:endParaRPr>
              <a:latin typeface="Courier New"/>
              <a:ea typeface="Courier New"/>
              <a:cs typeface="Courier New"/>
              <a:sym typeface="Courier New"/>
            </a:endParaRPr>
          </a:p>
          <a:p>
            <a:pPr indent="0" lvl="0" marL="0" rtl="0" algn="l">
              <a:lnSpc>
                <a:spcPct val="100000"/>
              </a:lnSpc>
              <a:spcBef>
                <a:spcPts val="0"/>
              </a:spcBef>
              <a:spcAft>
                <a:spcPts val="0"/>
              </a:spcAft>
              <a:buNone/>
            </a:pPr>
            <a:r>
              <a:rPr lang="en">
                <a:latin typeface="Courier New"/>
                <a:ea typeface="Courier New"/>
                <a:cs typeface="Courier New"/>
                <a:sym typeface="Courier New"/>
              </a:rPr>
              <a:t>CTTTTCTAAATATTGGGTGTTATTAGCACCATGATAACTGTATATTAATTTGCACCGA	AEEEEAEEEEE/EE&lt;EE//EE/EEEEEEEEEEEEE/EEEEEEEEEEEEEEEEEAAAAA	</a:t>
            </a:r>
            <a:endParaRPr>
              <a:latin typeface="Courier New"/>
              <a:ea typeface="Courier New"/>
              <a:cs typeface="Courier New"/>
              <a:sym typeface="Courier New"/>
            </a:endParaRPr>
          </a:p>
          <a:p>
            <a:pPr indent="0" lvl="0" marL="0" rtl="0" algn="l">
              <a:lnSpc>
                <a:spcPct val="100000"/>
              </a:lnSpc>
              <a:spcBef>
                <a:spcPts val="0"/>
              </a:spcBef>
              <a:spcAft>
                <a:spcPts val="0"/>
              </a:spcAft>
              <a:buNone/>
            </a:pPr>
            <a:r>
              <a:rPr lang="en">
                <a:latin typeface="Courier New"/>
                <a:ea typeface="Courier New"/>
                <a:cs typeface="Courier New"/>
                <a:sym typeface="Courier New"/>
              </a:rPr>
              <a:t>AS:i:-8	XN:i:0	XM:i:2	XO:i:0	XG:i:0	NM:i:2	MD:Z:18T36T2	YT:Z:UU	NH:i:1</a:t>
            </a:r>
            <a:endParaRPr>
              <a:latin typeface="Courier New"/>
              <a:ea typeface="Courier New"/>
              <a:cs typeface="Courier New"/>
              <a:sym typeface="Courier New"/>
            </a:endParaRPr>
          </a:p>
        </p:txBody>
      </p:sp>
      <p:sp>
        <p:nvSpPr>
          <p:cNvPr id="197" name="Google Shape;197;p31"/>
          <p:cNvSpPr/>
          <p:nvPr/>
        </p:nvSpPr>
        <p:spPr>
          <a:xfrm>
            <a:off x="320200" y="3665400"/>
            <a:ext cx="8693400" cy="1418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197"/>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2"/>
          <p:cNvSpPr txBox="1"/>
          <p:nvPr>
            <p:ph type="title"/>
          </p:nvPr>
        </p:nvSpPr>
        <p:spPr>
          <a:xfrm>
            <a:off x="727650" y="5871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SAM/BAM format</a:t>
            </a:r>
            <a:endParaRPr/>
          </a:p>
        </p:txBody>
      </p:sp>
      <p:sp>
        <p:nvSpPr>
          <p:cNvPr id="203" name="Google Shape;203;p32"/>
          <p:cNvSpPr/>
          <p:nvPr/>
        </p:nvSpPr>
        <p:spPr>
          <a:xfrm>
            <a:off x="729450" y="4505050"/>
            <a:ext cx="7621500" cy="638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4" name="Google Shape;204;p32"/>
          <p:cNvPicPr preferRelativeResize="0"/>
          <p:nvPr/>
        </p:nvPicPr>
        <p:blipFill rotWithShape="1">
          <a:blip r:embed="rId3">
            <a:alphaModFix/>
          </a:blip>
          <a:srcRect b="0" l="0" r="0" t="0"/>
          <a:stretch/>
        </p:blipFill>
        <p:spPr>
          <a:xfrm>
            <a:off x="67725" y="2014425"/>
            <a:ext cx="9008548" cy="2975700"/>
          </a:xfrm>
          <a:prstGeom prst="rect">
            <a:avLst/>
          </a:prstGeom>
          <a:noFill/>
          <a:ln>
            <a:noFill/>
          </a:ln>
        </p:spPr>
      </p:pic>
      <p:sp>
        <p:nvSpPr>
          <p:cNvPr id="205" name="Google Shape;205;p32"/>
          <p:cNvSpPr txBox="1"/>
          <p:nvPr/>
        </p:nvSpPr>
        <p:spPr>
          <a:xfrm>
            <a:off x="740700" y="1476250"/>
            <a:ext cx="7688700" cy="42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1"/>
                </a:solidFill>
                <a:latin typeface="Courier New"/>
                <a:ea typeface="Courier New"/>
                <a:cs typeface="Courier New"/>
                <a:sym typeface="Courier New"/>
              </a:rPr>
              <a:t>read1  0   chr1  100200 30  15M	 * 0  0	CTAAATATTGGGTGT  AEEEEAEEEEE/EEE</a:t>
            </a:r>
            <a:endParaRPr b="1" sz="1300">
              <a:solidFill>
                <a:schemeClr val="dk1"/>
              </a:solidFill>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20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3"/>
          <p:cNvSpPr txBox="1"/>
          <p:nvPr>
            <p:ph type="title"/>
          </p:nvPr>
        </p:nvSpPr>
        <p:spPr>
          <a:xfrm>
            <a:off x="727650" y="5871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SAM/BAM format</a:t>
            </a:r>
            <a:endParaRPr/>
          </a:p>
        </p:txBody>
      </p:sp>
      <p:sp>
        <p:nvSpPr>
          <p:cNvPr id="211" name="Google Shape;211;p33"/>
          <p:cNvSpPr txBox="1"/>
          <p:nvPr>
            <p:ph idx="1" type="body"/>
          </p:nvPr>
        </p:nvSpPr>
        <p:spPr>
          <a:xfrm>
            <a:off x="201600" y="1966350"/>
            <a:ext cx="8740800" cy="1569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latin typeface="Courier New"/>
                <a:ea typeface="Courier New"/>
                <a:cs typeface="Courier New"/>
                <a:sym typeface="Courier New"/>
              </a:rPr>
              <a:t>NS500602:540:HKW73BGX5:3:13502:26352:17950:GTCTGGAAAATCGAAG:CTTTATGA	16	chr1	3121186	50	58M	*	0	0	</a:t>
            </a:r>
            <a:endParaRPr>
              <a:latin typeface="Courier New"/>
              <a:ea typeface="Courier New"/>
              <a:cs typeface="Courier New"/>
              <a:sym typeface="Courier New"/>
            </a:endParaRPr>
          </a:p>
          <a:p>
            <a:pPr indent="0" lvl="0" marL="0" rtl="0" algn="l">
              <a:lnSpc>
                <a:spcPct val="100000"/>
              </a:lnSpc>
              <a:spcBef>
                <a:spcPts val="0"/>
              </a:spcBef>
              <a:spcAft>
                <a:spcPts val="0"/>
              </a:spcAft>
              <a:buNone/>
            </a:pPr>
            <a:r>
              <a:rPr lang="en">
                <a:latin typeface="Courier New"/>
                <a:ea typeface="Courier New"/>
                <a:cs typeface="Courier New"/>
                <a:sym typeface="Courier New"/>
              </a:rPr>
              <a:t>CTTTTCTAAATATTGGGTGTTATTAGCACCATGATAACTGTATATTAATTTGCACCGA	AEEEEAEEEEE/EE&lt;EE//EE/EEEEEEEEEEEEE/EEEEEEEEEEEEEEEEEAAAAA	</a:t>
            </a:r>
            <a:endParaRPr>
              <a:latin typeface="Courier New"/>
              <a:ea typeface="Courier New"/>
              <a:cs typeface="Courier New"/>
              <a:sym typeface="Courier New"/>
            </a:endParaRPr>
          </a:p>
          <a:p>
            <a:pPr indent="0" lvl="0" marL="0" rtl="0" algn="l">
              <a:lnSpc>
                <a:spcPct val="100000"/>
              </a:lnSpc>
              <a:spcBef>
                <a:spcPts val="0"/>
              </a:spcBef>
              <a:spcAft>
                <a:spcPts val="0"/>
              </a:spcAft>
              <a:buNone/>
            </a:pPr>
            <a:r>
              <a:rPr lang="en">
                <a:latin typeface="Courier New"/>
                <a:ea typeface="Courier New"/>
                <a:cs typeface="Courier New"/>
                <a:sym typeface="Courier New"/>
              </a:rPr>
              <a:t>AS:i:-8	XN:i:0	XM:i:2	XO:i:0	XG:i:0	NM:i:2	MD:Z:18T36T2	YT:Z:UU	NH:i:1</a:t>
            </a:r>
            <a:endParaRPr>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4"/>
          <p:cNvSpPr txBox="1"/>
          <p:nvPr>
            <p:ph type="title"/>
          </p:nvPr>
        </p:nvSpPr>
        <p:spPr>
          <a:xfrm>
            <a:off x="729450" y="506200"/>
            <a:ext cx="2805600" cy="70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217" name="Google Shape;217;p34"/>
          <p:cNvSpPr txBox="1"/>
          <p:nvPr>
            <p:ph idx="4294967295" type="body"/>
          </p:nvPr>
        </p:nvSpPr>
        <p:spPr>
          <a:xfrm>
            <a:off x="729450" y="1453575"/>
            <a:ext cx="8046900" cy="1919100"/>
          </a:xfrm>
          <a:prstGeom prst="rect">
            <a:avLst/>
          </a:prstGeom>
        </p:spPr>
        <p:txBody>
          <a:bodyPr anchorCtr="0" anchor="t" bIns="91425" lIns="91425" spcFirstLastPara="1" rIns="91425" wrap="square" tIns="91425">
            <a:noAutofit/>
          </a:bodyPr>
          <a:lstStyle/>
          <a:p>
            <a:pPr indent="-323850" lvl="0" marL="457200" rtl="0" algn="l">
              <a:lnSpc>
                <a:spcPct val="200000"/>
              </a:lnSpc>
              <a:spcBef>
                <a:spcPts val="0"/>
              </a:spcBef>
              <a:spcAft>
                <a:spcPts val="0"/>
              </a:spcAft>
              <a:buClr>
                <a:srgbClr val="FFFFFF"/>
              </a:buClr>
              <a:buSzPts val="1500"/>
              <a:buChar char="●"/>
            </a:pPr>
            <a:r>
              <a:rPr lang="en" sz="1500" u="sng">
                <a:solidFill>
                  <a:schemeClr val="hlink"/>
                </a:solidFill>
                <a:hlinkClick r:id="rId3"/>
              </a:rPr>
              <a:t>https://samtools.github.io/hts-specs/SAMv1.pdf</a:t>
            </a:r>
            <a:r>
              <a:rPr lang="en" sz="1500">
                <a:solidFill>
                  <a:srgbClr val="FFFFFF"/>
                </a:solidFill>
              </a:rPr>
              <a:t> </a:t>
            </a:r>
            <a:endParaRPr b="1" sz="1500">
              <a:solidFill>
                <a:srgbClr val="FFFFFF"/>
              </a:solidFill>
            </a:endParaRPr>
          </a:p>
          <a:p>
            <a:pPr indent="-323850" lvl="0" marL="457200" rtl="0" algn="l">
              <a:lnSpc>
                <a:spcPct val="200000"/>
              </a:lnSpc>
              <a:spcBef>
                <a:spcPts val="0"/>
              </a:spcBef>
              <a:spcAft>
                <a:spcPts val="0"/>
              </a:spcAft>
              <a:buClr>
                <a:srgbClr val="FFFFFF"/>
              </a:buClr>
              <a:buSzPts val="1500"/>
              <a:buChar char="●"/>
            </a:pPr>
            <a:r>
              <a:rPr lang="en" sz="1500" u="sng">
                <a:solidFill>
                  <a:schemeClr val="hlink"/>
                </a:solidFill>
                <a:hlinkClick r:id="rId4"/>
              </a:rPr>
              <a:t>https://broadinstitute.github.io/picard/explain-flags.html</a:t>
            </a:r>
            <a:r>
              <a:rPr lang="en" sz="1500">
                <a:solidFill>
                  <a:srgbClr val="FFFFFF"/>
                </a:solidFill>
              </a:rPr>
              <a:t> </a:t>
            </a:r>
            <a:endParaRPr sz="1500">
              <a:solidFill>
                <a:srgbClr val="FFFFFF"/>
              </a:solidFill>
            </a:endParaRPr>
          </a:p>
          <a:p>
            <a:pPr indent="-323850" lvl="0" marL="457200" rtl="0" algn="l">
              <a:lnSpc>
                <a:spcPct val="200000"/>
              </a:lnSpc>
              <a:spcBef>
                <a:spcPts val="0"/>
              </a:spcBef>
              <a:spcAft>
                <a:spcPts val="0"/>
              </a:spcAft>
              <a:buClr>
                <a:srgbClr val="FFFFFF"/>
              </a:buClr>
              <a:buSzPts val="1500"/>
              <a:buChar char="●"/>
            </a:pPr>
            <a:r>
              <a:rPr lang="en" sz="1500" u="sng">
                <a:solidFill>
                  <a:schemeClr val="hlink"/>
                </a:solidFill>
                <a:hlinkClick r:id="rId5"/>
              </a:rPr>
              <a:t>http://www.htslib.org/doc/samtools.html</a:t>
            </a:r>
            <a:r>
              <a:rPr lang="en" sz="1500">
                <a:solidFill>
                  <a:srgbClr val="FFFFFF"/>
                </a:solidFill>
              </a:rPr>
              <a:t> </a:t>
            </a:r>
            <a:endParaRPr sz="1500">
              <a:solidFill>
                <a:srgbClr val="FFFFFF"/>
              </a:solidFill>
            </a:endParaRPr>
          </a:p>
          <a:p>
            <a:pPr indent="-323850" lvl="0" marL="457200" rtl="0" algn="l">
              <a:lnSpc>
                <a:spcPct val="200000"/>
              </a:lnSpc>
              <a:spcBef>
                <a:spcPts val="0"/>
              </a:spcBef>
              <a:spcAft>
                <a:spcPts val="0"/>
              </a:spcAft>
              <a:buClr>
                <a:srgbClr val="FFFFFF"/>
              </a:buClr>
              <a:buSzPts val="1500"/>
              <a:buChar char="●"/>
            </a:pPr>
            <a:r>
              <a:rPr lang="en" sz="1500">
                <a:solidFill>
                  <a:srgbClr val="FFFFFF"/>
                </a:solidFill>
              </a:rPr>
              <a:t>Miscellaneous smart people: Alper Kucukural, Manuel Garber, Pedro Galante</a:t>
            </a:r>
            <a:endParaRPr sz="1500">
              <a:solidFill>
                <a:srgbClr val="FFFFFF"/>
              </a:solidFill>
            </a:endParaRPr>
          </a:p>
        </p:txBody>
      </p:sp>
      <p:grpSp>
        <p:nvGrpSpPr>
          <p:cNvPr id="218" name="Google Shape;218;p34"/>
          <p:cNvGrpSpPr/>
          <p:nvPr/>
        </p:nvGrpSpPr>
        <p:grpSpPr>
          <a:xfrm>
            <a:off x="5343575" y="1468705"/>
            <a:ext cx="3004700" cy="370800"/>
            <a:chOff x="6093450" y="2388822"/>
            <a:chExt cx="3004700" cy="370800"/>
          </a:xfrm>
        </p:grpSpPr>
        <p:cxnSp>
          <p:nvCxnSpPr>
            <p:cNvPr id="219" name="Google Shape;219;p34"/>
            <p:cNvCxnSpPr/>
            <p:nvPr/>
          </p:nvCxnSpPr>
          <p:spPr>
            <a:xfrm flipH="1">
              <a:off x="6093450" y="2578050"/>
              <a:ext cx="552600" cy="7500"/>
            </a:xfrm>
            <a:prstGeom prst="straightConnector1">
              <a:avLst/>
            </a:prstGeom>
            <a:noFill/>
            <a:ln cap="flat" cmpd="sng" w="19050">
              <a:solidFill>
                <a:srgbClr val="FFFFFF"/>
              </a:solidFill>
              <a:prstDash val="solid"/>
              <a:round/>
              <a:headEnd len="med" w="med" type="none"/>
              <a:tailEnd len="med" w="med" type="triangle"/>
            </a:ln>
          </p:spPr>
        </p:cxnSp>
        <p:sp>
          <p:nvSpPr>
            <p:cNvPr id="220" name="Google Shape;220;p34"/>
            <p:cNvSpPr txBox="1"/>
            <p:nvPr/>
          </p:nvSpPr>
          <p:spPr>
            <a:xfrm>
              <a:off x="6690950" y="2388822"/>
              <a:ext cx="2407200" cy="37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Full SAM format information</a:t>
              </a:r>
              <a:endParaRPr>
                <a:solidFill>
                  <a:srgbClr val="FFFFFF"/>
                </a:solidFill>
                <a:latin typeface="Lato"/>
                <a:ea typeface="Lato"/>
                <a:cs typeface="Lato"/>
                <a:sym typeface="Lato"/>
              </a:endParaRPr>
            </a:p>
          </p:txBody>
        </p:sp>
      </p:grpSp>
      <p:grpSp>
        <p:nvGrpSpPr>
          <p:cNvPr id="221" name="Google Shape;221;p34"/>
          <p:cNvGrpSpPr/>
          <p:nvPr/>
        </p:nvGrpSpPr>
        <p:grpSpPr>
          <a:xfrm>
            <a:off x="6085880" y="1939200"/>
            <a:ext cx="1907161" cy="370800"/>
            <a:chOff x="6093450" y="2381261"/>
            <a:chExt cx="1907161" cy="370800"/>
          </a:xfrm>
        </p:grpSpPr>
        <p:cxnSp>
          <p:nvCxnSpPr>
            <p:cNvPr id="222" name="Google Shape;222;p34"/>
            <p:cNvCxnSpPr/>
            <p:nvPr/>
          </p:nvCxnSpPr>
          <p:spPr>
            <a:xfrm flipH="1">
              <a:off x="6093450" y="2578050"/>
              <a:ext cx="552600" cy="7500"/>
            </a:xfrm>
            <a:prstGeom prst="straightConnector1">
              <a:avLst/>
            </a:prstGeom>
            <a:noFill/>
            <a:ln cap="flat" cmpd="sng" w="19050">
              <a:solidFill>
                <a:srgbClr val="FFFFFF"/>
              </a:solidFill>
              <a:prstDash val="solid"/>
              <a:round/>
              <a:headEnd len="med" w="med" type="none"/>
              <a:tailEnd len="med" w="med" type="triangle"/>
            </a:ln>
          </p:spPr>
        </p:cxnSp>
        <p:sp>
          <p:nvSpPr>
            <p:cNvPr id="223" name="Google Shape;223;p34"/>
            <p:cNvSpPr txBox="1"/>
            <p:nvPr/>
          </p:nvSpPr>
          <p:spPr>
            <a:xfrm>
              <a:off x="6675811" y="2381261"/>
              <a:ext cx="1324800" cy="37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This is great!</a:t>
              </a:r>
              <a:endParaRPr>
                <a:solidFill>
                  <a:srgbClr val="FFFFFF"/>
                </a:solidFill>
                <a:latin typeface="Lato"/>
                <a:ea typeface="Lato"/>
                <a:cs typeface="Lato"/>
                <a:sym typeface="Lato"/>
              </a:endParaRPr>
            </a:p>
          </p:txBody>
        </p:sp>
      </p:grpSp>
      <p:grpSp>
        <p:nvGrpSpPr>
          <p:cNvPr id="224" name="Google Shape;224;p34"/>
          <p:cNvGrpSpPr/>
          <p:nvPr/>
        </p:nvGrpSpPr>
        <p:grpSpPr>
          <a:xfrm>
            <a:off x="4716912" y="2394550"/>
            <a:ext cx="2556413" cy="370800"/>
            <a:chOff x="6093524" y="2381261"/>
            <a:chExt cx="1784830" cy="370800"/>
          </a:xfrm>
        </p:grpSpPr>
        <p:cxnSp>
          <p:nvCxnSpPr>
            <p:cNvPr id="225" name="Google Shape;225;p34"/>
            <p:cNvCxnSpPr/>
            <p:nvPr/>
          </p:nvCxnSpPr>
          <p:spPr>
            <a:xfrm rot="10800000">
              <a:off x="6093524" y="2585561"/>
              <a:ext cx="432600" cy="0"/>
            </a:xfrm>
            <a:prstGeom prst="straightConnector1">
              <a:avLst/>
            </a:prstGeom>
            <a:noFill/>
            <a:ln cap="flat" cmpd="sng" w="19050">
              <a:solidFill>
                <a:srgbClr val="FFFFFF"/>
              </a:solidFill>
              <a:prstDash val="solid"/>
              <a:round/>
              <a:headEnd len="med" w="med" type="none"/>
              <a:tailEnd len="med" w="med" type="triangle"/>
            </a:ln>
          </p:spPr>
        </p:cxnSp>
        <p:sp>
          <p:nvSpPr>
            <p:cNvPr id="226" name="Google Shape;226;p34"/>
            <p:cNvSpPr txBox="1"/>
            <p:nvPr/>
          </p:nvSpPr>
          <p:spPr>
            <a:xfrm>
              <a:off x="6553554" y="2381261"/>
              <a:ext cx="1324800" cy="37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SAMTools commands</a:t>
              </a:r>
              <a:endParaRPr>
                <a:solidFill>
                  <a:srgbClr val="FFFFFF"/>
                </a:solidFill>
                <a:latin typeface="Lato"/>
                <a:ea typeface="Lato"/>
                <a:cs typeface="Lato"/>
                <a:sym typeface="Lato"/>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