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64" r:id="rId5"/>
    <p:sldId id="267" r:id="rId6"/>
    <p:sldId id="269" r:id="rId7"/>
    <p:sldId id="270" r:id="rId8"/>
    <p:sldId id="271" r:id="rId9"/>
    <p:sldId id="272" r:id="rId10"/>
    <p:sldId id="268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BB2AB-23CD-451E-BA75-0ADA437186F0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0B17-852D-459C-84DD-6C9D20FD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470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DF29-8F45-4451-896A-CF5D8F0EC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86E20-722B-42D4-B6D0-1D6A1EEF7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BB83A-91E0-4CF9-8DF4-8259411D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886-23FA-4B38-9D36-25F4F81AB111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9E568-1EC7-453B-AAE1-DD6F53BD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15932-29EB-487E-A3A4-627E2116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3E47-F8DC-403B-A504-37E5552E4B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71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A1DD-03B3-4DAE-8571-0820A4B5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800F7-EF70-4841-B22B-8F864D420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8797-1469-4017-ABB7-765E5A30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886-23FA-4B38-9D36-25F4F81AB111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35F8F-48B6-48C5-9CC2-9FB4050B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585B8-5E9D-4CAB-BA80-21A98944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3E47-F8DC-403B-A504-37E5552E4B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75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7B7D4-382C-4D33-A60B-B19FC940B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D2607-42F2-4AB5-8232-12D69193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1C1B-BA91-496C-A93C-9425A30D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886-23FA-4B38-9D36-25F4F81AB111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EEA94-B335-4E2D-8043-5D12365A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29B7-B955-4811-963D-01ED4C1C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3E47-F8DC-403B-A504-37E5552E4B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70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DA9A-830D-424B-B3AD-9D3599EA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CF21-8BE9-492F-B204-6A392F11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7403B-9CBB-4DAA-8DBF-EBC4122F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886-23FA-4B38-9D36-25F4F81AB111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FBE5-92D7-47BF-8308-F9AD3AA7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9565-7F67-4253-B27A-ECDCAF32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3E47-F8DC-403B-A504-37E5552E4B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820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2A83-D561-4D87-9D2A-8E541612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E2336-589C-4F8E-A6E2-CAB4E9ED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401F-F24D-4910-9737-43994F3C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886-23FA-4B38-9D36-25F4F81AB111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C911D-A655-487F-A998-0123EB2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FAC8-0389-48E0-8E01-65356DC4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3E47-F8DC-403B-A504-37E5552E4B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19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6D9-A5A4-489F-8EB1-7A90FC41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B901-B80B-4DFD-883C-34C2A9E39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DF679-2D01-4C38-9011-8D1B51D59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8329-70A7-495B-94CE-FE329945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886-23FA-4B38-9D36-25F4F81AB111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92050-0D91-40C7-ACA5-87D946AC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0113F-3901-44FF-8F2F-3747C56A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3E47-F8DC-403B-A504-37E5552E4B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6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2C03-5CC4-4507-9317-260A08EC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A484C-B38F-4D2E-8A91-E9BC4A91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9C9F4-531F-47C7-BFB3-29BAC4BA5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6B1CB-E0EE-4D9D-A089-704238057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11276-F13F-4DCE-BE1E-DF19B62B0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4B299-F6FF-41D3-A7BB-E97BE4A4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886-23FA-4B38-9D36-25F4F81AB111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46A94-CABE-4679-BB31-E293FC34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3EE6E-3F4B-40C6-AB57-EE46DAFB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3E47-F8DC-403B-A504-37E5552E4B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617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7B50-11D0-4FA8-9D62-96BD7310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026EE-E015-4034-8191-ABFC5E6E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886-23FA-4B38-9D36-25F4F81AB111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1EA16-9240-4032-BE45-5A3A7701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B4CD1-F84F-40D8-816E-6539B6BA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3E47-F8DC-403B-A504-37E5552E4B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799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C4AB6-68A0-4186-BC9C-E39DB3B5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886-23FA-4B38-9D36-25F4F81AB111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F5B7C-114B-41A2-A4AA-323548C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6C9A7-92EC-46EF-962C-A5B9EADA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3E47-F8DC-403B-A504-37E5552E4B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73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0799-4F8B-4B5B-991C-70DB435E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1E15-170D-478B-9ACA-FFF86B1E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6ECD4-8C7B-4189-B142-BB286B7D0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01B25-853F-4DD6-AAE0-DAC962A5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886-23FA-4B38-9D36-25F4F81AB111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1F84-4236-4740-93B9-F138E146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9A56F-DEF4-4A32-BEEC-BA8F9F2C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3E47-F8DC-403B-A504-37E5552E4B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0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F553-8B6E-40AE-AC7D-5B1B9A1C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FCBB7-9140-4E06-952A-5335EA6CD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385CC-592C-4BBC-988E-7A57A22B1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C74EA-DFB2-48E0-BB73-9CADFD24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886-23FA-4B38-9D36-25F4F81AB111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FC7EE-EC53-41A0-9731-31236150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11389-AA01-476B-A70B-A6C734AA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3E47-F8DC-403B-A504-37E5552E4B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581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58ACF-6F8F-492A-9E96-404DEA8B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2046-5DA4-4AC2-A10A-69E987F2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BC49-DFC0-46E5-9E08-3D3ABAED3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4886-23FA-4B38-9D36-25F4F81AB111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1DA13-A1A2-4CAE-905B-3E1CD9AB6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0C55-6767-456A-8154-3F224A3BF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3E47-F8DC-403B-A504-37E5552E4B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924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7C3D-93AC-4C36-A488-DAFB9F3F1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Cantera in </a:t>
            </a:r>
            <a:r>
              <a:rPr lang="en-US" altLang="zh-CN" dirty="0" err="1"/>
              <a:t>OpenFOAM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2B60A-0589-435F-959F-1FE6BE681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164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8E5B-0455-4379-8A3C-3E36BD42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Transport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28E9-ABD4-41D4-BBF1-BD074823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</a:t>
            </a:r>
            <a:r>
              <a:rPr lang="en-SG" dirty="0" err="1"/>
              <a:t>EEqn.H</a:t>
            </a:r>
            <a:r>
              <a:rPr lang="en-SG" dirty="0"/>
              <a:t>, add the heat flux terms caused by mass flux and mass gradient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Remember modify the species equation (</a:t>
            </a:r>
            <a:r>
              <a:rPr lang="en-SG" dirty="0" err="1"/>
              <a:t>YEqn</a:t>
            </a:r>
            <a:r>
              <a:rPr lang="en-SG" dirty="0"/>
              <a:t>) and energy equation (</a:t>
            </a:r>
            <a:r>
              <a:rPr lang="en-SG" dirty="0" err="1"/>
              <a:t>EEqn</a:t>
            </a:r>
            <a:r>
              <a:rPr lang="en-SG" dirty="0"/>
              <a:t>) accordingly when using mixture averaged or multicomponent transport model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5326C-21D7-47CC-AFC8-A9D30BEF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6557"/>
            <a:ext cx="64960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2DFE-B617-41D5-B4B5-ADECEB32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CVODES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EA60-E58C-442D-8391-7A0A3BD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Seulex</a:t>
            </a:r>
            <a:r>
              <a:rPr lang="en-SG" dirty="0"/>
              <a:t> is the traditional stiff ODE solver in </a:t>
            </a:r>
            <a:r>
              <a:rPr lang="en-SG" dirty="0" err="1"/>
              <a:t>OpenFOAM</a:t>
            </a:r>
            <a:r>
              <a:rPr lang="en-SG" dirty="0"/>
              <a:t> and it is found to fail to solve the chemistry source terms for fuels with NTC. Additionally, it is also found to be unstable reported in </a:t>
            </a:r>
            <a:r>
              <a:rPr lang="en-SG" dirty="0" err="1"/>
              <a:t>lieteratures</a:t>
            </a:r>
            <a:r>
              <a:rPr lang="en-SG" dirty="0"/>
              <a:t>.</a:t>
            </a:r>
          </a:p>
          <a:p>
            <a:r>
              <a:rPr lang="en-SG" dirty="0"/>
              <a:t>CVODES from the sundials library is widely used in the combustion community (</a:t>
            </a:r>
            <a:r>
              <a:rPr lang="en-SG" dirty="0" err="1"/>
              <a:t>e.g</a:t>
            </a:r>
            <a:r>
              <a:rPr lang="en-SG" dirty="0"/>
              <a:t> Cantera, NGA).</a:t>
            </a:r>
          </a:p>
          <a:p>
            <a:r>
              <a:rPr lang="en-SG" dirty="0"/>
              <a:t>Hence, CVODES was also coupled into </a:t>
            </a:r>
            <a:r>
              <a:rPr lang="en-SG" dirty="0" err="1"/>
              <a:t>OpenFOAM</a:t>
            </a:r>
            <a:r>
              <a:rPr lang="en-SG" dirty="0"/>
              <a:t>.</a:t>
            </a:r>
          </a:p>
          <a:p>
            <a:r>
              <a:rPr lang="en-SG" dirty="0"/>
              <a:t>In </a:t>
            </a:r>
            <a:r>
              <a:rPr lang="en-SG" dirty="0" err="1"/>
              <a:t>chemistryProperties</a:t>
            </a:r>
            <a:r>
              <a:rPr lang="en-SG" dirty="0"/>
              <a:t> file, specify the ODE solver.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05A95-DFD8-4722-8A05-E0FF847D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5" y="5006975"/>
            <a:ext cx="2714625" cy="13049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E5586E-22DE-4B20-8099-9B983B07D7E6}"/>
              </a:ext>
            </a:extLst>
          </p:cNvPr>
          <p:cNvCxnSpPr/>
          <p:nvPr/>
        </p:nvCxnSpPr>
        <p:spPr>
          <a:xfrm flipH="1">
            <a:off x="3784060" y="5486400"/>
            <a:ext cx="875489" cy="77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8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1E06-C384-44C4-91A9-7D05F4EC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Preliminary validation results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4FDFBB-2DB4-4F9C-8B60-CCB3FBC3B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927" y="9985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3073" name="Picture 9" descr="1">
            <a:extLst>
              <a:ext uri="{FF2B5EF4-FFF2-40B4-BE49-F238E27FC236}">
                <a16:creationId xmlns:a16="http://schemas.microsoft.com/office/drawing/2014/main" id="{39702653-B43F-43C7-9079-31C02B0CD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6754"/>
            <a:ext cx="5265738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03B35B3-BF21-43F7-BCA3-4EC706D40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687" y="5124385"/>
            <a:ext cx="51411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8892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Comparisons of temperature profiles between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Chemkin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-II and </a:t>
            </a:r>
          </a:p>
          <a:p>
            <a:pPr marL="228600" marR="0" lvl="0" indent="-2286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Foam chemistry reader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OpenFOAM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standard chemistry model </a:t>
            </a:r>
          </a:p>
          <a:p>
            <a:pPr marL="228600" marR="0" lvl="0" indent="-2286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Cantera chemistry reader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OpenFOAM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standard chemistry model</a:t>
            </a:r>
          </a:p>
          <a:p>
            <a:pPr marL="228600" marR="0" lvl="0" indent="-2286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Cantera chemistry reader + Cantera chemistry model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(d) Cantera chemistry reader + Cantera chemistry model with CVODES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64FE38-750E-4CB5-BFFC-03C9F885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SG" dirty="0"/>
              <a:t>GRI3.0 methane autoignition (T</a:t>
            </a:r>
            <a:r>
              <a:rPr lang="en-SG" baseline="-25000" dirty="0"/>
              <a:t>0</a:t>
            </a:r>
            <a:r>
              <a:rPr lang="en-SG" dirty="0"/>
              <a:t> = 1000K, P</a:t>
            </a:r>
            <a:r>
              <a:rPr lang="en-SG" baseline="-25000" dirty="0"/>
              <a:t>0</a:t>
            </a:r>
            <a:r>
              <a:rPr lang="en-SG" dirty="0"/>
              <a:t> = 1bar, ER = 1.0)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483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6CE9-187F-4BB9-8B45-C2FF21E8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Preliminary validation results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803C36-6A58-4E84-990E-49297DC1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055" y="2334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5121" name="Picture 11" descr="1">
            <a:extLst>
              <a:ext uri="{FF2B5EF4-FFF2-40B4-BE49-F238E27FC236}">
                <a16:creationId xmlns:a16="http://schemas.microsoft.com/office/drawing/2014/main" id="{37EFD98D-D1D5-410C-A7EA-83856FB59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3" r="-21" b="33910"/>
          <a:stretch>
            <a:fillRect/>
          </a:stretch>
        </p:blipFill>
        <p:spPr bwMode="auto">
          <a:xfrm>
            <a:off x="2511579" y="2404432"/>
            <a:ext cx="6368766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7594E95-CC94-48A3-BE21-27A4BF20B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955" y="5184708"/>
            <a:ext cx="73100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8892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Comparisons of (a) temperature as a function of distance and </a:t>
            </a:r>
          </a:p>
          <a:p>
            <a:pPr marL="0" marR="0" lvl="0" indent="28892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(b) axial velocity as a function of distance among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Chemkin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-Pro, </a:t>
            </a:r>
          </a:p>
          <a:p>
            <a:pPr marL="0" marR="0" lvl="0" indent="28892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original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OpenFOAM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reactingFoam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solver and the current solver. </a:t>
            </a:r>
          </a:p>
          <a:p>
            <a:pPr marL="0" marR="0" lvl="0" indent="28892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results of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Chemkin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-Pro and current solver are calculated with mixture averaged transport model.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581D2-6D94-4BF7-87A3-54C74873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0070"/>
          </a:xfrm>
        </p:spPr>
        <p:txBody>
          <a:bodyPr/>
          <a:lstStyle/>
          <a:p>
            <a:r>
              <a:rPr lang="en-SG" dirty="0"/>
              <a:t>GRI3.0 2D counter flow diffusion flame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112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7D7C-3C99-4F89-BCCF-5E36EE4C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Installation and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0CF9-3402-4D24-923F-A0145FEE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Installation in MSI</a:t>
            </a:r>
          </a:p>
          <a:p>
            <a:r>
              <a:rPr lang="en-SG" dirty="0"/>
              <a:t>Refer to the folder “</a:t>
            </a:r>
            <a:r>
              <a:rPr lang="en-SG" dirty="0" err="1"/>
              <a:t>OpenFOAM_cantera</a:t>
            </a:r>
            <a:r>
              <a:rPr lang="en-SG" dirty="0"/>
              <a:t>” </a:t>
            </a:r>
            <a:r>
              <a:rPr lang="en-US" altLang="zh-CN" dirty="0"/>
              <a:t>in the </a:t>
            </a:r>
            <a:r>
              <a:rPr lang="en-SG" dirty="0"/>
              <a:t>shared COMMON folder </a:t>
            </a:r>
          </a:p>
        </p:txBody>
      </p:sp>
    </p:spTree>
    <p:extLst>
      <p:ext uri="{BB962C8B-B14F-4D97-AF65-F5344CB8AC3E}">
        <p14:creationId xmlns:p14="http://schemas.microsoft.com/office/powerpoint/2010/main" val="66803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980D-38E1-430F-B874-59F8FF71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Cantera chemistry reader in </a:t>
            </a:r>
            <a:r>
              <a:rPr lang="en-SG" dirty="0" err="1"/>
              <a:t>OpenFOAM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F068F-ED56-4638-B1CF-C3F614F4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constant/</a:t>
            </a:r>
            <a:r>
              <a:rPr lang="en-SG" dirty="0" err="1"/>
              <a:t>thermophysicalProperties</a:t>
            </a:r>
            <a:r>
              <a:rPr lang="en-SG" dirty="0"/>
              <a:t> settings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88387-7EE5-40B4-99D2-EBA8786C8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83" y="2513384"/>
            <a:ext cx="6038850" cy="3543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765B4B-B88B-4CBA-BEA6-281E64728FD5}"/>
              </a:ext>
            </a:extLst>
          </p:cNvPr>
          <p:cNvSpPr txBox="1"/>
          <p:nvPr/>
        </p:nvSpPr>
        <p:spPr>
          <a:xfrm>
            <a:off x="6447934" y="5333782"/>
            <a:ext cx="558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Specify </a:t>
            </a:r>
            <a:r>
              <a:rPr lang="en-SG" dirty="0" err="1"/>
              <a:t>chemistryReader</a:t>
            </a:r>
            <a:r>
              <a:rPr lang="en-SG" dirty="0"/>
              <a:t> and the Cantera mechanism files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82D80B-C9DB-4F53-A3BA-E30CC9A8E47F}"/>
              </a:ext>
            </a:extLst>
          </p:cNvPr>
          <p:cNvCxnSpPr/>
          <p:nvPr/>
        </p:nvCxnSpPr>
        <p:spPr>
          <a:xfrm flipH="1">
            <a:off x="4345757" y="5524107"/>
            <a:ext cx="2102177" cy="94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4DA5-ABE9-4FC1-BA5C-3FE029A7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Cantera chemistry models in </a:t>
            </a:r>
            <a:r>
              <a:rPr lang="en-SG" dirty="0" err="1"/>
              <a:t>OpenFOAM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2CEF-2688-43A0-BE2D-8AE5F5F08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47"/>
            <a:ext cx="10515600" cy="4351338"/>
          </a:xfrm>
        </p:spPr>
        <p:txBody>
          <a:bodyPr/>
          <a:lstStyle/>
          <a:p>
            <a:r>
              <a:rPr lang="en-SG" dirty="0"/>
              <a:t>In constant/</a:t>
            </a:r>
            <a:r>
              <a:rPr lang="en-SG" dirty="0" err="1"/>
              <a:t>chemistryProperties</a:t>
            </a:r>
            <a:r>
              <a:rPr lang="en-SG" dirty="0"/>
              <a:t> file</a:t>
            </a:r>
          </a:p>
          <a:p>
            <a:r>
              <a:rPr lang="en-SG" dirty="0"/>
              <a:t>Default: standard chemistry model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Specify chemistry model: </a:t>
            </a:r>
            <a:r>
              <a:rPr lang="en-SG" dirty="0" err="1"/>
              <a:t>cantera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Specify chemistry model: TDAC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E4D2E-FD35-4940-BA72-AAE80804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52" y="4059570"/>
            <a:ext cx="3126191" cy="1163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4223A-10FA-4A86-9BF8-E895C59A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52" y="2514032"/>
            <a:ext cx="2495550" cy="7810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A19435-85B6-443F-8100-B84142766F3E}"/>
              </a:ext>
            </a:extLst>
          </p:cNvPr>
          <p:cNvCxnSpPr>
            <a:cxnSpLocks/>
          </p:cNvCxnSpPr>
          <p:nvPr/>
        </p:nvCxnSpPr>
        <p:spPr>
          <a:xfrm flipH="1">
            <a:off x="4296030" y="4641304"/>
            <a:ext cx="1065188" cy="150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926B1A3-4529-4D7B-AB82-D1FB68ABB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752" y="5571503"/>
            <a:ext cx="2609850" cy="990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E1DEDC-AF5F-4E19-A1B2-3C7C22579CFB}"/>
              </a:ext>
            </a:extLst>
          </p:cNvPr>
          <p:cNvSpPr txBox="1"/>
          <p:nvPr/>
        </p:nvSpPr>
        <p:spPr>
          <a:xfrm>
            <a:off x="6395493" y="2514032"/>
            <a:ext cx="5588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Note:</a:t>
            </a:r>
          </a:p>
          <a:p>
            <a:r>
              <a:rPr lang="en-SG" dirty="0" err="1"/>
              <a:t>canteraChemistryModel</a:t>
            </a:r>
            <a:r>
              <a:rPr lang="en-SG" dirty="0"/>
              <a:t> and </a:t>
            </a:r>
            <a:r>
              <a:rPr lang="en-SG" dirty="0" err="1"/>
              <a:t>standardChemistryModel</a:t>
            </a:r>
            <a:r>
              <a:rPr lang="en-SG" dirty="0"/>
              <a:t> </a:t>
            </a:r>
          </a:p>
          <a:p>
            <a:r>
              <a:rPr lang="en-SG" dirty="0"/>
              <a:t>are inherited classes from </a:t>
            </a:r>
            <a:r>
              <a:rPr lang="en-SG" dirty="0" err="1"/>
              <a:t>basicChemistryModel</a:t>
            </a:r>
            <a:r>
              <a:rPr lang="en-SG" dirty="0"/>
              <a:t>. </a:t>
            </a:r>
          </a:p>
          <a:p>
            <a:r>
              <a:rPr lang="en-SG" dirty="0"/>
              <a:t>TDAC is inherited from </a:t>
            </a:r>
            <a:r>
              <a:rPr lang="en-SG" dirty="0" err="1"/>
              <a:t>standardChemistryModel</a:t>
            </a:r>
            <a:r>
              <a:rPr lang="en-SG" dirty="0"/>
              <a:t>.</a:t>
            </a:r>
          </a:p>
          <a:p>
            <a:r>
              <a:rPr lang="en-SG" dirty="0"/>
              <a:t>Future work is to replace all the functions in TDAC inherited from </a:t>
            </a:r>
            <a:r>
              <a:rPr lang="en-SG" dirty="0" err="1"/>
              <a:t>standardChemistryModel</a:t>
            </a:r>
            <a:r>
              <a:rPr lang="en-SG" dirty="0"/>
              <a:t> by the functions in </a:t>
            </a:r>
            <a:r>
              <a:rPr lang="en-SG" dirty="0" err="1"/>
              <a:t>canteraChemistryModel</a:t>
            </a:r>
            <a:r>
              <a:rPr lang="en-SG" dirty="0"/>
              <a:t> and develop a </a:t>
            </a:r>
            <a:r>
              <a:rPr lang="en-SG" dirty="0" err="1"/>
              <a:t>TDAC_cantera</a:t>
            </a:r>
            <a:r>
              <a:rPr lang="en-SG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29979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8ACE-BA75-47FD-B3F6-1F61C5DB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Transport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4E89-D1C5-4803-A697-EA1E6FD9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constant/</a:t>
            </a:r>
            <a:r>
              <a:rPr lang="en-SG" dirty="0" err="1"/>
              <a:t>thermophysicalProperties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8C556-DDD4-4738-A589-C7F0E07C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7179"/>
            <a:ext cx="7115175" cy="17811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1D03F-0E56-44B6-B220-11C99FFD7C01}"/>
              </a:ext>
            </a:extLst>
          </p:cNvPr>
          <p:cNvCxnSpPr>
            <a:cxnSpLocks/>
          </p:cNvCxnSpPr>
          <p:nvPr/>
        </p:nvCxnSpPr>
        <p:spPr>
          <a:xfrm flipH="1" flipV="1">
            <a:off x="4176074" y="5769204"/>
            <a:ext cx="2196447" cy="139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12DE9C0-B139-41CB-882B-7A219EE01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4554"/>
            <a:ext cx="3581400" cy="19526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4560A2-5521-4E40-B545-61B68A9E68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864991" y="3197035"/>
            <a:ext cx="1423446" cy="489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ED7E91-D1A3-4BCF-A7EF-ABAFC9A82ED2}"/>
              </a:ext>
            </a:extLst>
          </p:cNvPr>
          <p:cNvSpPr txBox="1"/>
          <p:nvPr/>
        </p:nvSpPr>
        <p:spPr>
          <a:xfrm>
            <a:off x="5288437" y="3225315"/>
            <a:ext cx="5043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Still Sutherland here, </a:t>
            </a:r>
          </a:p>
          <a:p>
            <a:r>
              <a:rPr lang="en-SG" dirty="0"/>
              <a:t>but the viscosity and thermal diffusion is calculated </a:t>
            </a:r>
          </a:p>
          <a:p>
            <a:r>
              <a:rPr lang="en-SG" dirty="0"/>
              <a:t>in </a:t>
            </a:r>
            <a:r>
              <a:rPr lang="en-SG" dirty="0" err="1"/>
              <a:t>canteraPsiThermo.C</a:t>
            </a:r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CEF4AC-2B24-4383-99A7-60A0422ED171}"/>
              </a:ext>
            </a:extLst>
          </p:cNvPr>
          <p:cNvCxnSpPr>
            <a:cxnSpLocks/>
          </p:cNvCxnSpPr>
          <p:nvPr/>
        </p:nvCxnSpPr>
        <p:spPr>
          <a:xfrm flipH="1" flipV="1">
            <a:off x="4418029" y="2798639"/>
            <a:ext cx="870408" cy="464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D7DAED-1250-4835-9F8C-9BDAE13A29FC}"/>
              </a:ext>
            </a:extLst>
          </p:cNvPr>
          <p:cNvSpPr txBox="1"/>
          <p:nvPr/>
        </p:nvSpPr>
        <p:spPr>
          <a:xfrm>
            <a:off x="6417877" y="5672232"/>
            <a:ext cx="465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Specify which transport model you want to use.</a:t>
            </a:r>
          </a:p>
        </p:txBody>
      </p:sp>
    </p:spTree>
    <p:extLst>
      <p:ext uri="{BB962C8B-B14F-4D97-AF65-F5344CB8AC3E}">
        <p14:creationId xmlns:p14="http://schemas.microsoft.com/office/powerpoint/2010/main" val="397294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27B1-4D2F-4147-A376-9052A896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Transport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5554-B32B-4965-8481-97F039D6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Modification needed in solver (use </a:t>
            </a:r>
            <a:r>
              <a:rPr lang="en-SG" dirty="0" err="1"/>
              <a:t>reactingFoam</a:t>
            </a:r>
            <a:r>
              <a:rPr lang="en-SG" dirty="0"/>
              <a:t> as an example)</a:t>
            </a:r>
          </a:p>
          <a:p>
            <a:r>
              <a:rPr lang="en-SG" dirty="0"/>
              <a:t>In </a:t>
            </a:r>
            <a:r>
              <a:rPr lang="en-SG" dirty="0" err="1"/>
              <a:t>YEqn.H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2719E-91C2-4E1F-AF22-B687C6BB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3242"/>
            <a:ext cx="5324475" cy="1409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488A48-297D-41D0-8F5E-48AE0D2129C8}"/>
              </a:ext>
            </a:extLst>
          </p:cNvPr>
          <p:cNvCxnSpPr/>
          <p:nvPr/>
        </p:nvCxnSpPr>
        <p:spPr>
          <a:xfrm flipH="1">
            <a:off x="6254885" y="3397663"/>
            <a:ext cx="1507787" cy="184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0EAC10-0DE1-422F-970A-44CF377AA232}"/>
              </a:ext>
            </a:extLst>
          </p:cNvPr>
          <p:cNvSpPr txBox="1"/>
          <p:nvPr/>
        </p:nvSpPr>
        <p:spPr>
          <a:xfrm>
            <a:off x="7762672" y="3166910"/>
            <a:ext cx="374198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Dm: diffusion velocity, its is calculated</a:t>
            </a:r>
          </a:p>
          <a:p>
            <a:r>
              <a:rPr lang="en-SG" dirty="0"/>
              <a:t>in </a:t>
            </a:r>
            <a:r>
              <a:rPr lang="en-SG" dirty="0" err="1"/>
              <a:t>reactingMixtureI.H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4AB4D2-F4A0-4DB0-A18E-3756AA2B77B1}"/>
              </a:ext>
            </a:extLst>
          </p:cNvPr>
          <p:cNvCxnSpPr/>
          <p:nvPr/>
        </p:nvCxnSpPr>
        <p:spPr>
          <a:xfrm flipH="1">
            <a:off x="4747098" y="4111875"/>
            <a:ext cx="1507787" cy="184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19565E-C24A-462A-8189-75403E3B46D4}"/>
              </a:ext>
            </a:extLst>
          </p:cNvPr>
          <p:cNvSpPr txBox="1"/>
          <p:nvPr/>
        </p:nvSpPr>
        <p:spPr>
          <a:xfrm>
            <a:off x="6254885" y="3881122"/>
            <a:ext cx="30867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Definition of sensible enthalpy,</a:t>
            </a:r>
          </a:p>
          <a:p>
            <a:r>
              <a:rPr lang="en-SG" dirty="0"/>
              <a:t>diffusion flux</a:t>
            </a:r>
          </a:p>
          <a:p>
            <a:r>
              <a:rPr lang="en-SG" dirty="0"/>
              <a:t>and mass diffusion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80945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C317-8DE7-40DF-A0F6-64E34538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Transport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00877-8BE1-4B99-ADB1-6353A952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87" y="1465702"/>
            <a:ext cx="4884241" cy="48707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613385-3031-4282-B2DD-86CCD8556E3C}"/>
              </a:ext>
            </a:extLst>
          </p:cNvPr>
          <p:cNvCxnSpPr>
            <a:cxnSpLocks/>
          </p:cNvCxnSpPr>
          <p:nvPr/>
        </p:nvCxnSpPr>
        <p:spPr>
          <a:xfrm flipV="1">
            <a:off x="3774332" y="2177592"/>
            <a:ext cx="486583" cy="526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38CD58-3E85-460C-A67B-ABD850BB208C}"/>
              </a:ext>
            </a:extLst>
          </p:cNvPr>
          <p:cNvSpPr txBox="1"/>
          <p:nvPr/>
        </p:nvSpPr>
        <p:spPr>
          <a:xfrm>
            <a:off x="3619260" y="1690688"/>
            <a:ext cx="19845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Initialize </a:t>
            </a:r>
            <a:r>
              <a:rPr lang="en-SG" dirty="0" err="1"/>
              <a:t>hsi</a:t>
            </a:r>
            <a:r>
              <a:rPr lang="en-SG" dirty="0"/>
              <a:t> to zero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B2AD6F-77FF-48B9-9A59-ECF6F130288A}"/>
              </a:ext>
            </a:extLst>
          </p:cNvPr>
          <p:cNvCxnSpPr>
            <a:cxnSpLocks/>
          </p:cNvCxnSpPr>
          <p:nvPr/>
        </p:nvCxnSpPr>
        <p:spPr>
          <a:xfrm flipV="1">
            <a:off x="3662782" y="4342624"/>
            <a:ext cx="486583" cy="526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0EEF3A-A891-4FBE-9CB8-436260DC0A91}"/>
              </a:ext>
            </a:extLst>
          </p:cNvPr>
          <p:cNvSpPr txBox="1"/>
          <p:nvPr/>
        </p:nvSpPr>
        <p:spPr>
          <a:xfrm>
            <a:off x="3507710" y="3855720"/>
            <a:ext cx="34828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Calculate mass diffusion coefficient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6ED77-7F94-4026-BBB1-97AA9A20EFC2}"/>
              </a:ext>
            </a:extLst>
          </p:cNvPr>
          <p:cNvCxnSpPr>
            <a:cxnSpLocks/>
          </p:cNvCxnSpPr>
          <p:nvPr/>
        </p:nvCxnSpPr>
        <p:spPr>
          <a:xfrm>
            <a:off x="4355184" y="5938888"/>
            <a:ext cx="1027521" cy="9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040558-34C2-4B91-A186-AE0FF3CEBB58}"/>
              </a:ext>
            </a:extLst>
          </p:cNvPr>
          <p:cNvSpPr txBox="1"/>
          <p:nvPr/>
        </p:nvSpPr>
        <p:spPr>
          <a:xfrm>
            <a:off x="5432349" y="5754222"/>
            <a:ext cx="19673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Calculate mass flux</a:t>
            </a:r>
          </a:p>
        </p:txBody>
      </p:sp>
    </p:spTree>
    <p:extLst>
      <p:ext uri="{BB962C8B-B14F-4D97-AF65-F5344CB8AC3E}">
        <p14:creationId xmlns:p14="http://schemas.microsoft.com/office/powerpoint/2010/main" val="418778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E7CA-5F4B-4AE5-A94C-86DF96BC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Transport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764B9-8463-46CB-A6F5-2685BE00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2180"/>
            <a:ext cx="4913243" cy="367277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0EF227-EE48-4E03-A991-93834575F66C}"/>
              </a:ext>
            </a:extLst>
          </p:cNvPr>
          <p:cNvCxnSpPr/>
          <p:nvPr/>
        </p:nvCxnSpPr>
        <p:spPr>
          <a:xfrm flipH="1">
            <a:off x="5846323" y="3268494"/>
            <a:ext cx="2033081" cy="282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6AEFE3-AD26-4453-9EA7-31A70E9A888A}"/>
              </a:ext>
            </a:extLst>
          </p:cNvPr>
          <p:cNvSpPr txBox="1"/>
          <p:nvPr/>
        </p:nvSpPr>
        <p:spPr>
          <a:xfrm>
            <a:off x="8068711" y="3083828"/>
            <a:ext cx="24210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/>
              <a:t>Calculate </a:t>
            </a:r>
            <a:r>
              <a:rPr lang="en-SG" dirty="0" err="1"/>
              <a:t>hsi</a:t>
            </a:r>
            <a:r>
              <a:rPr lang="en-SG" dirty="0"/>
              <a:t> in the field</a:t>
            </a:r>
          </a:p>
        </p:txBody>
      </p:sp>
    </p:spTree>
    <p:extLst>
      <p:ext uri="{BB962C8B-B14F-4D97-AF65-F5344CB8AC3E}">
        <p14:creationId xmlns:p14="http://schemas.microsoft.com/office/powerpoint/2010/main" val="111818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3485-CFBA-4263-B6D7-2613E1D2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Transport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CBC28-48B9-41F3-99BE-19CA283E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0110"/>
            <a:ext cx="4476750" cy="20288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0E5A13-7FF8-4C9D-9CF3-2A0ACD415AA9}"/>
              </a:ext>
            </a:extLst>
          </p:cNvPr>
          <p:cNvCxnSpPr/>
          <p:nvPr/>
        </p:nvCxnSpPr>
        <p:spPr>
          <a:xfrm flipH="1" flipV="1">
            <a:off x="5314950" y="3025302"/>
            <a:ext cx="1543050" cy="403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9ADEFA-1E62-4B5E-B38F-6550FFD62EF8}"/>
              </a:ext>
            </a:extLst>
          </p:cNvPr>
          <p:cNvSpPr txBox="1"/>
          <p:nvPr/>
        </p:nvSpPr>
        <p:spPr>
          <a:xfrm>
            <a:off x="6984629" y="3244334"/>
            <a:ext cx="34696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err="1"/>
              <a:t>OpenFOAM</a:t>
            </a:r>
            <a:r>
              <a:rPr lang="en-SG" dirty="0"/>
              <a:t> original diffusion term.</a:t>
            </a:r>
          </a:p>
          <a:p>
            <a:r>
              <a:rPr lang="en-SG" dirty="0"/>
              <a:t>With this term, Schmidt number is assumed to be unity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93C647-1D44-4AFE-B6CF-B770EA4E9DCB}"/>
              </a:ext>
            </a:extLst>
          </p:cNvPr>
          <p:cNvCxnSpPr>
            <a:cxnSpLocks/>
          </p:cNvCxnSpPr>
          <p:nvPr/>
        </p:nvCxnSpPr>
        <p:spPr>
          <a:xfrm flipH="1">
            <a:off x="4100660" y="2234153"/>
            <a:ext cx="1995340" cy="509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9F3D20-3BF9-41A9-B81C-CE9D56DD487C}"/>
              </a:ext>
            </a:extLst>
          </p:cNvPr>
          <p:cNvSpPr txBox="1"/>
          <p:nvPr/>
        </p:nvSpPr>
        <p:spPr>
          <a:xfrm>
            <a:off x="6335751" y="1772488"/>
            <a:ext cx="334557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Updated diffusion term, D is either calculated by mixture averaged model or multi-component model</a:t>
            </a:r>
          </a:p>
        </p:txBody>
      </p:sp>
    </p:spTree>
    <p:extLst>
      <p:ext uri="{BB962C8B-B14F-4D97-AF65-F5344CB8AC3E}">
        <p14:creationId xmlns:p14="http://schemas.microsoft.com/office/powerpoint/2010/main" val="394623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469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Cantera in OpenFOAM</vt:lpstr>
      <vt:lpstr>Installation and settings</vt:lpstr>
      <vt:lpstr>Cantera chemistry reader in OpenFOAM</vt:lpstr>
      <vt:lpstr>Cantera chemistry models in OpenFOAM</vt:lpstr>
      <vt:lpstr>Transport models</vt:lpstr>
      <vt:lpstr>Transport models</vt:lpstr>
      <vt:lpstr>Transport models</vt:lpstr>
      <vt:lpstr>Transport models</vt:lpstr>
      <vt:lpstr>Transport models</vt:lpstr>
      <vt:lpstr>Transport model</vt:lpstr>
      <vt:lpstr>CVODES</vt:lpstr>
      <vt:lpstr>Preliminary validation results</vt:lpstr>
      <vt:lpstr>Preliminary validation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Cantera in OpenFOAM</dc:title>
  <dc:creator>Ji Ya</dc:creator>
  <cp:lastModifiedBy>周德智</cp:lastModifiedBy>
  <cp:revision>60</cp:revision>
  <dcterms:created xsi:type="dcterms:W3CDTF">2019-05-26T18:06:00Z</dcterms:created>
  <dcterms:modified xsi:type="dcterms:W3CDTF">2022-02-11T05:25:56Z</dcterms:modified>
</cp:coreProperties>
</file>