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954EF6-A8E6-4FD7-8F0C-9AE949AE4F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CC977E-32E7-49D7-9778-C9853600E1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AF74C9-8C48-40CD-877A-4B71E190A3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12535A-113E-4C3F-A15C-49B93A498C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9A0A2E-56E4-498D-9467-E3742FD06D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C3B23E-5BEB-430F-8F9B-563F4571D6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FCB2AF-FC5E-46D1-83C1-7CF64C2010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22813A-9D02-47DE-9587-8259F46880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4DD43B-5727-4866-ADE9-A238DB1B6B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26C695-7B5D-4B9E-8E93-0BD33700AB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1C61B3-F214-45C7-999D-2A22279304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BE8104-CB8C-4E2A-80ED-6958BC625E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7ECCAF-57A4-4259-B24B-37CA9625B7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EEE7E1-4888-4B43-8BE1-C3E80CF2A8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28FE13-EFEC-40FC-9A75-B3ED160B5E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5180AC-8CC8-442B-B750-F3E1D5728C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B85E34-465B-4178-A9B1-0171FAC8879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9F98C1-B3D4-47BA-B901-A54D99DC72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0E5B4D-A546-41E6-8C95-8610811709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2530A5-E7E5-4CD3-A960-63B6DE22D7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C73D72-C2AE-4F0F-B83B-B2D69BA708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AF9781-826E-4B69-AF7E-5F515D411A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D613C8-7F91-4FA9-A728-CE877A16B2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B319EC-96E9-4126-A62E-5AD25C4106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435D92-5559-4D88-A14A-3D4D7CEE2ADA}" type="slidenum">
              <a:rPr b="0" lang="en-US" sz="1400" spc="-1" strike="noStrike">
                <a:latin typeface="Times New Roman"/>
              </a:rPr>
              <a:t>5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8F2697-D2B9-413B-A5E1-83B511DA47E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GDC Genomics QC 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Bash scripts for each process (plink cleaning, ancestry predict, etc)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Argparse built into each bash script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Python wrapper for each process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Call processes from python script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Bash scripts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4903920" y="4835160"/>
            <a:ext cx="4523760" cy="27540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rcRect l="0" t="0" r="66400" b="54159"/>
          <a:stretch/>
        </p:blipFill>
        <p:spPr>
          <a:xfrm>
            <a:off x="1064160" y="1269000"/>
            <a:ext cx="2444760" cy="2597760"/>
          </a:xfrm>
          <a:prstGeom prst="rect">
            <a:avLst/>
          </a:prstGeom>
          <a:ln w="0">
            <a:noFill/>
          </a:ln>
        </p:spPr>
      </p:pic>
      <p:sp>
        <p:nvSpPr>
          <p:cNvPr id="89" name=""/>
          <p:cNvSpPr/>
          <p:nvPr/>
        </p:nvSpPr>
        <p:spPr>
          <a:xfrm>
            <a:off x="4954320" y="1828080"/>
            <a:ext cx="442332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Add an argument parse to each bash script (this will allow us to call it as a function)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Argument parser should be at the top of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294120" y="4564080"/>
            <a:ext cx="44233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Then we can call the script like this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Scripts needed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Genetics QC for homogeneous population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Missingness, heterozygosity, Linkage Disequilibrium, MAF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Applied to full sample and individual ancestries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Predict ancestry (fraposa workflow)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Pcrelate to select singeltons (also use gcta)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/>
          <p:nvPr/>
        </p:nvSpPr>
        <p:spPr>
          <a:xfrm>
            <a:off x="2147400" y="958680"/>
            <a:ext cx="2429280" cy="1387080"/>
          </a:xfrm>
          <a:custGeom>
            <a:avLst/>
            <a:gdLst/>
            <a:ahLst/>
            <a:rect l="l" t="t" r="r" b="b"/>
            <a:pathLst>
              <a:path w="37825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34225" y="21600"/>
                </a:lnTo>
                <a:arcTo wR="12625" hR="3600" stAng="5400000" swAng="5400000"/>
                <a:lnTo>
                  <a:pt x="21600" y="3600"/>
                </a:lnTo>
                <a:arcTo wR="12625" hR="3600" stAng="10800000" swAng="5400000"/>
                <a:close/>
              </a:path>
            </a:pathLst>
          </a:custGeom>
          <a:solidFill>
            <a:srgbClr val="729fcf"/>
          </a:solidFill>
          <a:ln w="0">
            <a:solidFill>
              <a:srgbClr val="8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90000" tIns="-9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Repeat for each Chrom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2371680" y="1623600"/>
            <a:ext cx="1758240" cy="607320"/>
          </a:xfrm>
          <a:prstGeom prst="flowChartProcess">
            <a:avLst/>
          </a:prstGeom>
          <a:solidFill>
            <a:srgbClr val="ff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QC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(convert to bed, missing, het, LD, MAF)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Structure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607320" y="1501920"/>
            <a:ext cx="1342440" cy="409320"/>
          </a:xfrm>
          <a:prstGeom prst="flowChartInputOutput">
            <a:avLst/>
          </a:prstGeom>
          <a:solidFill>
            <a:srgbClr val="808080"/>
          </a:solidFill>
          <a:ln w="0">
            <a:solidFill>
              <a:srgbClr val="8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4833000" y="1463760"/>
            <a:ext cx="1144080" cy="441000"/>
          </a:xfrm>
          <a:prstGeom prst="flowChartProcess">
            <a:avLst/>
          </a:prstGeom>
          <a:solidFill>
            <a:srgbClr val="ff0000"/>
          </a:solidFill>
          <a:ln w="0">
            <a:solidFill>
              <a:srgbClr val="8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Merge Chrom’s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6482160" y="1299960"/>
            <a:ext cx="1598400" cy="739080"/>
          </a:xfrm>
          <a:prstGeom prst="flowChartProcess">
            <a:avLst/>
          </a:prstGeom>
          <a:solidFill>
            <a:srgbClr val="ff0000"/>
          </a:solidFill>
          <a:ln w="0">
            <a:solidFill>
              <a:srgbClr val="8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Project onto PC space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6456600" y="2397240"/>
            <a:ext cx="2262960" cy="1361520"/>
          </a:xfrm>
          <a:prstGeom prst="flowChartDecision">
            <a:avLst/>
          </a:prstGeom>
          <a:solidFill>
            <a:srgbClr val="ff0000"/>
          </a:solidFill>
          <a:ln w="0">
            <a:solidFill>
              <a:srgbClr val="8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500" spc="-1" strike="noStrike">
                <a:latin typeface="Arial"/>
              </a:rPr>
              <a:t>Knn or probabilistic clustering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1598040" y="3081240"/>
            <a:ext cx="1483200" cy="939600"/>
          </a:xfrm>
          <a:prstGeom prst="flowChartProcess">
            <a:avLst/>
          </a:prstGeom>
          <a:solidFill>
            <a:srgbClr val="ff0000"/>
          </a:solidFill>
          <a:ln w="0">
            <a:solidFill>
              <a:srgbClr val="8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PCRelate and GRM select unrelated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1777320" y="1738440"/>
            <a:ext cx="37008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4576680" y="1706400"/>
            <a:ext cx="37008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"/>
          <p:cNvSpPr/>
          <p:nvPr/>
        </p:nvSpPr>
        <p:spPr>
          <a:xfrm flipV="1">
            <a:off x="1854000" y="2179800"/>
            <a:ext cx="345240" cy="25524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3151800" y="3490200"/>
            <a:ext cx="37008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6041160" y="3080880"/>
            <a:ext cx="37008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>
            <a:off x="7594560" y="2039040"/>
            <a:ext cx="5760" cy="358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"/>
          <p:cNvSpPr/>
          <p:nvPr/>
        </p:nvSpPr>
        <p:spPr>
          <a:xfrm flipV="1">
            <a:off x="5977080" y="1706760"/>
            <a:ext cx="505080" cy="1224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3579840" y="2703960"/>
            <a:ext cx="2429280" cy="1387080"/>
          </a:xfrm>
          <a:custGeom>
            <a:avLst/>
            <a:gdLst/>
            <a:ahLst/>
            <a:rect l="l" t="t" r="r" b="b"/>
            <a:pathLst>
              <a:path w="37825" h="21600">
                <a:moveTo>
                  <a:pt x="3600" y="0"/>
                </a:moveTo>
                <a:arcTo wR="3600" hR="3600" stAng="16200000" swAng="-5400000"/>
                <a:lnTo>
                  <a:pt x="0" y="18000"/>
                </a:lnTo>
                <a:arcTo wR="3600" hR="3600" stAng="10800000" swAng="-5400000"/>
                <a:lnTo>
                  <a:pt x="34225" y="21600"/>
                </a:lnTo>
                <a:arcTo wR="12625" hR="3600" stAng="5400000" swAng="5400000"/>
                <a:lnTo>
                  <a:pt x="21600" y="3600"/>
                </a:lnTo>
                <a:arcTo wR="12625" hR="3600" stAng="10800000" swAng="5400000"/>
                <a:close/>
              </a:path>
            </a:pathLst>
          </a:custGeom>
          <a:solidFill>
            <a:srgbClr val="729fcf"/>
          </a:solidFill>
          <a:ln w="0">
            <a:solidFill>
              <a:srgbClr val="8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90000" tIns="-9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Repeat for each Chrom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3804120" y="3368880"/>
            <a:ext cx="1758240" cy="607320"/>
          </a:xfrm>
          <a:prstGeom prst="flowChartProcess">
            <a:avLst/>
          </a:prstGeom>
          <a:solidFill>
            <a:srgbClr val="ff0000"/>
          </a:solidFill>
          <a:ln w="0">
            <a:solidFill>
              <a:srgbClr val="8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QC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200" spc="-1" strike="noStrike">
                <a:latin typeface="Arial"/>
              </a:rPr>
              <a:t>(convert to bed, missing, het, LD, MAF)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30040" y="3387960"/>
            <a:ext cx="1253160" cy="447480"/>
          </a:xfrm>
          <a:prstGeom prst="flowChartInputOutput">
            <a:avLst/>
          </a:prstGeom>
          <a:solidFill>
            <a:srgbClr val="808080"/>
          </a:solidFill>
          <a:ln w="0">
            <a:solidFill>
              <a:srgbClr val="8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500" spc="-1" strike="noStrike">
                <a:latin typeface="Arial"/>
              </a:rPr>
              <a:t>Output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3349800" y="4404240"/>
            <a:ext cx="946080" cy="1042200"/>
          </a:xfrm>
          <a:prstGeom prst="flowChartDocument">
            <a:avLst/>
          </a:prstGeom>
          <a:solidFill>
            <a:srgbClr val="ffff00"/>
          </a:solidFill>
          <a:ln w="0">
            <a:solidFill>
              <a:srgbClr val="8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Report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8476560" y="1172160"/>
            <a:ext cx="1355400" cy="994680"/>
          </a:xfrm>
          <a:prstGeom prst="flowChartDisplay">
            <a:avLst/>
          </a:prstGeom>
          <a:solidFill>
            <a:srgbClr val="ffff00"/>
          </a:solidFill>
          <a:ln w="0">
            <a:solidFill>
              <a:srgbClr val="8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400" spc="-1" strike="noStrike">
                <a:latin typeface="Arial"/>
              </a:rPr>
              <a:t>Projection plots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7057440" y="4500000"/>
            <a:ext cx="1310400" cy="568800"/>
          </a:xfrm>
          <a:prstGeom prst="flowChartInputOutput">
            <a:avLst/>
          </a:prstGeom>
          <a:solidFill>
            <a:srgbClr val="729fcf"/>
          </a:solidFill>
          <a:ln w="0">
            <a:solidFill>
              <a:srgbClr val="8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300" spc="-1" strike="noStrike">
                <a:latin typeface="Arial"/>
              </a:rPr>
              <a:t>cluste</a:t>
            </a:r>
            <a:r>
              <a:rPr b="0" lang="en-US" sz="1300" spc="-1" strike="noStrike">
                <a:latin typeface="Arial"/>
              </a:rPr>
              <a:t>r </a:t>
            </a:r>
            <a:r>
              <a:rPr b="0" lang="en-US" sz="1300" spc="-1" strike="noStrike">
                <a:latin typeface="Arial"/>
              </a:rPr>
              <a:t>labels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473040" y="2301840"/>
            <a:ext cx="1432080" cy="568800"/>
          </a:xfrm>
          <a:prstGeom prst="flowChartInputOutput">
            <a:avLst/>
          </a:prstGeom>
          <a:solidFill>
            <a:srgbClr val="ffff00"/>
          </a:solidFill>
          <a:ln w="0">
            <a:solidFill>
              <a:srgbClr val="8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300" spc="-1" strike="noStrike">
                <a:latin typeface="Arial"/>
              </a:rPr>
              <a:t># removed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7057800" y="4500360"/>
            <a:ext cx="1310400" cy="568800"/>
          </a:xfrm>
          <a:prstGeom prst="flowChartInputOutput">
            <a:avLst/>
          </a:prstGeom>
          <a:solidFill>
            <a:srgbClr val="808080"/>
          </a:solidFill>
          <a:ln w="0">
            <a:solidFill>
              <a:srgbClr val="8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300" spc="-1" strike="noStrike">
                <a:latin typeface="Arial"/>
              </a:rPr>
              <a:t>cluster labels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1777320" y="2582280"/>
            <a:ext cx="549720" cy="4989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>
            <a:off x="1796760" y="2537640"/>
            <a:ext cx="1783080" cy="486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1291680" y="3630600"/>
            <a:ext cx="37008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8080560" y="1674720"/>
            <a:ext cx="370080" cy="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 flipH="1">
            <a:off x="7575480" y="3758760"/>
            <a:ext cx="6480" cy="70308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"/>
          <p:cNvSpPr/>
          <p:nvPr/>
        </p:nvSpPr>
        <p:spPr>
          <a:xfrm flipH="1">
            <a:off x="0" y="2895840"/>
            <a:ext cx="377280" cy="16236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 flipH="1" flipV="1">
            <a:off x="0" y="4519440"/>
            <a:ext cx="3349800" cy="41544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 flipH="1" flipV="1">
            <a:off x="4295880" y="4794120"/>
            <a:ext cx="2761920" cy="27468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 flipH="1">
            <a:off x="8227440" y="1937160"/>
            <a:ext cx="1131480" cy="35154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5996160" y="4966920"/>
            <a:ext cx="2231640" cy="486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 txBox="1"/>
          <p:nvPr/>
        </p:nvSpPr>
        <p:spPr>
          <a:xfrm>
            <a:off x="115200" y="210600"/>
            <a:ext cx="198792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=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B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=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y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n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Y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w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=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Q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2023-09-27T09:58:57Z</dcterms:created>
  <dc:creator/>
  <dc:description/>
  <dc:language>en-US</dc:language>
  <cp:lastModifiedBy/>
  <dcterms:modified xsi:type="dcterms:W3CDTF">2023-09-27T20:51:32Z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