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38404800" cy="2880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7" autoAdjust="0"/>
    <p:restoredTop sz="81644" autoAdjust="0"/>
  </p:normalViewPr>
  <p:slideViewPr>
    <p:cSldViewPr snapToGrid="0">
      <p:cViewPr>
        <p:scale>
          <a:sx n="50" d="100"/>
          <a:sy n="50" d="100"/>
        </p:scale>
        <p:origin x="29" y="-3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5D647-1C15-4A30-A144-81BC68FF71D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A9721-0177-43AD-8DF2-2592E617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A9721-0177-43AD-8DF2-2592E617C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713925"/>
            <a:ext cx="3264408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5128560"/>
            <a:ext cx="288036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533525"/>
            <a:ext cx="8281035" cy="24409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533525"/>
            <a:ext cx="24363045" cy="24409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7180906"/>
            <a:ext cx="3312414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9275751"/>
            <a:ext cx="3312414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667625"/>
            <a:ext cx="1632204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667625"/>
            <a:ext cx="1632204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0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533531"/>
            <a:ext cx="33124140" cy="5567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7060885"/>
            <a:ext cx="16247028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521315"/>
            <a:ext cx="16247028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7060885"/>
            <a:ext cx="16327042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521315"/>
            <a:ext cx="16327042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7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147191"/>
            <a:ext cx="1944243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147191"/>
            <a:ext cx="1944243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01ED-650B-426B-A3A4-BEFB7AC34B2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533531"/>
            <a:ext cx="3312414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667625"/>
            <a:ext cx="3312414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D01ED-650B-426B-A3A4-BEFB7AC34B2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6696676"/>
            <a:ext cx="1296162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3CD8-72A8-4E46-8602-C80AF0F63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4.t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t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ti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991927" y="12832275"/>
            <a:ext cx="11753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Frutiger Light Condensed" panose="020B0406020504020204" pitchFamily="34" charset="0"/>
              </a:rPr>
              <a:t>Goal: quantify </a:t>
            </a:r>
            <a:r>
              <a:rPr lang="en-US" sz="3200" dirty="0" err="1">
                <a:latin typeface="Frutiger Light Condensed" panose="020B0406020504020204" pitchFamily="34" charset="0"/>
              </a:rPr>
              <a:t>hyporheic</a:t>
            </a:r>
            <a:r>
              <a:rPr lang="en-US" sz="3200" dirty="0">
                <a:latin typeface="Frutiger Light Condensed" panose="020B0406020504020204" pitchFamily="34" charset="0"/>
              </a:rPr>
              <a:t> flux at a sulfate impacted stream 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Frutiger Light Condensed" panose="020B040602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Site</a:t>
            </a:r>
            <a:r>
              <a:rPr lang="en-US" sz="3200" dirty="0">
                <a:latin typeface="Frutiger Light Condensed" panose="020B0406020504020204" pitchFamily="34" charset="0"/>
              </a:rPr>
              <a:t>: Second Creek is a riparian wetland located in Minnesota’s Iron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Frutiger Light Condensed" panose="020B0406020504020204" pitchFamily="34" charset="0"/>
            </a:endParaRPr>
          </a:p>
          <a:p>
            <a:endParaRPr lang="en-US" sz="3200" dirty="0">
              <a:latin typeface="Frutiger Light Condensed" panose="020B0406020504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41" y="18781283"/>
            <a:ext cx="8077200" cy="5200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6183" y="258626"/>
            <a:ext cx="38017938" cy="5720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8652" y="258626"/>
            <a:ext cx="235108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b="1" dirty="0" smtClean="0">
                <a:solidFill>
                  <a:srgbClr val="7A0019"/>
                </a:solidFill>
                <a:latin typeface="Frutiger Light Condensed" panose="020B0406020504020204" pitchFamily="34" charset="0"/>
                <a:cs typeface="Times New Roman" panose="02020603050405020304" pitchFamily="18" charset="0"/>
              </a:rPr>
              <a:t>Quantifying Surface </a:t>
            </a:r>
            <a:r>
              <a:rPr lang="en-US" sz="8500" b="1" dirty="0" smtClean="0">
                <a:solidFill>
                  <a:srgbClr val="7A0019"/>
                </a:solidFill>
                <a:latin typeface="Frutiger Light Condensed" panose="020B0406020504020204" pitchFamily="34" charset="0"/>
                <a:cs typeface="Times New Roman" panose="02020603050405020304" pitchFamily="18" charset="0"/>
              </a:rPr>
              <a:t>Water-Groundwater Exchange Using </a:t>
            </a:r>
            <a:r>
              <a:rPr lang="en-US" sz="8500" b="1" dirty="0" smtClean="0">
                <a:solidFill>
                  <a:srgbClr val="7A0019"/>
                </a:solidFill>
                <a:latin typeface="Frutiger Light Condensed" panose="020B0406020504020204" pitchFamily="34" charset="0"/>
                <a:cs typeface="Times New Roman" panose="02020603050405020304" pitchFamily="18" charset="0"/>
              </a:rPr>
              <a:t>Temperature Profile Inverse modeling in a Riparian Wetland</a:t>
            </a:r>
            <a:endParaRPr lang="en-US" sz="8500" b="1" dirty="0">
              <a:solidFill>
                <a:srgbClr val="7A0019"/>
              </a:solidFill>
              <a:latin typeface="Frutiger Light Condensed" panose="020B040602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Example of Block M, Wordmark, and Driven to Discover mark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0407" y="2086009"/>
            <a:ext cx="5427698" cy="33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170255" y="664007"/>
            <a:ext cx="53936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6"/>
                </a:solidFill>
              </a:rPr>
              <a:t>number</a:t>
            </a:r>
            <a:endParaRPr lang="en-US" sz="72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8652" y="3258972"/>
            <a:ext cx="23995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Frutiger Light Condensed" panose="020B0406020504020204" pitchFamily="34" charset="0"/>
              </a:rPr>
              <a:t>Jack </a:t>
            </a:r>
            <a:r>
              <a:rPr lang="en-US" sz="6000" dirty="0" smtClean="0">
                <a:latin typeface="Frutiger Light Condensed" panose="020B0406020504020204" pitchFamily="34" charset="0"/>
              </a:rPr>
              <a:t>Lange,  </a:t>
            </a:r>
            <a:r>
              <a:rPr lang="en-US" sz="6000" dirty="0" smtClean="0">
                <a:latin typeface="Frutiger Light Condensed" panose="020B0406020504020204" pitchFamily="34" charset="0"/>
              </a:rPr>
              <a:t>G.-H. Crystal </a:t>
            </a:r>
            <a:r>
              <a:rPr lang="en-US" sz="6000" dirty="0" smtClean="0">
                <a:latin typeface="Frutiger Light Condensed" panose="020B0406020504020204" pitchFamily="34" charset="0"/>
              </a:rPr>
              <a:t>Ng, </a:t>
            </a:r>
            <a:r>
              <a:rPr lang="en-US" sz="6000" dirty="0" smtClean="0">
                <a:latin typeface="Frutiger Light Condensed" panose="020B0406020504020204" pitchFamily="34" charset="0"/>
              </a:rPr>
              <a:t>Amanda R. </a:t>
            </a:r>
            <a:r>
              <a:rPr lang="en-US" sz="6000" dirty="0" err="1" smtClean="0">
                <a:latin typeface="Frutiger Light Condensed" panose="020B0406020504020204" pitchFamily="34" charset="0"/>
              </a:rPr>
              <a:t>Yourd</a:t>
            </a:r>
            <a:r>
              <a:rPr lang="en-US" sz="6000" dirty="0" smtClean="0">
                <a:latin typeface="Frutiger Light Condensed" panose="020B0406020504020204" pitchFamily="34" charset="0"/>
              </a:rPr>
              <a:t>, </a:t>
            </a:r>
            <a:r>
              <a:rPr lang="en-US" sz="6000" dirty="0" smtClean="0">
                <a:latin typeface="Frutiger Light Condensed" panose="020B0406020504020204" pitchFamily="34" charset="0"/>
              </a:rPr>
              <a:t>Chad </a:t>
            </a:r>
            <a:r>
              <a:rPr lang="en-US" sz="6000" dirty="0" err="1" smtClean="0">
                <a:latin typeface="Frutiger Light Condensed" panose="020B0406020504020204" pitchFamily="34" charset="0"/>
              </a:rPr>
              <a:t>Sandell</a:t>
            </a:r>
            <a:r>
              <a:rPr lang="en-US" sz="6000" dirty="0" smtClean="0">
                <a:latin typeface="Frutiger Light Condensed" panose="020B0406020504020204" pitchFamily="34" charset="0"/>
              </a:rPr>
              <a:t> </a:t>
            </a:r>
            <a:r>
              <a:rPr lang="en-US" sz="6000" dirty="0" smtClean="0">
                <a:latin typeface="Frutiger Light Condensed" panose="020B0406020504020204" pitchFamily="34" charset="0"/>
              </a:rPr>
              <a:t>, Andrew D </a:t>
            </a:r>
            <a:r>
              <a:rPr lang="en-US" sz="6000" dirty="0" err="1" smtClean="0">
                <a:latin typeface="Frutiger Light Condensed" panose="020B0406020504020204" pitchFamily="34" charset="0"/>
              </a:rPr>
              <a:t>Wickert</a:t>
            </a:r>
            <a:endParaRPr lang="en-US" sz="6000" dirty="0" smtClean="0">
              <a:latin typeface="Frutiger Light Condensed" panose="020B0406020504020204" pitchFamily="34" charset="0"/>
            </a:endParaRPr>
          </a:p>
          <a:p>
            <a:pPr algn="ctr"/>
            <a:r>
              <a:rPr lang="en-US" sz="6000" i="1" dirty="0" smtClean="0">
                <a:latin typeface="Frutiger Light Condensed" panose="020B0406020504020204" pitchFamily="34" charset="0"/>
              </a:rPr>
              <a:t>Dept</a:t>
            </a:r>
            <a:r>
              <a:rPr lang="en-US" sz="6000" i="1" dirty="0" smtClean="0">
                <a:latin typeface="Frutiger Light Condensed" panose="020B0406020504020204" pitchFamily="34" charset="0"/>
              </a:rPr>
              <a:t>. of Earth Sciences, University of Minnesota Twin-Cities</a:t>
            </a:r>
            <a:endParaRPr lang="en-US" sz="6000" i="1" dirty="0">
              <a:latin typeface="Frutiger Light Condensed" panose="020B040602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012" y="6509912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Introduction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61858" y="6511682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  <a:cs typeface="Times New Roman" panose="02020603050405020304" pitchFamily="18" charset="0"/>
              </a:rPr>
              <a:t>Sediment characterization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16612" y="6506144"/>
            <a:ext cx="11767589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Model fit and sensitivity analysis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78752" y="21133812"/>
            <a:ext cx="11767589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Future work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40412" y="25041566"/>
            <a:ext cx="11767589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References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061" y="14594887"/>
            <a:ext cx="11767587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Methods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3012" y="24059958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Data collection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78752" y="16664008"/>
            <a:ext cx="11767588" cy="1111850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Conclusions</a:t>
            </a:r>
            <a:endParaRPr lang="en-US" sz="66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84" y="7871565"/>
            <a:ext cx="6065666" cy="4623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81901" y="7884411"/>
            <a:ext cx="6727501" cy="464306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316612" y="26017455"/>
            <a:ext cx="117675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Frutiger Light Condensed" panose="020B0406020504020204" pitchFamily="34" charset="0"/>
              </a:rPr>
              <a:t>Farouki</a:t>
            </a:r>
            <a:r>
              <a:rPr lang="en-US" b="1" dirty="0" smtClean="0">
                <a:latin typeface="Frutiger Light Condensed" panose="020B0406020504020204" pitchFamily="34" charset="0"/>
              </a:rPr>
              <a:t>, O., 1961. </a:t>
            </a:r>
            <a:r>
              <a:rPr lang="en-US" i="1" dirty="0" smtClean="0">
                <a:latin typeface="Frutiger Light Condensed" panose="020B0406020504020204" pitchFamily="34" charset="0"/>
              </a:rPr>
              <a:t>Thermal properties of soils</a:t>
            </a:r>
            <a:r>
              <a:rPr lang="en-US" dirty="0" smtClean="0">
                <a:latin typeface="Frutiger Light Condensed" panose="020B0406020504020204" pitchFamily="34" charset="0"/>
              </a:rPr>
              <a:t>. United States Army Corps of Engineers Cold Regions Research and Engineering Laboratory.; </a:t>
            </a:r>
            <a:r>
              <a:rPr lang="en-US" b="1" dirty="0" smtClean="0">
                <a:latin typeface="Frutiger Light Condensed" panose="020B0406020504020204" pitchFamily="34" charset="0"/>
              </a:rPr>
              <a:t>Hayashi</a:t>
            </a:r>
            <a:r>
              <a:rPr lang="en-US" b="1" dirty="0">
                <a:latin typeface="Frutiger Light Condensed" panose="020B0406020504020204" pitchFamily="34" charset="0"/>
              </a:rPr>
              <a:t>, M. &amp; </a:t>
            </a:r>
            <a:r>
              <a:rPr lang="en-US" b="1" dirty="0" err="1">
                <a:latin typeface="Frutiger Light Condensed" panose="020B0406020504020204" pitchFamily="34" charset="0"/>
              </a:rPr>
              <a:t>Rosenberry</a:t>
            </a:r>
            <a:r>
              <a:rPr lang="en-US" b="1" dirty="0">
                <a:latin typeface="Frutiger Light Condensed" panose="020B0406020504020204" pitchFamily="34" charset="0"/>
              </a:rPr>
              <a:t>, D.O., 2002. </a:t>
            </a:r>
            <a:r>
              <a:rPr lang="en-US" dirty="0">
                <a:latin typeface="Frutiger Light Condensed" panose="020B0406020504020204" pitchFamily="34" charset="0"/>
              </a:rPr>
              <a:t>Effects of Groundwater Exchange on the Hydrology and Ecology on Surface Water. </a:t>
            </a:r>
            <a:r>
              <a:rPr lang="en-US" i="1" dirty="0">
                <a:latin typeface="Frutiger Light Condensed" panose="020B0406020504020204" pitchFamily="34" charset="0"/>
              </a:rPr>
              <a:t>Groundwater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smtClean="0">
                <a:latin typeface="Frutiger Light Condensed" panose="020B0406020504020204" pitchFamily="34" charset="0"/>
              </a:rPr>
              <a:t>Healy</a:t>
            </a:r>
            <a:r>
              <a:rPr lang="en-US" b="1" dirty="0">
                <a:latin typeface="Frutiger Light Condensed" panose="020B0406020504020204" pitchFamily="34" charset="0"/>
              </a:rPr>
              <a:t>, R.W., and A.D. Ronan. 1996. </a:t>
            </a:r>
            <a:r>
              <a:rPr lang="en-US" dirty="0">
                <a:latin typeface="Frutiger Light Condensed" panose="020B0406020504020204" pitchFamily="34" charset="0"/>
              </a:rPr>
              <a:t>Documentation of computer program VS2DH for simulation of energy transport in variably saturated porous media – modification of the U.S. Geological Survey’s computer program VS2DT. </a:t>
            </a:r>
            <a:r>
              <a:rPr lang="en-US" i="1" dirty="0">
                <a:latin typeface="Frutiger Light Condensed" panose="020B0406020504020204" pitchFamily="34" charset="0"/>
              </a:rPr>
              <a:t>U.S. Geological Survey Water-Resources Investigations Report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smtClean="0">
                <a:latin typeface="Frutiger Light Condensed" panose="020B0406020504020204" pitchFamily="34" charset="0"/>
              </a:rPr>
              <a:t>Koch </a:t>
            </a:r>
            <a:r>
              <a:rPr lang="en-US" b="1" dirty="0">
                <a:latin typeface="Frutiger Light Condensed" panose="020B0406020504020204" pitchFamily="34" charset="0"/>
              </a:rPr>
              <a:t>et al. 2015., </a:t>
            </a:r>
            <a:r>
              <a:rPr lang="en-US" dirty="0">
                <a:latin typeface="Frutiger Light Condensed" panose="020B0406020504020204" pitchFamily="34" charset="0"/>
              </a:rPr>
              <a:t>1DTempPro V2: New Features for Inferring Groundwater/Surface-Water Exchange</a:t>
            </a:r>
            <a:r>
              <a:rPr lang="en-US" i="1" dirty="0">
                <a:latin typeface="Frutiger Light Condensed" panose="020B0406020504020204" pitchFamily="34" charset="0"/>
              </a:rPr>
              <a:t>, Groundwater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smtClean="0">
                <a:latin typeface="Frutiger Light Condensed" panose="020B0406020504020204" pitchFamily="34" charset="0"/>
              </a:rPr>
              <a:t>Kurtz</a:t>
            </a:r>
            <a:r>
              <a:rPr lang="en-US" b="1" dirty="0">
                <a:latin typeface="Frutiger Light Condensed" panose="020B0406020504020204" pitchFamily="34" charset="0"/>
              </a:rPr>
              <a:t>, A.M. et al., 2007. </a:t>
            </a:r>
            <a:r>
              <a:rPr lang="en-US" dirty="0">
                <a:latin typeface="Frutiger Light Condensed" panose="020B0406020504020204" pitchFamily="34" charset="0"/>
              </a:rPr>
              <a:t>The </a:t>
            </a:r>
            <a:r>
              <a:rPr lang="en-US" dirty="0" smtClean="0">
                <a:latin typeface="Frutiger Light Condensed" panose="020B0406020504020204" pitchFamily="34" charset="0"/>
              </a:rPr>
              <a:t>importance </a:t>
            </a:r>
            <a:r>
              <a:rPr lang="en-US" dirty="0">
                <a:latin typeface="Frutiger Light Condensed" panose="020B0406020504020204" pitchFamily="34" charset="0"/>
              </a:rPr>
              <a:t>of subsurface geology for water source and vegetation communities in Cherokee Marsh, Wisconsin. </a:t>
            </a:r>
            <a:r>
              <a:rPr lang="en-US" i="1" dirty="0">
                <a:latin typeface="Frutiger Light Condensed" panose="020B0406020504020204" pitchFamily="34" charset="0"/>
              </a:rPr>
              <a:t>Wetlands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err="1" smtClean="0">
                <a:latin typeface="Frutiger Light Condensed" panose="020B0406020504020204" pitchFamily="34" charset="0"/>
              </a:rPr>
              <a:t>Mybro</a:t>
            </a:r>
            <a:r>
              <a:rPr lang="en-US" b="1" dirty="0" smtClean="0">
                <a:latin typeface="Frutiger Light Condensed" panose="020B0406020504020204" pitchFamily="34" charset="0"/>
              </a:rPr>
              <a:t>, A., 2013</a:t>
            </a:r>
            <a:r>
              <a:rPr lang="en-US" dirty="0" smtClean="0">
                <a:latin typeface="Frutiger Light Condensed" panose="020B0406020504020204" pitchFamily="34" charset="0"/>
              </a:rPr>
              <a:t>. Wild Rice Sulfate Standard Field Surveys 2011, 2012, 2013: Final Report. </a:t>
            </a:r>
            <a:r>
              <a:rPr lang="en-US" i="1" dirty="0" smtClean="0">
                <a:latin typeface="Frutiger Light Condensed" panose="020B0406020504020204" pitchFamily="34" charset="0"/>
              </a:rPr>
              <a:t>University of Minnesota</a:t>
            </a:r>
            <a:r>
              <a:rPr lang="en-US" dirty="0" smtClean="0">
                <a:latin typeface="Frutiger Light Condensed" panose="020B0406020504020204" pitchFamily="34" charset="0"/>
              </a:rPr>
              <a:t>.; </a:t>
            </a:r>
            <a:r>
              <a:rPr lang="en-US" b="1" dirty="0" err="1" smtClean="0">
                <a:latin typeface="Frutiger Light Condensed" panose="020B0406020504020204" pitchFamily="34" charset="0"/>
              </a:rPr>
              <a:t>Yourd</a:t>
            </a:r>
            <a:r>
              <a:rPr lang="en-US" b="1" dirty="0">
                <a:latin typeface="Frutiger Light Condensed" panose="020B0406020504020204" pitchFamily="34" charset="0"/>
              </a:rPr>
              <a:t>, A., 2017.</a:t>
            </a:r>
            <a:r>
              <a:rPr lang="en-US" dirty="0">
                <a:latin typeface="Frutiger Light Condensed" panose="020B0406020504020204" pitchFamily="34" charset="0"/>
              </a:rPr>
              <a:t> </a:t>
            </a:r>
            <a:r>
              <a:rPr lang="en-US" i="1" dirty="0">
                <a:latin typeface="Frutiger Light Condensed" panose="020B0406020504020204" pitchFamily="34" charset="0"/>
              </a:rPr>
              <a:t>Using reactive transport modeling to link hydrologic flux and root zone geochemistry at Second Creek, a sulfate enriched wild rice stream in northeastern Minnesota, Masters Thesis, University of Minnesota</a:t>
            </a:r>
            <a:r>
              <a:rPr lang="en-US" dirty="0">
                <a:latin typeface="Frutiger Light Condensed" panose="020B0406020504020204" pitchFamily="34" charset="0"/>
              </a:rPr>
              <a:t>.;  </a:t>
            </a:r>
            <a:r>
              <a:rPr lang="en-US" b="1" dirty="0" smtClean="0">
                <a:latin typeface="Frutiger Light Condensed" panose="020B0406020504020204" pitchFamily="34" charset="0"/>
              </a:rPr>
              <a:t>Zheng, C. &amp; Bennett, G., 1995.</a:t>
            </a:r>
            <a:r>
              <a:rPr lang="en-US" dirty="0" smtClean="0">
                <a:latin typeface="Frutiger Light Condensed" panose="020B0406020504020204" pitchFamily="34" charset="0"/>
              </a:rPr>
              <a:t> </a:t>
            </a:r>
            <a:r>
              <a:rPr lang="en-US" i="1" dirty="0" smtClean="0">
                <a:latin typeface="Frutiger Light Condensed" panose="020B0406020504020204" pitchFamily="34" charset="0"/>
              </a:rPr>
              <a:t>Applied Contaminant Transport Modeling . </a:t>
            </a:r>
            <a:r>
              <a:rPr lang="en-US" dirty="0" smtClean="0">
                <a:latin typeface="Frutiger Light Condensed" panose="020B0406020504020204" pitchFamily="34" charset="0"/>
              </a:rPr>
              <a:t>John Wiley &amp; Sons.</a:t>
            </a:r>
            <a:endParaRPr lang="en-US" dirty="0">
              <a:latin typeface="Frutiger Light Condensed" panose="020B0406020504020204" pitchFamily="34" charset="0"/>
            </a:endParaRPr>
          </a:p>
          <a:p>
            <a:endParaRPr lang="en-US" dirty="0" smtClean="0">
              <a:latin typeface="Frutiger Light Condensed" panose="020B040602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2812" y="25086546"/>
            <a:ext cx="74577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Frutiger Light Condensed" panose="020B0406020504020204" pitchFamily="34" charset="0"/>
              </a:rPr>
              <a:t>Three </a:t>
            </a:r>
            <a:r>
              <a:rPr lang="en-US" sz="3200" dirty="0" smtClean="0">
                <a:latin typeface="Frutiger Light Condensed" panose="020B0406020504020204" pitchFamily="34" charset="0"/>
              </a:rPr>
              <a:t>temperature </a:t>
            </a:r>
            <a:r>
              <a:rPr lang="en-US" sz="3200" dirty="0">
                <a:latin typeface="Frutiger Light Condensed" panose="020B0406020504020204" pitchFamily="34" charset="0"/>
              </a:rPr>
              <a:t>probes were </a:t>
            </a:r>
            <a:r>
              <a:rPr lang="en-US" sz="3200" dirty="0" smtClean="0">
                <a:latin typeface="Frutiger Light Condensed" panose="020B0406020504020204" pitchFamily="34" charset="0"/>
              </a:rPr>
              <a:t>collocated with piezometers across the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Pressure and temperature was measured at 15 </a:t>
            </a:r>
            <a:r>
              <a:rPr lang="en-US" sz="3200" dirty="0">
                <a:latin typeface="Frutiger Light Condensed" panose="020B0406020504020204" pitchFamily="34" charset="0"/>
              </a:rPr>
              <a:t>minute intervals to capture diurnal variability </a:t>
            </a:r>
            <a:r>
              <a:rPr lang="en-US" sz="3200" dirty="0" smtClean="0">
                <a:latin typeface="Frutiger Light Condensed" panose="020B0406020504020204" pitchFamily="34" charset="0"/>
              </a:rPr>
              <a:t>over the 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Rainfall data supplied by the nearby Embarrass, MN weather station </a:t>
            </a:r>
          </a:p>
          <a:p>
            <a:r>
              <a:rPr lang="en-US" dirty="0" smtClean="0"/>
              <a:t>Waiting on blurb/image from ANDY</a:t>
            </a:r>
            <a:endParaRPr lang="en-US" dirty="0"/>
          </a:p>
        </p:txBody>
      </p:sp>
      <p:pic>
        <p:nvPicPr>
          <p:cNvPr id="1030" name="Picture 6" descr="https://lh4.googleusercontent.com/Fxgu-vd6OLuz47Oh5ZB_GdQLCyi4f-lpNyzRHVkWhFkGutB1Xm7n5Sh6xWgK8DUiR9hEdCwGsRrD0KGUcRvQZJJ1NHpBPdQ-aiXoKNLVU_u9GCjmXpK0o_eStPfJNp77DjpzVBzgCx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61" y="25178699"/>
            <a:ext cx="4341432" cy="2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7"/>
          <p:cNvSpPr>
            <a:spLocks noChangeArrowheads="1"/>
          </p:cNvSpPr>
          <p:nvPr/>
        </p:nvSpPr>
        <p:spPr bwMode="auto">
          <a:xfrm flipV="1">
            <a:off x="27827411" y="3950267"/>
            <a:ext cx="1506561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561858" y="18374108"/>
            <a:ext cx="11767588" cy="1015663"/>
          </a:xfrm>
          <a:prstGeom prst="rect">
            <a:avLst/>
          </a:prstGeom>
          <a:solidFill>
            <a:srgbClr val="7A00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Results</a:t>
            </a:r>
            <a:endParaRPr lang="en-US" sz="6000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927" y="10748202"/>
            <a:ext cx="1362075" cy="14859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53303" y="8047176"/>
            <a:ext cx="56949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utiger Light Condensed" panose="020B0406020504020204" pitchFamily="34" charset="0"/>
              </a:rPr>
              <a:t>Motivation: understand how mining derived sulfate affects biogeochemical cycling in first order streams on the iron </a:t>
            </a:r>
            <a:r>
              <a:rPr lang="en-US" sz="3200" dirty="0" smtClean="0">
                <a:latin typeface="Frutiger Light Condensed" panose="020B0406020504020204" pitchFamily="34" charset="0"/>
              </a:rPr>
              <a:t>range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>
              <a:latin typeface="Frutiger Light Condensed" panose="020B040602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Frutiger Light Condensed" panose="020B0406020504020204" pitchFamily="34" charset="0"/>
              </a:rPr>
              <a:t>Hyporheic</a:t>
            </a:r>
            <a:r>
              <a:rPr lang="en-US" sz="3200" dirty="0" smtClean="0">
                <a:latin typeface="Frutiger Light Condensed" panose="020B0406020504020204" pitchFamily="34" charset="0"/>
              </a:rPr>
              <a:t> </a:t>
            </a:r>
            <a:r>
              <a:rPr lang="en-US" sz="3200" dirty="0">
                <a:latin typeface="Frutiger Light Condensed" panose="020B0406020504020204" pitchFamily="34" charset="0"/>
              </a:rPr>
              <a:t>flux controls the sediment geochemical gradient </a:t>
            </a:r>
            <a:r>
              <a:rPr lang="en-US" sz="3200" dirty="0" smtClean="0">
                <a:latin typeface="Frutiger Light Condensed" panose="020B0406020504020204" pitchFamily="34" charset="0"/>
              </a:rPr>
              <a:t>[</a:t>
            </a:r>
            <a:r>
              <a:rPr lang="en-US" sz="3200" dirty="0">
                <a:latin typeface="Frutiger Light Condensed" panose="020B0406020504020204" pitchFamily="34" charset="0"/>
              </a:rPr>
              <a:t>Hayashi &amp; </a:t>
            </a:r>
            <a:r>
              <a:rPr lang="en-US" sz="3200" dirty="0" err="1">
                <a:latin typeface="Frutiger Light Condensed" panose="020B0406020504020204" pitchFamily="34" charset="0"/>
              </a:rPr>
              <a:t>Rosenberry</a:t>
            </a:r>
            <a:r>
              <a:rPr lang="en-US" sz="3200" dirty="0">
                <a:latin typeface="Frutiger Light Condensed" panose="020B0406020504020204" pitchFamily="34" charset="0"/>
              </a:rPr>
              <a:t> 2002; Kurtz et al. 2007</a:t>
            </a:r>
            <a:r>
              <a:rPr lang="en-US" sz="3200" dirty="0" smtClean="0">
                <a:latin typeface="Frutiger Light Condensed" panose="020B0406020504020204" pitchFamily="34" charset="0"/>
              </a:rPr>
              <a:t>.]</a:t>
            </a:r>
            <a:endParaRPr lang="en-US" sz="3200" dirty="0" smtClean="0">
              <a:latin typeface="Frutiger Light Condensed" panose="020B040602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8394355" y="17146735"/>
                <a:ext cx="1598835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355" y="17146735"/>
                <a:ext cx="1598835" cy="6766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5413159" y="16167854"/>
                <a:ext cx="8148699" cy="1017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Frutiger Light Condensed" panose="020B0406020504020204" pitchFamily="34" charset="0"/>
                </a:endParaRPr>
              </a:p>
              <a:p>
                <a:endParaRPr lang="en-US" sz="2000" dirty="0">
                  <a:latin typeface="Frutiger Light Condensed" panose="020B0406020504020204" pitchFamily="34" charset="0"/>
                </a:endParaRPr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159" y="16167854"/>
                <a:ext cx="8148699" cy="101765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8713473"/>
                  </p:ext>
                </p:extLst>
              </p:nvPr>
            </p:nvGraphicFramePr>
            <p:xfrm>
              <a:off x="9424315" y="18362010"/>
              <a:ext cx="2920085" cy="5572497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806243"/>
                    <a:gridCol w="1113842"/>
                  </a:tblGrid>
                  <a:tr h="481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Parameter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Symbol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848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Hydraulic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347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Porosity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effectLst/>
                              <a:latin typeface="Frutiger Light Condensed" panose="020B0406020504020204" pitchFamily="34" charset="0"/>
                            </a:rPr>
                            <a:t>φ</a:t>
                          </a:r>
                          <a:endParaRPr lang="en-US" sz="1800" b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70924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Saturated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thermal 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8206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Sediment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4403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Water 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619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head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649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 smtClean="0">
                              <a:effectLst/>
                              <a:latin typeface="Frutiger Light Condensed" panose="020B0406020504020204" pitchFamily="34" charset="0"/>
                            </a:rPr>
                            <a:t>Dispersivity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α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142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>
                              <a:effectLst/>
                              <a:latin typeface="Frutiger Light Condensed" panose="020B0406020504020204" pitchFamily="34" charset="0"/>
                            </a:rPr>
                            <a:t>Hyporheic</a:t>
                          </a: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 flux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562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Temperature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8713473"/>
                  </p:ext>
                </p:extLst>
              </p:nvPr>
            </p:nvGraphicFramePr>
            <p:xfrm>
              <a:off x="9424315" y="18362010"/>
              <a:ext cx="2920085" cy="5572497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806243"/>
                    <a:gridCol w="1113842"/>
                  </a:tblGrid>
                  <a:tr h="481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Parameter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u="sng" dirty="0">
                              <a:solidFill>
                                <a:schemeClr val="tx1"/>
                              </a:solidFill>
                              <a:effectLst/>
                              <a:latin typeface="Frutiger Light Condensed" panose="020B0406020504020204" pitchFamily="34" charset="0"/>
                            </a:rPr>
                            <a:t>Symbol</a:t>
                          </a:r>
                          <a:endParaRPr lang="en-US" sz="1800" b="1" u="sng" dirty="0">
                            <a:solidFill>
                              <a:schemeClr val="tx1"/>
                            </a:solidFill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848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Hydraulic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62842" t="-81416" r="-1639" b="-641593"/>
                          </a:stretch>
                        </a:blipFill>
                      </a:tcPr>
                    </a:tc>
                  </a:tr>
                  <a:tr h="4347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Porosity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>
                              <a:effectLst/>
                              <a:latin typeface="Frutiger Light Condensed" panose="020B0406020504020204" pitchFamily="34" charset="0"/>
                            </a:rPr>
                            <a:t>φ</a:t>
                          </a:r>
                          <a:endParaRPr lang="en-US" sz="1800" b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70924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Saturated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thermal conductivity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62842" t="-237931" r="-1639" b="-463793"/>
                          </a:stretch>
                        </a:blipFill>
                      </a:tcPr>
                    </a:tc>
                  </a:tr>
                  <a:tr h="8206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Sediment </a:t>
                          </a: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62842" t="-290370" r="-1639" b="-298519"/>
                          </a:stretch>
                        </a:blipFill>
                      </a:tcPr>
                    </a:tc>
                  </a:tr>
                  <a:tr h="44403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Water heat capacity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62842" t="-721918" r="-1639" b="-452055"/>
                          </a:stretch>
                        </a:blipFill>
                      </a:tcPr>
                    </a:tc>
                  </a:tr>
                  <a:tr h="4619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</a:rPr>
                            <a:t>head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62842" t="-789474" r="-1639" b="-334211"/>
                          </a:stretch>
                        </a:blipFill>
                      </a:tcPr>
                    </a:tc>
                  </a:tr>
                  <a:tr h="4649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 smtClean="0">
                              <a:effectLst/>
                              <a:latin typeface="Frutiger Light Condensed" panose="020B0406020504020204" pitchFamily="34" charset="0"/>
                            </a:rPr>
                            <a:t>Dispersivity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α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142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err="1">
                              <a:effectLst/>
                              <a:latin typeface="Frutiger Light Condensed" panose="020B0406020504020204" pitchFamily="34" charset="0"/>
                            </a:rPr>
                            <a:t>Hyporheic</a:t>
                          </a:r>
                          <a:r>
                            <a:rPr lang="en-US" sz="1800" b="0" dirty="0">
                              <a:effectLst/>
                              <a:latin typeface="Frutiger Light Condensed" panose="020B0406020504020204" pitchFamily="34" charset="0"/>
                            </a:rPr>
                            <a:t> flux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62842" t="-744554" r="-1639" b="-76238"/>
                          </a:stretch>
                        </a:blipFill>
                      </a:tcPr>
                    </a:tc>
                  </a:tr>
                  <a:tr h="4562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0" dirty="0" smtClean="0">
                              <a:effectLst/>
                              <a:latin typeface="Frutiger Light Condensed" panose="020B0406020504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Temperature</a:t>
                          </a:r>
                          <a:endParaRPr lang="en-US" sz="1800" b="0" dirty="0">
                            <a:effectLst/>
                            <a:latin typeface="Frutiger Light Condensed" panose="020B040602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62842" t="-1137333" r="-1639" b="-2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8595484" y="17293357"/>
            <a:ext cx="384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5676870" y="16407353"/>
                <a:ext cx="2705805" cy="787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𝑆𝑜𝑚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870" y="16407353"/>
                <a:ext cx="2705805" cy="78765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9327947" y="16498201"/>
                <a:ext cx="38303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𝑆𝑖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𝑆𝑜𝑚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𝑆𝑜𝑚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947" y="16498201"/>
                <a:ext cx="3830344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16934691" y="9992194"/>
            <a:ext cx="205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Wetland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763338" y="9665034"/>
            <a:ext cx="16417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Stream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Channel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56101" y="9677312"/>
            <a:ext cx="15023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Stream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channel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278678" y="12769571"/>
            <a:ext cx="101053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Sediment is characterized by high organic content, low dry bulk density, high porosity [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Mybro</a:t>
            </a:r>
            <a:r>
              <a:rPr lang="en-US" sz="3200" dirty="0" smtClean="0">
                <a:latin typeface="Frutiger Light Condensed" panose="020B0406020504020204" pitchFamily="34" charset="0"/>
              </a:rPr>
              <a:t>, </a:t>
            </a:r>
            <a:r>
              <a:rPr lang="en-US" sz="3200" dirty="0">
                <a:latin typeface="Frutiger Light Condensed" panose="020B0406020504020204" pitchFamily="34" charset="0"/>
              </a:rPr>
              <a:t>2013</a:t>
            </a:r>
            <a:r>
              <a:rPr lang="en-US" sz="3200" dirty="0" smtClean="0">
                <a:latin typeface="Frutiger Light Condensed" panose="020B0406020504020204" pitchFamily="34" charset="0"/>
              </a:rPr>
              <a:t>.]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Measured dry bulk </a:t>
            </a:r>
            <a:r>
              <a:rPr lang="en-US" sz="3200" dirty="0">
                <a:latin typeface="Frutiger Light Condensed" panose="020B0406020504020204" pitchFamily="34" charset="0"/>
              </a:rPr>
              <a:t>density from </a:t>
            </a:r>
            <a:r>
              <a:rPr lang="en-US" sz="3200" dirty="0" smtClean="0">
                <a:latin typeface="Frutiger Light Condensed" panose="020B0406020504020204" pitchFamily="34" charset="0"/>
              </a:rPr>
              <a:t>[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Mybro</a:t>
            </a:r>
            <a:r>
              <a:rPr lang="en-US" sz="3200" dirty="0" smtClean="0">
                <a:latin typeface="Frutiger Light Condensed" panose="020B0406020504020204" pitchFamily="34" charset="0"/>
              </a:rPr>
              <a:t>, </a:t>
            </a:r>
            <a:r>
              <a:rPr lang="en-US" sz="3200" dirty="0" smtClean="0">
                <a:latin typeface="Frutiger Light Condensed" panose="020B0406020504020204" pitchFamily="34" charset="0"/>
              </a:rPr>
              <a:t>2013</a:t>
            </a:r>
            <a:r>
              <a:rPr lang="en-US" sz="3200" dirty="0" smtClean="0">
                <a:latin typeface="Frutiger Light Condensed" panose="020B0406020504020204" pitchFamily="34" charset="0"/>
              </a:rPr>
              <a:t>.] </a:t>
            </a:r>
            <a:r>
              <a:rPr lang="en-US" sz="3200" dirty="0" smtClean="0">
                <a:latin typeface="Frutiger Light Condensed" panose="020B0406020504020204" pitchFamily="34" charset="0"/>
              </a:rPr>
              <a:t>used to estimate the fraction silicate and SOM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 80-90% SOM, 10-20% silicate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Thermal conductivity and sediment heat capacity constrained by computing upper and lower bounds based on </a:t>
            </a:r>
            <a:r>
              <a:rPr lang="en-US" sz="3200" dirty="0" smtClean="0">
                <a:latin typeface="Frutiger Light Condensed" panose="020B0406020504020204" pitchFamily="34" charset="0"/>
              </a:rPr>
              <a:t>[Farouki,1961]</a:t>
            </a:r>
            <a:endParaRPr lang="en-US" sz="3200" dirty="0" smtClean="0">
              <a:latin typeface="Frutiger Light Condensed" panose="020B040602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Frutiger Light Condensed" panose="020B040602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Frutiger Light Condensed" panose="020B040602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Frutiger Light Condensed" panose="020B0406020504020204" pitchFamily="34" charset="0"/>
              </a:rPr>
              <a:t>Dispersivity</a:t>
            </a:r>
            <a:r>
              <a:rPr lang="en-US" sz="3200" dirty="0" smtClean="0">
                <a:latin typeface="Frutiger Light Condensed" panose="020B0406020504020204" pitchFamily="34" charset="0"/>
              </a:rPr>
              <a:t> estimated from the range provided by Zheng &amp; Bennet, 1995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Frutiger Light Condensed" panose="020B0406020504020204" pitchFamily="34" charset="0"/>
            </a:endParaRPr>
          </a:p>
        </p:txBody>
      </p:sp>
      <p:cxnSp>
        <p:nvCxnSpPr>
          <p:cNvPr id="1040" name="Straight Connector 1039"/>
          <p:cNvCxnSpPr/>
          <p:nvPr/>
        </p:nvCxnSpPr>
        <p:spPr>
          <a:xfrm flipV="1">
            <a:off x="20234031" y="21755393"/>
            <a:ext cx="1461880" cy="1536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/>
          <p:cNvSpPr txBox="1"/>
          <p:nvPr/>
        </p:nvSpPr>
        <p:spPr>
          <a:xfrm>
            <a:off x="17610594" y="22024074"/>
            <a:ext cx="353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0.18 m/d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1530" y="15658860"/>
            <a:ext cx="642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Frutiger Light Condensed" panose="020B0406020504020204" pitchFamily="34" charset="0"/>
              </a:rPr>
              <a:t>Forward model governing </a:t>
            </a:r>
            <a:r>
              <a:rPr lang="en-US" sz="2400" dirty="0" smtClean="0">
                <a:latin typeface="Frutiger Light Condensed" panose="020B0406020504020204" pitchFamily="34" charset="0"/>
              </a:rPr>
              <a:t>equation</a:t>
            </a:r>
            <a:endParaRPr lang="en-US" sz="2400" dirty="0">
              <a:latin typeface="Frutiger Light Condensed" panose="020B040602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37960" y="16117454"/>
            <a:ext cx="5806440" cy="2038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5461" y="23618028"/>
            <a:ext cx="25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[Modified, Koch </a:t>
            </a:r>
            <a:r>
              <a:rPr lang="en-US" dirty="0" smtClean="0">
                <a:latin typeface="Frutiger Light Condensed" panose="020B0406020504020204" pitchFamily="34" charset="0"/>
              </a:rPr>
              <a:t>et al. 2015]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010" y="19521443"/>
            <a:ext cx="8156856" cy="61122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088" y="7811717"/>
            <a:ext cx="3779009" cy="338121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766" y="22352348"/>
            <a:ext cx="1152525" cy="1066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815" y="8655941"/>
            <a:ext cx="1152525" cy="1066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88" y="7792421"/>
            <a:ext cx="4236822" cy="33060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087" y="7796178"/>
            <a:ext cx="4289464" cy="331093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188744" y="17838383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rutiger Light Condensed" panose="020B0406020504020204" pitchFamily="34" charset="0"/>
              </a:rPr>
              <a:t>[Healy</a:t>
            </a:r>
            <a:r>
              <a:rPr lang="en-US" dirty="0">
                <a:latin typeface="Frutiger Light Condensed" panose="020B0406020504020204" pitchFamily="34" charset="0"/>
              </a:rPr>
              <a:t>, R.W., and A.D. Ronan. </a:t>
            </a:r>
            <a:r>
              <a:rPr lang="en-US" dirty="0" smtClean="0">
                <a:latin typeface="Frutiger Light Condensed" panose="020B0406020504020204" pitchFamily="34" charset="0"/>
              </a:rPr>
              <a:t>1996]</a:t>
            </a:r>
            <a:endParaRPr lang="en-US" dirty="0">
              <a:latin typeface="Frutiger Light Condensed" panose="020B0406020504020204" pitchFamily="34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33501"/>
              </p:ext>
            </p:extLst>
          </p:nvPr>
        </p:nvGraphicFramePr>
        <p:xfrm>
          <a:off x="14935721" y="25805839"/>
          <a:ext cx="8577027" cy="280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0008"/>
                <a:gridCol w="5237019"/>
              </a:tblGrid>
              <a:tr h="606029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latin typeface="Frutiger Light Condensed" panose="020B0406020504020204" pitchFamily="34" charset="0"/>
                        </a:rPr>
                        <a:t>Location</a:t>
                      </a:r>
                      <a:endParaRPr lang="en-US" sz="4000" b="1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b="1" dirty="0" smtClean="0">
                          <a:latin typeface="Frutiger Light Condensed" panose="020B0406020504020204" pitchFamily="34" charset="0"/>
                        </a:rPr>
                        <a:t>Hydraulic conductivity, m/d</a:t>
                      </a:r>
                      <a:endParaRPr lang="en-US" sz="4000" b="1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029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Frutiger Light Condensed" panose="020B0406020504020204" pitchFamily="34" charset="0"/>
                        </a:rPr>
                        <a:t>West wetland</a:t>
                      </a:r>
                      <a:endParaRPr lang="en-US" sz="40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>
                          <a:latin typeface="Frutiger Light Condensed" panose="020B0406020504020204" pitchFamily="34" charset="0"/>
                        </a:rPr>
                        <a:t>0.07</a:t>
                      </a:r>
                      <a:endParaRPr lang="en-US" sz="40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029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Frutiger Light Condensed" panose="020B0406020504020204" pitchFamily="34" charset="0"/>
                        </a:rPr>
                        <a:t>Stream</a:t>
                      </a:r>
                      <a:r>
                        <a:rPr lang="en-US" sz="4000" baseline="0" dirty="0" smtClean="0">
                          <a:latin typeface="Frutiger Light Condensed" panose="020B0406020504020204" pitchFamily="34" charset="0"/>
                        </a:rPr>
                        <a:t> west</a:t>
                      </a:r>
                      <a:endParaRPr lang="en-US" sz="40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>
                          <a:latin typeface="Frutiger Light Condensed" panose="020B0406020504020204" pitchFamily="34" charset="0"/>
                        </a:rPr>
                        <a:t>0.04</a:t>
                      </a:r>
                      <a:endParaRPr lang="en-US" sz="40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029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Frutiger Light Condensed" panose="020B0406020504020204" pitchFamily="34" charset="0"/>
                        </a:rPr>
                        <a:t>Stream center</a:t>
                      </a:r>
                      <a:endParaRPr lang="en-US" sz="40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>
                          <a:latin typeface="Frutiger Light Condensed" panose="020B0406020504020204" pitchFamily="34" charset="0"/>
                        </a:rPr>
                        <a:t>0.18</a:t>
                      </a:r>
                      <a:endParaRPr lang="en-US" sz="4000" dirty="0">
                        <a:latin typeface="Frutiger Light Condensed" panose="020B040602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6400923" y="22089202"/>
            <a:ext cx="11767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Similar data with higher spatial resolution, and longer field time (may – October) was collected in 2017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2017  long term flux reversal, heterogeneity resolution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2018 field campaign: unique parameterization based on sediment collected at each probe location</a:t>
            </a:r>
            <a:endParaRPr lang="en-US" sz="3200" dirty="0">
              <a:latin typeface="Frutiger Light Condensed" panose="020B0406020504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40412" y="17937519"/>
            <a:ext cx="11545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Flux in the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hyporheic</a:t>
            </a:r>
            <a:r>
              <a:rPr lang="en-US" sz="3200" dirty="0" smtClean="0">
                <a:latin typeface="Frutiger Light Condensed" panose="020B0406020504020204" pitchFamily="34" charset="0"/>
              </a:rPr>
              <a:t> zone is consistently upwards throughout the 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The lowest magnitude of flux occurs in the west stream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Flux in the west stream channel has smaller fluctuations than the stream center or west wetland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One brief flux reversal occurred following a major storm event in late August</a:t>
            </a:r>
          </a:p>
          <a:p>
            <a:endParaRPr lang="en-US" sz="3200" dirty="0">
              <a:latin typeface="Frutiger Light Condensed" panose="020B0406020504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51231" y="11308760"/>
            <a:ext cx="113849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The influence of dispersity is proportional to flux magnitude. At high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dispersivity</a:t>
            </a:r>
            <a:r>
              <a:rPr lang="en-US" sz="3200" dirty="0" smtClean="0">
                <a:latin typeface="Frutiger Light Condensed" panose="020B0406020504020204" pitchFamily="34" charset="0"/>
              </a:rPr>
              <a:t>, low flux magnitude (K) is required to match the observations. At low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dispersivity</a:t>
            </a:r>
            <a:r>
              <a:rPr lang="en-US" sz="3200" dirty="0" smtClean="0">
                <a:latin typeface="Frutiger Light Condensed" panose="020B0406020504020204" pitchFamily="34" charset="0"/>
              </a:rPr>
              <a:t>, higher K is required.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As sediment conductivity increases, energy from the warm surface water is transferred downwards more easily, so higher </a:t>
            </a:r>
            <a:r>
              <a:rPr lang="en-US" sz="3200" dirty="0" err="1" smtClean="0">
                <a:latin typeface="Frutiger Light Condensed" panose="020B0406020504020204" pitchFamily="34" charset="0"/>
              </a:rPr>
              <a:t>hyporheic</a:t>
            </a:r>
            <a:r>
              <a:rPr lang="en-US" sz="3200" dirty="0" smtClean="0">
                <a:latin typeface="Frutiger Light Condensed" panose="020B0406020504020204" pitchFamily="34" charset="0"/>
              </a:rPr>
              <a:t> flux (K) is required to maintain the observed temperature profile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Saturated heat capacity is relatively insensitive, it is dominated by the heat capacity of water due to the sediment’s high porosity (0.51)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473624" y="15386820"/>
            <a:ext cx="815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do: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Increase font and line size on all R plots for readability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Give context to the X axis values on sensitivity analysis plots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Show a metric of goodness of fit for each point in the sensitivity analysis plots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512748" y="20042992"/>
            <a:ext cx="2090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you think the smoothed version or the unsmoothed version would be more informative?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25645" y="12099209"/>
            <a:ext cx="18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Yourd</a:t>
            </a:r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, 2017]</a:t>
            </a:r>
            <a:endParaRPr lang="en-US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243119" y="12085565"/>
            <a:ext cx="18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Yourd</a:t>
            </a:r>
            <a:r>
              <a:rPr lang="en-US" dirty="0" smtClean="0">
                <a:solidFill>
                  <a:schemeClr val="bg1"/>
                </a:solidFill>
                <a:latin typeface="Frutiger Light Condensed" panose="020B0406020504020204" pitchFamily="34" charset="0"/>
              </a:rPr>
              <a:t>, 2017]</a:t>
            </a:r>
            <a:endParaRPr lang="en-US" dirty="0">
              <a:solidFill>
                <a:schemeClr val="bg1"/>
              </a:solidFill>
              <a:latin typeface="Frutiger Light Condensed" panose="020B040602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7524" y="18305839"/>
            <a:ext cx="947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Frutiger Light Condensed" panose="020B0406020504020204" pitchFamily="34" charset="0"/>
              </a:rPr>
              <a:t>Estimating K by fitting model to observations using 1DTempPro</a:t>
            </a:r>
            <a:endParaRPr lang="en-US" sz="2400" dirty="0">
              <a:latin typeface="Frutiger Light Condensed" panose="020B0406020504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661304" y="16858407"/>
            <a:ext cx="126114" cy="452549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9" idx="1"/>
          </p:cNvCxnSpPr>
          <p:nvPr/>
        </p:nvCxnSpPr>
        <p:spPr>
          <a:xfrm flipH="1" flipV="1">
            <a:off x="7423529" y="16827829"/>
            <a:ext cx="970826" cy="657236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4540" y="15982404"/>
            <a:ext cx="5616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Frutiger Light Condensed" panose="020B0406020504020204" pitchFamily="34" charset="0"/>
              </a:rPr>
              <a:t>Hydraulic conductivity is estimated by reducing the residual between a modeled temperature profile and the observed profile</a:t>
            </a:r>
            <a:endParaRPr lang="en-US" sz="3200" dirty="0">
              <a:latin typeface="Frutiger Light Condensed" panose="020B040602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8198</TotalTime>
  <Words>817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Frutiger Light Condensed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Lange</dc:creator>
  <cp:lastModifiedBy>dave Lange</cp:lastModifiedBy>
  <cp:revision>94</cp:revision>
  <dcterms:created xsi:type="dcterms:W3CDTF">2018-03-13T23:17:38Z</dcterms:created>
  <dcterms:modified xsi:type="dcterms:W3CDTF">2018-03-31T22:07:37Z</dcterms:modified>
</cp:coreProperties>
</file>