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38404800" cy="2880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E66914"/>
    <a:srgbClr val="50A941"/>
    <a:srgbClr val="5C8E3A"/>
    <a:srgbClr val="B15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7" autoAdjust="0"/>
    <p:restoredTop sz="78630" autoAdjust="0"/>
  </p:normalViewPr>
  <p:slideViewPr>
    <p:cSldViewPr snapToGrid="0">
      <p:cViewPr>
        <p:scale>
          <a:sx n="33" d="100"/>
          <a:sy n="33" d="100"/>
        </p:scale>
        <p:origin x="-1642" y="-2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5D647-1C15-4A30-A144-81BC68FF71D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A9721-0177-43AD-8DF2-2592E617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A9721-0177-43AD-8DF2-2592E617C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713925"/>
            <a:ext cx="3264408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5128560"/>
            <a:ext cx="288036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533525"/>
            <a:ext cx="8281035" cy="24409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533525"/>
            <a:ext cx="24363045" cy="24409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7180906"/>
            <a:ext cx="3312414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9275751"/>
            <a:ext cx="3312414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667625"/>
            <a:ext cx="1632204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667625"/>
            <a:ext cx="1632204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0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533531"/>
            <a:ext cx="33124140" cy="5567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7060885"/>
            <a:ext cx="16247028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521315"/>
            <a:ext cx="16247028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7060885"/>
            <a:ext cx="16327042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521315"/>
            <a:ext cx="16327042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7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147191"/>
            <a:ext cx="1944243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147191"/>
            <a:ext cx="1944243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533531"/>
            <a:ext cx="3312414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667625"/>
            <a:ext cx="3312414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D01ED-650B-426B-A3A4-BEFB7AC34B2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6696676"/>
            <a:ext cx="1296162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751" y="21577619"/>
            <a:ext cx="8648527" cy="735124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79" y="18652762"/>
            <a:ext cx="8077200" cy="520065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830" y="7588300"/>
            <a:ext cx="3940313" cy="387206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3474029" y="12315801"/>
            <a:ext cx="121310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Thermal properties of the streambed and wetland sediment are required for modeling the temperature profile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Site sediment is characterized by high organic content, low dry bulk density, high porosity [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Mybro</a:t>
            </a:r>
            <a:r>
              <a:rPr lang="en-US" sz="3200" dirty="0" smtClean="0">
                <a:latin typeface="Frutiger Light Condensed" panose="020B0406020504020204" pitchFamily="34" charset="0"/>
              </a:rPr>
              <a:t>, 2013]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Measured dry bulk </a:t>
            </a:r>
            <a:r>
              <a:rPr lang="en-US" sz="3200" dirty="0">
                <a:latin typeface="Frutiger Light Condensed" panose="020B0406020504020204" pitchFamily="34" charset="0"/>
              </a:rPr>
              <a:t>density from </a:t>
            </a:r>
            <a:r>
              <a:rPr lang="en-US" sz="3200" dirty="0" smtClean="0">
                <a:latin typeface="Frutiger Light Condensed" panose="020B0406020504020204" pitchFamily="34" charset="0"/>
              </a:rPr>
              <a:t>[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Mybro</a:t>
            </a:r>
            <a:r>
              <a:rPr lang="en-US" sz="3200" dirty="0" smtClean="0">
                <a:latin typeface="Frutiger Light Condensed" panose="020B0406020504020204" pitchFamily="34" charset="0"/>
              </a:rPr>
              <a:t>, 2013] used to estimate the fraction of silicate and soil organic matter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 80-90% SOM, 10-20% silicate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Thermal conductivity and sediment heat capacity constrained by computing upper and lower bounds based on [Farouki,1961]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Frutiger Light Condensed" panose="020B040602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Frutiger Light Condensed" panose="020B040602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Frutiger Light Condensed" panose="020B0406020504020204" pitchFamily="34" charset="0"/>
              </a:rPr>
              <a:t>Dispersivity</a:t>
            </a:r>
            <a:r>
              <a:rPr lang="en-US" sz="3200" dirty="0" smtClean="0">
                <a:latin typeface="Frutiger Light Condensed" panose="020B0406020504020204" pitchFamily="34" charset="0"/>
              </a:rPr>
              <a:t> estimated from the range provided in [Zheng &amp; Bennet, 1995]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175" y="7586072"/>
            <a:ext cx="3881600" cy="38816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59938" y="12696397"/>
            <a:ext cx="11753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Frutiger Light Condensed" panose="020B0406020504020204" pitchFamily="34" charset="0"/>
              </a:rPr>
              <a:t>Goal:</a:t>
            </a:r>
            <a:r>
              <a:rPr lang="en-US" sz="3200" dirty="0">
                <a:latin typeface="Frutiger Light Condensed" panose="020B0406020504020204" pitchFamily="34" charset="0"/>
              </a:rPr>
              <a:t> quantify </a:t>
            </a:r>
            <a:r>
              <a:rPr lang="en-US" sz="3200" dirty="0" err="1">
                <a:latin typeface="Frutiger Light Condensed" panose="020B0406020504020204" pitchFamily="34" charset="0"/>
              </a:rPr>
              <a:t>hyporheic</a:t>
            </a:r>
            <a:r>
              <a:rPr lang="en-US" sz="3200" dirty="0">
                <a:latin typeface="Frutiger Light Condensed" panose="020B0406020504020204" pitchFamily="34" charset="0"/>
              </a:rPr>
              <a:t> flux </a:t>
            </a:r>
            <a:r>
              <a:rPr lang="en-US" sz="3200" dirty="0" smtClean="0">
                <a:latin typeface="Frutiger Light Condensed" panose="020B0406020504020204" pitchFamily="34" charset="0"/>
              </a:rPr>
              <a:t>at a mining impacted stream using inverse temperature profile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 smtClean="0">
                <a:latin typeface="Frutiger Light Condensed" panose="020B0406020504020204" pitchFamily="34" charset="0"/>
              </a:rPr>
              <a:t>Site</a:t>
            </a:r>
            <a:r>
              <a:rPr lang="en-US" sz="3200" dirty="0">
                <a:latin typeface="Frutiger Light Condensed" panose="020B0406020504020204" pitchFamily="34" charset="0"/>
              </a:rPr>
              <a:t>: Second Creek is a riparian wetland located in Minnesota’s Iron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Frutiger Light Condensed" panose="020B0406020504020204" pitchFamily="34" charset="0"/>
            </a:endParaRPr>
          </a:p>
          <a:p>
            <a:endParaRPr lang="en-US" sz="3200" dirty="0">
              <a:latin typeface="Frutiger Light Condensed" panose="020B040602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183" y="258626"/>
            <a:ext cx="38017938" cy="5720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8652" y="258626"/>
            <a:ext cx="235108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b="1" dirty="0" smtClean="0">
                <a:solidFill>
                  <a:srgbClr val="7A0019"/>
                </a:solidFill>
                <a:latin typeface="Frutiger Light Condensed" panose="020B0406020504020204" pitchFamily="34" charset="0"/>
                <a:cs typeface="Times New Roman" panose="02020603050405020304" pitchFamily="18" charset="0"/>
              </a:rPr>
              <a:t>Quantifying Surface Water-Groundwater Exchange Using Temperature Profile Inverse modeling in a Riparian Wetland</a:t>
            </a:r>
            <a:endParaRPr lang="en-US" sz="8500" b="1" dirty="0">
              <a:solidFill>
                <a:srgbClr val="7A0019"/>
              </a:solidFill>
              <a:latin typeface="Frutiger Light Condensed" panose="020B040602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Example of Block M, Wordmark, and Driven to Discover mark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0407" y="2086009"/>
            <a:ext cx="5427698" cy="33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170255" y="664007"/>
            <a:ext cx="53936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6"/>
                </a:solidFill>
              </a:rPr>
              <a:t>number</a:t>
            </a:r>
            <a:endParaRPr lang="en-US" sz="72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8652" y="3258972"/>
            <a:ext cx="23995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Frutiger Light Condensed" panose="020B0406020504020204" pitchFamily="34" charset="0"/>
              </a:rPr>
              <a:t>Jack Lange,  G.-H. Crystal Ng, Amanda R. </a:t>
            </a:r>
            <a:r>
              <a:rPr lang="en-US" sz="6000" dirty="0" err="1" smtClean="0">
                <a:latin typeface="Frutiger Light Condensed" panose="020B0406020504020204" pitchFamily="34" charset="0"/>
              </a:rPr>
              <a:t>Yourd</a:t>
            </a:r>
            <a:r>
              <a:rPr lang="en-US" sz="6000" dirty="0" smtClean="0">
                <a:latin typeface="Frutiger Light Condensed" panose="020B0406020504020204" pitchFamily="34" charset="0"/>
              </a:rPr>
              <a:t>, Chad </a:t>
            </a:r>
            <a:r>
              <a:rPr lang="en-US" sz="6000" dirty="0" err="1" smtClean="0">
                <a:latin typeface="Frutiger Light Condensed" panose="020B0406020504020204" pitchFamily="34" charset="0"/>
              </a:rPr>
              <a:t>Sandell</a:t>
            </a:r>
            <a:r>
              <a:rPr lang="en-US" sz="6000" dirty="0" smtClean="0">
                <a:latin typeface="Frutiger Light Condensed" panose="020B0406020504020204" pitchFamily="34" charset="0"/>
              </a:rPr>
              <a:t> , Andrew D </a:t>
            </a:r>
            <a:r>
              <a:rPr lang="en-US" sz="6000" dirty="0" err="1" smtClean="0">
                <a:latin typeface="Frutiger Light Condensed" panose="020B0406020504020204" pitchFamily="34" charset="0"/>
              </a:rPr>
              <a:t>Wickert</a:t>
            </a:r>
            <a:endParaRPr lang="en-US" sz="6000" dirty="0" smtClean="0">
              <a:latin typeface="Frutiger Light Condensed" panose="020B0406020504020204" pitchFamily="34" charset="0"/>
            </a:endParaRPr>
          </a:p>
          <a:p>
            <a:pPr algn="ctr"/>
            <a:r>
              <a:rPr lang="en-US" sz="6000" i="1" dirty="0" smtClean="0">
                <a:latin typeface="Frutiger Light Condensed" panose="020B0406020504020204" pitchFamily="34" charset="0"/>
              </a:rPr>
              <a:t>Dept. of Earth Sciences, University of Minnesota Twin-Cities</a:t>
            </a:r>
            <a:endParaRPr lang="en-US" sz="6000" i="1" dirty="0">
              <a:latin typeface="Frutiger Light Condensed" panose="020B040602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012" y="6509912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Introduction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61858" y="6511682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  <a:cs typeface="Times New Roman" panose="02020603050405020304" pitchFamily="18" charset="0"/>
              </a:rPr>
              <a:t>Sediment characterization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16612" y="6506144"/>
            <a:ext cx="11767589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Model fit and sensitivity analysis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78752" y="21133812"/>
            <a:ext cx="11767589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Future work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40412" y="25041566"/>
            <a:ext cx="11767589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References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061" y="14222119"/>
            <a:ext cx="11767587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Methods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3012" y="23967358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Data collection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78752" y="16816408"/>
            <a:ext cx="11767588" cy="1111850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Conclusions</a:t>
            </a:r>
            <a:endParaRPr lang="en-US" sz="66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384" y="7871565"/>
            <a:ext cx="6065666" cy="4623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7538" y="7654142"/>
            <a:ext cx="6727501" cy="464306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148972" y="26017455"/>
            <a:ext cx="12088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Frutiger Light Condensed" panose="020B0406020504020204" pitchFamily="34" charset="0"/>
              </a:rPr>
              <a:t>Farouki</a:t>
            </a:r>
            <a:r>
              <a:rPr lang="en-US" b="1" dirty="0" smtClean="0">
                <a:latin typeface="Frutiger Light Condensed" panose="020B0406020504020204" pitchFamily="34" charset="0"/>
              </a:rPr>
              <a:t>, O., 1961. </a:t>
            </a:r>
            <a:r>
              <a:rPr lang="en-US" i="1" dirty="0" smtClean="0">
                <a:latin typeface="Frutiger Light Condensed" panose="020B0406020504020204" pitchFamily="34" charset="0"/>
              </a:rPr>
              <a:t>Thermal properties of soils</a:t>
            </a:r>
            <a:r>
              <a:rPr lang="en-US" dirty="0" smtClean="0">
                <a:latin typeface="Frutiger Light Condensed" panose="020B0406020504020204" pitchFamily="34" charset="0"/>
              </a:rPr>
              <a:t>. United States Army Corps of Engineers Cold Regions Research and Engineering Laboratory.; </a:t>
            </a:r>
            <a:r>
              <a:rPr lang="en-US" b="1" dirty="0" smtClean="0">
                <a:latin typeface="Frutiger Light Condensed" panose="020B0406020504020204" pitchFamily="34" charset="0"/>
              </a:rPr>
              <a:t>Hayashi</a:t>
            </a:r>
            <a:r>
              <a:rPr lang="en-US" b="1" dirty="0">
                <a:latin typeface="Frutiger Light Condensed" panose="020B0406020504020204" pitchFamily="34" charset="0"/>
              </a:rPr>
              <a:t>, M. &amp; </a:t>
            </a:r>
            <a:r>
              <a:rPr lang="en-US" b="1" dirty="0" err="1">
                <a:latin typeface="Frutiger Light Condensed" panose="020B0406020504020204" pitchFamily="34" charset="0"/>
              </a:rPr>
              <a:t>Rosenberry</a:t>
            </a:r>
            <a:r>
              <a:rPr lang="en-US" b="1" dirty="0">
                <a:latin typeface="Frutiger Light Condensed" panose="020B0406020504020204" pitchFamily="34" charset="0"/>
              </a:rPr>
              <a:t>, D.O., 2002. </a:t>
            </a:r>
            <a:r>
              <a:rPr lang="en-US" dirty="0">
                <a:latin typeface="Frutiger Light Condensed" panose="020B0406020504020204" pitchFamily="34" charset="0"/>
              </a:rPr>
              <a:t>Effects of Groundwater Exchange on the Hydrology and Ecology on Surface Water. </a:t>
            </a:r>
            <a:r>
              <a:rPr lang="en-US" i="1" dirty="0">
                <a:latin typeface="Frutiger Light Condensed" panose="020B0406020504020204" pitchFamily="34" charset="0"/>
              </a:rPr>
              <a:t>Groundwater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smtClean="0">
                <a:latin typeface="Frutiger Light Condensed" panose="020B0406020504020204" pitchFamily="34" charset="0"/>
              </a:rPr>
              <a:t>Healy</a:t>
            </a:r>
            <a:r>
              <a:rPr lang="en-US" b="1" dirty="0">
                <a:latin typeface="Frutiger Light Condensed" panose="020B0406020504020204" pitchFamily="34" charset="0"/>
              </a:rPr>
              <a:t>, R.W., and A.D. Ronan. 1996. </a:t>
            </a:r>
            <a:r>
              <a:rPr lang="en-US" dirty="0">
                <a:latin typeface="Frutiger Light Condensed" panose="020B0406020504020204" pitchFamily="34" charset="0"/>
              </a:rPr>
              <a:t>Documentation of computer program VS2DH for simulation of energy transport in variably saturated porous media – modification of the U.S. Geological Survey’s computer program VS2DT. </a:t>
            </a:r>
            <a:r>
              <a:rPr lang="en-US" i="1" dirty="0">
                <a:latin typeface="Frutiger Light Condensed" panose="020B0406020504020204" pitchFamily="34" charset="0"/>
              </a:rPr>
              <a:t>U.S. Geological Survey Water-Resources Investigations Report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smtClean="0">
                <a:latin typeface="Frutiger Light Condensed" panose="020B0406020504020204" pitchFamily="34" charset="0"/>
              </a:rPr>
              <a:t>Koch </a:t>
            </a:r>
            <a:r>
              <a:rPr lang="en-US" b="1" dirty="0">
                <a:latin typeface="Frutiger Light Condensed" panose="020B0406020504020204" pitchFamily="34" charset="0"/>
              </a:rPr>
              <a:t>et al. 2015., </a:t>
            </a:r>
            <a:r>
              <a:rPr lang="en-US" dirty="0">
                <a:latin typeface="Frutiger Light Condensed" panose="020B0406020504020204" pitchFamily="34" charset="0"/>
              </a:rPr>
              <a:t>1DTempPro V2: New Features for Inferring Groundwater/Surface-Water Exchange</a:t>
            </a:r>
            <a:r>
              <a:rPr lang="en-US" i="1" dirty="0">
                <a:latin typeface="Frutiger Light Condensed" panose="020B0406020504020204" pitchFamily="34" charset="0"/>
              </a:rPr>
              <a:t>, Groundwater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smtClean="0">
                <a:latin typeface="Frutiger Light Condensed" panose="020B0406020504020204" pitchFamily="34" charset="0"/>
              </a:rPr>
              <a:t>Kurtz</a:t>
            </a:r>
            <a:r>
              <a:rPr lang="en-US" b="1" dirty="0">
                <a:latin typeface="Frutiger Light Condensed" panose="020B0406020504020204" pitchFamily="34" charset="0"/>
              </a:rPr>
              <a:t>, A.M. et al., 2007. </a:t>
            </a:r>
            <a:r>
              <a:rPr lang="en-US" dirty="0">
                <a:latin typeface="Frutiger Light Condensed" panose="020B0406020504020204" pitchFamily="34" charset="0"/>
              </a:rPr>
              <a:t>The </a:t>
            </a:r>
            <a:r>
              <a:rPr lang="en-US" dirty="0" smtClean="0">
                <a:latin typeface="Frutiger Light Condensed" panose="020B0406020504020204" pitchFamily="34" charset="0"/>
              </a:rPr>
              <a:t>importance </a:t>
            </a:r>
            <a:r>
              <a:rPr lang="en-US" dirty="0">
                <a:latin typeface="Frutiger Light Condensed" panose="020B0406020504020204" pitchFamily="34" charset="0"/>
              </a:rPr>
              <a:t>of subsurface geology for water source and vegetation communities in Cherokee Marsh, Wisconsin. </a:t>
            </a:r>
            <a:r>
              <a:rPr lang="en-US" i="1" dirty="0">
                <a:latin typeface="Frutiger Light Condensed" panose="020B0406020504020204" pitchFamily="34" charset="0"/>
              </a:rPr>
              <a:t>Wetlands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err="1" smtClean="0">
                <a:latin typeface="Frutiger Light Condensed" panose="020B0406020504020204" pitchFamily="34" charset="0"/>
              </a:rPr>
              <a:t>Mybro</a:t>
            </a:r>
            <a:r>
              <a:rPr lang="en-US" b="1" dirty="0" smtClean="0">
                <a:latin typeface="Frutiger Light Condensed" panose="020B0406020504020204" pitchFamily="34" charset="0"/>
              </a:rPr>
              <a:t>, A., 2013</a:t>
            </a:r>
            <a:r>
              <a:rPr lang="en-US" dirty="0" smtClean="0">
                <a:latin typeface="Frutiger Light Condensed" panose="020B0406020504020204" pitchFamily="34" charset="0"/>
              </a:rPr>
              <a:t>. Wild Rice Sulfate Standard Field Surveys 2011, 2012, 2013: Final Report. </a:t>
            </a:r>
            <a:r>
              <a:rPr lang="en-US" i="1" dirty="0" smtClean="0">
                <a:latin typeface="Frutiger Light Condensed" panose="020B0406020504020204" pitchFamily="34" charset="0"/>
              </a:rPr>
              <a:t>University of Minnesota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err="1" smtClean="0">
                <a:latin typeface="Frutiger Light Condensed" panose="020B0406020504020204" pitchFamily="34" charset="0"/>
              </a:rPr>
              <a:t>Yourd</a:t>
            </a:r>
            <a:r>
              <a:rPr lang="en-US" b="1" dirty="0">
                <a:latin typeface="Frutiger Light Condensed" panose="020B0406020504020204" pitchFamily="34" charset="0"/>
              </a:rPr>
              <a:t>, A., 2017.</a:t>
            </a:r>
            <a:r>
              <a:rPr lang="en-US" dirty="0">
                <a:latin typeface="Frutiger Light Condensed" panose="020B0406020504020204" pitchFamily="34" charset="0"/>
              </a:rPr>
              <a:t> </a:t>
            </a:r>
            <a:r>
              <a:rPr lang="en-US" i="1" dirty="0">
                <a:latin typeface="Frutiger Light Condensed" panose="020B0406020504020204" pitchFamily="34" charset="0"/>
              </a:rPr>
              <a:t>Using reactive transport modeling to link hydrologic flux and root zone geochemistry at Second Creek, a sulfate enriched wild rice stream in northeastern Minnesota, Masters Thesis, University of Minnesota</a:t>
            </a:r>
            <a:r>
              <a:rPr lang="en-US" dirty="0">
                <a:latin typeface="Frutiger Light Condensed" panose="020B0406020504020204" pitchFamily="34" charset="0"/>
              </a:rPr>
              <a:t>.;  </a:t>
            </a:r>
            <a:r>
              <a:rPr lang="en-US" b="1" dirty="0" err="1" smtClean="0">
                <a:latin typeface="Frutiger Light Condensed" panose="020B0406020504020204" pitchFamily="34" charset="0"/>
              </a:rPr>
              <a:t>Wickert</a:t>
            </a:r>
            <a:r>
              <a:rPr lang="en-US" b="1" dirty="0" smtClean="0">
                <a:latin typeface="Frutiger Light Condensed" panose="020B0406020504020204" pitchFamily="34" charset="0"/>
              </a:rPr>
              <a:t>, A 2014. </a:t>
            </a:r>
            <a:r>
              <a:rPr lang="en-US" dirty="0" smtClean="0">
                <a:latin typeface="Frutiger Light Condensed" panose="020B0406020504020204" pitchFamily="34" charset="0"/>
              </a:rPr>
              <a:t>The </a:t>
            </a:r>
            <a:r>
              <a:rPr lang="en-US" dirty="0" err="1" smtClean="0">
                <a:latin typeface="Frutiger Light Condensed" panose="020B0406020504020204" pitchFamily="34" charset="0"/>
              </a:rPr>
              <a:t>Alog</a:t>
            </a:r>
            <a:r>
              <a:rPr lang="en-US" dirty="0" smtClean="0">
                <a:latin typeface="Frutiger Light Condensed" panose="020B0406020504020204" pitchFamily="34" charset="0"/>
              </a:rPr>
              <a:t>: inexpensive, Open Source, Automated Data Collection In the Field. </a:t>
            </a:r>
            <a:r>
              <a:rPr lang="en-US" i="1" dirty="0" smtClean="0">
                <a:latin typeface="Frutiger Light Condensed" panose="020B0406020504020204" pitchFamily="34" charset="0"/>
              </a:rPr>
              <a:t> The Bulletin of the Ecological Society of America</a:t>
            </a:r>
            <a:r>
              <a:rPr lang="en-US" b="1" dirty="0" smtClean="0">
                <a:latin typeface="Frutiger Light Condensed" panose="020B0406020504020204" pitchFamily="34" charset="0"/>
              </a:rPr>
              <a:t> Zheng, C. &amp; Bennett, G., 1995.</a:t>
            </a:r>
            <a:r>
              <a:rPr lang="en-US" dirty="0" smtClean="0">
                <a:latin typeface="Frutiger Light Condensed" panose="020B0406020504020204" pitchFamily="34" charset="0"/>
              </a:rPr>
              <a:t> </a:t>
            </a:r>
            <a:r>
              <a:rPr lang="en-US" i="1" dirty="0" smtClean="0">
                <a:latin typeface="Frutiger Light Condensed" panose="020B0406020504020204" pitchFamily="34" charset="0"/>
              </a:rPr>
              <a:t>Applied Contaminant Transport Modeling . </a:t>
            </a:r>
            <a:r>
              <a:rPr lang="en-US" dirty="0" smtClean="0">
                <a:latin typeface="Frutiger Light Condensed" panose="020B0406020504020204" pitchFamily="34" charset="0"/>
              </a:rPr>
              <a:t>John Wiley &amp; Sons.</a:t>
            </a:r>
            <a:endParaRPr lang="en-US" dirty="0">
              <a:latin typeface="Frutiger Light Condensed" panose="020B0406020504020204" pitchFamily="34" charset="0"/>
            </a:endParaRPr>
          </a:p>
          <a:p>
            <a:endParaRPr lang="en-US" dirty="0" smtClean="0">
              <a:latin typeface="Frutiger Light Condensed" panose="020B040602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0700" y="25066911"/>
            <a:ext cx="79047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Frutiger Light Condensed" panose="020B0406020504020204" pitchFamily="34" charset="0"/>
              </a:rPr>
              <a:t>Three </a:t>
            </a:r>
            <a:r>
              <a:rPr lang="en-US" sz="3200" dirty="0" smtClean="0">
                <a:latin typeface="Frutiger Light Condensed" panose="020B0406020504020204" pitchFamily="34" charset="0"/>
              </a:rPr>
              <a:t>temperature </a:t>
            </a:r>
            <a:r>
              <a:rPr lang="en-US" sz="3200" dirty="0">
                <a:latin typeface="Frutiger Light Condensed" panose="020B0406020504020204" pitchFamily="34" charset="0"/>
              </a:rPr>
              <a:t>probes were </a:t>
            </a:r>
            <a:r>
              <a:rPr lang="en-US" sz="3200" dirty="0" smtClean="0">
                <a:latin typeface="Frutiger Light Condensed" panose="020B0406020504020204" pitchFamily="34" charset="0"/>
              </a:rPr>
              <a:t>collocated with piezometers across the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Pressure and temperature were measured at 15 </a:t>
            </a:r>
            <a:r>
              <a:rPr lang="en-US" sz="3200" dirty="0">
                <a:latin typeface="Frutiger Light Condensed" panose="020B0406020504020204" pitchFamily="34" charset="0"/>
              </a:rPr>
              <a:t>minute intervals to capture diurnal variability </a:t>
            </a:r>
            <a:r>
              <a:rPr lang="en-US" sz="3200" dirty="0" smtClean="0">
                <a:latin typeface="Frutiger Light Condensed" panose="020B0406020504020204" pitchFamily="34" charset="0"/>
              </a:rPr>
              <a:t>over the 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Data was collected using low cost, open source data loggers developed in house  [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Wickert</a:t>
            </a:r>
            <a:r>
              <a:rPr lang="en-US" sz="3200" dirty="0" smtClean="0">
                <a:latin typeface="Frutiger Light Condensed" panose="020B0406020504020204" pitchFamily="34" charset="0"/>
              </a:rPr>
              <a:t>, 2014]</a:t>
            </a:r>
            <a:endParaRPr lang="en-US" sz="3200" dirty="0">
              <a:latin typeface="Frutiger Light Condensed" panose="020B0406020504020204" pitchFamily="34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 flipV="1">
            <a:off x="27827411" y="3950267"/>
            <a:ext cx="1506561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561858" y="18374108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Results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927" y="10748202"/>
            <a:ext cx="1362075" cy="14859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076051" y="7693629"/>
            <a:ext cx="52440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Frutiger Light Condensed" panose="020B0406020504020204" pitchFamily="34" charset="0"/>
              </a:rPr>
              <a:t>Motivation</a:t>
            </a:r>
            <a:r>
              <a:rPr lang="en-US" sz="3200" dirty="0">
                <a:latin typeface="Frutiger Light Condensed" panose="020B0406020504020204" pitchFamily="34" charset="0"/>
              </a:rPr>
              <a:t>: understand how mining derived sulfate affects biogeochemical cycling in first order streams on </a:t>
            </a:r>
            <a:r>
              <a:rPr lang="en-US" sz="3200" dirty="0" smtClean="0">
                <a:latin typeface="Frutiger Light Condensed" panose="020B0406020504020204" pitchFamily="34" charset="0"/>
              </a:rPr>
              <a:t>Minnesota’s </a:t>
            </a:r>
            <a:r>
              <a:rPr lang="en-US" sz="3200" dirty="0">
                <a:latin typeface="Frutiger Light Condensed" panose="020B0406020504020204" pitchFamily="34" charset="0"/>
              </a:rPr>
              <a:t>iron </a:t>
            </a:r>
            <a:r>
              <a:rPr lang="en-US" sz="3200" dirty="0" smtClean="0">
                <a:latin typeface="Frutiger Light Condensed" panose="020B0406020504020204" pitchFamily="34" charset="0"/>
              </a:rPr>
              <a:t>range. The geochemical gradient is controlled by surface water-groundwater exchange (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hyporheic</a:t>
            </a:r>
            <a:r>
              <a:rPr lang="en-US" sz="3200" dirty="0" smtClean="0">
                <a:latin typeface="Frutiger Light Condensed" panose="020B0406020504020204" pitchFamily="34" charset="0"/>
              </a:rPr>
              <a:t> flux) [</a:t>
            </a:r>
            <a:r>
              <a:rPr lang="en-US" sz="3200" dirty="0">
                <a:latin typeface="Frutiger Light Condensed" panose="020B0406020504020204" pitchFamily="34" charset="0"/>
              </a:rPr>
              <a:t>Hayashi &amp; </a:t>
            </a:r>
            <a:r>
              <a:rPr lang="en-US" sz="3200" dirty="0" err="1">
                <a:latin typeface="Frutiger Light Condensed" panose="020B0406020504020204" pitchFamily="34" charset="0"/>
              </a:rPr>
              <a:t>Rosenberry</a:t>
            </a:r>
            <a:r>
              <a:rPr lang="en-US" sz="3200" dirty="0">
                <a:latin typeface="Frutiger Light Condensed" panose="020B0406020504020204" pitchFamily="34" charset="0"/>
              </a:rPr>
              <a:t> 2002; Kurtz et al. </a:t>
            </a:r>
            <a:r>
              <a:rPr lang="en-US" sz="3200" dirty="0" smtClean="0">
                <a:latin typeface="Frutiger Light Condensed" panose="020B0406020504020204" pitchFamily="34" charset="0"/>
              </a:rPr>
              <a:t>2007]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393674" y="15878483"/>
                <a:ext cx="8148699" cy="1017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Frutiger Light Condensed" panose="020B0406020504020204" pitchFamily="34" charset="0"/>
                </a:endParaRPr>
              </a:p>
              <a:p>
                <a:endParaRPr lang="en-US" sz="2000" dirty="0">
                  <a:latin typeface="Frutiger Light Condensed" panose="020B0406020504020204" pitchFamily="34" charset="0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674" y="15878483"/>
                <a:ext cx="8148699" cy="101765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4636602"/>
                  </p:ext>
                </p:extLst>
              </p:nvPr>
            </p:nvGraphicFramePr>
            <p:xfrm>
              <a:off x="9424315" y="18245816"/>
              <a:ext cx="2920085" cy="5572497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806243"/>
                    <a:gridCol w="1113842"/>
                  </a:tblGrid>
                  <a:tr h="481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Parameter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Symbol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848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Hydraulic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347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Porosity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effectLst/>
                              <a:latin typeface="Frutiger Light Condensed" panose="020B0406020504020204" pitchFamily="34" charset="0"/>
                            </a:rPr>
                            <a:t>φ</a:t>
                          </a:r>
                          <a:endParaRPr lang="en-US" sz="1800" b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70924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Saturated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thermal 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8206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Sediment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4403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Water 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619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head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649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 smtClean="0">
                              <a:effectLst/>
                              <a:latin typeface="Frutiger Light Condensed" panose="020B0406020504020204" pitchFamily="34" charset="0"/>
                            </a:rPr>
                            <a:t>Dispersivity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α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142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>
                              <a:effectLst/>
                              <a:latin typeface="Frutiger Light Condensed" panose="020B0406020504020204" pitchFamily="34" charset="0"/>
                            </a:rPr>
                            <a:t>Hyporheic</a:t>
                          </a: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 flux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562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Temperature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4636602"/>
                  </p:ext>
                </p:extLst>
              </p:nvPr>
            </p:nvGraphicFramePr>
            <p:xfrm>
              <a:off x="9424315" y="18245816"/>
              <a:ext cx="2920085" cy="5572497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806243"/>
                    <a:gridCol w="1113842"/>
                  </a:tblGrid>
                  <a:tr h="481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Parameter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Symbol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848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Hydraulic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81416" r="-1639" b="-641593"/>
                          </a:stretch>
                        </a:blipFill>
                      </a:tcPr>
                    </a:tc>
                  </a:tr>
                  <a:tr h="4347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Porosity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effectLst/>
                              <a:latin typeface="Frutiger Light Condensed" panose="020B0406020504020204" pitchFamily="34" charset="0"/>
                            </a:rPr>
                            <a:t>φ</a:t>
                          </a:r>
                          <a:endParaRPr lang="en-US" sz="1800" b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70924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Saturated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thermal 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237931" r="-1639" b="-463793"/>
                          </a:stretch>
                        </a:blipFill>
                      </a:tcPr>
                    </a:tc>
                  </a:tr>
                  <a:tr h="8206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Sediment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290370" r="-1639" b="-298519"/>
                          </a:stretch>
                        </a:blipFill>
                      </a:tcPr>
                    </a:tc>
                  </a:tr>
                  <a:tr h="44403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Water 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721918" r="-1639" b="-452055"/>
                          </a:stretch>
                        </a:blipFill>
                      </a:tcPr>
                    </a:tc>
                  </a:tr>
                  <a:tr h="4619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head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789474" r="-1639" b="-334211"/>
                          </a:stretch>
                        </a:blipFill>
                      </a:tcPr>
                    </a:tc>
                  </a:tr>
                  <a:tr h="4649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 smtClean="0">
                              <a:effectLst/>
                              <a:latin typeface="Frutiger Light Condensed" panose="020B0406020504020204" pitchFamily="34" charset="0"/>
                            </a:rPr>
                            <a:t>Dispersivity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α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142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>
                              <a:effectLst/>
                              <a:latin typeface="Frutiger Light Condensed" panose="020B0406020504020204" pitchFamily="34" charset="0"/>
                            </a:rPr>
                            <a:t>Hyporheic</a:t>
                          </a: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 flux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744554" r="-1639" b="-76238"/>
                          </a:stretch>
                        </a:blipFill>
                      </a:tcPr>
                    </a:tc>
                  </a:tr>
                  <a:tr h="4562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Temperature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162842" t="-1137333" r="-1639" b="-2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8595484" y="17293357"/>
            <a:ext cx="384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5426908" y="16848390"/>
                <a:ext cx="2705805" cy="787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𝑆𝑜𝑚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6908" y="16848390"/>
                <a:ext cx="2705805" cy="78765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9513896" y="16950414"/>
                <a:ext cx="38303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𝑆𝑖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𝑆𝑜𝑚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𝑆𝑜𝑚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896" y="16950414"/>
                <a:ext cx="3830344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16843251" y="9839794"/>
            <a:ext cx="205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Wetland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702378" y="9543114"/>
            <a:ext cx="16417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Stream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Channel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734181" y="9585872"/>
            <a:ext cx="15488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Stream </a:t>
            </a:r>
          </a:p>
          <a:p>
            <a:r>
              <a:rPr lang="en-US" sz="3200" dirty="0">
                <a:solidFill>
                  <a:schemeClr val="bg1"/>
                </a:solidFill>
              </a:rPr>
              <a:t>C</a:t>
            </a:r>
            <a:r>
              <a:rPr lang="en-US" sz="3200" dirty="0" smtClean="0">
                <a:solidFill>
                  <a:schemeClr val="bg1"/>
                </a:solidFill>
              </a:rPr>
              <a:t>hannel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1530" y="15308533"/>
            <a:ext cx="642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Frutiger Light Condensed" panose="020B0406020504020204" pitchFamily="34" charset="0"/>
              </a:rPr>
              <a:t>Forward model governing equation</a:t>
            </a:r>
            <a:endParaRPr lang="en-US" sz="2400" u="sng" dirty="0">
              <a:latin typeface="Frutiger Light Condensed" panose="020B040602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68440" y="15811642"/>
            <a:ext cx="5806440" cy="2038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23469" y="17502714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[Healy</a:t>
            </a:r>
            <a:r>
              <a:rPr lang="en-US" dirty="0">
                <a:latin typeface="Frutiger Light Condensed" panose="020B0406020504020204" pitchFamily="34" charset="0"/>
              </a:rPr>
              <a:t>, R.W., and A.D. Ronan. </a:t>
            </a:r>
            <a:r>
              <a:rPr lang="en-US" dirty="0" smtClean="0">
                <a:latin typeface="Frutiger Light Condensed" panose="020B0406020504020204" pitchFamily="34" charset="0"/>
              </a:rPr>
              <a:t>1996]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14314"/>
              </p:ext>
            </p:extLst>
          </p:nvPr>
        </p:nvGraphicFramePr>
        <p:xfrm>
          <a:off x="15813461" y="19471389"/>
          <a:ext cx="7891250" cy="2109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2958"/>
                <a:gridCol w="4818292"/>
              </a:tblGrid>
              <a:tr h="527367"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latin typeface="Frutiger Light Condensed" panose="020B0406020504020204" pitchFamily="34" charset="0"/>
                        </a:rPr>
                        <a:t>Location</a:t>
                      </a:r>
                      <a:endParaRPr lang="en-US" sz="2800" b="1" u="sng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u="sng" dirty="0" smtClean="0">
                          <a:latin typeface="Frutiger Light Condensed" panose="020B0406020504020204" pitchFamily="34" charset="0"/>
                        </a:rPr>
                        <a:t>Hydraulic conductivity, m/d</a:t>
                      </a:r>
                      <a:endParaRPr lang="en-US" sz="2800" b="1" u="sng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36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West wetland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0.07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36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Stream</a:t>
                      </a:r>
                      <a:r>
                        <a:rPr lang="en-US" sz="2800" baseline="0" dirty="0" smtClean="0">
                          <a:latin typeface="Frutiger Light Condensed" panose="020B0406020504020204" pitchFamily="34" charset="0"/>
                        </a:rPr>
                        <a:t> west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0.04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36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Stream center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Frutiger Light Condensed" panose="020B0406020504020204" pitchFamily="34" charset="0"/>
                        </a:rPr>
                        <a:t>0.18</a:t>
                      </a:r>
                      <a:endParaRPr lang="en-US" sz="28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6316612" y="22089202"/>
            <a:ext cx="11767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Similar data with higher spatial resolution, and longer collection time (May–October) was collected in 2017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2017 data includes a long term flux reversal and could improve  heterogeneity resolution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2018 field campaign potential: unique parameterization based on sediment collected at each probe location</a:t>
            </a:r>
            <a:endParaRPr lang="en-US" sz="3200" dirty="0">
              <a:latin typeface="Frutiger Light Condensed" panose="020B0406020504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71242" y="17918052"/>
            <a:ext cx="115454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Flux in the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hyporheic</a:t>
            </a:r>
            <a:r>
              <a:rPr lang="en-US" sz="3200" dirty="0" smtClean="0">
                <a:latin typeface="Frutiger Light Condensed" panose="020B0406020504020204" pitchFamily="34" charset="0"/>
              </a:rPr>
              <a:t> zone is consistently upward throughout the summer so groundwater influences geochemistry in the streambed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Flux is spatially variable due to sediment heterogeneity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The lowest magnitude of flux occurs in the stream channel rather than the wetland.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The influence of precipitation on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hyporheic</a:t>
            </a:r>
            <a:r>
              <a:rPr lang="en-US" sz="3200" dirty="0" smtClean="0">
                <a:latin typeface="Frutiger Light Condensed" panose="020B0406020504020204" pitchFamily="34" charset="0"/>
              </a:rPr>
              <a:t> flux is seasonally dependent</a:t>
            </a:r>
            <a:endParaRPr lang="en-US" sz="3200" dirty="0">
              <a:latin typeface="Frutiger Light Condensed" panose="020B0406020504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208158" y="12347930"/>
            <a:ext cx="12196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Models fit the observed profiles well with average error between 0.09 and 0.17 degrees 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Input parameter values were chosen to minimize model misfit.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Sensitivity testing matched intuition for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dispersivity</a:t>
            </a:r>
            <a:r>
              <a:rPr lang="en-US" sz="3200" dirty="0" smtClean="0">
                <a:latin typeface="Frutiger Light Condensed" panose="020B0406020504020204" pitchFamily="34" charset="0"/>
              </a:rPr>
              <a:t> and thermal conductivity:</a:t>
            </a:r>
          </a:p>
          <a:p>
            <a:pPr marL="914400" lvl="1" indent="-457200">
              <a:buFont typeface="Frutiger Light Condensed" panose="020B0406020504020204" pitchFamily="34" charset="0"/>
              <a:buChar char="–"/>
            </a:pPr>
            <a:r>
              <a:rPr lang="en-US" sz="3200" dirty="0" smtClean="0">
                <a:latin typeface="Frutiger Light Condensed" panose="020B0406020504020204" pitchFamily="34" charset="0"/>
              </a:rPr>
              <a:t>At high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dispersivity</a:t>
            </a:r>
            <a:r>
              <a:rPr lang="en-US" sz="3200" dirty="0" smtClean="0">
                <a:latin typeface="Frutiger Light Condensed" panose="020B0406020504020204" pitchFamily="34" charset="0"/>
              </a:rPr>
              <a:t>, low upward flux is required and dispersity is the dominant mode of heat transport.</a:t>
            </a:r>
            <a:endParaRPr lang="en-US" sz="3200" dirty="0">
              <a:latin typeface="Frutiger Light Condensed" panose="020B0406020504020204" pitchFamily="34" charset="0"/>
            </a:endParaRPr>
          </a:p>
          <a:p>
            <a:pPr marL="914400" lvl="1" indent="-457200">
              <a:buFont typeface="Frutiger Light Condensed" panose="020B0406020504020204" pitchFamily="34" charset="0"/>
              <a:buChar char="–"/>
            </a:pPr>
            <a:r>
              <a:rPr lang="en-US" sz="3200" dirty="0" smtClean="0">
                <a:latin typeface="Frutiger Light Condensed" panose="020B0406020504020204" pitchFamily="34" charset="0"/>
              </a:rPr>
              <a:t>As thermal conductivity increases, larger upward flux Is required to counteract downward heat diffusion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Saturated heat capacity is relatively insensitive compared to site variability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25645" y="12099209"/>
            <a:ext cx="18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Yourd</a:t>
            </a:r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, 2017]</a:t>
            </a:r>
            <a:endParaRPr lang="en-US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14600" y="11978598"/>
            <a:ext cx="18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Yourd</a:t>
            </a:r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, 2017]</a:t>
            </a:r>
            <a:endParaRPr lang="en-US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1199" y="17968000"/>
            <a:ext cx="947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Frutiger Light Condensed" panose="020B0406020504020204" pitchFamily="34" charset="0"/>
              </a:rPr>
              <a:t>Estimating K by fitting model to observations using 1DTempPro</a:t>
            </a:r>
            <a:endParaRPr lang="en-US" sz="2400" u="sng" dirty="0">
              <a:latin typeface="Frutiger Light Condensed" panose="020B0406020504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796249" y="16507018"/>
            <a:ext cx="46904" cy="601484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2691" y="15625277"/>
            <a:ext cx="5616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Hydraulic conductivity is estimated by reducing the residual between an observed temperature profile and a modeled profile</a:t>
            </a:r>
            <a:endParaRPr lang="en-US" sz="3200" dirty="0">
              <a:latin typeface="Frutiger Light Condensed" panose="020B0406020504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720" y="7603540"/>
            <a:ext cx="3904308" cy="3904308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29825315" y="10675147"/>
            <a:ext cx="260943" cy="302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338774" y="10428886"/>
            <a:ext cx="160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rutiger Light Condensed" panose="020B0406020504020204" pitchFamily="34" charset="0"/>
              </a:rPr>
              <a:t>Model failure</a:t>
            </a:r>
            <a:endParaRPr lang="en-US" sz="1400" dirty="0">
              <a:latin typeface="Frutiger Light Condensed" panose="020B0406020504020204" pitchFamily="34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168" y="25297590"/>
            <a:ext cx="3534496" cy="35344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621" y="25862667"/>
            <a:ext cx="664464" cy="1837944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2262601" y="25440990"/>
            <a:ext cx="551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Embarrass, MN</a:t>
            </a:r>
          </a:p>
          <a:p>
            <a:r>
              <a:rPr lang="en-US" dirty="0" smtClean="0">
                <a:latin typeface="Frutiger Light Condensed" panose="020B0406020504020204" pitchFamily="34" charset="0"/>
              </a:rPr>
              <a:t>weather station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608249" y="25005157"/>
            <a:ext cx="4478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>
                <a:latin typeface="Frutiger Light Condensed" panose="020B0406020504020204" pitchFamily="34" charset="0"/>
              </a:rPr>
              <a:t>Sample west streambed temperature data</a:t>
            </a:r>
            <a:endParaRPr lang="en-US" sz="2200" u="sng" dirty="0">
              <a:latin typeface="Frutiger Light Condensed" panose="020B0406020504020204" pitchFamily="34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3190972" y="22036497"/>
            <a:ext cx="855783" cy="335038"/>
          </a:xfrm>
          <a:prstGeom prst="straightConnector1">
            <a:avLst/>
          </a:prstGeom>
          <a:ln>
            <a:solidFill>
              <a:srgbClr val="E669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3190972" y="23252716"/>
            <a:ext cx="994036" cy="1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23450805" y="23978732"/>
            <a:ext cx="734203" cy="134623"/>
          </a:xfrm>
          <a:prstGeom prst="straightConnector1">
            <a:avLst/>
          </a:prstGeom>
          <a:ln>
            <a:solidFill>
              <a:srgbClr val="50A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133637" y="23734128"/>
            <a:ext cx="174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0A941"/>
                </a:solidFill>
                <a:latin typeface="Frutiger Light Condensed" panose="020B0406020504020204" pitchFamily="34" charset="0"/>
              </a:rPr>
              <a:t>west streambed</a:t>
            </a:r>
            <a:endParaRPr lang="en-US" sz="2000" dirty="0">
              <a:solidFill>
                <a:srgbClr val="50A94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144479" y="22990655"/>
            <a:ext cx="236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5"/>
                </a:solidFill>
                <a:latin typeface="Frutiger Light Condensed" panose="020B0406020504020204" pitchFamily="34" charset="0"/>
              </a:rPr>
              <a:t>West Streambed</a:t>
            </a:r>
            <a:endParaRPr lang="en-US" sz="2000" dirty="0">
              <a:solidFill>
                <a:schemeClr val="accent5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24084854" y="21832095"/>
            <a:ext cx="1489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E66914"/>
                </a:solidFill>
                <a:latin typeface="Frutiger Light Condensed" panose="020B0406020504020204" pitchFamily="34" charset="0"/>
              </a:rPr>
              <a:t>Center Streambed</a:t>
            </a:r>
            <a:endParaRPr lang="en-US" sz="2000" dirty="0">
              <a:solidFill>
                <a:srgbClr val="E66914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 rot="16200000">
            <a:off x="14794926" y="22860273"/>
            <a:ext cx="249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Positive is upward flux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8573122" y="16807283"/>
                <a:ext cx="1598835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22" y="16807283"/>
                <a:ext cx="1598835" cy="6766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/>
          <p:cNvCxnSpPr>
            <a:stCxn id="106" idx="1"/>
          </p:cNvCxnSpPr>
          <p:nvPr/>
        </p:nvCxnSpPr>
        <p:spPr>
          <a:xfrm flipH="1" flipV="1">
            <a:off x="7602296" y="16488377"/>
            <a:ext cx="970826" cy="657236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36396819" y="10929276"/>
            <a:ext cx="3921" cy="252698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7294846" y="10943892"/>
            <a:ext cx="1" cy="209156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8090428" y="7586411"/>
            <a:ext cx="2123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*Smaller marker indicates higher relative goodness of fit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cxnSp>
        <p:nvCxnSpPr>
          <p:cNvPr id="1055" name="Straight Arrow Connector 1054"/>
          <p:cNvCxnSpPr/>
          <p:nvPr/>
        </p:nvCxnSpPr>
        <p:spPr>
          <a:xfrm>
            <a:off x="32834586" y="10936272"/>
            <a:ext cx="1" cy="209156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 rot="16200000">
            <a:off x="25032686" y="8973557"/>
            <a:ext cx="216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Inverse model result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1067183" y="12104950"/>
            <a:ext cx="30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Inverse model input parameters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sp>
        <p:nvSpPr>
          <p:cNvPr id="157" name="Right Brace 156"/>
          <p:cNvSpPr/>
          <p:nvPr/>
        </p:nvSpPr>
        <p:spPr>
          <a:xfrm rot="5400000">
            <a:off x="32070215" y="6328061"/>
            <a:ext cx="641587" cy="108360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652867" y="10486357"/>
            <a:ext cx="172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Frutiger Light Condensed" panose="020B0406020504020204" pitchFamily="34" charset="0"/>
              </a:rPr>
              <a:t>Value estimated from sediment characterization </a:t>
            </a:r>
            <a:endParaRPr lang="en-US" sz="1200" dirty="0">
              <a:latin typeface="Frutiger Light Condensed" panose="020B04060205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668107" y="10505061"/>
            <a:ext cx="1527796" cy="41194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0700" y="23484080"/>
            <a:ext cx="25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[Modified, Koch et al. 2015]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492010" y="23140580"/>
            <a:ext cx="1099056" cy="44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221789" y="18306360"/>
            <a:ext cx="25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[Koch et al. 2015]</a:t>
            </a:r>
            <a:endParaRPr lang="en-US" dirty="0">
              <a:latin typeface="Frutiger Light Condensed" panose="020B040602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11886</TotalTime>
  <Words>864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Frutiger Light Condensed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Lange</dc:creator>
  <cp:lastModifiedBy>dave Lange</cp:lastModifiedBy>
  <cp:revision>157</cp:revision>
  <dcterms:created xsi:type="dcterms:W3CDTF">2018-03-13T23:17:38Z</dcterms:created>
  <dcterms:modified xsi:type="dcterms:W3CDTF">2018-07-02T22:06:04Z</dcterms:modified>
</cp:coreProperties>
</file>