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38404800" cy="2880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19"/>
    <a:srgbClr val="E66914"/>
    <a:srgbClr val="50A941"/>
    <a:srgbClr val="5C8E3A"/>
    <a:srgbClr val="B15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87" autoAdjust="0"/>
    <p:restoredTop sz="78630" autoAdjust="0"/>
  </p:normalViewPr>
  <p:slideViewPr>
    <p:cSldViewPr snapToGrid="0">
      <p:cViewPr>
        <p:scale>
          <a:sx n="50" d="100"/>
          <a:sy n="50" d="100"/>
        </p:scale>
        <p:origin x="-3029" y="-51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5D647-1C15-4A30-A144-81BC68FF71D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A9721-0177-43AD-8DF2-2592E617C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A9721-0177-43AD-8DF2-2592E617CA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38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4713925"/>
            <a:ext cx="3264408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5128560"/>
            <a:ext cx="288036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1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2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533525"/>
            <a:ext cx="8281035" cy="244097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533525"/>
            <a:ext cx="24363045" cy="24409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0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4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7180906"/>
            <a:ext cx="3312414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19275751"/>
            <a:ext cx="3312414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7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7667625"/>
            <a:ext cx="16322040" cy="182756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7667625"/>
            <a:ext cx="16322040" cy="182756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0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533531"/>
            <a:ext cx="33124140" cy="5567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7060885"/>
            <a:ext cx="16247028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0521315"/>
            <a:ext cx="16247028" cy="154752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7060885"/>
            <a:ext cx="16327042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0521315"/>
            <a:ext cx="16327042" cy="154752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6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5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7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920240"/>
            <a:ext cx="12386548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4147191"/>
            <a:ext cx="1944243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8641080"/>
            <a:ext cx="12386548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5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920240"/>
            <a:ext cx="12386548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4147191"/>
            <a:ext cx="1944243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8641080"/>
            <a:ext cx="12386548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0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533531"/>
            <a:ext cx="3312414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7667625"/>
            <a:ext cx="3312414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26696676"/>
            <a:ext cx="864108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D01ED-650B-426B-A3A4-BEFB7AC34B2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26696676"/>
            <a:ext cx="1296162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26696676"/>
            <a:ext cx="864108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2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emf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2751" y="21577619"/>
            <a:ext cx="8648527" cy="735124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79" y="18652762"/>
            <a:ext cx="8077200" cy="5200650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830" y="7588300"/>
            <a:ext cx="3940313" cy="3872062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3474029" y="12315801"/>
            <a:ext cx="1213109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Thermal properties of the streambed and wetland sediment are required for modeling the temperature profile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Site sediment </a:t>
            </a:r>
            <a:r>
              <a:rPr lang="en-US" sz="3200" dirty="0" smtClean="0">
                <a:latin typeface="Frutiger Light Condensed" panose="020B0406020504020204" pitchFamily="34" charset="0"/>
              </a:rPr>
              <a:t>is characterized by high organic content, low dry bulk density, high porosity [</a:t>
            </a:r>
            <a:r>
              <a:rPr lang="en-US" sz="3200" dirty="0" err="1" smtClean="0">
                <a:latin typeface="Frutiger Light Condensed" panose="020B0406020504020204" pitchFamily="34" charset="0"/>
              </a:rPr>
              <a:t>Mybro</a:t>
            </a:r>
            <a:r>
              <a:rPr lang="en-US" sz="3200" dirty="0" smtClean="0">
                <a:latin typeface="Frutiger Light Condensed" panose="020B0406020504020204" pitchFamily="34" charset="0"/>
              </a:rPr>
              <a:t>, </a:t>
            </a:r>
            <a:r>
              <a:rPr lang="en-US" sz="3200" dirty="0" smtClean="0">
                <a:latin typeface="Frutiger Light Condensed" panose="020B0406020504020204" pitchFamily="34" charset="0"/>
              </a:rPr>
              <a:t>2013]</a:t>
            </a:r>
            <a:endParaRPr lang="en-US" sz="3200" dirty="0" smtClean="0">
              <a:latin typeface="Frutiger Light Condensed" panose="020B040602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Measured dry bulk </a:t>
            </a:r>
            <a:r>
              <a:rPr lang="en-US" sz="3200" dirty="0">
                <a:latin typeface="Frutiger Light Condensed" panose="020B0406020504020204" pitchFamily="34" charset="0"/>
              </a:rPr>
              <a:t>density from </a:t>
            </a:r>
            <a:r>
              <a:rPr lang="en-US" sz="3200" dirty="0" smtClean="0">
                <a:latin typeface="Frutiger Light Condensed" panose="020B0406020504020204" pitchFamily="34" charset="0"/>
              </a:rPr>
              <a:t>[</a:t>
            </a:r>
            <a:r>
              <a:rPr lang="en-US" sz="3200" dirty="0" err="1" smtClean="0">
                <a:latin typeface="Frutiger Light Condensed" panose="020B0406020504020204" pitchFamily="34" charset="0"/>
              </a:rPr>
              <a:t>Mybro</a:t>
            </a:r>
            <a:r>
              <a:rPr lang="en-US" sz="3200" dirty="0" smtClean="0">
                <a:latin typeface="Frutiger Light Condensed" panose="020B0406020504020204" pitchFamily="34" charset="0"/>
              </a:rPr>
              <a:t>, </a:t>
            </a:r>
            <a:r>
              <a:rPr lang="en-US" sz="3200" dirty="0" smtClean="0">
                <a:latin typeface="Frutiger Light Condensed" panose="020B0406020504020204" pitchFamily="34" charset="0"/>
              </a:rPr>
              <a:t>2013] </a:t>
            </a:r>
            <a:r>
              <a:rPr lang="en-US" sz="3200" dirty="0" smtClean="0">
                <a:latin typeface="Frutiger Light Condensed" panose="020B0406020504020204" pitchFamily="34" charset="0"/>
              </a:rPr>
              <a:t>used to estimate the fraction of silicate and </a:t>
            </a:r>
            <a:r>
              <a:rPr lang="en-US" sz="3200" dirty="0" smtClean="0">
                <a:latin typeface="Frutiger Light Condensed" panose="020B0406020504020204" pitchFamily="34" charset="0"/>
              </a:rPr>
              <a:t>soil </a:t>
            </a:r>
            <a:r>
              <a:rPr lang="en-US" sz="3200" dirty="0" smtClean="0">
                <a:latin typeface="Frutiger Light Condensed" panose="020B0406020504020204" pitchFamily="34" charset="0"/>
              </a:rPr>
              <a:t>organic matter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 80-90% SOM, 10-20% silicate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Thermal conductivity and sediment heat capacity constrained by computing upper and lower bounds based on [Farouki,1961]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Frutiger Light Condensed" panose="020B040602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Frutiger Light Condensed" panose="020B040602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Frutiger Light Condensed" panose="020B0406020504020204" pitchFamily="34" charset="0"/>
              </a:rPr>
              <a:t>Dispersivity</a:t>
            </a:r>
            <a:r>
              <a:rPr lang="en-US" sz="3200" dirty="0" smtClean="0">
                <a:latin typeface="Frutiger Light Condensed" panose="020B0406020504020204" pitchFamily="34" charset="0"/>
              </a:rPr>
              <a:t> estimated from the range provided </a:t>
            </a:r>
            <a:r>
              <a:rPr lang="en-US" sz="3200" dirty="0" smtClean="0">
                <a:latin typeface="Frutiger Light Condensed" panose="020B0406020504020204" pitchFamily="34" charset="0"/>
              </a:rPr>
              <a:t>in [Zheng </a:t>
            </a:r>
            <a:r>
              <a:rPr lang="en-US" sz="3200" dirty="0" smtClean="0">
                <a:latin typeface="Frutiger Light Condensed" panose="020B0406020504020204" pitchFamily="34" charset="0"/>
              </a:rPr>
              <a:t>&amp; Bennet, </a:t>
            </a:r>
            <a:r>
              <a:rPr lang="en-US" sz="3200" dirty="0" smtClean="0">
                <a:latin typeface="Frutiger Light Condensed" panose="020B0406020504020204" pitchFamily="34" charset="0"/>
              </a:rPr>
              <a:t>1995]</a:t>
            </a:r>
            <a:endParaRPr lang="en-US" sz="3200" dirty="0" smtClean="0">
              <a:latin typeface="Frutiger Light Condensed" panose="020B0406020504020204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175" y="7586072"/>
            <a:ext cx="3881600" cy="38816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59938" y="12696397"/>
            <a:ext cx="117537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u="sng" dirty="0">
                <a:latin typeface="Frutiger Light Condensed" panose="020B0406020504020204" pitchFamily="34" charset="0"/>
              </a:rPr>
              <a:t>Goal:</a:t>
            </a:r>
            <a:r>
              <a:rPr lang="en-US" sz="3200" dirty="0">
                <a:latin typeface="Frutiger Light Condensed" panose="020B0406020504020204" pitchFamily="34" charset="0"/>
              </a:rPr>
              <a:t> quantify </a:t>
            </a:r>
            <a:r>
              <a:rPr lang="en-US" sz="3200" dirty="0" err="1">
                <a:latin typeface="Frutiger Light Condensed" panose="020B0406020504020204" pitchFamily="34" charset="0"/>
              </a:rPr>
              <a:t>hyporheic</a:t>
            </a:r>
            <a:r>
              <a:rPr lang="en-US" sz="3200" dirty="0">
                <a:latin typeface="Frutiger Light Condensed" panose="020B0406020504020204" pitchFamily="34" charset="0"/>
              </a:rPr>
              <a:t> flux </a:t>
            </a:r>
            <a:r>
              <a:rPr lang="en-US" sz="3200" dirty="0" smtClean="0">
                <a:latin typeface="Frutiger Light Condensed" panose="020B0406020504020204" pitchFamily="34" charset="0"/>
              </a:rPr>
              <a:t>at a mining impacted stream using inverse temperature profile modeling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u="sng" dirty="0" smtClean="0">
                <a:latin typeface="Frutiger Light Condensed" panose="020B0406020504020204" pitchFamily="34" charset="0"/>
              </a:rPr>
              <a:t>Site</a:t>
            </a:r>
            <a:r>
              <a:rPr lang="en-US" sz="3200" dirty="0">
                <a:latin typeface="Frutiger Light Condensed" panose="020B0406020504020204" pitchFamily="34" charset="0"/>
              </a:rPr>
              <a:t>: Second Creek is a riparian wetland located in Minnesota’s Iron Range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Frutiger Light Condensed" panose="020B0406020504020204" pitchFamily="34" charset="0"/>
            </a:endParaRPr>
          </a:p>
          <a:p>
            <a:endParaRPr lang="en-US" sz="3200" dirty="0">
              <a:latin typeface="Frutiger Light Condensed" panose="020B040602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183" y="258626"/>
            <a:ext cx="38017938" cy="5720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28652" y="258626"/>
            <a:ext cx="2351088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0" b="1" dirty="0" smtClean="0">
                <a:solidFill>
                  <a:srgbClr val="7A0019"/>
                </a:solidFill>
                <a:latin typeface="Frutiger Light Condensed" panose="020B0406020504020204" pitchFamily="34" charset="0"/>
                <a:cs typeface="Times New Roman" panose="02020603050405020304" pitchFamily="18" charset="0"/>
              </a:rPr>
              <a:t>Quantifying Surface Water-Groundwater Exchange Using Temperature Profile Inverse modeling in a Riparian Wetland</a:t>
            </a:r>
            <a:endParaRPr lang="en-US" sz="8500" b="1" dirty="0">
              <a:solidFill>
                <a:srgbClr val="7A0019"/>
              </a:solidFill>
              <a:latin typeface="Frutiger Light Condensed" panose="020B0406020504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Example of Block M, Wordmark, and Driven to Discover mark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0407" y="2086009"/>
            <a:ext cx="5427698" cy="339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170255" y="664007"/>
            <a:ext cx="539368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accent6"/>
                </a:solidFill>
              </a:rPr>
              <a:t>number</a:t>
            </a:r>
            <a:endParaRPr lang="en-US" sz="7200" dirty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8652" y="3258972"/>
            <a:ext cx="23995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Frutiger Light Condensed" panose="020B0406020504020204" pitchFamily="34" charset="0"/>
              </a:rPr>
              <a:t>Jack Lange,  G.-H. Crystal Ng, Amanda R. </a:t>
            </a:r>
            <a:r>
              <a:rPr lang="en-US" sz="6000" dirty="0" err="1" smtClean="0">
                <a:latin typeface="Frutiger Light Condensed" panose="020B0406020504020204" pitchFamily="34" charset="0"/>
              </a:rPr>
              <a:t>Yourd</a:t>
            </a:r>
            <a:r>
              <a:rPr lang="en-US" sz="6000" dirty="0" smtClean="0">
                <a:latin typeface="Frutiger Light Condensed" panose="020B0406020504020204" pitchFamily="34" charset="0"/>
              </a:rPr>
              <a:t>, Chad </a:t>
            </a:r>
            <a:r>
              <a:rPr lang="en-US" sz="6000" dirty="0" err="1" smtClean="0">
                <a:latin typeface="Frutiger Light Condensed" panose="020B0406020504020204" pitchFamily="34" charset="0"/>
              </a:rPr>
              <a:t>Sandell</a:t>
            </a:r>
            <a:r>
              <a:rPr lang="en-US" sz="6000" dirty="0" smtClean="0">
                <a:latin typeface="Frutiger Light Condensed" panose="020B0406020504020204" pitchFamily="34" charset="0"/>
              </a:rPr>
              <a:t> , Andrew D </a:t>
            </a:r>
            <a:r>
              <a:rPr lang="en-US" sz="6000" dirty="0" err="1" smtClean="0">
                <a:latin typeface="Frutiger Light Condensed" panose="020B0406020504020204" pitchFamily="34" charset="0"/>
              </a:rPr>
              <a:t>Wickert</a:t>
            </a:r>
            <a:endParaRPr lang="en-US" sz="6000" dirty="0" smtClean="0">
              <a:latin typeface="Frutiger Light Condensed" panose="020B0406020504020204" pitchFamily="34" charset="0"/>
            </a:endParaRPr>
          </a:p>
          <a:p>
            <a:pPr algn="ctr"/>
            <a:r>
              <a:rPr lang="en-US" sz="6000" i="1" dirty="0" smtClean="0">
                <a:latin typeface="Frutiger Light Condensed" panose="020B0406020504020204" pitchFamily="34" charset="0"/>
              </a:rPr>
              <a:t>Dept. of Earth Sciences, University of Minnesota Twin-Cities</a:t>
            </a:r>
            <a:endParaRPr lang="en-US" sz="6000" i="1" dirty="0">
              <a:latin typeface="Frutiger Light Condensed" panose="020B040602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3012" y="6509912"/>
            <a:ext cx="11767588" cy="1015663"/>
          </a:xfrm>
          <a:prstGeom prst="rect">
            <a:avLst/>
          </a:prstGeom>
          <a:solidFill>
            <a:srgbClr val="7A00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Introduction</a:t>
            </a:r>
            <a:endParaRPr lang="en-US" sz="6000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61858" y="6511682"/>
            <a:ext cx="11767588" cy="1015663"/>
          </a:xfrm>
          <a:prstGeom prst="rect">
            <a:avLst/>
          </a:prstGeom>
          <a:solidFill>
            <a:srgbClr val="7A00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Frutiger Light Condensed" panose="020B0406020504020204" pitchFamily="34" charset="0"/>
                <a:cs typeface="Times New Roman" panose="02020603050405020304" pitchFamily="18" charset="0"/>
              </a:rPr>
              <a:t>Sediment characterization</a:t>
            </a:r>
            <a:endParaRPr lang="en-US" sz="6000" dirty="0">
              <a:solidFill>
                <a:schemeClr val="bg1"/>
              </a:solidFill>
              <a:latin typeface="Frutiger Light Condensed" panose="020B040602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16612" y="6506144"/>
            <a:ext cx="11767589" cy="1015663"/>
          </a:xfrm>
          <a:prstGeom prst="rect">
            <a:avLst/>
          </a:prstGeom>
          <a:solidFill>
            <a:srgbClr val="7A00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Model fit and sensitivity analysis</a:t>
            </a:r>
            <a:endParaRPr lang="en-US" sz="6000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178752" y="21133812"/>
            <a:ext cx="11767589" cy="1015663"/>
          </a:xfrm>
          <a:prstGeom prst="rect">
            <a:avLst/>
          </a:prstGeom>
          <a:solidFill>
            <a:srgbClr val="7A00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Future work</a:t>
            </a:r>
            <a:endParaRPr lang="en-US" sz="6000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240412" y="25041566"/>
            <a:ext cx="11767589" cy="1015663"/>
          </a:xfrm>
          <a:prstGeom prst="rect">
            <a:avLst/>
          </a:prstGeom>
          <a:solidFill>
            <a:srgbClr val="7A00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References</a:t>
            </a:r>
            <a:endParaRPr lang="en-US" sz="6000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061" y="14222119"/>
            <a:ext cx="11767587" cy="1015663"/>
          </a:xfrm>
          <a:prstGeom prst="rect">
            <a:avLst/>
          </a:prstGeom>
          <a:solidFill>
            <a:srgbClr val="7A00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Methods</a:t>
            </a:r>
            <a:endParaRPr lang="en-US" sz="6000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3012" y="23967358"/>
            <a:ext cx="11767588" cy="1015663"/>
          </a:xfrm>
          <a:prstGeom prst="rect">
            <a:avLst/>
          </a:prstGeom>
          <a:solidFill>
            <a:srgbClr val="7A00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Data collection</a:t>
            </a:r>
            <a:endParaRPr lang="en-US" sz="6000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178752" y="16816408"/>
            <a:ext cx="11767588" cy="1111850"/>
          </a:xfrm>
          <a:prstGeom prst="rect">
            <a:avLst/>
          </a:prstGeom>
          <a:solidFill>
            <a:srgbClr val="7A00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Conclusions</a:t>
            </a:r>
            <a:endParaRPr lang="en-US" sz="6600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384" y="7871565"/>
            <a:ext cx="6065666" cy="4623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67538" y="7654142"/>
            <a:ext cx="6727501" cy="464306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6148972" y="26017455"/>
            <a:ext cx="120881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Frutiger Light Condensed" panose="020B0406020504020204" pitchFamily="34" charset="0"/>
              </a:rPr>
              <a:t>Farouki</a:t>
            </a:r>
            <a:r>
              <a:rPr lang="en-US" b="1" dirty="0" smtClean="0">
                <a:latin typeface="Frutiger Light Condensed" panose="020B0406020504020204" pitchFamily="34" charset="0"/>
              </a:rPr>
              <a:t>, O., 1961. </a:t>
            </a:r>
            <a:r>
              <a:rPr lang="en-US" i="1" dirty="0" smtClean="0">
                <a:latin typeface="Frutiger Light Condensed" panose="020B0406020504020204" pitchFamily="34" charset="0"/>
              </a:rPr>
              <a:t>Thermal properties of soils</a:t>
            </a:r>
            <a:r>
              <a:rPr lang="en-US" dirty="0" smtClean="0">
                <a:latin typeface="Frutiger Light Condensed" panose="020B0406020504020204" pitchFamily="34" charset="0"/>
              </a:rPr>
              <a:t>. United States Army Corps of Engineers Cold Regions Research and Engineering Laboratory.; </a:t>
            </a:r>
            <a:r>
              <a:rPr lang="en-US" b="1" dirty="0" smtClean="0">
                <a:latin typeface="Frutiger Light Condensed" panose="020B0406020504020204" pitchFamily="34" charset="0"/>
              </a:rPr>
              <a:t>Hayashi</a:t>
            </a:r>
            <a:r>
              <a:rPr lang="en-US" b="1" dirty="0">
                <a:latin typeface="Frutiger Light Condensed" panose="020B0406020504020204" pitchFamily="34" charset="0"/>
              </a:rPr>
              <a:t>, M. &amp; </a:t>
            </a:r>
            <a:r>
              <a:rPr lang="en-US" b="1" dirty="0" err="1">
                <a:latin typeface="Frutiger Light Condensed" panose="020B0406020504020204" pitchFamily="34" charset="0"/>
              </a:rPr>
              <a:t>Rosenberry</a:t>
            </a:r>
            <a:r>
              <a:rPr lang="en-US" b="1" dirty="0">
                <a:latin typeface="Frutiger Light Condensed" panose="020B0406020504020204" pitchFamily="34" charset="0"/>
              </a:rPr>
              <a:t>, D.O., 2002. </a:t>
            </a:r>
            <a:r>
              <a:rPr lang="en-US" dirty="0">
                <a:latin typeface="Frutiger Light Condensed" panose="020B0406020504020204" pitchFamily="34" charset="0"/>
              </a:rPr>
              <a:t>Effects of Groundwater Exchange on the Hydrology and Ecology on Surface Water. </a:t>
            </a:r>
            <a:r>
              <a:rPr lang="en-US" i="1" dirty="0">
                <a:latin typeface="Frutiger Light Condensed" panose="020B0406020504020204" pitchFamily="34" charset="0"/>
              </a:rPr>
              <a:t>Groundwater</a:t>
            </a:r>
            <a:r>
              <a:rPr lang="en-US" dirty="0" smtClean="0">
                <a:latin typeface="Frutiger Light Condensed" panose="020B0406020504020204" pitchFamily="34" charset="0"/>
              </a:rPr>
              <a:t>.; </a:t>
            </a:r>
            <a:r>
              <a:rPr lang="en-US" b="1" dirty="0" smtClean="0">
                <a:latin typeface="Frutiger Light Condensed" panose="020B0406020504020204" pitchFamily="34" charset="0"/>
              </a:rPr>
              <a:t>Healy</a:t>
            </a:r>
            <a:r>
              <a:rPr lang="en-US" b="1" dirty="0">
                <a:latin typeface="Frutiger Light Condensed" panose="020B0406020504020204" pitchFamily="34" charset="0"/>
              </a:rPr>
              <a:t>, R.W., and A.D. Ronan. 1996. </a:t>
            </a:r>
            <a:r>
              <a:rPr lang="en-US" dirty="0">
                <a:latin typeface="Frutiger Light Condensed" panose="020B0406020504020204" pitchFamily="34" charset="0"/>
              </a:rPr>
              <a:t>Documentation of computer program VS2DH for simulation of energy transport in variably saturated porous media – modification of the U.S. Geological Survey’s computer program VS2DT. </a:t>
            </a:r>
            <a:r>
              <a:rPr lang="en-US" i="1" dirty="0">
                <a:latin typeface="Frutiger Light Condensed" panose="020B0406020504020204" pitchFamily="34" charset="0"/>
              </a:rPr>
              <a:t>U.S. Geological Survey Water-Resources Investigations Report</a:t>
            </a:r>
            <a:r>
              <a:rPr lang="en-US" dirty="0" smtClean="0">
                <a:latin typeface="Frutiger Light Condensed" panose="020B0406020504020204" pitchFamily="34" charset="0"/>
              </a:rPr>
              <a:t>.; </a:t>
            </a:r>
            <a:r>
              <a:rPr lang="en-US" b="1" dirty="0" smtClean="0">
                <a:latin typeface="Frutiger Light Condensed" panose="020B0406020504020204" pitchFamily="34" charset="0"/>
              </a:rPr>
              <a:t>Koch </a:t>
            </a:r>
            <a:r>
              <a:rPr lang="en-US" b="1" dirty="0">
                <a:latin typeface="Frutiger Light Condensed" panose="020B0406020504020204" pitchFamily="34" charset="0"/>
              </a:rPr>
              <a:t>et al. 2015., </a:t>
            </a:r>
            <a:r>
              <a:rPr lang="en-US" dirty="0">
                <a:latin typeface="Frutiger Light Condensed" panose="020B0406020504020204" pitchFamily="34" charset="0"/>
              </a:rPr>
              <a:t>1DTempPro V2: New Features for Inferring Groundwater/Surface-Water Exchange</a:t>
            </a:r>
            <a:r>
              <a:rPr lang="en-US" i="1" dirty="0">
                <a:latin typeface="Frutiger Light Condensed" panose="020B0406020504020204" pitchFamily="34" charset="0"/>
              </a:rPr>
              <a:t>, Groundwater</a:t>
            </a:r>
            <a:r>
              <a:rPr lang="en-US" dirty="0" smtClean="0">
                <a:latin typeface="Frutiger Light Condensed" panose="020B0406020504020204" pitchFamily="34" charset="0"/>
              </a:rPr>
              <a:t>.; </a:t>
            </a:r>
            <a:r>
              <a:rPr lang="en-US" b="1" dirty="0" smtClean="0">
                <a:latin typeface="Frutiger Light Condensed" panose="020B0406020504020204" pitchFamily="34" charset="0"/>
              </a:rPr>
              <a:t>Kurtz</a:t>
            </a:r>
            <a:r>
              <a:rPr lang="en-US" b="1" dirty="0">
                <a:latin typeface="Frutiger Light Condensed" panose="020B0406020504020204" pitchFamily="34" charset="0"/>
              </a:rPr>
              <a:t>, A.M. et al., 2007. </a:t>
            </a:r>
            <a:r>
              <a:rPr lang="en-US" dirty="0">
                <a:latin typeface="Frutiger Light Condensed" panose="020B0406020504020204" pitchFamily="34" charset="0"/>
              </a:rPr>
              <a:t>The </a:t>
            </a:r>
            <a:r>
              <a:rPr lang="en-US" dirty="0" smtClean="0">
                <a:latin typeface="Frutiger Light Condensed" panose="020B0406020504020204" pitchFamily="34" charset="0"/>
              </a:rPr>
              <a:t>importance </a:t>
            </a:r>
            <a:r>
              <a:rPr lang="en-US" dirty="0">
                <a:latin typeface="Frutiger Light Condensed" panose="020B0406020504020204" pitchFamily="34" charset="0"/>
              </a:rPr>
              <a:t>of subsurface geology for water source and vegetation communities in Cherokee Marsh, Wisconsin. </a:t>
            </a:r>
            <a:r>
              <a:rPr lang="en-US" i="1" dirty="0">
                <a:latin typeface="Frutiger Light Condensed" panose="020B0406020504020204" pitchFamily="34" charset="0"/>
              </a:rPr>
              <a:t>Wetlands</a:t>
            </a:r>
            <a:r>
              <a:rPr lang="en-US" dirty="0" smtClean="0">
                <a:latin typeface="Frutiger Light Condensed" panose="020B0406020504020204" pitchFamily="34" charset="0"/>
              </a:rPr>
              <a:t>.; </a:t>
            </a:r>
            <a:r>
              <a:rPr lang="en-US" b="1" dirty="0" err="1" smtClean="0">
                <a:latin typeface="Frutiger Light Condensed" panose="020B0406020504020204" pitchFamily="34" charset="0"/>
              </a:rPr>
              <a:t>Mybro</a:t>
            </a:r>
            <a:r>
              <a:rPr lang="en-US" b="1" dirty="0" smtClean="0">
                <a:latin typeface="Frutiger Light Condensed" panose="020B0406020504020204" pitchFamily="34" charset="0"/>
              </a:rPr>
              <a:t>, A., 2013</a:t>
            </a:r>
            <a:r>
              <a:rPr lang="en-US" dirty="0" smtClean="0">
                <a:latin typeface="Frutiger Light Condensed" panose="020B0406020504020204" pitchFamily="34" charset="0"/>
              </a:rPr>
              <a:t>. Wild Rice Sulfate Standard Field Surveys 2011, 2012, 2013: Final Report. </a:t>
            </a:r>
            <a:r>
              <a:rPr lang="en-US" i="1" dirty="0" smtClean="0">
                <a:latin typeface="Frutiger Light Condensed" panose="020B0406020504020204" pitchFamily="34" charset="0"/>
              </a:rPr>
              <a:t>University of Minnesota</a:t>
            </a:r>
            <a:r>
              <a:rPr lang="en-US" dirty="0" smtClean="0">
                <a:latin typeface="Frutiger Light Condensed" panose="020B0406020504020204" pitchFamily="34" charset="0"/>
              </a:rPr>
              <a:t>.; </a:t>
            </a:r>
            <a:r>
              <a:rPr lang="en-US" b="1" dirty="0" err="1" smtClean="0">
                <a:latin typeface="Frutiger Light Condensed" panose="020B0406020504020204" pitchFamily="34" charset="0"/>
              </a:rPr>
              <a:t>Yourd</a:t>
            </a:r>
            <a:r>
              <a:rPr lang="en-US" b="1" dirty="0">
                <a:latin typeface="Frutiger Light Condensed" panose="020B0406020504020204" pitchFamily="34" charset="0"/>
              </a:rPr>
              <a:t>, A., 2017.</a:t>
            </a:r>
            <a:r>
              <a:rPr lang="en-US" dirty="0">
                <a:latin typeface="Frutiger Light Condensed" panose="020B0406020504020204" pitchFamily="34" charset="0"/>
              </a:rPr>
              <a:t> </a:t>
            </a:r>
            <a:r>
              <a:rPr lang="en-US" i="1" dirty="0">
                <a:latin typeface="Frutiger Light Condensed" panose="020B0406020504020204" pitchFamily="34" charset="0"/>
              </a:rPr>
              <a:t>Using reactive transport modeling to link hydrologic flux and root zone geochemistry at Second Creek, a sulfate enriched wild rice stream in northeastern Minnesota, Masters Thesis, University of Minnesota</a:t>
            </a:r>
            <a:r>
              <a:rPr lang="en-US" dirty="0">
                <a:latin typeface="Frutiger Light Condensed" panose="020B0406020504020204" pitchFamily="34" charset="0"/>
              </a:rPr>
              <a:t>.;  </a:t>
            </a:r>
            <a:r>
              <a:rPr lang="en-US" b="1" dirty="0" err="1" smtClean="0">
                <a:latin typeface="Frutiger Light Condensed" panose="020B0406020504020204" pitchFamily="34" charset="0"/>
              </a:rPr>
              <a:t>Wickert</a:t>
            </a:r>
            <a:r>
              <a:rPr lang="en-US" b="1" dirty="0" smtClean="0">
                <a:latin typeface="Frutiger Light Condensed" panose="020B0406020504020204" pitchFamily="34" charset="0"/>
              </a:rPr>
              <a:t>, A 2014. </a:t>
            </a:r>
            <a:r>
              <a:rPr lang="en-US" dirty="0" smtClean="0">
                <a:latin typeface="Frutiger Light Condensed" panose="020B0406020504020204" pitchFamily="34" charset="0"/>
              </a:rPr>
              <a:t>The </a:t>
            </a:r>
            <a:r>
              <a:rPr lang="en-US" dirty="0" err="1" smtClean="0">
                <a:latin typeface="Frutiger Light Condensed" panose="020B0406020504020204" pitchFamily="34" charset="0"/>
              </a:rPr>
              <a:t>Alog</a:t>
            </a:r>
            <a:r>
              <a:rPr lang="en-US" dirty="0" smtClean="0">
                <a:latin typeface="Frutiger Light Condensed" panose="020B0406020504020204" pitchFamily="34" charset="0"/>
              </a:rPr>
              <a:t>: inexpensive, Open Source, Automated Data Collection In the Field. </a:t>
            </a:r>
            <a:r>
              <a:rPr lang="en-US" i="1" dirty="0" smtClean="0">
                <a:latin typeface="Frutiger Light Condensed" panose="020B0406020504020204" pitchFamily="34" charset="0"/>
              </a:rPr>
              <a:t> The Bulletin of the Ecological Society of America</a:t>
            </a:r>
            <a:r>
              <a:rPr lang="en-US" b="1" dirty="0" smtClean="0">
                <a:latin typeface="Frutiger Light Condensed" panose="020B0406020504020204" pitchFamily="34" charset="0"/>
              </a:rPr>
              <a:t> Zheng, C. &amp; Bennett, G., 1995.</a:t>
            </a:r>
            <a:r>
              <a:rPr lang="en-US" dirty="0" smtClean="0">
                <a:latin typeface="Frutiger Light Condensed" panose="020B0406020504020204" pitchFamily="34" charset="0"/>
              </a:rPr>
              <a:t> </a:t>
            </a:r>
            <a:r>
              <a:rPr lang="en-US" i="1" dirty="0" smtClean="0">
                <a:latin typeface="Frutiger Light Condensed" panose="020B0406020504020204" pitchFamily="34" charset="0"/>
              </a:rPr>
              <a:t>Applied Contaminant Transport Modeling . </a:t>
            </a:r>
            <a:r>
              <a:rPr lang="en-US" dirty="0" smtClean="0">
                <a:latin typeface="Frutiger Light Condensed" panose="020B0406020504020204" pitchFamily="34" charset="0"/>
              </a:rPr>
              <a:t>John Wiley &amp; Sons.</a:t>
            </a:r>
            <a:endParaRPr lang="en-US" dirty="0">
              <a:latin typeface="Frutiger Light Condensed" panose="020B0406020504020204" pitchFamily="34" charset="0"/>
            </a:endParaRPr>
          </a:p>
          <a:p>
            <a:endParaRPr lang="en-US" dirty="0" smtClean="0">
              <a:latin typeface="Frutiger Light Condensed" panose="020B0406020504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0700" y="25066911"/>
            <a:ext cx="79047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Frutiger Light Condensed" panose="020B0406020504020204" pitchFamily="34" charset="0"/>
              </a:rPr>
              <a:t>Three </a:t>
            </a:r>
            <a:r>
              <a:rPr lang="en-US" sz="3200" dirty="0" smtClean="0">
                <a:latin typeface="Frutiger Light Condensed" panose="020B0406020504020204" pitchFamily="34" charset="0"/>
              </a:rPr>
              <a:t>temperature </a:t>
            </a:r>
            <a:r>
              <a:rPr lang="en-US" sz="3200" dirty="0">
                <a:latin typeface="Frutiger Light Condensed" panose="020B0406020504020204" pitchFamily="34" charset="0"/>
              </a:rPr>
              <a:t>probes were </a:t>
            </a:r>
            <a:r>
              <a:rPr lang="en-US" sz="3200" dirty="0" smtClean="0">
                <a:latin typeface="Frutiger Light Condensed" panose="020B0406020504020204" pitchFamily="34" charset="0"/>
              </a:rPr>
              <a:t>collocated with piezometers across the </a:t>
            </a:r>
            <a:r>
              <a:rPr lang="en-US" sz="3200" dirty="0" smtClean="0">
                <a:latin typeface="Frutiger Light Condensed" panose="020B0406020504020204" pitchFamily="34" charset="0"/>
              </a:rPr>
              <a:t>site</a:t>
            </a:r>
            <a:endParaRPr lang="en-US" sz="3200" dirty="0" smtClean="0">
              <a:latin typeface="Frutiger Light Condensed" panose="020B040602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Pressure and temperature </a:t>
            </a:r>
            <a:r>
              <a:rPr lang="en-US" sz="3200" dirty="0" smtClean="0">
                <a:latin typeface="Frutiger Light Condensed" panose="020B0406020504020204" pitchFamily="34" charset="0"/>
              </a:rPr>
              <a:t>were </a:t>
            </a:r>
            <a:r>
              <a:rPr lang="en-US" sz="3200" dirty="0" smtClean="0">
                <a:latin typeface="Frutiger Light Condensed" panose="020B0406020504020204" pitchFamily="34" charset="0"/>
              </a:rPr>
              <a:t>measured at 15 </a:t>
            </a:r>
            <a:r>
              <a:rPr lang="en-US" sz="3200" dirty="0">
                <a:latin typeface="Frutiger Light Condensed" panose="020B0406020504020204" pitchFamily="34" charset="0"/>
              </a:rPr>
              <a:t>minute intervals to capture diurnal variability </a:t>
            </a:r>
            <a:r>
              <a:rPr lang="en-US" sz="3200" dirty="0" smtClean="0">
                <a:latin typeface="Frutiger Light Condensed" panose="020B0406020504020204" pitchFamily="34" charset="0"/>
              </a:rPr>
              <a:t>over the summer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Data </a:t>
            </a:r>
            <a:r>
              <a:rPr lang="en-US" sz="3200" dirty="0" smtClean="0">
                <a:latin typeface="Frutiger Light Condensed" panose="020B0406020504020204" pitchFamily="34" charset="0"/>
              </a:rPr>
              <a:t>was collected </a:t>
            </a:r>
            <a:r>
              <a:rPr lang="en-US" sz="3200" dirty="0" smtClean="0">
                <a:latin typeface="Frutiger Light Condensed" panose="020B0406020504020204" pitchFamily="34" charset="0"/>
              </a:rPr>
              <a:t>using low cost, open source data loggers developed in house  [</a:t>
            </a:r>
            <a:r>
              <a:rPr lang="en-US" sz="3200" dirty="0" err="1" smtClean="0">
                <a:latin typeface="Frutiger Light Condensed" panose="020B0406020504020204" pitchFamily="34" charset="0"/>
              </a:rPr>
              <a:t>Wickert</a:t>
            </a:r>
            <a:r>
              <a:rPr lang="en-US" sz="3200" dirty="0" smtClean="0">
                <a:latin typeface="Frutiger Light Condensed" panose="020B0406020504020204" pitchFamily="34" charset="0"/>
              </a:rPr>
              <a:t>, 2014]</a:t>
            </a:r>
            <a:endParaRPr lang="en-US" sz="3200" dirty="0">
              <a:latin typeface="Frutiger Light Condensed" panose="020B0406020504020204" pitchFamily="34" charset="0"/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 flipV="1">
            <a:off x="27827411" y="3950267"/>
            <a:ext cx="15065612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561858" y="18374108"/>
            <a:ext cx="11767588" cy="1015663"/>
          </a:xfrm>
          <a:prstGeom prst="rect">
            <a:avLst/>
          </a:prstGeom>
          <a:solidFill>
            <a:srgbClr val="7A00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Results</a:t>
            </a:r>
            <a:endParaRPr lang="en-US" sz="6000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1927" y="10748202"/>
            <a:ext cx="1362075" cy="14859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076051" y="7693629"/>
            <a:ext cx="52440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u="sng" dirty="0">
                <a:latin typeface="Frutiger Light Condensed" panose="020B0406020504020204" pitchFamily="34" charset="0"/>
              </a:rPr>
              <a:t>Motivation</a:t>
            </a:r>
            <a:r>
              <a:rPr lang="en-US" sz="3200" dirty="0">
                <a:latin typeface="Frutiger Light Condensed" panose="020B0406020504020204" pitchFamily="34" charset="0"/>
              </a:rPr>
              <a:t>: understand how mining derived sulfate affects biogeochemical cycling in first order streams on </a:t>
            </a:r>
            <a:r>
              <a:rPr lang="en-US" sz="3200" dirty="0" smtClean="0">
                <a:latin typeface="Frutiger Light Condensed" panose="020B0406020504020204" pitchFamily="34" charset="0"/>
              </a:rPr>
              <a:t>Minnesota’s </a:t>
            </a:r>
            <a:r>
              <a:rPr lang="en-US" sz="3200" dirty="0">
                <a:latin typeface="Frutiger Light Condensed" panose="020B0406020504020204" pitchFamily="34" charset="0"/>
              </a:rPr>
              <a:t>iron </a:t>
            </a:r>
            <a:r>
              <a:rPr lang="en-US" sz="3200" dirty="0" smtClean="0">
                <a:latin typeface="Frutiger Light Condensed" panose="020B0406020504020204" pitchFamily="34" charset="0"/>
              </a:rPr>
              <a:t>range. The geochemical gradient is controlled by surface </a:t>
            </a:r>
            <a:r>
              <a:rPr lang="en-US" sz="3200" dirty="0" smtClean="0">
                <a:latin typeface="Frutiger Light Condensed" panose="020B0406020504020204" pitchFamily="34" charset="0"/>
              </a:rPr>
              <a:t>water-groundwater </a:t>
            </a:r>
            <a:r>
              <a:rPr lang="en-US" sz="3200" dirty="0" smtClean="0">
                <a:latin typeface="Frutiger Light Condensed" panose="020B0406020504020204" pitchFamily="34" charset="0"/>
              </a:rPr>
              <a:t>exchange (</a:t>
            </a:r>
            <a:r>
              <a:rPr lang="en-US" sz="3200" dirty="0" err="1" smtClean="0">
                <a:latin typeface="Frutiger Light Condensed" panose="020B0406020504020204" pitchFamily="34" charset="0"/>
              </a:rPr>
              <a:t>hyporheic</a:t>
            </a:r>
            <a:r>
              <a:rPr lang="en-US" sz="3200" dirty="0" smtClean="0">
                <a:latin typeface="Frutiger Light Condensed" panose="020B0406020504020204" pitchFamily="34" charset="0"/>
              </a:rPr>
              <a:t> flux) [</a:t>
            </a:r>
            <a:r>
              <a:rPr lang="en-US" sz="3200" dirty="0">
                <a:latin typeface="Frutiger Light Condensed" panose="020B0406020504020204" pitchFamily="34" charset="0"/>
              </a:rPr>
              <a:t>Hayashi &amp; </a:t>
            </a:r>
            <a:r>
              <a:rPr lang="en-US" sz="3200" dirty="0" err="1">
                <a:latin typeface="Frutiger Light Condensed" panose="020B0406020504020204" pitchFamily="34" charset="0"/>
              </a:rPr>
              <a:t>Rosenberry</a:t>
            </a:r>
            <a:r>
              <a:rPr lang="en-US" sz="3200" dirty="0">
                <a:latin typeface="Frutiger Light Condensed" panose="020B0406020504020204" pitchFamily="34" charset="0"/>
              </a:rPr>
              <a:t> 2002; Kurtz et al. </a:t>
            </a:r>
            <a:r>
              <a:rPr lang="en-US" sz="3200" dirty="0" smtClean="0">
                <a:latin typeface="Frutiger Light Condensed" panose="020B0406020504020204" pitchFamily="34" charset="0"/>
              </a:rPr>
              <a:t>2007]</a:t>
            </a:r>
            <a:endParaRPr lang="en-US" sz="3200" dirty="0" smtClean="0">
              <a:latin typeface="Frutiger Light Condensed" panose="020B040602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/>
              <p:cNvSpPr/>
              <p:nvPr/>
            </p:nvSpPr>
            <p:spPr>
              <a:xfrm>
                <a:off x="5393674" y="15878483"/>
                <a:ext cx="8148699" cy="10176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Frutiger Light Condensed" panose="020B0406020504020204" pitchFamily="34" charset="0"/>
                </a:endParaRPr>
              </a:p>
              <a:p>
                <a:endParaRPr lang="en-US" sz="2000" dirty="0">
                  <a:latin typeface="Frutiger Light Condensed" panose="020B0406020504020204" pitchFamily="34" charset="0"/>
                </a:endParaRPr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674" y="15878483"/>
                <a:ext cx="8148699" cy="101765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4636602"/>
                  </p:ext>
                </p:extLst>
              </p:nvPr>
            </p:nvGraphicFramePr>
            <p:xfrm>
              <a:off x="9424315" y="18245816"/>
              <a:ext cx="2920085" cy="5572497"/>
            </p:xfrm>
            <a:graphic>
              <a:graphicData uri="http://schemas.openxmlformats.org/drawingml/2006/table">
                <a:tbl>
                  <a:tblPr firstRow="1" firstCol="1" bandRow="1">
                    <a:tableStyleId>{5202B0CA-FC54-4496-8BCA-5EF66A818D29}</a:tableStyleId>
                  </a:tblPr>
                  <a:tblGrid>
                    <a:gridCol w="1806243"/>
                    <a:gridCol w="1113842"/>
                  </a:tblGrid>
                  <a:tr h="48157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u="sng" dirty="0">
                              <a:solidFill>
                                <a:schemeClr val="tx1"/>
                              </a:solidFill>
                              <a:effectLst/>
                              <a:latin typeface="Frutiger Light Condensed" panose="020B0406020504020204" pitchFamily="34" charset="0"/>
                            </a:rPr>
                            <a:t>Parameter</a:t>
                          </a:r>
                          <a:endParaRPr lang="en-US" sz="1800" b="1" u="sng" dirty="0">
                            <a:solidFill>
                              <a:schemeClr val="tx1"/>
                            </a:solidFill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u="sng" dirty="0">
                              <a:solidFill>
                                <a:schemeClr val="tx1"/>
                              </a:solidFill>
                              <a:effectLst/>
                              <a:latin typeface="Frutiger Light Condensed" panose="020B0406020504020204" pitchFamily="34" charset="0"/>
                            </a:rPr>
                            <a:t>Symbol</a:t>
                          </a:r>
                          <a:endParaRPr lang="en-US" sz="1800" b="1" u="sng" dirty="0">
                            <a:solidFill>
                              <a:schemeClr val="tx1"/>
                            </a:solidFill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8486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Hydraulic </a:t>
                          </a: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</a:rPr>
                            <a:t>conductivity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3478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Porosity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>
                              <a:effectLst/>
                              <a:latin typeface="Frutiger Light Condensed" panose="020B0406020504020204" pitchFamily="34" charset="0"/>
                            </a:rPr>
                            <a:t>φ</a:t>
                          </a:r>
                          <a:endParaRPr lang="en-US" sz="1800" b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70924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Saturated </a:t>
                          </a: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</a:rPr>
                            <a:t>thermal conductivity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82061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Sediment </a:t>
                          </a: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</a:rPr>
                            <a:t>heat capacity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4403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Water heat capacity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6191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</a:rPr>
                            <a:t>head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6499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err="1" smtClean="0">
                              <a:effectLst/>
                              <a:latin typeface="Frutiger Light Condensed" panose="020B0406020504020204" pitchFamily="34" charset="0"/>
                            </a:rPr>
                            <a:t>Dispersivity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α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142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err="1">
                              <a:effectLst/>
                              <a:latin typeface="Frutiger Light Condensed" panose="020B0406020504020204" pitchFamily="34" charset="0"/>
                            </a:rPr>
                            <a:t>Hyporheic</a:t>
                          </a: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 flux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5621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Temperature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4636602"/>
                  </p:ext>
                </p:extLst>
              </p:nvPr>
            </p:nvGraphicFramePr>
            <p:xfrm>
              <a:off x="9424315" y="18245816"/>
              <a:ext cx="2920085" cy="5572497"/>
            </p:xfrm>
            <a:graphic>
              <a:graphicData uri="http://schemas.openxmlformats.org/drawingml/2006/table">
                <a:tbl>
                  <a:tblPr firstRow="1" firstCol="1" bandRow="1">
                    <a:tableStyleId>{5202B0CA-FC54-4496-8BCA-5EF66A818D29}</a:tableStyleId>
                  </a:tblPr>
                  <a:tblGrid>
                    <a:gridCol w="1806243"/>
                    <a:gridCol w="1113842"/>
                  </a:tblGrid>
                  <a:tr h="48157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u="sng" dirty="0">
                              <a:solidFill>
                                <a:schemeClr val="tx1"/>
                              </a:solidFill>
                              <a:effectLst/>
                              <a:latin typeface="Frutiger Light Condensed" panose="020B0406020504020204" pitchFamily="34" charset="0"/>
                            </a:rPr>
                            <a:t>Parameter</a:t>
                          </a:r>
                          <a:endParaRPr lang="en-US" sz="1800" b="1" u="sng" dirty="0">
                            <a:solidFill>
                              <a:schemeClr val="tx1"/>
                            </a:solidFill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u="sng" dirty="0">
                              <a:solidFill>
                                <a:schemeClr val="tx1"/>
                              </a:solidFill>
                              <a:effectLst/>
                              <a:latin typeface="Frutiger Light Condensed" panose="020B0406020504020204" pitchFamily="34" charset="0"/>
                            </a:rPr>
                            <a:t>Symbol</a:t>
                          </a:r>
                          <a:endParaRPr lang="en-US" sz="1800" b="1" u="sng" dirty="0">
                            <a:solidFill>
                              <a:schemeClr val="tx1"/>
                            </a:solidFill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8486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Hydraulic </a:t>
                          </a: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</a:rPr>
                            <a:t>conductivity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2"/>
                          <a:stretch>
                            <a:fillRect l="-162842" t="-81416" r="-1639" b="-641593"/>
                          </a:stretch>
                        </a:blipFill>
                      </a:tcPr>
                    </a:tc>
                  </a:tr>
                  <a:tr h="43478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Porosity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>
                              <a:effectLst/>
                              <a:latin typeface="Frutiger Light Condensed" panose="020B0406020504020204" pitchFamily="34" charset="0"/>
                            </a:rPr>
                            <a:t>φ</a:t>
                          </a:r>
                          <a:endParaRPr lang="en-US" sz="1800" b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70924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Saturated </a:t>
                          </a: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</a:rPr>
                            <a:t>thermal conductivity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2"/>
                          <a:stretch>
                            <a:fillRect l="-162842" t="-237931" r="-1639" b="-463793"/>
                          </a:stretch>
                        </a:blipFill>
                      </a:tcPr>
                    </a:tc>
                  </a:tr>
                  <a:tr h="82061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Sediment </a:t>
                          </a: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</a:rPr>
                            <a:t>heat capacity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2"/>
                          <a:stretch>
                            <a:fillRect l="-162842" t="-290370" r="-1639" b="-298519"/>
                          </a:stretch>
                        </a:blipFill>
                      </a:tcPr>
                    </a:tc>
                  </a:tr>
                  <a:tr h="44403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Water heat capacity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2"/>
                          <a:stretch>
                            <a:fillRect l="-162842" t="-721918" r="-1639" b="-452055"/>
                          </a:stretch>
                        </a:blipFill>
                      </a:tcPr>
                    </a:tc>
                  </a:tr>
                  <a:tr h="46191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</a:rPr>
                            <a:t>head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2"/>
                          <a:stretch>
                            <a:fillRect l="-162842" t="-789474" r="-1639" b="-334211"/>
                          </a:stretch>
                        </a:blipFill>
                      </a:tcPr>
                    </a:tc>
                  </a:tr>
                  <a:tr h="46499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err="1" smtClean="0">
                              <a:effectLst/>
                              <a:latin typeface="Frutiger Light Condensed" panose="020B0406020504020204" pitchFamily="34" charset="0"/>
                            </a:rPr>
                            <a:t>Dispersivity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α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142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err="1">
                              <a:effectLst/>
                              <a:latin typeface="Frutiger Light Condensed" panose="020B0406020504020204" pitchFamily="34" charset="0"/>
                            </a:rPr>
                            <a:t>Hyporheic</a:t>
                          </a: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 flux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2"/>
                          <a:stretch>
                            <a:fillRect l="-162842" t="-744554" r="-1639" b="-76238"/>
                          </a:stretch>
                        </a:blipFill>
                      </a:tcPr>
                    </a:tc>
                  </a:tr>
                  <a:tr h="45621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Temperature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2"/>
                          <a:stretch>
                            <a:fillRect l="-162842" t="-1137333" r="-1639" b="-2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8595484" y="17293357"/>
            <a:ext cx="384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/>
              <p:cNvSpPr/>
              <p:nvPr/>
            </p:nvSpPr>
            <p:spPr>
              <a:xfrm>
                <a:off x="15426908" y="16848390"/>
                <a:ext cx="2705805" cy="7876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𝑆𝑖</m:t>
                              </m:r>
                            </m:sub>
                          </m:sSub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𝑆𝑜𝑚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𝑆𝑜𝑚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6908" y="16848390"/>
                <a:ext cx="2705805" cy="78765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19513896" y="16950414"/>
                <a:ext cx="38303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𝑆𝑖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𝑆𝑖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𝑆𝑜𝑚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𝑆𝑜𝑚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3896" y="16950414"/>
                <a:ext cx="3830344" cy="461665"/>
              </a:xfrm>
              <a:prstGeom prst="rect">
                <a:avLst/>
              </a:prstGeom>
              <a:blipFill rotWithShape="0">
                <a:blip r:embed="rId1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16843251" y="9839794"/>
            <a:ext cx="2054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Wetland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8702378" y="9543114"/>
            <a:ext cx="16417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Stream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 Channel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734181" y="9585872"/>
            <a:ext cx="15488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Stream </a:t>
            </a:r>
          </a:p>
          <a:p>
            <a:r>
              <a:rPr lang="en-US" sz="3200" dirty="0">
                <a:solidFill>
                  <a:schemeClr val="bg1"/>
                </a:solidFill>
              </a:rPr>
              <a:t>C</a:t>
            </a:r>
            <a:r>
              <a:rPr lang="en-US" sz="3200" dirty="0" smtClean="0">
                <a:solidFill>
                  <a:schemeClr val="bg1"/>
                </a:solidFill>
              </a:rPr>
              <a:t>hannel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61530" y="15308533"/>
            <a:ext cx="6427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latin typeface="Frutiger Light Condensed" panose="020B0406020504020204" pitchFamily="34" charset="0"/>
              </a:rPr>
              <a:t>Forward model governing equation</a:t>
            </a:r>
            <a:endParaRPr lang="en-US" sz="2400" u="sng" dirty="0">
              <a:latin typeface="Frutiger Light Condensed" panose="020B0406020504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68440" y="15811642"/>
            <a:ext cx="5806440" cy="2038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23469" y="17502714"/>
            <a:ext cx="31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rutiger Light Condensed" panose="020B0406020504020204" pitchFamily="34" charset="0"/>
              </a:rPr>
              <a:t>[Healy</a:t>
            </a:r>
            <a:r>
              <a:rPr lang="en-US" dirty="0">
                <a:latin typeface="Frutiger Light Condensed" panose="020B0406020504020204" pitchFamily="34" charset="0"/>
              </a:rPr>
              <a:t>, R.W., and A.D. Ronan. </a:t>
            </a:r>
            <a:r>
              <a:rPr lang="en-US" dirty="0" smtClean="0">
                <a:latin typeface="Frutiger Light Condensed" panose="020B0406020504020204" pitchFamily="34" charset="0"/>
              </a:rPr>
              <a:t>1996]</a:t>
            </a:r>
            <a:endParaRPr lang="en-US" dirty="0">
              <a:latin typeface="Frutiger Light Condensed" panose="020B0406020504020204" pitchFamily="34" charset="0"/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14314"/>
              </p:ext>
            </p:extLst>
          </p:nvPr>
        </p:nvGraphicFramePr>
        <p:xfrm>
          <a:off x="15813461" y="19471389"/>
          <a:ext cx="7891250" cy="2109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72958"/>
                <a:gridCol w="4818292"/>
              </a:tblGrid>
              <a:tr h="527367">
                <a:tc>
                  <a:txBody>
                    <a:bodyPr/>
                    <a:lstStyle/>
                    <a:p>
                      <a:r>
                        <a:rPr lang="en-US" sz="2800" b="1" u="sng" dirty="0" smtClean="0">
                          <a:latin typeface="Frutiger Light Condensed" panose="020B0406020504020204" pitchFamily="34" charset="0"/>
                        </a:rPr>
                        <a:t>Location</a:t>
                      </a:r>
                      <a:endParaRPr lang="en-US" sz="2800" b="1" u="sng" dirty="0">
                        <a:latin typeface="Frutiger Light Condensed" panose="020B040602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u="sng" dirty="0" smtClean="0">
                          <a:latin typeface="Frutiger Light Condensed" panose="020B0406020504020204" pitchFamily="34" charset="0"/>
                        </a:rPr>
                        <a:t>Hydraulic conductivity, m/d</a:t>
                      </a:r>
                      <a:endParaRPr lang="en-US" sz="2800" b="1" u="sng" dirty="0">
                        <a:latin typeface="Frutiger Light Condensed" panose="020B040602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367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Frutiger Light Condensed" panose="020B0406020504020204" pitchFamily="34" charset="0"/>
                        </a:rPr>
                        <a:t>West wetland</a:t>
                      </a:r>
                      <a:endParaRPr lang="en-US" sz="2800" dirty="0">
                        <a:latin typeface="Frutiger Light Condensed" panose="020B040602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Frutiger Light Condensed" panose="020B0406020504020204" pitchFamily="34" charset="0"/>
                        </a:rPr>
                        <a:t>0.07</a:t>
                      </a:r>
                      <a:endParaRPr lang="en-US" sz="2800" dirty="0">
                        <a:latin typeface="Frutiger Light Condensed" panose="020B040602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367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Frutiger Light Condensed" panose="020B0406020504020204" pitchFamily="34" charset="0"/>
                        </a:rPr>
                        <a:t>Stream</a:t>
                      </a:r>
                      <a:r>
                        <a:rPr lang="en-US" sz="2800" baseline="0" dirty="0" smtClean="0">
                          <a:latin typeface="Frutiger Light Condensed" panose="020B0406020504020204" pitchFamily="34" charset="0"/>
                        </a:rPr>
                        <a:t> west</a:t>
                      </a:r>
                      <a:endParaRPr lang="en-US" sz="2800" dirty="0">
                        <a:latin typeface="Frutiger Light Condensed" panose="020B040602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Frutiger Light Condensed" panose="020B0406020504020204" pitchFamily="34" charset="0"/>
                        </a:rPr>
                        <a:t>0.04</a:t>
                      </a:r>
                      <a:endParaRPr lang="en-US" sz="2800" dirty="0">
                        <a:latin typeface="Frutiger Light Condensed" panose="020B040602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367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Frutiger Light Condensed" panose="020B0406020504020204" pitchFamily="34" charset="0"/>
                        </a:rPr>
                        <a:t>Stream center</a:t>
                      </a:r>
                      <a:endParaRPr lang="en-US" sz="2800" dirty="0">
                        <a:latin typeface="Frutiger Light Condensed" panose="020B040602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Frutiger Light Condensed" panose="020B0406020504020204" pitchFamily="34" charset="0"/>
                        </a:rPr>
                        <a:t>0.18</a:t>
                      </a:r>
                      <a:endParaRPr lang="en-US" sz="2800" dirty="0">
                        <a:latin typeface="Frutiger Light Condensed" panose="020B040602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26316612" y="22089202"/>
            <a:ext cx="117675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Similar data with higher spatial resolution, and longer </a:t>
            </a:r>
            <a:r>
              <a:rPr lang="en-US" sz="3200" dirty="0" smtClean="0">
                <a:latin typeface="Frutiger Light Condensed" panose="020B0406020504020204" pitchFamily="34" charset="0"/>
              </a:rPr>
              <a:t>collection time (May–</a:t>
            </a:r>
            <a:r>
              <a:rPr lang="en-US" sz="3200" dirty="0" smtClean="0">
                <a:latin typeface="Frutiger Light Condensed" panose="020B0406020504020204" pitchFamily="34" charset="0"/>
              </a:rPr>
              <a:t>O</a:t>
            </a:r>
            <a:r>
              <a:rPr lang="en-US" sz="3200" dirty="0" smtClean="0">
                <a:latin typeface="Frutiger Light Condensed" panose="020B0406020504020204" pitchFamily="34" charset="0"/>
              </a:rPr>
              <a:t>ctober</a:t>
            </a:r>
            <a:r>
              <a:rPr lang="en-US" sz="3200" dirty="0" smtClean="0">
                <a:latin typeface="Frutiger Light Condensed" panose="020B0406020504020204" pitchFamily="34" charset="0"/>
              </a:rPr>
              <a:t>) was collected in 2017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2017 data includes a long term flux reversal and could improve  heterogeneity resolution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2018 field campaign potential: unique parameterization based on sediment collected at each probe location</a:t>
            </a:r>
            <a:endParaRPr lang="en-US" sz="3200" dirty="0">
              <a:latin typeface="Frutiger Light Condensed" panose="020B0406020504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271242" y="17918052"/>
            <a:ext cx="115454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Flux in the </a:t>
            </a:r>
            <a:r>
              <a:rPr lang="en-US" sz="3200" dirty="0" err="1" smtClean="0">
                <a:latin typeface="Frutiger Light Condensed" panose="020B0406020504020204" pitchFamily="34" charset="0"/>
              </a:rPr>
              <a:t>hyporheic</a:t>
            </a:r>
            <a:r>
              <a:rPr lang="en-US" sz="3200" dirty="0" smtClean="0">
                <a:latin typeface="Frutiger Light Condensed" panose="020B0406020504020204" pitchFamily="34" charset="0"/>
              </a:rPr>
              <a:t> zone is consistently </a:t>
            </a:r>
            <a:r>
              <a:rPr lang="en-US" sz="3200" dirty="0" smtClean="0">
                <a:latin typeface="Frutiger Light Condensed" panose="020B0406020504020204" pitchFamily="34" charset="0"/>
              </a:rPr>
              <a:t>upward </a:t>
            </a:r>
            <a:r>
              <a:rPr lang="en-US" sz="3200" dirty="0" smtClean="0">
                <a:latin typeface="Frutiger Light Condensed" panose="020B0406020504020204" pitchFamily="34" charset="0"/>
              </a:rPr>
              <a:t>throughout the summer so groundwater influences geochemistry in the streambed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Flux is spatially variable due to sediment heterogeneity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The lowest magnitude of flux occurs in the stream channel rather than the wetland.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The influence of precipitation on </a:t>
            </a:r>
            <a:r>
              <a:rPr lang="en-US" sz="3200" dirty="0" err="1" smtClean="0">
                <a:latin typeface="Frutiger Light Condensed" panose="020B0406020504020204" pitchFamily="34" charset="0"/>
              </a:rPr>
              <a:t>hyporheic</a:t>
            </a:r>
            <a:r>
              <a:rPr lang="en-US" sz="3200" dirty="0" smtClean="0">
                <a:latin typeface="Frutiger Light Condensed" panose="020B0406020504020204" pitchFamily="34" charset="0"/>
              </a:rPr>
              <a:t> flux is seasonally dependent</a:t>
            </a:r>
            <a:endParaRPr lang="en-US" sz="3200" dirty="0">
              <a:latin typeface="Frutiger Light Condensed" panose="020B0406020504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208158" y="12347930"/>
            <a:ext cx="121966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Models fit the observed profiles well with average error between 0.09 and 0.17 degrees 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Input parameter values were chosen to minimize model misfit.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Sensitivity testing matched intuition for </a:t>
            </a:r>
            <a:r>
              <a:rPr lang="en-US" sz="3200" dirty="0" err="1" smtClean="0">
                <a:latin typeface="Frutiger Light Condensed" panose="020B0406020504020204" pitchFamily="34" charset="0"/>
              </a:rPr>
              <a:t>dispersivity</a:t>
            </a:r>
            <a:r>
              <a:rPr lang="en-US" sz="3200" dirty="0" smtClean="0">
                <a:latin typeface="Frutiger Light Condensed" panose="020B0406020504020204" pitchFamily="34" charset="0"/>
              </a:rPr>
              <a:t> and thermal conductivity:</a:t>
            </a:r>
          </a:p>
          <a:p>
            <a:pPr marL="914400" lvl="1" indent="-457200">
              <a:buFont typeface="Frutiger Light Condensed" panose="020B0406020504020204" pitchFamily="34" charset="0"/>
              <a:buChar char="–"/>
            </a:pPr>
            <a:r>
              <a:rPr lang="en-US" sz="3200" dirty="0" smtClean="0">
                <a:latin typeface="Frutiger Light Condensed" panose="020B0406020504020204" pitchFamily="34" charset="0"/>
              </a:rPr>
              <a:t>At high </a:t>
            </a:r>
            <a:r>
              <a:rPr lang="en-US" sz="3200" dirty="0" err="1" smtClean="0">
                <a:latin typeface="Frutiger Light Condensed" panose="020B0406020504020204" pitchFamily="34" charset="0"/>
              </a:rPr>
              <a:t>dispersivity</a:t>
            </a:r>
            <a:r>
              <a:rPr lang="en-US" sz="3200" dirty="0" smtClean="0">
                <a:latin typeface="Frutiger Light Condensed" panose="020B0406020504020204" pitchFamily="34" charset="0"/>
              </a:rPr>
              <a:t>, low </a:t>
            </a:r>
            <a:r>
              <a:rPr lang="en-US" sz="3200" dirty="0" smtClean="0">
                <a:latin typeface="Frutiger Light Condensed" panose="020B0406020504020204" pitchFamily="34" charset="0"/>
              </a:rPr>
              <a:t>upward </a:t>
            </a:r>
            <a:r>
              <a:rPr lang="en-US" sz="3200" dirty="0" smtClean="0">
                <a:latin typeface="Frutiger Light Condensed" panose="020B0406020504020204" pitchFamily="34" charset="0"/>
              </a:rPr>
              <a:t>flux is required and dispersity is the dominant mode of heat transport.</a:t>
            </a:r>
            <a:endParaRPr lang="en-US" sz="3200" dirty="0">
              <a:latin typeface="Frutiger Light Condensed" panose="020B0406020504020204" pitchFamily="34" charset="0"/>
            </a:endParaRPr>
          </a:p>
          <a:p>
            <a:pPr marL="914400" lvl="1" indent="-457200">
              <a:buFont typeface="Frutiger Light Condensed" panose="020B0406020504020204" pitchFamily="34" charset="0"/>
              <a:buChar char="–"/>
            </a:pPr>
            <a:r>
              <a:rPr lang="en-US" sz="3200" dirty="0" smtClean="0">
                <a:latin typeface="Frutiger Light Condensed" panose="020B0406020504020204" pitchFamily="34" charset="0"/>
              </a:rPr>
              <a:t>As thermal conductivity increases, larger </a:t>
            </a:r>
            <a:r>
              <a:rPr lang="en-US" sz="3200" dirty="0" smtClean="0">
                <a:latin typeface="Frutiger Light Condensed" panose="020B0406020504020204" pitchFamily="34" charset="0"/>
              </a:rPr>
              <a:t>upward </a:t>
            </a:r>
            <a:r>
              <a:rPr lang="en-US" sz="3200" dirty="0" smtClean="0">
                <a:latin typeface="Frutiger Light Condensed" panose="020B0406020504020204" pitchFamily="34" charset="0"/>
              </a:rPr>
              <a:t>flux Is required to counteract downward heat diffusion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Saturated heat capacity is relatively insensitive compared to site variability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725645" y="12099209"/>
            <a:ext cx="18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[</a:t>
            </a:r>
            <a:r>
              <a:rPr lang="en-US" dirty="0" err="1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Yourd</a:t>
            </a:r>
            <a:r>
              <a:rPr lang="en-US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, 2017]</a:t>
            </a:r>
            <a:endParaRPr lang="en-US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314600" y="11978598"/>
            <a:ext cx="18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[</a:t>
            </a:r>
            <a:r>
              <a:rPr lang="en-US" dirty="0" err="1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Yourd</a:t>
            </a:r>
            <a:r>
              <a:rPr lang="en-US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, 2017]</a:t>
            </a:r>
            <a:endParaRPr lang="en-US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1199" y="17968000"/>
            <a:ext cx="947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latin typeface="Frutiger Light Condensed" panose="020B0406020504020204" pitchFamily="34" charset="0"/>
              </a:rPr>
              <a:t>Estimating K by fitting model to observations using 1DTempPro</a:t>
            </a:r>
            <a:endParaRPr lang="en-US" sz="2400" u="sng" dirty="0">
              <a:latin typeface="Frutiger Light Condensed" panose="020B040602050402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796249" y="16507018"/>
            <a:ext cx="46904" cy="601484"/>
          </a:xfrm>
          <a:prstGeom prst="straightConnector1">
            <a:avLst/>
          </a:prstGeom>
          <a:ln>
            <a:solidFill>
              <a:srgbClr val="7A00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2691" y="15625277"/>
            <a:ext cx="56160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Hydraulic conductivity is estimated by reducing the residual between an observed temperature profile and a modeled profile</a:t>
            </a:r>
            <a:endParaRPr lang="en-US" sz="3200" dirty="0">
              <a:latin typeface="Frutiger Light Condensed" panose="020B0406020504020204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8720" y="7603540"/>
            <a:ext cx="3904308" cy="3904308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>
          <a:xfrm>
            <a:off x="29825315" y="10675147"/>
            <a:ext cx="260943" cy="302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338774" y="10428886"/>
            <a:ext cx="160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Frutiger Light Condensed" panose="020B0406020504020204" pitchFamily="34" charset="0"/>
              </a:rPr>
              <a:t>Model failure</a:t>
            </a:r>
            <a:endParaRPr lang="en-US" sz="1400" dirty="0">
              <a:latin typeface="Frutiger Light Condensed" panose="020B0406020504020204" pitchFamily="34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168" y="25297590"/>
            <a:ext cx="3534496" cy="3534496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621" y="25862667"/>
            <a:ext cx="664464" cy="1837944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22262601" y="25440990"/>
            <a:ext cx="551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rutiger Light Condensed" panose="020B0406020504020204" pitchFamily="34" charset="0"/>
              </a:rPr>
              <a:t>Embarrass, MN</a:t>
            </a:r>
          </a:p>
          <a:p>
            <a:r>
              <a:rPr lang="en-US" dirty="0" smtClean="0">
                <a:latin typeface="Frutiger Light Condensed" panose="020B0406020504020204" pitchFamily="34" charset="0"/>
              </a:rPr>
              <a:t>weather station</a:t>
            </a:r>
            <a:endParaRPr lang="en-US" dirty="0">
              <a:latin typeface="Frutiger Light Condensed" panose="020B0406020504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608249" y="25005157"/>
            <a:ext cx="44780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 smtClean="0">
                <a:latin typeface="Frutiger Light Condensed" panose="020B0406020504020204" pitchFamily="34" charset="0"/>
              </a:rPr>
              <a:t>Sample </a:t>
            </a:r>
            <a:r>
              <a:rPr lang="en-US" sz="2200" u="sng" dirty="0" smtClean="0">
                <a:latin typeface="Frutiger Light Condensed" panose="020B0406020504020204" pitchFamily="34" charset="0"/>
              </a:rPr>
              <a:t>west streambed temperature data</a:t>
            </a:r>
            <a:endParaRPr lang="en-US" sz="2200" u="sng" dirty="0">
              <a:latin typeface="Frutiger Light Condensed" panose="020B0406020504020204" pitchFamily="34" charset="0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23190972" y="22036497"/>
            <a:ext cx="855783" cy="335038"/>
          </a:xfrm>
          <a:prstGeom prst="straightConnector1">
            <a:avLst/>
          </a:prstGeom>
          <a:ln>
            <a:solidFill>
              <a:srgbClr val="E669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23190972" y="23252716"/>
            <a:ext cx="994036" cy="10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23450805" y="23978732"/>
            <a:ext cx="734203" cy="134623"/>
          </a:xfrm>
          <a:prstGeom prst="straightConnector1">
            <a:avLst/>
          </a:prstGeom>
          <a:ln>
            <a:solidFill>
              <a:srgbClr val="50A9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4133637" y="23734128"/>
            <a:ext cx="1745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50A941"/>
                </a:solidFill>
                <a:latin typeface="Frutiger Light Condensed" panose="020B0406020504020204" pitchFamily="34" charset="0"/>
              </a:rPr>
              <a:t>west streambed</a:t>
            </a:r>
            <a:endParaRPr lang="en-US" sz="2000" dirty="0">
              <a:solidFill>
                <a:srgbClr val="50A941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4144479" y="22990655"/>
            <a:ext cx="236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Frutiger Light Condensed" panose="020B0406020504020204" pitchFamily="34" charset="0"/>
              </a:rPr>
              <a:t>c</a:t>
            </a:r>
            <a:r>
              <a:rPr lang="en-US" sz="2000" dirty="0" smtClean="0">
                <a:solidFill>
                  <a:schemeClr val="accent5"/>
                </a:solidFill>
                <a:latin typeface="Frutiger Light Condensed" panose="020B0406020504020204" pitchFamily="34" charset="0"/>
              </a:rPr>
              <a:t>enter streambed</a:t>
            </a:r>
            <a:endParaRPr lang="en-US" sz="2000" dirty="0">
              <a:solidFill>
                <a:schemeClr val="accent5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24084854" y="21832095"/>
            <a:ext cx="148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E66914"/>
                </a:solidFill>
                <a:latin typeface="Frutiger Light Condensed" panose="020B0406020504020204" pitchFamily="34" charset="0"/>
              </a:rPr>
              <a:t>west wetland</a:t>
            </a:r>
            <a:endParaRPr lang="en-US" sz="2000" dirty="0">
              <a:solidFill>
                <a:srgbClr val="E66914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1025" name="TextBox 1024"/>
          <p:cNvSpPr txBox="1"/>
          <p:nvPr/>
        </p:nvSpPr>
        <p:spPr>
          <a:xfrm rot="16200000">
            <a:off x="14794926" y="22860273"/>
            <a:ext cx="249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rutiger Light Condensed" panose="020B0406020504020204" pitchFamily="34" charset="0"/>
              </a:rPr>
              <a:t>Positive is </a:t>
            </a:r>
            <a:r>
              <a:rPr lang="en-US" dirty="0" smtClean="0">
                <a:latin typeface="Frutiger Light Condensed" panose="020B0406020504020204" pitchFamily="34" charset="0"/>
              </a:rPr>
              <a:t>upward </a:t>
            </a:r>
            <a:r>
              <a:rPr lang="en-US" dirty="0" smtClean="0">
                <a:latin typeface="Frutiger Light Condensed" panose="020B0406020504020204" pitchFamily="34" charset="0"/>
              </a:rPr>
              <a:t>flux</a:t>
            </a:r>
            <a:endParaRPr lang="en-US" dirty="0">
              <a:latin typeface="Frutiger Light Condensed" panose="020B040602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8573122" y="16807283"/>
                <a:ext cx="1598835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 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𝑑h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122" y="16807283"/>
                <a:ext cx="1598835" cy="67666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/>
          <p:cNvCxnSpPr>
            <a:stCxn id="106" idx="1"/>
          </p:cNvCxnSpPr>
          <p:nvPr/>
        </p:nvCxnSpPr>
        <p:spPr>
          <a:xfrm flipH="1" flipV="1">
            <a:off x="7602296" y="16488377"/>
            <a:ext cx="970826" cy="657236"/>
          </a:xfrm>
          <a:prstGeom prst="straightConnector1">
            <a:avLst/>
          </a:prstGeom>
          <a:ln>
            <a:solidFill>
              <a:srgbClr val="7A0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>
            <a:off x="36396819" y="10929276"/>
            <a:ext cx="3921" cy="252698"/>
          </a:xfrm>
          <a:prstGeom prst="straightConnector1">
            <a:avLst/>
          </a:prstGeom>
          <a:ln>
            <a:solidFill>
              <a:srgbClr val="7A0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27294846" y="10943892"/>
            <a:ext cx="1" cy="209156"/>
          </a:xfrm>
          <a:prstGeom prst="straightConnector1">
            <a:avLst/>
          </a:prstGeom>
          <a:ln>
            <a:solidFill>
              <a:srgbClr val="7A0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8090428" y="7586411"/>
            <a:ext cx="2123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rutiger Light Condensed" panose="020B0406020504020204" pitchFamily="34" charset="0"/>
              </a:rPr>
              <a:t>*Smaller marker indicates higher relative </a:t>
            </a:r>
            <a:r>
              <a:rPr lang="en-US" dirty="0" smtClean="0">
                <a:latin typeface="Frutiger Light Condensed" panose="020B0406020504020204" pitchFamily="34" charset="0"/>
              </a:rPr>
              <a:t>goodness of </a:t>
            </a:r>
            <a:r>
              <a:rPr lang="en-US" dirty="0" smtClean="0">
                <a:latin typeface="Frutiger Light Condensed" panose="020B0406020504020204" pitchFamily="34" charset="0"/>
              </a:rPr>
              <a:t>fit</a:t>
            </a:r>
            <a:endParaRPr lang="en-US" dirty="0">
              <a:latin typeface="Frutiger Light Condensed" panose="020B0406020504020204" pitchFamily="34" charset="0"/>
            </a:endParaRPr>
          </a:p>
        </p:txBody>
      </p:sp>
      <p:cxnSp>
        <p:nvCxnSpPr>
          <p:cNvPr id="1055" name="Straight Arrow Connector 1054"/>
          <p:cNvCxnSpPr/>
          <p:nvPr/>
        </p:nvCxnSpPr>
        <p:spPr>
          <a:xfrm>
            <a:off x="32834586" y="10936272"/>
            <a:ext cx="1" cy="209156"/>
          </a:xfrm>
          <a:prstGeom prst="straightConnector1">
            <a:avLst/>
          </a:prstGeom>
          <a:ln>
            <a:solidFill>
              <a:srgbClr val="7A0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 rot="16200000">
            <a:off x="25032686" y="8973557"/>
            <a:ext cx="216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rutiger Light Condensed" panose="020B0406020504020204" pitchFamily="34" charset="0"/>
              </a:rPr>
              <a:t>Inverse model result</a:t>
            </a:r>
            <a:endParaRPr lang="en-US" dirty="0">
              <a:latin typeface="Frutiger Light Condensed" panose="020B0406020504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1067183" y="12104950"/>
            <a:ext cx="307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rutiger Light Condensed" panose="020B0406020504020204" pitchFamily="34" charset="0"/>
              </a:rPr>
              <a:t>Inverse model input parameters</a:t>
            </a:r>
            <a:endParaRPr lang="en-US" dirty="0">
              <a:latin typeface="Frutiger Light Condensed" panose="020B0406020504020204" pitchFamily="34" charset="0"/>
            </a:endParaRPr>
          </a:p>
        </p:txBody>
      </p:sp>
      <p:sp>
        <p:nvSpPr>
          <p:cNvPr id="157" name="Right Brace 156"/>
          <p:cNvSpPr/>
          <p:nvPr/>
        </p:nvSpPr>
        <p:spPr>
          <a:xfrm rot="5400000">
            <a:off x="32070215" y="6328061"/>
            <a:ext cx="641587" cy="1083607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5652867" y="10486357"/>
            <a:ext cx="172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Frutiger Light Condensed" panose="020B0406020504020204" pitchFamily="34" charset="0"/>
              </a:rPr>
              <a:t>Value estimated from sediment characterization </a:t>
            </a:r>
            <a:endParaRPr lang="en-US" sz="1200" dirty="0">
              <a:latin typeface="Frutiger Light Condensed" panose="020B0406020504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668107" y="10505061"/>
            <a:ext cx="1527796" cy="41194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0700" y="23484080"/>
            <a:ext cx="258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rutiger Light Condensed" panose="020B0406020504020204" pitchFamily="34" charset="0"/>
              </a:rPr>
              <a:t>[Modified, Koch et al. 2015]</a:t>
            </a:r>
            <a:endParaRPr lang="en-US" dirty="0">
              <a:latin typeface="Frutiger Light Condensed" panose="020B0406020504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492010" y="23140580"/>
            <a:ext cx="1099056" cy="44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7221789" y="18306360"/>
            <a:ext cx="258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rutiger Light Condensed" panose="020B0406020504020204" pitchFamily="34" charset="0"/>
              </a:rPr>
              <a:t>[Koch </a:t>
            </a:r>
            <a:r>
              <a:rPr lang="en-US" dirty="0" smtClean="0">
                <a:latin typeface="Frutiger Light Condensed" panose="020B0406020504020204" pitchFamily="34" charset="0"/>
              </a:rPr>
              <a:t>et al. 2015]</a:t>
            </a:r>
            <a:endParaRPr lang="en-US" dirty="0">
              <a:latin typeface="Frutiger Light Condensed" panose="020B040602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68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11878</TotalTime>
  <Words>864</Words>
  <Application>Microsoft Office PowerPoint</Application>
  <PresentationFormat>Custom</PresentationFormat>
  <Paragraphs>100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Frutiger Light Condensed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Lange</dc:creator>
  <cp:lastModifiedBy>dave Lange</cp:lastModifiedBy>
  <cp:revision>156</cp:revision>
  <dcterms:created xsi:type="dcterms:W3CDTF">2018-03-13T23:17:38Z</dcterms:created>
  <dcterms:modified xsi:type="dcterms:W3CDTF">2018-04-04T16:19:43Z</dcterms:modified>
</cp:coreProperties>
</file>