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E66914"/>
    <a:srgbClr val="50A941"/>
    <a:srgbClr val="5C8E3A"/>
    <a:srgbClr val="B15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7" autoAdjust="0"/>
    <p:restoredTop sz="80457" autoAdjust="0"/>
  </p:normalViewPr>
  <p:slideViewPr>
    <p:cSldViewPr snapToGrid="0">
      <p:cViewPr varScale="1">
        <p:scale>
          <a:sx n="22" d="100"/>
          <a:sy n="22" d="100"/>
        </p:scale>
        <p:origin x="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D647-1C15-4A30-A144-81BC68FF71D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9721-0177-43AD-8DF2-2592E617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A9721-0177-43AD-8DF2-2592E617C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01ED-650B-426B-A3A4-BEFB7AC34B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30" y="7588300"/>
            <a:ext cx="3940313" cy="387206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3443549" y="12285321"/>
            <a:ext cx="121310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Sediment is characterized by high organic content, low dry bulk density, high porosity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</a:t>
            </a:r>
            <a:r>
              <a:rPr lang="en-US" sz="3200" dirty="0">
                <a:latin typeface="Frutiger Light Condensed" panose="020B0406020504020204" pitchFamily="34" charset="0"/>
              </a:rPr>
              <a:t>2013</a:t>
            </a:r>
            <a:r>
              <a:rPr lang="en-US" sz="3200" dirty="0" smtClean="0">
                <a:latin typeface="Frutiger Light Condensed" panose="020B0406020504020204" pitchFamily="34" charset="0"/>
              </a:rPr>
              <a:t>.]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Measured dry bulk </a:t>
            </a:r>
            <a:r>
              <a:rPr lang="en-US" sz="3200" dirty="0">
                <a:latin typeface="Frutiger Light Condensed" panose="020B0406020504020204" pitchFamily="34" charset="0"/>
              </a:rPr>
              <a:t>density from </a:t>
            </a:r>
            <a:r>
              <a:rPr lang="en-US" sz="3200" dirty="0" smtClean="0">
                <a:latin typeface="Frutiger Light Condensed" panose="020B0406020504020204" pitchFamily="34" charset="0"/>
              </a:rPr>
              <a:t>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2013.] used to estimate the </a:t>
            </a:r>
            <a:r>
              <a:rPr lang="en-US" sz="3200" dirty="0" smtClean="0">
                <a:latin typeface="Frutiger Light Condensed" panose="020B0406020504020204" pitchFamily="34" charset="0"/>
              </a:rPr>
              <a:t>fraction of </a:t>
            </a:r>
            <a:r>
              <a:rPr lang="en-US" sz="3200" dirty="0" smtClean="0">
                <a:latin typeface="Frutiger Light Condensed" panose="020B0406020504020204" pitchFamily="34" charset="0"/>
              </a:rPr>
              <a:t>silicate and </a:t>
            </a:r>
            <a:r>
              <a:rPr lang="en-US" sz="3200" dirty="0" smtClean="0">
                <a:latin typeface="Frutiger Light Condensed" panose="020B0406020504020204" pitchFamily="34" charset="0"/>
              </a:rPr>
              <a:t>Soil organic matter 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 80-90% SOM, 10-20% silicate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Thermal conductivity and sediment heat capacity constrained by computing upper and lower bounds based on [Farouki,1961]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estimated from the range provided by Zheng &amp; Bennet, 1995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Frutiger Light Condensed" panose="020B0406020504020204" pitchFamily="34" charset="0"/>
              </a:rPr>
              <a:t>Paramater</a:t>
            </a:r>
            <a:r>
              <a:rPr lang="en-US" sz="3200" dirty="0" smtClean="0">
                <a:latin typeface="Frutiger Light Condensed" panose="020B0406020504020204" pitchFamily="34" charset="0"/>
              </a:rPr>
              <a:t> values used as model input are indicated by red arrows in the Model fit and Uncertainty analysis section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pic>
        <p:nvPicPr>
          <p:cNvPr id="1026" name="Picture 10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58" y="21797735"/>
            <a:ext cx="8317545" cy="70699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75" y="7586072"/>
            <a:ext cx="3881600" cy="3881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9938" y="12696397"/>
            <a:ext cx="11753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Frutiger Light Condensed" panose="020B0406020504020204" pitchFamily="34" charset="0"/>
              </a:rPr>
              <a:t>Goal:</a:t>
            </a:r>
            <a:r>
              <a:rPr lang="en-US" sz="3200" dirty="0">
                <a:latin typeface="Frutiger Light Condensed" panose="020B0406020504020204" pitchFamily="34" charset="0"/>
              </a:rPr>
              <a:t> quantify </a:t>
            </a:r>
            <a:r>
              <a:rPr lang="en-US" sz="3200" dirty="0" err="1">
                <a:latin typeface="Frutiger Light Condensed" panose="020B0406020504020204" pitchFamily="34" charset="0"/>
              </a:rPr>
              <a:t>hyporheic</a:t>
            </a:r>
            <a:r>
              <a:rPr lang="en-US" sz="3200" dirty="0">
                <a:latin typeface="Frutiger Light Condensed" panose="020B0406020504020204" pitchFamily="34" charset="0"/>
              </a:rPr>
              <a:t> flux </a:t>
            </a:r>
            <a:r>
              <a:rPr lang="en-US" sz="3200" dirty="0" smtClean="0">
                <a:latin typeface="Frutiger Light Condensed" panose="020B0406020504020204" pitchFamily="34" charset="0"/>
              </a:rPr>
              <a:t>at a mining impacted stream using inverse temperature profile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latin typeface="Frutiger Light Condensed" panose="020B0406020504020204" pitchFamily="34" charset="0"/>
              </a:rPr>
              <a:t>Site</a:t>
            </a:r>
            <a:r>
              <a:rPr lang="en-US" sz="3200" dirty="0">
                <a:latin typeface="Frutiger Light Condensed" panose="020B0406020504020204" pitchFamily="34" charset="0"/>
              </a:rPr>
              <a:t>: Second Creek is a riparian wetland located in Minnesota’s Iron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endParaRPr lang="en-US" sz="3200" dirty="0">
              <a:latin typeface="Frutiger Light Condensed" panose="020B04060205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53" y="18640174"/>
            <a:ext cx="8077200" cy="520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183" y="258626"/>
            <a:ext cx="38017938" cy="5720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652" y="258626"/>
            <a:ext cx="23510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 smtClean="0">
                <a:solidFill>
                  <a:srgbClr val="7A0019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Quantifying Surface Water-Groundwater Exchange Using Temperature Profile Inverse modeling in a Riparian Wetland</a:t>
            </a:r>
            <a:endParaRPr lang="en-US" sz="8500" b="1" dirty="0">
              <a:solidFill>
                <a:srgbClr val="7A0019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xample of Block M, Wordmark, and Driven to Discover mark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407" y="2086009"/>
            <a:ext cx="5427698" cy="3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70255" y="664007"/>
            <a:ext cx="53936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/>
                </a:solidFill>
              </a:rPr>
              <a:t>number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652" y="3258972"/>
            <a:ext cx="2399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rutiger Light Condensed" panose="020B0406020504020204" pitchFamily="34" charset="0"/>
              </a:rPr>
              <a:t>Jack Lange,  G.-H. Crystal Ng, Amanda R.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sz="6000" dirty="0" smtClean="0">
                <a:latin typeface="Frutiger Light Condensed" panose="020B0406020504020204" pitchFamily="34" charset="0"/>
              </a:rPr>
              <a:t>, Chad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Sandell</a:t>
            </a:r>
            <a:r>
              <a:rPr lang="en-US" sz="6000" dirty="0" smtClean="0">
                <a:latin typeface="Frutiger Light Condensed" panose="020B0406020504020204" pitchFamily="34" charset="0"/>
              </a:rPr>
              <a:t> , Andrew 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Wickert</a:t>
            </a:r>
            <a:endParaRPr lang="en-US" sz="6000" dirty="0" smtClean="0">
              <a:latin typeface="Frutiger Light Condensed" panose="020B0406020504020204" pitchFamily="34" charset="0"/>
            </a:endParaRPr>
          </a:p>
          <a:p>
            <a:pPr algn="ctr"/>
            <a:r>
              <a:rPr lang="en-US" sz="6000" i="1" dirty="0" smtClean="0">
                <a:latin typeface="Frutiger Light Condensed" panose="020B0406020504020204" pitchFamily="34" charset="0"/>
              </a:rPr>
              <a:t>Dept. of Earth Sciences, University of Minnesota Twin-Cities</a:t>
            </a:r>
            <a:endParaRPr lang="en-US" sz="6000" i="1" dirty="0">
              <a:latin typeface="Frutiger Light Condensed" panose="020B040602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012" y="650991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1858" y="651168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Sediment characterization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6612" y="6506144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Model fit and sensitivity analysis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8752" y="21133812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Future work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0412" y="25041566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References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61" y="14222119"/>
            <a:ext cx="11767587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Methods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012" y="2396735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Data collection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78752" y="16816408"/>
            <a:ext cx="11767588" cy="1111850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Conclusions</a:t>
            </a:r>
            <a:endParaRPr lang="en-US" sz="66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84" y="7871565"/>
            <a:ext cx="6065666" cy="462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1901" y="7640571"/>
            <a:ext cx="6727501" cy="46430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316612" y="26017455"/>
            <a:ext cx="12088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Frutiger Light Condensed" panose="020B0406020504020204" pitchFamily="34" charset="0"/>
              </a:rPr>
              <a:t>Farouki</a:t>
            </a:r>
            <a:r>
              <a:rPr lang="en-US" b="1" dirty="0" smtClean="0">
                <a:latin typeface="Frutiger Light Condensed" panose="020B0406020504020204" pitchFamily="34" charset="0"/>
              </a:rPr>
              <a:t>, O., 1961. </a:t>
            </a:r>
            <a:r>
              <a:rPr lang="en-US" i="1" dirty="0" smtClean="0">
                <a:latin typeface="Frutiger Light Condensed" panose="020B0406020504020204" pitchFamily="34" charset="0"/>
              </a:rPr>
              <a:t>Thermal properties of soils</a:t>
            </a:r>
            <a:r>
              <a:rPr lang="en-US" dirty="0" smtClean="0">
                <a:latin typeface="Frutiger Light Condensed" panose="020B0406020504020204" pitchFamily="34" charset="0"/>
              </a:rPr>
              <a:t>. United States Army Corps of Engineers Cold Regions Research and Engineering Laboratory.; </a:t>
            </a:r>
            <a:r>
              <a:rPr lang="en-US" b="1" dirty="0" smtClean="0">
                <a:latin typeface="Frutiger Light Condensed" panose="020B0406020504020204" pitchFamily="34" charset="0"/>
              </a:rPr>
              <a:t>Hayashi</a:t>
            </a:r>
            <a:r>
              <a:rPr lang="en-US" b="1" dirty="0">
                <a:latin typeface="Frutiger Light Condensed" panose="020B0406020504020204" pitchFamily="34" charset="0"/>
              </a:rPr>
              <a:t>, M. &amp; </a:t>
            </a:r>
            <a:r>
              <a:rPr lang="en-US" b="1" dirty="0" err="1">
                <a:latin typeface="Frutiger Light Condensed" panose="020B0406020504020204" pitchFamily="34" charset="0"/>
              </a:rPr>
              <a:t>Rosenberry</a:t>
            </a:r>
            <a:r>
              <a:rPr lang="en-US" b="1" dirty="0">
                <a:latin typeface="Frutiger Light Condensed" panose="020B0406020504020204" pitchFamily="34" charset="0"/>
              </a:rPr>
              <a:t>, D.O., 2002. </a:t>
            </a:r>
            <a:r>
              <a:rPr lang="en-US" dirty="0">
                <a:latin typeface="Frutiger Light Condensed" panose="020B0406020504020204" pitchFamily="34" charset="0"/>
              </a:rPr>
              <a:t>Effects of Groundwater Exchange on the Hydrology and Ecology on Surface Water. </a:t>
            </a:r>
            <a:r>
              <a:rPr lang="en-US" i="1" dirty="0">
                <a:latin typeface="Frutiger Light Condensed" panose="020B0406020504020204" pitchFamily="34" charset="0"/>
              </a:rPr>
              <a:t>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Healy</a:t>
            </a:r>
            <a:r>
              <a:rPr lang="en-US" b="1" dirty="0">
                <a:latin typeface="Frutiger Light Condensed" panose="020B0406020504020204" pitchFamily="34" charset="0"/>
              </a:rPr>
              <a:t>, R.W., and A.D. Ronan. 1996. </a:t>
            </a:r>
            <a:r>
              <a:rPr lang="en-US" dirty="0">
                <a:latin typeface="Frutiger Light Condensed" panose="020B0406020504020204" pitchFamily="34" charset="0"/>
              </a:rPr>
              <a:t>Documentation of computer program VS2DH for simulation of energy transport in variably saturated porous media – modification of the U.S. Geological Survey’s computer program VS2DT. </a:t>
            </a:r>
            <a:r>
              <a:rPr lang="en-US" i="1" dirty="0">
                <a:latin typeface="Frutiger Light Condensed" panose="020B0406020504020204" pitchFamily="34" charset="0"/>
              </a:rPr>
              <a:t>U.S. Geological Survey Water-Resources Investigations Report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Koch </a:t>
            </a:r>
            <a:r>
              <a:rPr lang="en-US" b="1" dirty="0">
                <a:latin typeface="Frutiger Light Condensed" panose="020B0406020504020204" pitchFamily="34" charset="0"/>
              </a:rPr>
              <a:t>et al. 2015., </a:t>
            </a:r>
            <a:r>
              <a:rPr lang="en-US" dirty="0">
                <a:latin typeface="Frutiger Light Condensed" panose="020B0406020504020204" pitchFamily="34" charset="0"/>
              </a:rPr>
              <a:t>1DTempPro V2: New Features for Inferring Groundwater/Surface-Water Exchange</a:t>
            </a:r>
            <a:r>
              <a:rPr lang="en-US" i="1" dirty="0">
                <a:latin typeface="Frutiger Light Condensed" panose="020B0406020504020204" pitchFamily="34" charset="0"/>
              </a:rPr>
              <a:t>, 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Kurtz</a:t>
            </a:r>
            <a:r>
              <a:rPr lang="en-US" b="1" dirty="0">
                <a:latin typeface="Frutiger Light Condensed" panose="020B0406020504020204" pitchFamily="34" charset="0"/>
              </a:rPr>
              <a:t>, A.M. et al., 2007. </a:t>
            </a:r>
            <a:r>
              <a:rPr lang="en-US" dirty="0">
                <a:latin typeface="Frutiger Light Condensed" panose="020B0406020504020204" pitchFamily="34" charset="0"/>
              </a:rPr>
              <a:t>The </a:t>
            </a:r>
            <a:r>
              <a:rPr lang="en-US" dirty="0" smtClean="0">
                <a:latin typeface="Frutiger Light Condensed" panose="020B0406020504020204" pitchFamily="34" charset="0"/>
              </a:rPr>
              <a:t>importance </a:t>
            </a:r>
            <a:r>
              <a:rPr lang="en-US" dirty="0">
                <a:latin typeface="Frutiger Light Condensed" panose="020B0406020504020204" pitchFamily="34" charset="0"/>
              </a:rPr>
              <a:t>of subsurface geology for water source and vegetation communities in Cherokee Marsh, Wisconsin. </a:t>
            </a:r>
            <a:r>
              <a:rPr lang="en-US" i="1" dirty="0">
                <a:latin typeface="Frutiger Light Condensed" panose="020B0406020504020204" pitchFamily="34" charset="0"/>
              </a:rPr>
              <a:t>Wetlands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b="1" dirty="0" smtClean="0">
                <a:latin typeface="Frutiger Light Condensed" panose="020B0406020504020204" pitchFamily="34" charset="0"/>
              </a:rPr>
              <a:t>, A., 2013</a:t>
            </a:r>
            <a:r>
              <a:rPr lang="en-US" dirty="0" smtClean="0">
                <a:latin typeface="Frutiger Light Condensed" panose="020B0406020504020204" pitchFamily="34" charset="0"/>
              </a:rPr>
              <a:t>. Wild Rice Sulfate Standard Field Surveys 2011, 2012, 2013: Final Report. </a:t>
            </a:r>
            <a:r>
              <a:rPr lang="en-US" i="1" dirty="0" smtClean="0">
                <a:latin typeface="Frutiger Light Condensed" panose="020B0406020504020204" pitchFamily="34" charset="0"/>
              </a:rPr>
              <a:t>University of Minnesota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b="1" dirty="0">
                <a:latin typeface="Frutiger Light Condensed" panose="020B0406020504020204" pitchFamily="34" charset="0"/>
              </a:rPr>
              <a:t>, A., 2017.</a:t>
            </a:r>
            <a:r>
              <a:rPr lang="en-US" dirty="0">
                <a:latin typeface="Frutiger Light Condensed" panose="020B0406020504020204" pitchFamily="34" charset="0"/>
              </a:rPr>
              <a:t> </a:t>
            </a:r>
            <a:r>
              <a:rPr lang="en-US" i="1" dirty="0">
                <a:latin typeface="Frutiger Light Condensed" panose="020B0406020504020204" pitchFamily="34" charset="0"/>
              </a:rPr>
              <a:t>Using reactive transport modeling to link hydrologic flux and root zone geochemistry at Second Creek, a sulfate enriched wild rice stream in northeastern Minnesota, Masters Thesis, University of Minnesota</a:t>
            </a:r>
            <a:r>
              <a:rPr lang="en-US" dirty="0">
                <a:latin typeface="Frutiger Light Condensed" panose="020B0406020504020204" pitchFamily="34" charset="0"/>
              </a:rPr>
              <a:t>.; 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Wickert</a:t>
            </a:r>
            <a:r>
              <a:rPr lang="en-US" b="1" dirty="0" smtClean="0">
                <a:latin typeface="Frutiger Light Condensed" panose="020B0406020504020204" pitchFamily="34" charset="0"/>
              </a:rPr>
              <a:t>, A 2014. </a:t>
            </a:r>
            <a:r>
              <a:rPr lang="en-US" dirty="0" smtClean="0">
                <a:latin typeface="Frutiger Light Condensed" panose="020B0406020504020204" pitchFamily="34" charset="0"/>
              </a:rPr>
              <a:t>The </a:t>
            </a:r>
            <a:r>
              <a:rPr lang="en-US" dirty="0" err="1" smtClean="0">
                <a:latin typeface="Frutiger Light Condensed" panose="020B0406020504020204" pitchFamily="34" charset="0"/>
              </a:rPr>
              <a:t>Alog</a:t>
            </a:r>
            <a:r>
              <a:rPr lang="en-US" dirty="0" smtClean="0">
                <a:latin typeface="Frutiger Light Condensed" panose="020B0406020504020204" pitchFamily="34" charset="0"/>
              </a:rPr>
              <a:t>: inexpensive, Open Source, Automated Data Collection In the Field. </a:t>
            </a:r>
            <a:r>
              <a:rPr lang="en-US" i="1" dirty="0" smtClean="0">
                <a:latin typeface="Frutiger Light Condensed" panose="020B0406020504020204" pitchFamily="34" charset="0"/>
              </a:rPr>
              <a:t> The Bulletin of the Ecological Society of America</a:t>
            </a:r>
            <a:r>
              <a:rPr lang="en-US" b="1" dirty="0" smtClean="0">
                <a:latin typeface="Frutiger Light Condensed" panose="020B0406020504020204" pitchFamily="34" charset="0"/>
              </a:rPr>
              <a:t> </a:t>
            </a:r>
            <a:r>
              <a:rPr lang="en-US" b="1" dirty="0" smtClean="0">
                <a:latin typeface="Frutiger Light Condensed" panose="020B0406020504020204" pitchFamily="34" charset="0"/>
              </a:rPr>
              <a:t>Zheng</a:t>
            </a:r>
            <a:r>
              <a:rPr lang="en-US" b="1" dirty="0" smtClean="0">
                <a:latin typeface="Frutiger Light Condensed" panose="020B0406020504020204" pitchFamily="34" charset="0"/>
              </a:rPr>
              <a:t>, C. &amp; Bennett, G., 1995.</a:t>
            </a:r>
            <a:r>
              <a:rPr lang="en-US" dirty="0" smtClean="0">
                <a:latin typeface="Frutiger Light Condensed" panose="020B0406020504020204" pitchFamily="34" charset="0"/>
              </a:rPr>
              <a:t> </a:t>
            </a:r>
            <a:r>
              <a:rPr lang="en-US" i="1" dirty="0" smtClean="0">
                <a:latin typeface="Frutiger Light Condensed" panose="020B0406020504020204" pitchFamily="34" charset="0"/>
              </a:rPr>
              <a:t>Applied Contaminant Transport Modeling . </a:t>
            </a:r>
            <a:r>
              <a:rPr lang="en-US" dirty="0" smtClean="0">
                <a:latin typeface="Frutiger Light Condensed" panose="020B0406020504020204" pitchFamily="34" charset="0"/>
              </a:rPr>
              <a:t>John Wiley &amp; Sons.</a:t>
            </a:r>
            <a:endParaRPr lang="en-US" dirty="0">
              <a:latin typeface="Frutiger Light Condensed" panose="020B0406020504020204" pitchFamily="34" charset="0"/>
            </a:endParaRPr>
          </a:p>
          <a:p>
            <a:endParaRPr lang="en-US" dirty="0" smtClean="0">
              <a:latin typeface="Frutiger Light Condensed" panose="020B040602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700" y="25066911"/>
            <a:ext cx="7904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rutiger Light Condensed" panose="020B0406020504020204" pitchFamily="34" charset="0"/>
              </a:rPr>
              <a:t>Three </a:t>
            </a:r>
            <a:r>
              <a:rPr lang="en-US" sz="3200" dirty="0" smtClean="0">
                <a:latin typeface="Frutiger Light Condensed" panose="020B0406020504020204" pitchFamily="34" charset="0"/>
              </a:rPr>
              <a:t>temperature </a:t>
            </a:r>
            <a:r>
              <a:rPr lang="en-US" sz="3200" dirty="0">
                <a:latin typeface="Frutiger Light Condensed" panose="020B0406020504020204" pitchFamily="34" charset="0"/>
              </a:rPr>
              <a:t>probes were </a:t>
            </a:r>
            <a:r>
              <a:rPr lang="en-US" sz="3200" dirty="0" smtClean="0">
                <a:latin typeface="Frutiger Light Condensed" panose="020B0406020504020204" pitchFamily="34" charset="0"/>
              </a:rPr>
              <a:t>collocated with piezometers across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Pressure and temperature was measured at 15 </a:t>
            </a:r>
            <a:r>
              <a:rPr lang="en-US" sz="3200" dirty="0">
                <a:latin typeface="Frutiger Light Condensed" panose="020B0406020504020204" pitchFamily="34" charset="0"/>
              </a:rPr>
              <a:t>minute intervals to capture diurnal variability </a:t>
            </a:r>
            <a:r>
              <a:rPr lang="en-US" sz="3200" dirty="0" smtClean="0">
                <a:latin typeface="Frutiger Light Condensed" panose="020B0406020504020204" pitchFamily="34" charset="0"/>
              </a:rPr>
              <a:t>over the </a:t>
            </a:r>
            <a:r>
              <a:rPr lang="en-US" sz="3200" dirty="0" smtClean="0">
                <a:latin typeface="Frutiger Light Condensed" panose="020B0406020504020204" pitchFamily="34" charset="0"/>
              </a:rPr>
              <a:t>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Data collected using low cost, open source data loggers developed in house 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Wickert</a:t>
            </a:r>
            <a:r>
              <a:rPr lang="en-US" sz="3200" dirty="0" smtClean="0">
                <a:latin typeface="Frutiger Light Condensed" panose="020B0406020504020204" pitchFamily="34" charset="0"/>
              </a:rPr>
              <a:t>, 2014]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 flipV="1">
            <a:off x="27827411" y="3950267"/>
            <a:ext cx="1506561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61858" y="1837410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Results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927" y="10748202"/>
            <a:ext cx="1362075" cy="14859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76051" y="7693629"/>
            <a:ext cx="52440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Frutiger Light Condensed" panose="020B0406020504020204" pitchFamily="34" charset="0"/>
              </a:rPr>
              <a:t>Motivation</a:t>
            </a:r>
            <a:r>
              <a:rPr lang="en-US" sz="3200" dirty="0">
                <a:latin typeface="Frutiger Light Condensed" panose="020B0406020504020204" pitchFamily="34" charset="0"/>
              </a:rPr>
              <a:t>: understand how mining derived sulfate affects biogeochemical cycling in first order streams on </a:t>
            </a:r>
            <a:r>
              <a:rPr lang="en-US" sz="3200" dirty="0" smtClean="0">
                <a:latin typeface="Frutiger Light Condensed" panose="020B0406020504020204" pitchFamily="34" charset="0"/>
              </a:rPr>
              <a:t>Minnesota’s </a:t>
            </a:r>
            <a:r>
              <a:rPr lang="en-US" sz="3200" dirty="0">
                <a:latin typeface="Frutiger Light Condensed" panose="020B0406020504020204" pitchFamily="34" charset="0"/>
              </a:rPr>
              <a:t>iron </a:t>
            </a:r>
            <a:r>
              <a:rPr lang="en-US" sz="3200" dirty="0" smtClean="0">
                <a:latin typeface="Frutiger Light Condensed" panose="020B0406020504020204" pitchFamily="34" charset="0"/>
              </a:rPr>
              <a:t>range. The geochemical gradient is controlled by surface water- groundwater exchange (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flux) [</a:t>
            </a:r>
            <a:r>
              <a:rPr lang="en-US" sz="3200" dirty="0">
                <a:latin typeface="Frutiger Light Condensed" panose="020B0406020504020204" pitchFamily="34" charset="0"/>
              </a:rPr>
              <a:t>Hayashi &amp; </a:t>
            </a:r>
            <a:r>
              <a:rPr lang="en-US" sz="3200" dirty="0" err="1">
                <a:latin typeface="Frutiger Light Condensed" panose="020B0406020504020204" pitchFamily="34" charset="0"/>
              </a:rPr>
              <a:t>Rosenberry</a:t>
            </a:r>
            <a:r>
              <a:rPr lang="en-US" sz="3200" dirty="0">
                <a:latin typeface="Frutiger Light Condensed" panose="020B0406020504020204" pitchFamily="34" charset="0"/>
              </a:rPr>
              <a:t> 2002; Kurtz et al. 2007</a:t>
            </a:r>
            <a:r>
              <a:rPr lang="en-US" sz="3200" dirty="0" smtClean="0">
                <a:latin typeface="Frutiger Light Condensed" panose="020B0406020504020204" pitchFamily="34" charset="0"/>
              </a:rPr>
              <a:t>.]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5378434" y="15878483"/>
                <a:ext cx="8148699" cy="1017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Frutiger Light Condensed" panose="020B0406020504020204" pitchFamily="34" charset="0"/>
                </a:endParaRPr>
              </a:p>
              <a:p>
                <a:endParaRPr lang="en-US" sz="2000" dirty="0">
                  <a:latin typeface="Frutiger Light Condensed" panose="020B0406020504020204" pitchFamily="34" charset="0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34" y="15878483"/>
                <a:ext cx="8148699" cy="10176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36602"/>
                  </p:ext>
                </p:extLst>
              </p:nvPr>
            </p:nvGraphicFramePr>
            <p:xfrm>
              <a:off x="9424315" y="18245816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36602"/>
                  </p:ext>
                </p:extLst>
              </p:nvPr>
            </p:nvGraphicFramePr>
            <p:xfrm>
              <a:off x="9424315" y="18245816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81416" r="-1639" b="-641593"/>
                          </a:stretch>
                        </a:blip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237931" r="-1639" b="-463793"/>
                          </a:stretch>
                        </a:blip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290370" r="-1639" b="-298519"/>
                          </a:stretch>
                        </a:blip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21918" r="-1639" b="-452055"/>
                          </a:stretch>
                        </a:blip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89474" r="-1639" b="-334211"/>
                          </a:stretch>
                        </a:blip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44554" r="-1639" b="-76238"/>
                          </a:stretch>
                        </a:blip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1137333" r="-1639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595484" y="17293357"/>
            <a:ext cx="384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5492182" y="15811642"/>
                <a:ext cx="2705805" cy="787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182" y="15811642"/>
                <a:ext cx="2705805" cy="7876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9509098" y="15955421"/>
                <a:ext cx="3830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9098" y="15955421"/>
                <a:ext cx="3830344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6843251" y="9839794"/>
            <a:ext cx="205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Wetland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702378" y="9543114"/>
            <a:ext cx="1641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Channel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734181" y="9585872"/>
            <a:ext cx="1548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1530" y="15308533"/>
            <a:ext cx="642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Frutiger Light Condensed" panose="020B0406020504020204" pitchFamily="34" charset="0"/>
              </a:rPr>
              <a:t>Forward model governing equation</a:t>
            </a:r>
            <a:endParaRPr lang="en-US" sz="2400" u="sng" dirty="0">
              <a:latin typeface="Frutiger Light Condensed" panose="020B040602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8440" y="15811642"/>
            <a:ext cx="5806440" cy="2038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0165" y="23467801"/>
            <a:ext cx="25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[Modified, Koch et al. 2015]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23469" y="1750271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[Healy</a:t>
            </a:r>
            <a:r>
              <a:rPr lang="en-US" dirty="0">
                <a:latin typeface="Frutiger Light Condensed" panose="020B0406020504020204" pitchFamily="34" charset="0"/>
              </a:rPr>
              <a:t>, R.W., and A.D. Ronan. </a:t>
            </a:r>
            <a:r>
              <a:rPr lang="en-US" dirty="0" smtClean="0">
                <a:latin typeface="Frutiger Light Condensed" panose="020B0406020504020204" pitchFamily="34" charset="0"/>
              </a:rPr>
              <a:t>1996]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37919"/>
              </p:ext>
            </p:extLst>
          </p:nvPr>
        </p:nvGraphicFramePr>
        <p:xfrm>
          <a:off x="15813461" y="19425669"/>
          <a:ext cx="7891250" cy="2109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2958"/>
                <a:gridCol w="4818292"/>
              </a:tblGrid>
              <a:tr h="527367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Frutiger Light Condensed" panose="020B0406020504020204" pitchFamily="34" charset="0"/>
                        </a:rPr>
                        <a:t>Location</a:t>
                      </a:r>
                      <a:endParaRPr lang="en-US" sz="2800" b="1" u="sng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u="sng" dirty="0" smtClean="0">
                          <a:latin typeface="Frutiger Light Condensed" panose="020B0406020504020204" pitchFamily="34" charset="0"/>
                        </a:rPr>
                        <a:t>Hydraulic conductivity, m/d</a:t>
                      </a:r>
                      <a:endParaRPr lang="en-US" sz="2800" b="1" u="sng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West wetland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0.07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Stream</a:t>
                      </a:r>
                      <a:r>
                        <a:rPr lang="en-US" sz="2800" baseline="0" dirty="0" smtClean="0">
                          <a:latin typeface="Frutiger Light Condensed" panose="020B0406020504020204" pitchFamily="34" charset="0"/>
                        </a:rPr>
                        <a:t> west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0.04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Stream center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0.18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316612" y="22089202"/>
            <a:ext cx="11767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Similar data with higher spatial resolution, and longer field time (may – October) was collected in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2017 </a:t>
            </a:r>
            <a:r>
              <a:rPr lang="en-US" sz="3200" dirty="0" smtClean="0">
                <a:latin typeface="Frutiger Light Condensed" panose="020B0406020504020204" pitchFamily="34" charset="0"/>
              </a:rPr>
              <a:t>data includes </a:t>
            </a:r>
            <a:r>
              <a:rPr lang="en-US" sz="3200" dirty="0" smtClean="0">
                <a:latin typeface="Frutiger Light Condensed" panose="020B0406020504020204" pitchFamily="34" charset="0"/>
              </a:rPr>
              <a:t>a </a:t>
            </a:r>
            <a:r>
              <a:rPr lang="en-US" sz="3200" dirty="0" smtClean="0">
                <a:latin typeface="Frutiger Light Condensed" panose="020B0406020504020204" pitchFamily="34" charset="0"/>
              </a:rPr>
              <a:t>long term flux </a:t>
            </a:r>
            <a:r>
              <a:rPr lang="en-US" sz="3200" dirty="0" smtClean="0">
                <a:latin typeface="Frutiger Light Condensed" panose="020B0406020504020204" pitchFamily="34" charset="0"/>
              </a:rPr>
              <a:t>reversal and could improve  </a:t>
            </a:r>
            <a:r>
              <a:rPr lang="en-US" sz="3200" dirty="0" smtClean="0">
                <a:latin typeface="Frutiger Light Condensed" panose="020B0406020504020204" pitchFamily="34" charset="0"/>
              </a:rPr>
              <a:t>heterogeneity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2018 field </a:t>
            </a:r>
            <a:r>
              <a:rPr lang="en-US" sz="3200" dirty="0" smtClean="0">
                <a:latin typeface="Frutiger Light Condensed" panose="020B0406020504020204" pitchFamily="34" charset="0"/>
              </a:rPr>
              <a:t>campaign potential: </a:t>
            </a:r>
            <a:r>
              <a:rPr lang="en-US" sz="3200" dirty="0" smtClean="0">
                <a:latin typeface="Frutiger Light Condensed" panose="020B0406020504020204" pitchFamily="34" charset="0"/>
              </a:rPr>
              <a:t>unique parameterization based on sediment collected at each probe location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1242" y="17918052"/>
            <a:ext cx="11545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</a:t>
            </a:r>
            <a:r>
              <a:rPr lang="en-US" sz="3200" dirty="0" smtClean="0">
                <a:latin typeface="Frutiger Light Condensed" panose="020B0406020504020204" pitchFamily="34" charset="0"/>
              </a:rPr>
              <a:t>in the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zone is consistently upwards throughout the </a:t>
            </a:r>
            <a:r>
              <a:rPr lang="en-US" sz="3200" dirty="0" smtClean="0">
                <a:latin typeface="Frutiger Light Condensed" panose="020B0406020504020204" pitchFamily="34" charset="0"/>
              </a:rPr>
              <a:t>summer so groundwater influences geochemistry in the streambed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is spatially variable due to sediment heterogeneity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l</a:t>
            </a:r>
            <a:r>
              <a:rPr lang="en-US" sz="3200" dirty="0" smtClean="0">
                <a:latin typeface="Frutiger Light Condensed" panose="020B0406020504020204" pitchFamily="34" charset="0"/>
              </a:rPr>
              <a:t>owest </a:t>
            </a:r>
            <a:r>
              <a:rPr lang="en-US" sz="3200" dirty="0" smtClean="0">
                <a:latin typeface="Frutiger Light Condensed" panose="020B0406020504020204" pitchFamily="34" charset="0"/>
              </a:rPr>
              <a:t>magnitude of flux </a:t>
            </a:r>
            <a:r>
              <a:rPr lang="en-US" sz="3200" dirty="0" smtClean="0">
                <a:latin typeface="Frutiger Light Condensed" panose="020B0406020504020204" pitchFamily="34" charset="0"/>
              </a:rPr>
              <a:t>occurs in the stream channel rather than the wetland.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magnitude depends on the timing and magnitude of precipitation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08158" y="12347930"/>
            <a:ext cx="12196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Models fit the observed profiles well with average error between 0.09 and 0.17 degrees 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Input parameter values were chosen to minimize model misfit.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Sensitivity testing matched intuition for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and thermal conductivity:</a:t>
            </a:r>
          </a:p>
          <a:p>
            <a:pPr marL="914400" lvl="1" indent="-457200">
              <a:buFont typeface="Frutiger Light Condensed" panose="020B0406020504020204" pitchFamily="34" charset="0"/>
              <a:buChar char="–"/>
            </a:pPr>
            <a:r>
              <a:rPr lang="en-US" sz="3200" dirty="0" smtClean="0">
                <a:latin typeface="Frutiger Light Condensed" panose="020B0406020504020204" pitchFamily="34" charset="0"/>
              </a:rPr>
              <a:t>At high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, low upwards flux is required and dispersity is the dominant mode of heat transport.</a:t>
            </a:r>
            <a:endParaRPr lang="en-US" sz="3200" dirty="0">
              <a:latin typeface="Frutiger Light Condensed" panose="020B0406020504020204" pitchFamily="34" charset="0"/>
            </a:endParaRPr>
          </a:p>
          <a:p>
            <a:pPr marL="914400" lvl="1" indent="-457200">
              <a:buFont typeface="Frutiger Light Condensed" panose="020B0406020504020204" pitchFamily="34" charset="0"/>
              <a:buChar char="–"/>
            </a:pPr>
            <a:r>
              <a:rPr lang="en-US" sz="3200" dirty="0" smtClean="0">
                <a:latin typeface="Frutiger Light Condensed" panose="020B0406020504020204" pitchFamily="34" charset="0"/>
              </a:rPr>
              <a:t>As thermal conductivity increases, larger upwards flux Is required to counteract downward heat diffusion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Saturated </a:t>
            </a:r>
            <a:r>
              <a:rPr lang="en-US" sz="3200" dirty="0" smtClean="0">
                <a:latin typeface="Frutiger Light Condensed" panose="020B0406020504020204" pitchFamily="34" charset="0"/>
              </a:rPr>
              <a:t>heat capacity is relatively </a:t>
            </a:r>
            <a:r>
              <a:rPr lang="en-US" sz="3200" dirty="0" smtClean="0">
                <a:latin typeface="Frutiger Light Condensed" panose="020B0406020504020204" pitchFamily="34" charset="0"/>
              </a:rPr>
              <a:t>insensitive </a:t>
            </a:r>
            <a:r>
              <a:rPr lang="en-US" sz="3200" dirty="0" smtClean="0">
                <a:latin typeface="Frutiger Light Condensed" panose="020B0406020504020204" pitchFamily="34" charset="0"/>
              </a:rPr>
              <a:t>compared to site variability</a:t>
            </a:r>
            <a:endParaRPr lang="en-US" sz="3200" dirty="0" smtClean="0">
              <a:latin typeface="Frutiger Light Condensed" panose="020B04060205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25645" y="12099209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43119" y="12085565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134" y="18074585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Frutiger Light Condensed" panose="020B0406020504020204" pitchFamily="34" charset="0"/>
              </a:rPr>
              <a:t>Estimating K by fitting model to observations using 1DTempPro</a:t>
            </a:r>
            <a:endParaRPr lang="en-US" sz="2400" u="sng" dirty="0">
              <a:latin typeface="Frutiger Light Condensed" panose="020B0406020504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796249" y="16507018"/>
            <a:ext cx="46904" cy="60148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691" y="15625277"/>
            <a:ext cx="5616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Hydraulic conductivity is estimated by reducing the residual between </a:t>
            </a:r>
            <a:r>
              <a:rPr lang="en-US" sz="3200" dirty="0" smtClean="0">
                <a:latin typeface="Frutiger Light Condensed" panose="020B0406020504020204" pitchFamily="34" charset="0"/>
              </a:rPr>
              <a:t>an observed temperature profile and a modeled profile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720" y="7603540"/>
            <a:ext cx="3904308" cy="3904308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29825315" y="10675147"/>
            <a:ext cx="260943" cy="302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338774" y="10428886"/>
            <a:ext cx="16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utiger Light Condensed" panose="020B0406020504020204" pitchFamily="34" charset="0"/>
              </a:rPr>
              <a:t>Model failure</a:t>
            </a:r>
            <a:endParaRPr lang="en-US" sz="1400" dirty="0">
              <a:latin typeface="Frutiger Light Condensed" panose="020B0406020504020204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68" y="25297590"/>
            <a:ext cx="3534496" cy="35344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21" y="25862667"/>
            <a:ext cx="664464" cy="1837944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418196" y="25489335"/>
            <a:ext cx="551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Embarrass, MN</a:t>
            </a:r>
          </a:p>
          <a:p>
            <a:r>
              <a:rPr lang="en-US" dirty="0" smtClean="0">
                <a:latin typeface="Frutiger Light Condensed" panose="020B0406020504020204" pitchFamily="34" charset="0"/>
              </a:rPr>
              <a:t>weather station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11139" y="24990906"/>
            <a:ext cx="3046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latin typeface="Frutiger Light Condensed" panose="020B0406020504020204" pitchFamily="34" charset="0"/>
              </a:rPr>
              <a:t>Sample temperature data</a:t>
            </a:r>
            <a:endParaRPr lang="en-US" sz="2200" u="sng" dirty="0">
              <a:latin typeface="Frutiger Light Condensed" panose="020B04060205040202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2221902" y="22089202"/>
            <a:ext cx="1922577" cy="476379"/>
          </a:xfrm>
          <a:prstGeom prst="straightConnector1">
            <a:avLst/>
          </a:prstGeom>
          <a:ln>
            <a:solidFill>
              <a:srgbClr val="E669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2164669" y="23252716"/>
            <a:ext cx="2020338" cy="30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2957202" y="23978732"/>
            <a:ext cx="1227805" cy="182968"/>
          </a:xfrm>
          <a:prstGeom prst="straightConnector1">
            <a:avLst/>
          </a:prstGeom>
          <a:ln>
            <a:solidFill>
              <a:srgbClr val="50A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33637" y="23734128"/>
            <a:ext cx="174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0A941"/>
                </a:solidFill>
                <a:latin typeface="Frutiger Light Condensed" panose="020B0406020504020204" pitchFamily="34" charset="0"/>
              </a:rPr>
              <a:t>west streambed</a:t>
            </a:r>
            <a:endParaRPr lang="en-US" sz="2000" dirty="0">
              <a:solidFill>
                <a:srgbClr val="50A94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144479" y="22990655"/>
            <a:ext cx="236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Frutiger Light Condensed" panose="020B0406020504020204" pitchFamily="34" charset="0"/>
              </a:rPr>
              <a:t>c</a:t>
            </a:r>
            <a:r>
              <a:rPr lang="en-US" sz="2000" dirty="0" smtClean="0">
                <a:solidFill>
                  <a:schemeClr val="accent5"/>
                </a:solidFill>
                <a:latin typeface="Frutiger Light Condensed" panose="020B0406020504020204" pitchFamily="34" charset="0"/>
              </a:rPr>
              <a:t>enter streambed</a:t>
            </a:r>
            <a:endParaRPr lang="en-US" sz="2000" dirty="0">
              <a:solidFill>
                <a:schemeClr val="accent5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4084854" y="21832095"/>
            <a:ext cx="148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66914"/>
                </a:solidFill>
                <a:latin typeface="Frutiger Light Condensed" panose="020B0406020504020204" pitchFamily="34" charset="0"/>
              </a:rPr>
              <a:t>west wetland</a:t>
            </a:r>
            <a:endParaRPr lang="en-US" sz="2000" dirty="0">
              <a:solidFill>
                <a:srgbClr val="E66914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 rot="16200000">
            <a:off x="15049065" y="23068050"/>
            <a:ext cx="249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Positive is upwards flux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8573122" y="16807283"/>
                <a:ext cx="159883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22" y="16807283"/>
                <a:ext cx="1598835" cy="6766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/>
          <p:cNvCxnSpPr>
            <a:stCxn id="106" idx="1"/>
          </p:cNvCxnSpPr>
          <p:nvPr/>
        </p:nvCxnSpPr>
        <p:spPr>
          <a:xfrm flipH="1" flipV="1">
            <a:off x="7602296" y="16488377"/>
            <a:ext cx="970826" cy="65723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6389197" y="1095913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7294846" y="1094389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8090428" y="7693091"/>
            <a:ext cx="212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*Marker size gives relative goodness of fit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cxnSp>
        <p:nvCxnSpPr>
          <p:cNvPr id="1055" name="Straight Arrow Connector 1054"/>
          <p:cNvCxnSpPr/>
          <p:nvPr/>
        </p:nvCxnSpPr>
        <p:spPr>
          <a:xfrm>
            <a:off x="32834586" y="1093627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16200000">
            <a:off x="25032686" y="8973557"/>
            <a:ext cx="21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Inverse model result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067183" y="12104950"/>
            <a:ext cx="30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Inverse model input parameters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157" name="Right Brace 156"/>
          <p:cNvSpPr/>
          <p:nvPr/>
        </p:nvSpPr>
        <p:spPr>
          <a:xfrm rot="5400000">
            <a:off x="32070215" y="6328061"/>
            <a:ext cx="641587" cy="10836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10539</TotalTime>
  <Words>852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Frutiger Light Condensed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Lange</dc:creator>
  <cp:lastModifiedBy>dave Lange</cp:lastModifiedBy>
  <cp:revision>134</cp:revision>
  <dcterms:created xsi:type="dcterms:W3CDTF">2018-03-13T23:17:38Z</dcterms:created>
  <dcterms:modified xsi:type="dcterms:W3CDTF">2018-04-02T19:29:36Z</dcterms:modified>
</cp:coreProperties>
</file>