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F8F9-673B-5948-A501-6C37F1687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C222-10F6-4343-B224-406D11A3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F3BF-49B6-7D41-AA33-203D3328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3689-D3C2-B84D-8791-1CAD0ADC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55CB-409F-BB41-A4F3-84E228D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35F-3927-7347-AA7C-333122BC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AEBD6-AA72-4446-817B-74548AE8A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FFD3-DC9C-1247-8B37-42875F35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371F-9FD6-2D41-92DB-F28824A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49B6-7C6F-AA4A-BA2F-D69B796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C7BA8-B8B8-D045-9BBF-9F01D337E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02C4-047E-074C-BD5A-F51AEBAAA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3B81-6A46-1847-B828-08A445FA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F0C-293E-AC4C-9AE0-E9DF14C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9591-E9E0-CD42-9E35-17A81EC1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E6F5-FE46-5E4D-8AC7-80FBA50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319D-8A3F-684C-AA61-905C54D0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6659-2FCF-F74E-A4E3-A5E2561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09BE-6233-5C47-A8F4-00208976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1B0D-0783-4B42-B346-FE6560C2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C304-B96C-E14B-87D2-E5E809D5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0F50-4A07-794D-82D6-4C7392DD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E8F0-6BAC-1D40-9383-F6DF68C1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F011-1F26-2947-AEB9-843C5194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84F4-0342-7E4F-BAA3-2CE286E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7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78B4-C659-374E-9501-802DE460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BCCA-D239-7646-9407-ADA101C66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B8AB9-B87F-6D43-9737-12C6B4B2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0E1F5-31A6-4544-AFB4-5FC4CC4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D77B-31D1-9248-B027-9B1FA721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9DF5-39F3-E843-A6A9-C439AC4B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1F8B-3A64-5942-B475-FD7E92F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C585-687A-284A-BDC1-1C6B789B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C4025-C8AD-6848-AD04-ED42D5B0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E70A8-C1AF-684A-A856-D637FE8A4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B5F6F-C4B5-F545-BA32-0D784BE87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5CF64-BFF2-7D40-9E36-FA7EB50E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50280-0AC9-5D49-81C2-E55035B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F66A1-C1D8-5745-BEB9-2D656C6F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2FAB-63CD-A146-BE06-4553C06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EEE1-B700-9E43-8781-6B54F5C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20386-B011-1F40-93CF-282EB2DC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659F2-E472-374F-A49C-AFAB3857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81F80-2521-EB4F-A05B-E2069D79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1D682-BB3D-2C4A-8A7C-AAE65F83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E4221-1B45-E943-90F1-E1547D63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36A-4D6A-714F-A329-3E3A1B4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09BE-F407-2C4E-AD25-F19F1A0E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69D13-3533-CF42-85A6-A73ADFFB7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8C1B-0F18-7642-8CA8-9FB8581F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A368-53A6-1D4A-AD5C-D07587C7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EE73-5435-3143-B37E-99A54649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5421-8BD3-5C45-9493-9289FB58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97921-BDD6-6E4A-A1E6-2C9396A1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411B-0CC2-A147-AC4F-5E882525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B577F-1CE3-634F-8252-28B4499D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9F65-6668-D840-81ED-997B72E4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BDD7D-170E-2A47-A0BC-A8DA5F56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6EDCB-1CBC-1740-A12D-484430AF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F8AF-3D37-804B-B98E-46BFFE23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0F29-27CD-CB42-B0F6-5CBBA6EA6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C788-12E8-EA45-AFF6-D7105FEB637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BE98-6C91-8B43-814E-8BC823C7F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D367-39ED-CC4E-9190-5494BFE1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229-0EF3-674F-9238-6467E9F01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94489-508F-7F44-8682-D52829C110F7}"/>
              </a:ext>
            </a:extLst>
          </p:cNvPr>
          <p:cNvSpPr txBox="1"/>
          <p:nvPr/>
        </p:nvSpPr>
        <p:spPr>
          <a:xfrm>
            <a:off x="591015" y="401443"/>
            <a:ext cx="103260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 Model with differential equations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ADVAN6: General Nonlinear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ADVAN8: General Nonlinear Kinetics with Stiff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ADVAN9: General Nonlinear Kinetics with Equilibrium Compartments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ADVAN13: General Nonlinear Kinetics With Stiff/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Nonstiff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Equations using LSODA (nm71)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ADVAN14: General Nonlinear Kinetics With Stiff/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Nonstiff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Equations using CVODES (nm74)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ADVAN15: General Nonlinear Kinetics with Equilibrium Compartments using IDAS (nm74)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ADVAN16: Delay Differential Equations with no Equilibrium Compartments (nm75)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ADVAN17: Delay Differential Equations with  Equilibrium Compartments (nm75)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ADVAN18: Delay Differential Equations with no Equilibrium Compartments (nm75)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nonlinear model (ADVAN6, ADVAN8,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ADVAN9, ADVAN13, ADVAN14, ADVAN15), differential equations must be supplied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govern the kinetics, via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</a:p>
        </p:txBody>
      </p:sp>
    </p:spTree>
    <p:extLst>
      <p:ext uri="{BB962C8B-B14F-4D97-AF65-F5344CB8AC3E}">
        <p14:creationId xmlns:p14="http://schemas.microsoft.com/office/powerpoint/2010/main" val="31690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E6C1-D53B-EF4B-B33E-F7738EB8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963" y="706514"/>
            <a:ext cx="4860073" cy="54449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$SUBROUTINES ADVAN13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 =(DEPOT)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 =(TRANS1)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 =(TRANS2)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 =(TRANS3)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 =(CENT)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= A(5)/VC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DADT(1)= - KTR * A(1)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DADT(2)=   KTR * (A(1) - A(2))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DADT(3)=   KTR * (A(2) - A(3))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DADT(4)=   KTR * (A(3) - A(4))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DADT(5)=   KTR * A(4) - CL*CP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1095C-147C-9644-B08C-C97065D2E31D}"/>
              </a:ext>
            </a:extLst>
          </p:cNvPr>
          <p:cNvSpPr txBox="1"/>
          <p:nvPr/>
        </p:nvSpPr>
        <p:spPr>
          <a:xfrm>
            <a:off x="401444" y="4014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4599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3792D48-0C78-7441-ABA3-9B49A9466CFA}"/>
              </a:ext>
            </a:extLst>
          </p:cNvPr>
          <p:cNvGrpSpPr/>
          <p:nvPr/>
        </p:nvGrpSpPr>
        <p:grpSpPr>
          <a:xfrm>
            <a:off x="2282864" y="1102629"/>
            <a:ext cx="7782896" cy="4899256"/>
            <a:chOff x="2341756" y="533916"/>
            <a:chExt cx="7782896" cy="48992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B35501-FFB2-7849-A77A-7202873C3FB5}"/>
                </a:ext>
              </a:extLst>
            </p:cNvPr>
            <p:cNvGrpSpPr/>
            <p:nvPr/>
          </p:nvGrpSpPr>
          <p:grpSpPr>
            <a:xfrm>
              <a:off x="2341756" y="533916"/>
              <a:ext cx="7782896" cy="4899256"/>
              <a:chOff x="2921619" y="344346"/>
              <a:chExt cx="7782896" cy="489925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9E19FF-D2A3-B541-A502-317B7B77288E}"/>
                  </a:ext>
                </a:extLst>
              </p:cNvPr>
              <p:cNvSpPr/>
              <p:nvPr/>
            </p:nvSpPr>
            <p:spPr>
              <a:xfrm>
                <a:off x="2921619" y="1115122"/>
                <a:ext cx="1048215" cy="713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BD61D2-E3F8-374F-8D5A-50F9DD231581}"/>
                  </a:ext>
                </a:extLst>
              </p:cNvPr>
              <p:cNvSpPr/>
              <p:nvPr/>
            </p:nvSpPr>
            <p:spPr>
              <a:xfrm>
                <a:off x="4322955" y="1115122"/>
                <a:ext cx="1048215" cy="713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69B367-6F17-0143-BC8A-1AC7DD7DCCB6}"/>
                  </a:ext>
                </a:extLst>
              </p:cNvPr>
              <p:cNvSpPr/>
              <p:nvPr/>
            </p:nvSpPr>
            <p:spPr>
              <a:xfrm>
                <a:off x="5724291" y="1115122"/>
                <a:ext cx="1048215" cy="713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6C52E5-F403-5347-B46C-68A0AA136D2A}"/>
                  </a:ext>
                </a:extLst>
              </p:cNvPr>
              <p:cNvSpPr/>
              <p:nvPr/>
            </p:nvSpPr>
            <p:spPr>
              <a:xfrm>
                <a:off x="7125627" y="1115122"/>
                <a:ext cx="1048215" cy="713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BE0DC0-F872-7449-8553-263BFBD7F2E1}"/>
                  </a:ext>
                </a:extLst>
              </p:cNvPr>
              <p:cNvSpPr/>
              <p:nvPr/>
            </p:nvSpPr>
            <p:spPr>
              <a:xfrm>
                <a:off x="7125627" y="2427249"/>
                <a:ext cx="1048215" cy="713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F0A7CB-36D6-8D4C-B171-FA7327CAE4A8}"/>
                  </a:ext>
                </a:extLst>
              </p:cNvPr>
              <p:cNvSpPr/>
              <p:nvPr/>
            </p:nvSpPr>
            <p:spPr>
              <a:xfrm>
                <a:off x="8549266" y="4378712"/>
                <a:ext cx="1048215" cy="713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518CA4-9CED-1747-A35D-6E2E02537F14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3969834" y="1471961"/>
                <a:ext cx="3531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C73C69E-D6C3-8B4E-97F0-32542D997E4E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5371170" y="1471961"/>
                <a:ext cx="3531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03497A8-4C53-0E44-952A-8993C989FCED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772506" y="1471961"/>
                <a:ext cx="3531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473708B-AC8B-4F4A-906D-748A7054D369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7649735" y="1828800"/>
                <a:ext cx="0" cy="5984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54A35B5-CF35-1D44-B8D7-AA0C53E1074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7750097" y="4735551"/>
                <a:ext cx="79916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52329C8-FD6B-5C41-B11D-76ACD32D6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7481" y="4735551"/>
                <a:ext cx="79916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id="{EA204B42-6C8B-8E41-9899-85D52FB2516C}"/>
                  </a:ext>
                </a:extLst>
              </p:cNvPr>
              <p:cNvCxnSpPr>
                <a:stCxn id="8" idx="3"/>
              </p:cNvCxnSpPr>
              <p:nvPr/>
            </p:nvCxnSpPr>
            <p:spPr>
              <a:xfrm flipH="1">
                <a:off x="8080917" y="2784088"/>
                <a:ext cx="92925" cy="1854819"/>
              </a:xfrm>
              <a:prstGeom prst="curvedConnector4">
                <a:avLst>
                  <a:gd name="adj1" fmla="val -246005"/>
                  <a:gd name="adj2" fmla="val 59619"/>
                </a:avLst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Down Arrow 24">
                <a:extLst>
                  <a:ext uri="{FF2B5EF4-FFF2-40B4-BE49-F238E27FC236}">
                    <a16:creationId xmlns:a16="http://schemas.microsoft.com/office/drawing/2014/main" id="{D5BBB8E2-1EFD-8947-9AD9-4402C2DFBD4C}"/>
                  </a:ext>
                </a:extLst>
              </p:cNvPr>
              <p:cNvSpPr/>
              <p:nvPr/>
            </p:nvSpPr>
            <p:spPr>
              <a:xfrm>
                <a:off x="3345366" y="780585"/>
                <a:ext cx="234175" cy="33453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6507B2-5218-9148-87A1-713D3F5E70AE}"/>
                  </a:ext>
                </a:extLst>
              </p:cNvPr>
              <p:cNvSpPr txBox="1"/>
              <p:nvPr/>
            </p:nvSpPr>
            <p:spPr>
              <a:xfrm>
                <a:off x="3118553" y="344346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Dose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E76043-B112-D04F-B92D-0AE7B3F47A83}"/>
                  </a:ext>
                </a:extLst>
              </p:cNvPr>
              <p:cNvSpPr txBox="1"/>
              <p:nvPr/>
            </p:nvSpPr>
            <p:spPr>
              <a:xfrm>
                <a:off x="3085100" y="1284172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Depot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A0530E-A2D0-134F-8640-BEF7E5582B4A}"/>
                  </a:ext>
                </a:extLst>
              </p:cNvPr>
              <p:cNvSpPr txBox="1"/>
              <p:nvPr/>
            </p:nvSpPr>
            <p:spPr>
              <a:xfrm>
                <a:off x="4448459" y="1284172"/>
                <a:ext cx="817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6A08C0-5B31-314F-956C-E66A4643B5EA}"/>
                  </a:ext>
                </a:extLst>
              </p:cNvPr>
              <p:cNvSpPr txBox="1"/>
              <p:nvPr/>
            </p:nvSpPr>
            <p:spPr>
              <a:xfrm>
                <a:off x="5849903" y="1284172"/>
                <a:ext cx="817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BA9A0-FD61-4248-A2D6-25BA6EDF8793}"/>
                  </a:ext>
                </a:extLst>
              </p:cNvPr>
              <p:cNvSpPr txBox="1"/>
              <p:nvPr/>
            </p:nvSpPr>
            <p:spPr>
              <a:xfrm>
                <a:off x="7239980" y="1284172"/>
                <a:ext cx="817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D157DF-ED70-0D44-A439-8FDC4713926C}"/>
                  </a:ext>
                </a:extLst>
              </p:cNvPr>
              <p:cNvSpPr txBox="1"/>
              <p:nvPr/>
            </p:nvSpPr>
            <p:spPr>
              <a:xfrm>
                <a:off x="7329188" y="2599422"/>
                <a:ext cx="620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4F8F6B-0663-9448-A2BF-3242E924883C}"/>
                  </a:ext>
                </a:extLst>
              </p:cNvPr>
              <p:cNvSpPr txBox="1"/>
              <p:nvPr/>
            </p:nvSpPr>
            <p:spPr>
              <a:xfrm>
                <a:off x="8728265" y="45508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C3FD8A-0B6F-9E44-AE8A-83097F8C8AC5}"/>
                  </a:ext>
                </a:extLst>
              </p:cNvPr>
              <p:cNvSpPr txBox="1"/>
              <p:nvPr/>
            </p:nvSpPr>
            <p:spPr>
              <a:xfrm>
                <a:off x="3900172" y="19786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Ktr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29EAEC-4A3C-DB49-950B-43B1EA670D42}"/>
                  </a:ext>
                </a:extLst>
              </p:cNvPr>
              <p:cNvSpPr txBox="1"/>
              <p:nvPr/>
            </p:nvSpPr>
            <p:spPr>
              <a:xfrm>
                <a:off x="8320421" y="2401746"/>
                <a:ext cx="1524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 = Cent/VC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94BD02-18DC-0A40-86B5-75B2598E86E7}"/>
                  </a:ext>
                </a:extLst>
              </p:cNvPr>
              <p:cNvSpPr txBox="1"/>
              <p:nvPr/>
            </p:nvSpPr>
            <p:spPr>
              <a:xfrm>
                <a:off x="8490447" y="3384241"/>
                <a:ext cx="2214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INH = CP/(IC50+CP)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5CCFA2-3E7C-4F41-BB1E-C9496AFEFFE5}"/>
                  </a:ext>
                </a:extLst>
              </p:cNvPr>
              <p:cNvSpPr txBox="1"/>
              <p:nvPr/>
            </p:nvSpPr>
            <p:spPr>
              <a:xfrm>
                <a:off x="7125627" y="487427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KIN*(1-INH)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8B4ED4-2C4F-4F4E-8910-93952DC27448}"/>
                  </a:ext>
                </a:extLst>
              </p:cNvPr>
              <p:cNvSpPr txBox="1"/>
              <p:nvPr/>
            </p:nvSpPr>
            <p:spPr>
              <a:xfrm>
                <a:off x="9621395" y="487427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KOUT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E2B3074-99CE-DB41-9223-8147E49A9DCC}"/>
                </a:ext>
              </a:extLst>
            </p:cNvPr>
            <p:cNvCxnSpPr/>
            <p:nvPr/>
          </p:nvCxnSpPr>
          <p:spPr>
            <a:xfrm>
              <a:off x="7069872" y="3330497"/>
              <a:ext cx="0" cy="5984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447909-5E70-C449-846F-48069C077824}"/>
              </a:ext>
            </a:extLst>
          </p:cNvPr>
          <p:cNvSpPr txBox="1"/>
          <p:nvPr/>
        </p:nvSpPr>
        <p:spPr>
          <a:xfrm>
            <a:off x="323385" y="223024"/>
            <a:ext cx="391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simulated dataset in Session2</a:t>
            </a:r>
          </a:p>
        </p:txBody>
      </p:sp>
    </p:spTree>
    <p:extLst>
      <p:ext uri="{BB962C8B-B14F-4D97-AF65-F5344CB8AC3E}">
        <p14:creationId xmlns:p14="http://schemas.microsoft.com/office/powerpoint/2010/main" val="56267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EDCB-40AF-C944-8137-95A81898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PKPD Modeling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5A5C-617A-4644-B4BC-C0A904F1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PK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empirical bayes estimates (EBE) of PK parameter estimations and place in the data sets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PD with the updated data 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(Model PKPD together)</a:t>
            </a:r>
          </a:p>
        </p:txBody>
      </p:sp>
    </p:spTree>
    <p:extLst>
      <p:ext uri="{BB962C8B-B14F-4D97-AF65-F5344CB8AC3E}">
        <p14:creationId xmlns:p14="http://schemas.microsoft.com/office/powerpoint/2010/main" val="145892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319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PKPD Modeling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Cheng</dc:creator>
  <cp:lastModifiedBy>Shen Cheng</cp:lastModifiedBy>
  <cp:revision>7</cp:revision>
  <dcterms:created xsi:type="dcterms:W3CDTF">2021-08-09T04:26:48Z</dcterms:created>
  <dcterms:modified xsi:type="dcterms:W3CDTF">2021-08-13T21:22:58Z</dcterms:modified>
</cp:coreProperties>
</file>