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6" r:id="rId2"/>
    <p:sldId id="287" r:id="rId3"/>
    <p:sldId id="289" r:id="rId4"/>
    <p:sldId id="290" r:id="rId5"/>
    <p:sldId id="257"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5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3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16B08-77BA-C745-BA93-880C32D54683}" type="doc">
      <dgm:prSet loTypeId="urn:microsoft.com/office/officeart/2005/8/layout/process4" loCatId="" qsTypeId="urn:microsoft.com/office/officeart/2005/8/quickstyle/simple4#10" qsCatId="simple" csTypeId="urn:microsoft.com/office/officeart/2005/8/colors/colorful1#18" csCatId="colorful" phldr="1"/>
      <dgm:spPr/>
    </dgm:pt>
    <dgm:pt modelId="{A677D750-676C-7F43-9158-B7D9EA1DF4F3}">
      <dgm:prSet custT="1"/>
      <dgm:spPr>
        <a:solidFill>
          <a:srgbClr val="98AC5D"/>
        </a:solidFill>
      </dgm:spPr>
      <dgm:t>
        <a:bodyPr/>
        <a:lstStyle/>
        <a:p>
          <a:r>
            <a:rPr lang="en-US" sz="2000" b="1" dirty="0" smtClean="0">
              <a:latin typeface="Arial"/>
            </a:rPr>
            <a:t>Slice timing correction</a:t>
          </a:r>
          <a:endParaRPr lang="en-US" sz="2000" b="1" dirty="0">
            <a:latin typeface="Arial"/>
          </a:endParaRPr>
        </a:p>
      </dgm:t>
    </dgm:pt>
    <dgm:pt modelId="{7865D8C1-937F-C645-AD18-97D82556CA45}" type="parTrans" cxnId="{2C122E7B-5F76-B946-B06C-82F92FA75144}">
      <dgm:prSet/>
      <dgm:spPr/>
      <dgm:t>
        <a:bodyPr/>
        <a:lstStyle/>
        <a:p>
          <a:endParaRPr lang="en-US" sz="2800" b="1"/>
        </a:p>
      </dgm:t>
    </dgm:pt>
    <dgm:pt modelId="{85493D25-47DC-DC41-9124-C3146D3BAF2E}" type="sibTrans" cxnId="{2C122E7B-5F76-B946-B06C-82F92FA75144}">
      <dgm:prSet/>
      <dgm:spPr/>
      <dgm:t>
        <a:bodyPr/>
        <a:lstStyle/>
        <a:p>
          <a:endParaRPr lang="en-US" sz="2800" b="1"/>
        </a:p>
      </dgm:t>
    </dgm:pt>
    <dgm:pt modelId="{11D1A38E-60E5-1F42-85E7-23497EBBBE0A}">
      <dgm:prSet custT="1"/>
      <dgm:spPr>
        <a:solidFill>
          <a:srgbClr val="98AC5D"/>
        </a:solidFill>
      </dgm:spPr>
      <dgm:t>
        <a:bodyPr/>
        <a:lstStyle/>
        <a:p>
          <a:r>
            <a:rPr lang="en-US" sz="2000" b="1" dirty="0" smtClean="0">
              <a:latin typeface="Arial"/>
            </a:rPr>
            <a:t>Realignment</a:t>
          </a:r>
          <a:endParaRPr lang="en-US" sz="2000" b="1" dirty="0">
            <a:latin typeface="Arial"/>
          </a:endParaRPr>
        </a:p>
      </dgm:t>
    </dgm:pt>
    <dgm:pt modelId="{33CC5749-EAC3-144A-AE2C-2ACC7F74F9DF}" type="parTrans" cxnId="{2C6A5EB4-D580-5C40-8931-BBFB1329F2D7}">
      <dgm:prSet/>
      <dgm:spPr/>
      <dgm:t>
        <a:bodyPr/>
        <a:lstStyle/>
        <a:p>
          <a:endParaRPr lang="en-US" sz="2800" b="1"/>
        </a:p>
      </dgm:t>
    </dgm:pt>
    <dgm:pt modelId="{C98ED16D-C399-B14A-B3F0-6C9AAFCD8835}" type="sibTrans" cxnId="{2C6A5EB4-D580-5C40-8931-BBFB1329F2D7}">
      <dgm:prSet/>
      <dgm:spPr/>
      <dgm:t>
        <a:bodyPr/>
        <a:lstStyle/>
        <a:p>
          <a:endParaRPr lang="en-US" sz="2800" b="1"/>
        </a:p>
      </dgm:t>
    </dgm:pt>
    <dgm:pt modelId="{79D6431B-CB64-0E4E-8778-31F4A6C8FAD2}">
      <dgm:prSet custT="1"/>
      <dgm:spPr>
        <a:solidFill>
          <a:srgbClr val="E47D2D"/>
        </a:solidFill>
      </dgm:spPr>
      <dgm:t>
        <a:bodyPr/>
        <a:lstStyle/>
        <a:p>
          <a:r>
            <a:rPr lang="en-US" sz="2000" b="1" dirty="0" err="1" smtClean="0">
              <a:latin typeface="Arial"/>
            </a:rPr>
            <a:t>Coregistration</a:t>
          </a:r>
          <a:endParaRPr lang="en-US" sz="2000" b="1" dirty="0">
            <a:latin typeface="Arial"/>
          </a:endParaRPr>
        </a:p>
      </dgm:t>
    </dgm:pt>
    <dgm:pt modelId="{26E9856E-DC8B-7B43-A109-8198DC304231}" type="parTrans" cxnId="{C1355488-905F-3144-8007-779C9019A409}">
      <dgm:prSet/>
      <dgm:spPr/>
      <dgm:t>
        <a:bodyPr/>
        <a:lstStyle/>
        <a:p>
          <a:endParaRPr lang="en-US" sz="2800" b="1"/>
        </a:p>
      </dgm:t>
    </dgm:pt>
    <dgm:pt modelId="{9DCCC034-F2F1-E240-8607-766DE139D3B7}" type="sibTrans" cxnId="{C1355488-905F-3144-8007-779C9019A409}">
      <dgm:prSet/>
      <dgm:spPr/>
      <dgm:t>
        <a:bodyPr/>
        <a:lstStyle/>
        <a:p>
          <a:endParaRPr lang="en-US" sz="2800" b="1"/>
        </a:p>
      </dgm:t>
    </dgm:pt>
    <dgm:pt modelId="{13821BF0-09A8-D14D-A10E-DA828F13F0E1}">
      <dgm:prSet custT="1"/>
      <dgm:spPr>
        <a:solidFill>
          <a:srgbClr val="E47D2D"/>
        </a:solidFill>
      </dgm:spPr>
      <dgm:t>
        <a:bodyPr/>
        <a:lstStyle/>
        <a:p>
          <a:r>
            <a:rPr lang="en-US" sz="2000" b="1" dirty="0" smtClean="0">
              <a:latin typeface="Arial"/>
            </a:rPr>
            <a:t>Warping</a:t>
          </a:r>
          <a:endParaRPr lang="en-US" sz="2000" b="1" dirty="0">
            <a:latin typeface="Arial"/>
          </a:endParaRPr>
        </a:p>
      </dgm:t>
    </dgm:pt>
    <dgm:pt modelId="{204103B1-D9B6-6E42-83A8-B676B2309CB3}" type="parTrans" cxnId="{892C382D-265D-1342-A5FB-7DF1D05AE129}">
      <dgm:prSet/>
      <dgm:spPr/>
      <dgm:t>
        <a:bodyPr/>
        <a:lstStyle/>
        <a:p>
          <a:endParaRPr lang="en-US" sz="2800" b="1"/>
        </a:p>
      </dgm:t>
    </dgm:pt>
    <dgm:pt modelId="{1DC07EA2-9486-5244-9012-7562390FD151}" type="sibTrans" cxnId="{892C382D-265D-1342-A5FB-7DF1D05AE129}">
      <dgm:prSet/>
      <dgm:spPr/>
      <dgm:t>
        <a:bodyPr/>
        <a:lstStyle/>
        <a:p>
          <a:endParaRPr lang="en-US" sz="2800" b="1"/>
        </a:p>
      </dgm:t>
    </dgm:pt>
    <dgm:pt modelId="{CA74A2BB-6C4B-6D4F-B554-623E3BAD141A}">
      <dgm:prSet custT="1"/>
      <dgm:spPr>
        <a:solidFill>
          <a:srgbClr val="8B79AF"/>
        </a:solidFill>
      </dgm:spPr>
      <dgm:t>
        <a:bodyPr/>
        <a:lstStyle/>
        <a:p>
          <a:r>
            <a:rPr lang="en-US" sz="2000" b="1" dirty="0" smtClean="0">
              <a:latin typeface="Arial"/>
            </a:rPr>
            <a:t>Smoothing</a:t>
          </a:r>
          <a:endParaRPr lang="en-US" sz="2000" b="1" dirty="0">
            <a:latin typeface="Arial"/>
          </a:endParaRPr>
        </a:p>
      </dgm:t>
    </dgm:pt>
    <dgm:pt modelId="{331DF188-8B33-0A4A-8F01-FA48B44FD908}" type="parTrans" cxnId="{3F113BD0-F7F4-7249-93CE-2D4C4FE43DEF}">
      <dgm:prSet/>
      <dgm:spPr/>
      <dgm:t>
        <a:bodyPr/>
        <a:lstStyle/>
        <a:p>
          <a:endParaRPr lang="en-US" sz="2800" b="1"/>
        </a:p>
      </dgm:t>
    </dgm:pt>
    <dgm:pt modelId="{CEC64198-B530-744F-99E8-A530E5500521}" type="sibTrans" cxnId="{3F113BD0-F7F4-7249-93CE-2D4C4FE43DEF}">
      <dgm:prSet/>
      <dgm:spPr/>
      <dgm:t>
        <a:bodyPr/>
        <a:lstStyle/>
        <a:p>
          <a:endParaRPr lang="en-US" sz="2800" b="1"/>
        </a:p>
      </dgm:t>
    </dgm:pt>
    <dgm:pt modelId="{15E113F5-A562-FA43-8CC6-81C948ABE4EF}">
      <dgm:prSet custT="1"/>
      <dgm:spPr>
        <a:solidFill>
          <a:srgbClr val="E47D2D"/>
        </a:solidFill>
      </dgm:spPr>
      <dgm:t>
        <a:bodyPr/>
        <a:lstStyle/>
        <a:p>
          <a:r>
            <a:rPr lang="en-US" sz="2000" b="1" dirty="0" smtClean="0">
              <a:latin typeface="Arial"/>
              <a:cs typeface="Arial"/>
            </a:rPr>
            <a:t>Apply Warp</a:t>
          </a:r>
          <a:endParaRPr lang="en-US" sz="2000" b="1" dirty="0">
            <a:latin typeface="Arial"/>
            <a:cs typeface="Arial"/>
          </a:endParaRPr>
        </a:p>
      </dgm:t>
    </dgm:pt>
    <dgm:pt modelId="{A66B65F4-39F2-B148-9F52-8DB144688582}" type="parTrans" cxnId="{C431F466-0B00-7341-BEEF-9E79AB7067C7}">
      <dgm:prSet/>
      <dgm:spPr/>
      <dgm:t>
        <a:bodyPr/>
        <a:lstStyle/>
        <a:p>
          <a:endParaRPr lang="en-US"/>
        </a:p>
      </dgm:t>
    </dgm:pt>
    <dgm:pt modelId="{0D491625-C9CF-0B4A-9FEF-CEE635DE0059}" type="sibTrans" cxnId="{C431F466-0B00-7341-BEEF-9E79AB7067C7}">
      <dgm:prSet/>
      <dgm:spPr/>
      <dgm:t>
        <a:bodyPr/>
        <a:lstStyle/>
        <a:p>
          <a:endParaRPr lang="en-US"/>
        </a:p>
      </dgm:t>
    </dgm:pt>
    <dgm:pt modelId="{C4704FDF-2681-3041-98F6-1AAAF477FD9D}" type="pres">
      <dgm:prSet presAssocID="{2AD16B08-77BA-C745-BA93-880C32D54683}" presName="Name0" presStyleCnt="0">
        <dgm:presLayoutVars>
          <dgm:dir/>
          <dgm:animLvl val="lvl"/>
          <dgm:resizeHandles val="exact"/>
        </dgm:presLayoutVars>
      </dgm:prSet>
      <dgm:spPr/>
    </dgm:pt>
    <dgm:pt modelId="{A149363C-97EC-0847-B0B4-E1DA3990D285}" type="pres">
      <dgm:prSet presAssocID="{CA74A2BB-6C4B-6D4F-B554-623E3BAD141A}" presName="boxAndChildren" presStyleCnt="0"/>
      <dgm:spPr/>
    </dgm:pt>
    <dgm:pt modelId="{465A77D1-9FED-8A48-9F2B-6403B18D6548}" type="pres">
      <dgm:prSet presAssocID="{CA74A2BB-6C4B-6D4F-B554-623E3BAD141A}" presName="parentTextBox" presStyleLbl="node1" presStyleIdx="0" presStyleCnt="6"/>
      <dgm:spPr/>
      <dgm:t>
        <a:bodyPr/>
        <a:lstStyle/>
        <a:p>
          <a:endParaRPr lang="en-US"/>
        </a:p>
      </dgm:t>
    </dgm:pt>
    <dgm:pt modelId="{E0802694-8B7B-F349-BB79-69A576BC8A87}" type="pres">
      <dgm:prSet presAssocID="{0D491625-C9CF-0B4A-9FEF-CEE635DE0059}" presName="sp" presStyleCnt="0"/>
      <dgm:spPr/>
    </dgm:pt>
    <dgm:pt modelId="{5DBB67F5-0713-2B4C-AE36-CF85765BB286}" type="pres">
      <dgm:prSet presAssocID="{15E113F5-A562-FA43-8CC6-81C948ABE4EF}" presName="arrowAndChildren" presStyleCnt="0"/>
      <dgm:spPr/>
    </dgm:pt>
    <dgm:pt modelId="{988ED301-BFD2-B841-82A0-6B6E67E671E9}" type="pres">
      <dgm:prSet presAssocID="{15E113F5-A562-FA43-8CC6-81C948ABE4EF}" presName="parentTextArrow" presStyleLbl="node1" presStyleIdx="1" presStyleCnt="6"/>
      <dgm:spPr/>
      <dgm:t>
        <a:bodyPr/>
        <a:lstStyle/>
        <a:p>
          <a:endParaRPr lang="en-US"/>
        </a:p>
      </dgm:t>
    </dgm:pt>
    <dgm:pt modelId="{AFF6D8B9-84AE-4D46-85DD-DA4BB0CB69DF}" type="pres">
      <dgm:prSet presAssocID="{1DC07EA2-9486-5244-9012-7562390FD151}" presName="sp" presStyleCnt="0"/>
      <dgm:spPr/>
    </dgm:pt>
    <dgm:pt modelId="{B1CD0778-6FE8-4F4E-80E5-7070EC37952F}" type="pres">
      <dgm:prSet presAssocID="{13821BF0-09A8-D14D-A10E-DA828F13F0E1}" presName="arrowAndChildren" presStyleCnt="0"/>
      <dgm:spPr/>
    </dgm:pt>
    <dgm:pt modelId="{2844F608-3B41-AB4F-9A13-E05A214D2757}" type="pres">
      <dgm:prSet presAssocID="{13821BF0-09A8-D14D-A10E-DA828F13F0E1}" presName="parentTextArrow" presStyleLbl="node1" presStyleIdx="2" presStyleCnt="6"/>
      <dgm:spPr/>
      <dgm:t>
        <a:bodyPr/>
        <a:lstStyle/>
        <a:p>
          <a:endParaRPr lang="en-US"/>
        </a:p>
      </dgm:t>
    </dgm:pt>
    <dgm:pt modelId="{572BFC8D-54B3-9740-8CAB-5CA10286A8EC}" type="pres">
      <dgm:prSet presAssocID="{9DCCC034-F2F1-E240-8607-766DE139D3B7}" presName="sp" presStyleCnt="0"/>
      <dgm:spPr/>
    </dgm:pt>
    <dgm:pt modelId="{295EBC00-D7E9-BF4C-B0BC-C516B1759A8F}" type="pres">
      <dgm:prSet presAssocID="{79D6431B-CB64-0E4E-8778-31F4A6C8FAD2}" presName="arrowAndChildren" presStyleCnt="0"/>
      <dgm:spPr/>
    </dgm:pt>
    <dgm:pt modelId="{ECFE7509-3483-3A47-80DB-D3CC54F2D140}" type="pres">
      <dgm:prSet presAssocID="{79D6431B-CB64-0E4E-8778-31F4A6C8FAD2}" presName="parentTextArrow" presStyleLbl="node1" presStyleIdx="3" presStyleCnt="6"/>
      <dgm:spPr/>
      <dgm:t>
        <a:bodyPr/>
        <a:lstStyle/>
        <a:p>
          <a:endParaRPr lang="en-US"/>
        </a:p>
      </dgm:t>
    </dgm:pt>
    <dgm:pt modelId="{FD140065-156A-3C4C-B63B-02933E8D6D92}" type="pres">
      <dgm:prSet presAssocID="{C98ED16D-C399-B14A-B3F0-6C9AAFCD8835}" presName="sp" presStyleCnt="0"/>
      <dgm:spPr/>
    </dgm:pt>
    <dgm:pt modelId="{8AF90E3A-D7C2-8448-967A-D9E46FEED890}" type="pres">
      <dgm:prSet presAssocID="{11D1A38E-60E5-1F42-85E7-23497EBBBE0A}" presName="arrowAndChildren" presStyleCnt="0"/>
      <dgm:spPr/>
    </dgm:pt>
    <dgm:pt modelId="{1263657F-F24F-3146-8E10-4EEE8F49BBE1}" type="pres">
      <dgm:prSet presAssocID="{11D1A38E-60E5-1F42-85E7-23497EBBBE0A}" presName="parentTextArrow" presStyleLbl="node1" presStyleIdx="4" presStyleCnt="6" custLinFactNeighborX="433"/>
      <dgm:spPr/>
      <dgm:t>
        <a:bodyPr/>
        <a:lstStyle/>
        <a:p>
          <a:endParaRPr lang="en-US"/>
        </a:p>
      </dgm:t>
    </dgm:pt>
    <dgm:pt modelId="{7690B3CC-EC25-DD49-825A-2273B2B6394A}" type="pres">
      <dgm:prSet presAssocID="{85493D25-47DC-DC41-9124-C3146D3BAF2E}" presName="sp" presStyleCnt="0"/>
      <dgm:spPr/>
    </dgm:pt>
    <dgm:pt modelId="{5D92794E-7977-B44C-80D2-5F6CA408B17B}" type="pres">
      <dgm:prSet presAssocID="{A677D750-676C-7F43-9158-B7D9EA1DF4F3}" presName="arrowAndChildren" presStyleCnt="0"/>
      <dgm:spPr/>
    </dgm:pt>
    <dgm:pt modelId="{905042D6-4643-C34B-A7D1-BA087F55DDAC}" type="pres">
      <dgm:prSet presAssocID="{A677D750-676C-7F43-9158-B7D9EA1DF4F3}" presName="parentTextArrow" presStyleLbl="node1" presStyleIdx="5" presStyleCnt="6"/>
      <dgm:spPr/>
      <dgm:t>
        <a:bodyPr/>
        <a:lstStyle/>
        <a:p>
          <a:endParaRPr lang="en-US"/>
        </a:p>
      </dgm:t>
    </dgm:pt>
  </dgm:ptLst>
  <dgm:cxnLst>
    <dgm:cxn modelId="{228BB5A3-B825-47D2-8971-DB8C020758E4}" type="presOf" srcId="{15E113F5-A562-FA43-8CC6-81C948ABE4EF}" destId="{988ED301-BFD2-B841-82A0-6B6E67E671E9}" srcOrd="0" destOrd="0" presId="urn:microsoft.com/office/officeart/2005/8/layout/process4"/>
    <dgm:cxn modelId="{B0ED6BD1-830A-494A-8782-A046E087ED4E}" type="presOf" srcId="{13821BF0-09A8-D14D-A10E-DA828F13F0E1}" destId="{2844F608-3B41-AB4F-9A13-E05A214D2757}" srcOrd="0" destOrd="0" presId="urn:microsoft.com/office/officeart/2005/8/layout/process4"/>
    <dgm:cxn modelId="{892C382D-265D-1342-A5FB-7DF1D05AE129}" srcId="{2AD16B08-77BA-C745-BA93-880C32D54683}" destId="{13821BF0-09A8-D14D-A10E-DA828F13F0E1}" srcOrd="3" destOrd="0" parTransId="{204103B1-D9B6-6E42-83A8-B676B2309CB3}" sibTransId="{1DC07EA2-9486-5244-9012-7562390FD151}"/>
    <dgm:cxn modelId="{5285B6FB-01CC-4018-BCE0-BEE7E6F06D36}" type="presOf" srcId="{11D1A38E-60E5-1F42-85E7-23497EBBBE0A}" destId="{1263657F-F24F-3146-8E10-4EEE8F49BBE1}" srcOrd="0" destOrd="0" presId="urn:microsoft.com/office/officeart/2005/8/layout/process4"/>
    <dgm:cxn modelId="{2C6A5EB4-D580-5C40-8931-BBFB1329F2D7}" srcId="{2AD16B08-77BA-C745-BA93-880C32D54683}" destId="{11D1A38E-60E5-1F42-85E7-23497EBBBE0A}" srcOrd="1" destOrd="0" parTransId="{33CC5749-EAC3-144A-AE2C-2ACC7F74F9DF}" sibTransId="{C98ED16D-C399-B14A-B3F0-6C9AAFCD8835}"/>
    <dgm:cxn modelId="{E862FCE6-EEB8-4F1C-8F06-05281B0BB8F2}" type="presOf" srcId="{CA74A2BB-6C4B-6D4F-B554-623E3BAD141A}" destId="{465A77D1-9FED-8A48-9F2B-6403B18D6548}" srcOrd="0" destOrd="0" presId="urn:microsoft.com/office/officeart/2005/8/layout/process4"/>
    <dgm:cxn modelId="{3F113BD0-F7F4-7249-93CE-2D4C4FE43DEF}" srcId="{2AD16B08-77BA-C745-BA93-880C32D54683}" destId="{CA74A2BB-6C4B-6D4F-B554-623E3BAD141A}" srcOrd="5" destOrd="0" parTransId="{331DF188-8B33-0A4A-8F01-FA48B44FD908}" sibTransId="{CEC64198-B530-744F-99E8-A530E5500521}"/>
    <dgm:cxn modelId="{E373A6DC-2ACD-4A63-BF3F-1CE3429C5DA1}" type="presOf" srcId="{2AD16B08-77BA-C745-BA93-880C32D54683}" destId="{C4704FDF-2681-3041-98F6-1AAAF477FD9D}" srcOrd="0" destOrd="0" presId="urn:microsoft.com/office/officeart/2005/8/layout/process4"/>
    <dgm:cxn modelId="{C431F466-0B00-7341-BEEF-9E79AB7067C7}" srcId="{2AD16B08-77BA-C745-BA93-880C32D54683}" destId="{15E113F5-A562-FA43-8CC6-81C948ABE4EF}" srcOrd="4" destOrd="0" parTransId="{A66B65F4-39F2-B148-9F52-8DB144688582}" sibTransId="{0D491625-C9CF-0B4A-9FEF-CEE635DE0059}"/>
    <dgm:cxn modelId="{C1355488-905F-3144-8007-779C9019A409}" srcId="{2AD16B08-77BA-C745-BA93-880C32D54683}" destId="{79D6431B-CB64-0E4E-8778-31F4A6C8FAD2}" srcOrd="2" destOrd="0" parTransId="{26E9856E-DC8B-7B43-A109-8198DC304231}" sibTransId="{9DCCC034-F2F1-E240-8607-766DE139D3B7}"/>
    <dgm:cxn modelId="{2C122E7B-5F76-B946-B06C-82F92FA75144}" srcId="{2AD16B08-77BA-C745-BA93-880C32D54683}" destId="{A677D750-676C-7F43-9158-B7D9EA1DF4F3}" srcOrd="0" destOrd="0" parTransId="{7865D8C1-937F-C645-AD18-97D82556CA45}" sibTransId="{85493D25-47DC-DC41-9124-C3146D3BAF2E}"/>
    <dgm:cxn modelId="{6B497EB8-A684-4F28-9DE6-1EB196FBAA63}" type="presOf" srcId="{79D6431B-CB64-0E4E-8778-31F4A6C8FAD2}" destId="{ECFE7509-3483-3A47-80DB-D3CC54F2D140}" srcOrd="0" destOrd="0" presId="urn:microsoft.com/office/officeart/2005/8/layout/process4"/>
    <dgm:cxn modelId="{D7CF8265-0CF0-42E1-BBAC-FB37765641F0}" type="presOf" srcId="{A677D750-676C-7F43-9158-B7D9EA1DF4F3}" destId="{905042D6-4643-C34B-A7D1-BA087F55DDAC}" srcOrd="0" destOrd="0" presId="urn:microsoft.com/office/officeart/2005/8/layout/process4"/>
    <dgm:cxn modelId="{CC88CA23-FA92-4BA1-AB49-589DD4457025}" type="presParOf" srcId="{C4704FDF-2681-3041-98F6-1AAAF477FD9D}" destId="{A149363C-97EC-0847-B0B4-E1DA3990D285}" srcOrd="0" destOrd="0" presId="urn:microsoft.com/office/officeart/2005/8/layout/process4"/>
    <dgm:cxn modelId="{6A8058FB-079D-4DE7-A7B0-FCDD8707ED3D}" type="presParOf" srcId="{A149363C-97EC-0847-B0B4-E1DA3990D285}" destId="{465A77D1-9FED-8A48-9F2B-6403B18D6548}" srcOrd="0" destOrd="0" presId="urn:microsoft.com/office/officeart/2005/8/layout/process4"/>
    <dgm:cxn modelId="{70F5814F-ED0F-41C4-9E77-EDDF5F4BCCEF}" type="presParOf" srcId="{C4704FDF-2681-3041-98F6-1AAAF477FD9D}" destId="{E0802694-8B7B-F349-BB79-69A576BC8A87}" srcOrd="1" destOrd="0" presId="urn:microsoft.com/office/officeart/2005/8/layout/process4"/>
    <dgm:cxn modelId="{E638E9D4-F5B8-4D5A-9EE5-980FEB97EC79}" type="presParOf" srcId="{C4704FDF-2681-3041-98F6-1AAAF477FD9D}" destId="{5DBB67F5-0713-2B4C-AE36-CF85765BB286}" srcOrd="2" destOrd="0" presId="urn:microsoft.com/office/officeart/2005/8/layout/process4"/>
    <dgm:cxn modelId="{DDEDD5A6-3055-412E-A186-9C5F5DFBEF8B}" type="presParOf" srcId="{5DBB67F5-0713-2B4C-AE36-CF85765BB286}" destId="{988ED301-BFD2-B841-82A0-6B6E67E671E9}" srcOrd="0" destOrd="0" presId="urn:microsoft.com/office/officeart/2005/8/layout/process4"/>
    <dgm:cxn modelId="{9A2321FC-0579-4AC7-A387-5790EB597FA1}" type="presParOf" srcId="{C4704FDF-2681-3041-98F6-1AAAF477FD9D}" destId="{AFF6D8B9-84AE-4D46-85DD-DA4BB0CB69DF}" srcOrd="3" destOrd="0" presId="urn:microsoft.com/office/officeart/2005/8/layout/process4"/>
    <dgm:cxn modelId="{29EE97C1-85F8-4E85-B513-FD0DF8756B95}" type="presParOf" srcId="{C4704FDF-2681-3041-98F6-1AAAF477FD9D}" destId="{B1CD0778-6FE8-4F4E-80E5-7070EC37952F}" srcOrd="4" destOrd="0" presId="urn:microsoft.com/office/officeart/2005/8/layout/process4"/>
    <dgm:cxn modelId="{B417DE0B-C0DA-4FB8-BD7D-60C0CDC24C84}" type="presParOf" srcId="{B1CD0778-6FE8-4F4E-80E5-7070EC37952F}" destId="{2844F608-3B41-AB4F-9A13-E05A214D2757}" srcOrd="0" destOrd="0" presId="urn:microsoft.com/office/officeart/2005/8/layout/process4"/>
    <dgm:cxn modelId="{BD8B3C71-6D3A-4190-A9EB-BBA44CD9583C}" type="presParOf" srcId="{C4704FDF-2681-3041-98F6-1AAAF477FD9D}" destId="{572BFC8D-54B3-9740-8CAB-5CA10286A8EC}" srcOrd="5" destOrd="0" presId="urn:microsoft.com/office/officeart/2005/8/layout/process4"/>
    <dgm:cxn modelId="{183473C0-3B7D-480D-9ECB-6A99AB29BBFA}" type="presParOf" srcId="{C4704FDF-2681-3041-98F6-1AAAF477FD9D}" destId="{295EBC00-D7E9-BF4C-B0BC-C516B1759A8F}" srcOrd="6" destOrd="0" presId="urn:microsoft.com/office/officeart/2005/8/layout/process4"/>
    <dgm:cxn modelId="{3E574D08-D310-437B-BCC6-6DA84013B38C}" type="presParOf" srcId="{295EBC00-D7E9-BF4C-B0BC-C516B1759A8F}" destId="{ECFE7509-3483-3A47-80DB-D3CC54F2D140}" srcOrd="0" destOrd="0" presId="urn:microsoft.com/office/officeart/2005/8/layout/process4"/>
    <dgm:cxn modelId="{71E45B4F-FF1C-410F-85E5-BC706274AE6A}" type="presParOf" srcId="{C4704FDF-2681-3041-98F6-1AAAF477FD9D}" destId="{FD140065-156A-3C4C-B63B-02933E8D6D92}" srcOrd="7" destOrd="0" presId="urn:microsoft.com/office/officeart/2005/8/layout/process4"/>
    <dgm:cxn modelId="{D977EEBB-9ADD-428D-BA64-C6E0D68FB1E4}" type="presParOf" srcId="{C4704FDF-2681-3041-98F6-1AAAF477FD9D}" destId="{8AF90E3A-D7C2-8448-967A-D9E46FEED890}" srcOrd="8" destOrd="0" presId="urn:microsoft.com/office/officeart/2005/8/layout/process4"/>
    <dgm:cxn modelId="{5AFF45ED-8306-49A7-9514-666AD5403427}" type="presParOf" srcId="{8AF90E3A-D7C2-8448-967A-D9E46FEED890}" destId="{1263657F-F24F-3146-8E10-4EEE8F49BBE1}" srcOrd="0" destOrd="0" presId="urn:microsoft.com/office/officeart/2005/8/layout/process4"/>
    <dgm:cxn modelId="{8AF6C742-4A92-4AD1-9485-8DE4980DE44E}" type="presParOf" srcId="{C4704FDF-2681-3041-98F6-1AAAF477FD9D}" destId="{7690B3CC-EC25-DD49-825A-2273B2B6394A}" srcOrd="9" destOrd="0" presId="urn:microsoft.com/office/officeart/2005/8/layout/process4"/>
    <dgm:cxn modelId="{60C649ED-B8E0-4A89-A006-E17BDC7FF4A8}" type="presParOf" srcId="{C4704FDF-2681-3041-98F6-1AAAF477FD9D}" destId="{5D92794E-7977-B44C-80D2-5F6CA408B17B}" srcOrd="10" destOrd="0" presId="urn:microsoft.com/office/officeart/2005/8/layout/process4"/>
    <dgm:cxn modelId="{DBCB34FE-C5D5-4EA5-A96D-7642BC6537DF}" type="presParOf" srcId="{5D92794E-7977-B44C-80D2-5F6CA408B17B}" destId="{905042D6-4643-C34B-A7D1-BA087F55DDA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A77D1-9FED-8A48-9F2B-6403B18D6548}">
      <dsp:nvSpPr>
        <dsp:cNvPr id="0" name=""/>
        <dsp:cNvSpPr/>
      </dsp:nvSpPr>
      <dsp:spPr>
        <a:xfrm>
          <a:off x="0" y="4417206"/>
          <a:ext cx="3856391" cy="579755"/>
        </a:xfrm>
        <a:prstGeom prst="rect">
          <a:avLst/>
        </a:prstGeom>
        <a:solidFill>
          <a:srgbClr val="8B79AF"/>
        </a:soli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rPr>
            <a:t>Smoothing</a:t>
          </a:r>
          <a:endParaRPr lang="en-US" sz="2000" b="1" kern="1200" dirty="0">
            <a:latin typeface="Arial"/>
          </a:endParaRPr>
        </a:p>
      </dsp:txBody>
      <dsp:txXfrm>
        <a:off x="0" y="4417206"/>
        <a:ext cx="3856391" cy="579755"/>
      </dsp:txXfrm>
    </dsp:sp>
    <dsp:sp modelId="{988ED301-BFD2-B841-82A0-6B6E67E671E9}">
      <dsp:nvSpPr>
        <dsp:cNvPr id="0" name=""/>
        <dsp:cNvSpPr/>
      </dsp:nvSpPr>
      <dsp:spPr>
        <a:xfrm rot="10800000">
          <a:off x="0" y="3534237"/>
          <a:ext cx="3856391" cy="891664"/>
        </a:xfrm>
        <a:prstGeom prst="upArrowCallout">
          <a:avLst/>
        </a:prstGeom>
        <a:solidFill>
          <a:srgbClr val="E47D2D"/>
        </a:soli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cs typeface="Arial"/>
            </a:rPr>
            <a:t>Apply Warp</a:t>
          </a:r>
          <a:endParaRPr lang="en-US" sz="2000" b="1" kern="1200" dirty="0">
            <a:latin typeface="Arial"/>
            <a:cs typeface="Arial"/>
          </a:endParaRPr>
        </a:p>
      </dsp:txBody>
      <dsp:txXfrm rot="10800000">
        <a:off x="0" y="3534237"/>
        <a:ext cx="3856391" cy="579377"/>
      </dsp:txXfrm>
    </dsp:sp>
    <dsp:sp modelId="{2844F608-3B41-AB4F-9A13-E05A214D2757}">
      <dsp:nvSpPr>
        <dsp:cNvPr id="0" name=""/>
        <dsp:cNvSpPr/>
      </dsp:nvSpPr>
      <dsp:spPr>
        <a:xfrm rot="10800000">
          <a:off x="0" y="2651269"/>
          <a:ext cx="3856391" cy="891664"/>
        </a:xfrm>
        <a:prstGeom prst="upArrowCallout">
          <a:avLst/>
        </a:prstGeom>
        <a:solidFill>
          <a:srgbClr val="E47D2D"/>
        </a:soli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rPr>
            <a:t>Warping</a:t>
          </a:r>
          <a:endParaRPr lang="en-US" sz="2000" b="1" kern="1200" dirty="0">
            <a:latin typeface="Arial"/>
          </a:endParaRPr>
        </a:p>
      </dsp:txBody>
      <dsp:txXfrm rot="10800000">
        <a:off x="0" y="2651269"/>
        <a:ext cx="3856391" cy="579377"/>
      </dsp:txXfrm>
    </dsp:sp>
    <dsp:sp modelId="{ECFE7509-3483-3A47-80DB-D3CC54F2D140}">
      <dsp:nvSpPr>
        <dsp:cNvPr id="0" name=""/>
        <dsp:cNvSpPr/>
      </dsp:nvSpPr>
      <dsp:spPr>
        <a:xfrm rot="10800000">
          <a:off x="0" y="1768301"/>
          <a:ext cx="3856391" cy="891664"/>
        </a:xfrm>
        <a:prstGeom prst="upArrowCallout">
          <a:avLst/>
        </a:prstGeom>
        <a:solidFill>
          <a:srgbClr val="E47D2D"/>
        </a:soli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err="1" smtClean="0">
              <a:latin typeface="Arial"/>
            </a:rPr>
            <a:t>Coregistration</a:t>
          </a:r>
          <a:endParaRPr lang="en-US" sz="2000" b="1" kern="1200" dirty="0">
            <a:latin typeface="Arial"/>
          </a:endParaRPr>
        </a:p>
      </dsp:txBody>
      <dsp:txXfrm rot="10800000">
        <a:off x="0" y="1768301"/>
        <a:ext cx="3856391" cy="579377"/>
      </dsp:txXfrm>
    </dsp:sp>
    <dsp:sp modelId="{1263657F-F24F-3146-8E10-4EEE8F49BBE1}">
      <dsp:nvSpPr>
        <dsp:cNvPr id="0" name=""/>
        <dsp:cNvSpPr/>
      </dsp:nvSpPr>
      <dsp:spPr>
        <a:xfrm rot="10800000">
          <a:off x="0" y="885333"/>
          <a:ext cx="3856391" cy="891664"/>
        </a:xfrm>
        <a:prstGeom prst="upArrowCallout">
          <a:avLst/>
        </a:prstGeom>
        <a:solidFill>
          <a:srgbClr val="98AC5D"/>
        </a:soli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rPr>
            <a:t>Realignment</a:t>
          </a:r>
          <a:endParaRPr lang="en-US" sz="2000" b="1" kern="1200" dirty="0">
            <a:latin typeface="Arial"/>
          </a:endParaRPr>
        </a:p>
      </dsp:txBody>
      <dsp:txXfrm rot="10800000">
        <a:off x="0" y="885333"/>
        <a:ext cx="3856391" cy="579377"/>
      </dsp:txXfrm>
    </dsp:sp>
    <dsp:sp modelId="{905042D6-4643-C34B-A7D1-BA087F55DDAC}">
      <dsp:nvSpPr>
        <dsp:cNvPr id="0" name=""/>
        <dsp:cNvSpPr/>
      </dsp:nvSpPr>
      <dsp:spPr>
        <a:xfrm rot="10800000">
          <a:off x="0" y="2364"/>
          <a:ext cx="3856391" cy="891664"/>
        </a:xfrm>
        <a:prstGeom prst="upArrowCallout">
          <a:avLst/>
        </a:prstGeom>
        <a:solidFill>
          <a:srgbClr val="98AC5D"/>
        </a:soli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rPr>
            <a:t>Slice timing correction</a:t>
          </a:r>
          <a:endParaRPr lang="en-US" sz="2000" b="1" kern="1200" dirty="0">
            <a:latin typeface="Arial"/>
          </a:endParaRPr>
        </a:p>
      </dsp:txBody>
      <dsp:txXfrm rot="10800000">
        <a:off x="0" y="2364"/>
        <a:ext cx="3856391" cy="5793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0">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C3A88-C726-48C0-AAC3-20F19E382B94}" type="datetimeFigureOut">
              <a:rPr lang="en-US" smtClean="0"/>
              <a:t>3/8/2013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0C2183-CDCC-47BE-8D96-972B2DA95D1B}" type="slidenum">
              <a:rPr lang="en-US" smtClean="0"/>
              <a:t>‹#›</a:t>
            </a:fld>
            <a:endParaRPr lang="en-US"/>
          </a:p>
        </p:txBody>
      </p:sp>
    </p:spTree>
    <p:extLst>
      <p:ext uri="{BB962C8B-B14F-4D97-AF65-F5344CB8AC3E}">
        <p14:creationId xmlns:p14="http://schemas.microsoft.com/office/powerpoint/2010/main" val="198913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0C2183-CDCC-47BE-8D96-972B2DA95D1B}" type="slidenum">
              <a:rPr lang="en-US" smtClean="0"/>
              <a:t>29</a:t>
            </a:fld>
            <a:endParaRPr lang="en-US"/>
          </a:p>
        </p:txBody>
      </p:sp>
    </p:spTree>
    <p:extLst>
      <p:ext uri="{BB962C8B-B14F-4D97-AF65-F5344CB8AC3E}">
        <p14:creationId xmlns:p14="http://schemas.microsoft.com/office/powerpoint/2010/main" val="2293760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5" name="Group 6"/>
          <p:cNvGrpSpPr>
            <a:grpSpLocks/>
          </p:cNvGrpSpPr>
          <p:nvPr/>
        </p:nvGrpSpPr>
        <p:grpSpPr bwMode="auto">
          <a:xfrm rot="-1066324">
            <a:off x="617538" y="3922713"/>
            <a:ext cx="2509837" cy="2527300"/>
            <a:chOff x="494947" y="417279"/>
            <a:chExt cx="2417578" cy="2421351"/>
          </a:xfrm>
        </p:grpSpPr>
        <p:sp>
          <p:nvSpPr>
            <p:cNvPr id="6" name="Freeform 5"/>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sp>
          <p:nvSpPr>
            <p:cNvPr id="7" name="Rectangle 6"/>
            <p:cNvSpPr/>
            <p:nvPr/>
          </p:nvSpPr>
          <p:spPr>
            <a:xfrm>
              <a:off x="590646" y="417140"/>
              <a:ext cx="2321242" cy="2320968"/>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pic>
          <p:nvPicPr>
            <p:cNvPr id="8" name="Picture 9" descr="stickie-shadow.png"/>
            <p:cNvPicPr>
              <a:picLocks noChangeAspect="1"/>
            </p:cNvPicPr>
            <p:nvPr/>
          </p:nvPicPr>
          <p:blipFill>
            <a:blip r:embed="rId3"/>
            <a:srcRect/>
            <a:stretch>
              <a:fillRect/>
            </a:stretch>
          </p:blipFill>
          <p:spPr bwMode="auto">
            <a:xfrm>
              <a:off x="614456" y="436040"/>
              <a:ext cx="404704" cy="461174"/>
            </a:xfrm>
            <a:prstGeom prst="rect">
              <a:avLst/>
            </a:prstGeom>
            <a:noFill/>
            <a:ln w="9525">
              <a:noFill/>
              <a:miter lim="800000"/>
              <a:headEnd/>
              <a:tailEnd/>
            </a:ln>
          </p:spPr>
        </p:pic>
        <p:pic>
          <p:nvPicPr>
            <p:cNvPr id="9" name="Picture 10" descr="stickie-shadow.png"/>
            <p:cNvPicPr>
              <a:picLocks noChangeAspect="1"/>
            </p:cNvPicPr>
            <p:nvPr/>
          </p:nvPicPr>
          <p:blipFill>
            <a:blip r:embed="rId3"/>
            <a:srcRect/>
            <a:stretch>
              <a:fillRect/>
            </a:stretch>
          </p:blipFill>
          <p:spPr bwMode="auto">
            <a:xfrm rot="-5400000">
              <a:off x="637932" y="2282410"/>
              <a:ext cx="404704" cy="461174"/>
            </a:xfrm>
            <a:prstGeom prst="rect">
              <a:avLst/>
            </a:prstGeom>
            <a:noFill/>
            <a:ln w="9525">
              <a:noFill/>
              <a:miter lim="800000"/>
              <a:headEnd/>
              <a:tailEnd/>
            </a:ln>
          </p:spPr>
        </p:pic>
      </p:grpSp>
      <p:pic>
        <p:nvPicPr>
          <p:cNvPr id="10" name="Picture 11" descr="TitleCard.png"/>
          <p:cNvPicPr>
            <a:picLocks noChangeAspect="1"/>
          </p:cNvPicPr>
          <p:nvPr/>
        </p:nvPicPr>
        <p:blipFill>
          <a:blip r:embed="rId4"/>
          <a:srcRect/>
          <a:stretch>
            <a:fillRect/>
          </a:stretch>
        </p:blipFill>
        <p:spPr bwMode="auto">
          <a:xfrm rot="343346">
            <a:off x="2855913" y="2587625"/>
            <a:ext cx="5773737" cy="3851275"/>
          </a:xfrm>
          <a:prstGeom prst="rect">
            <a:avLst/>
          </a:prstGeom>
          <a:noFill/>
          <a:ln w="9525">
            <a:noFill/>
            <a:miter lim="800000"/>
            <a:headEnd/>
            <a:tailEnd/>
          </a:ln>
        </p:spPr>
      </p:pic>
      <p:pic>
        <p:nvPicPr>
          <p:cNvPr id="11" name="Picture 10"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Date Placeholder 3"/>
          <p:cNvSpPr>
            <a:spLocks noGrp="1"/>
          </p:cNvSpPr>
          <p:nvPr>
            <p:ph type="dt" sz="half" idx="10"/>
          </p:nvPr>
        </p:nvSpPr>
        <p:spPr>
          <a:xfrm rot="20520000">
            <a:off x="963613" y="5060950"/>
            <a:ext cx="1968500" cy="534988"/>
          </a:xfrm>
        </p:spPr>
        <p:txBody>
          <a:bodyPr anchor="t"/>
          <a:lstStyle>
            <a:lvl1pPr algn="ctr">
              <a:defRPr sz="2200" smtClean="0">
                <a:solidFill>
                  <a:schemeClr val="accent1"/>
                </a:solidFill>
              </a:defRPr>
            </a:lvl1pPr>
          </a:lstStyle>
          <a:p>
            <a:pPr>
              <a:defRPr/>
            </a:pPr>
            <a:r>
              <a:rPr lang="en-US">
                <a:solidFill>
                  <a:srgbClr val="A63212"/>
                </a:solidFill>
              </a:rPr>
              <a:t>6/1/12</a:t>
            </a:r>
          </a:p>
        </p:txBody>
      </p:sp>
      <p:sp>
        <p:nvSpPr>
          <p:cNvPr id="13" name="Footer Placeholder 4"/>
          <p:cNvSpPr>
            <a:spLocks noGrp="1"/>
          </p:cNvSpPr>
          <p:nvPr>
            <p:ph type="ftr" sz="quarter" idx="11"/>
          </p:nvPr>
        </p:nvSpPr>
        <p:spPr>
          <a:xfrm rot="20520000">
            <a:off x="647700" y="4135438"/>
            <a:ext cx="2085975" cy="835025"/>
          </a:xfrm>
        </p:spPr>
        <p:txBody>
          <a:bodyPr anchor="ctr"/>
          <a:lstStyle>
            <a:lvl1pPr algn="l">
              <a:defRPr sz="1600" smtClean="0">
                <a:solidFill>
                  <a:schemeClr val="accent5">
                    <a:lumMod val="50000"/>
                  </a:schemeClr>
                </a:solidFill>
              </a:defRPr>
            </a:lvl1pPr>
          </a:lstStyle>
          <a:p>
            <a:pPr>
              <a:defRPr/>
            </a:pPr>
            <a:r>
              <a:rPr lang="en-US">
                <a:solidFill>
                  <a:srgbClr val="4E66B2">
                    <a:lumMod val="50000"/>
                  </a:srgbClr>
                </a:solidFill>
              </a:rPr>
              <a:t>fMRI</a:t>
            </a:r>
            <a:endParaRPr lang="en-US" dirty="0">
              <a:solidFill>
                <a:srgbClr val="4E66B2">
                  <a:lumMod val="50000"/>
                </a:srgbClr>
              </a:solidFill>
            </a:endParaRPr>
          </a:p>
        </p:txBody>
      </p:sp>
      <p:sp>
        <p:nvSpPr>
          <p:cNvPr id="14" name="Slide Number Placeholder 5"/>
          <p:cNvSpPr>
            <a:spLocks noGrp="1"/>
          </p:cNvSpPr>
          <p:nvPr>
            <p:ph type="sldNum" sz="quarter" idx="12"/>
          </p:nvPr>
        </p:nvSpPr>
        <p:spPr>
          <a:xfrm rot="20520000">
            <a:off x="1981200" y="5510213"/>
            <a:ext cx="738188" cy="425450"/>
          </a:xfrm>
        </p:spPr>
        <p:txBody>
          <a:bodyPr/>
          <a:lstStyle>
            <a:lvl1pPr>
              <a:defRPr smtClean="0">
                <a:solidFill>
                  <a:srgbClr val="7D260E"/>
                </a:solidFill>
              </a:defRPr>
            </a:lvl1pPr>
          </a:lstStyle>
          <a:p>
            <a:fld id="{679ADC3B-BC89-446D-B657-4AF2F659E057}" type="slidenum">
              <a:rPr lang="en-US"/>
              <a:pPr/>
              <a:t>‹#›</a:t>
            </a:fld>
            <a:endParaRPr lang="en-US"/>
          </a:p>
        </p:txBody>
      </p:sp>
    </p:spTree>
    <p:extLst>
      <p:ext uri="{BB962C8B-B14F-4D97-AF65-F5344CB8AC3E}">
        <p14:creationId xmlns:p14="http://schemas.microsoft.com/office/powerpoint/2010/main" val="98389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50863" y="6148388"/>
            <a:ext cx="2133600" cy="365125"/>
          </a:xfrm>
        </p:spPr>
        <p:txBody>
          <a:bodyPr/>
          <a:lstStyle>
            <a:lvl1pPr>
              <a:defRPr smtClean="0"/>
            </a:lvl1pPr>
          </a:lstStyle>
          <a:p>
            <a:pPr>
              <a:defRPr/>
            </a:pPr>
            <a:r>
              <a:rPr lang="en-US">
                <a:solidFill>
                  <a:prstClr val="black"/>
                </a:solidFill>
              </a:rPr>
              <a:t>6/1/12</a:t>
            </a:r>
          </a:p>
        </p:txBody>
      </p:sp>
      <p:sp>
        <p:nvSpPr>
          <p:cNvPr id="5" name="Footer Placeholder 4"/>
          <p:cNvSpPr>
            <a:spLocks noGrp="1"/>
          </p:cNvSpPr>
          <p:nvPr>
            <p:ph type="ftr" sz="quarter" idx="11"/>
          </p:nvPr>
        </p:nvSpPr>
        <p:spPr>
          <a:xfrm>
            <a:off x="3124200" y="6148388"/>
            <a:ext cx="2895600" cy="365125"/>
          </a:xfrm>
        </p:spPr>
        <p:txBody>
          <a:bodyPr/>
          <a:lstStyle>
            <a:lvl1pPr>
              <a:defRPr smtClean="0"/>
            </a:lvl1pPr>
          </a:lstStyle>
          <a:p>
            <a:pPr>
              <a:defRPr/>
            </a:pPr>
            <a:r>
              <a:rPr lang="en-US">
                <a:solidFill>
                  <a:prstClr val="black"/>
                </a:solidFill>
              </a:rPr>
              <a:t>fMRI</a:t>
            </a:r>
          </a:p>
        </p:txBody>
      </p:sp>
      <p:sp>
        <p:nvSpPr>
          <p:cNvPr id="6" name="Slide Number Placeholder 5"/>
          <p:cNvSpPr>
            <a:spLocks noGrp="1"/>
          </p:cNvSpPr>
          <p:nvPr>
            <p:ph type="sldNum" sz="quarter" idx="12"/>
          </p:nvPr>
        </p:nvSpPr>
        <p:spPr>
          <a:xfrm>
            <a:off x="6459538" y="6148388"/>
            <a:ext cx="2133600" cy="365125"/>
          </a:xfrm>
        </p:spPr>
        <p:txBody>
          <a:bodyPr/>
          <a:lstStyle>
            <a:lvl1pPr>
              <a:defRPr smtClean="0"/>
            </a:lvl1pPr>
          </a:lstStyle>
          <a:p>
            <a:fld id="{5153D1A2-EA64-4ABD-9C56-E42486B764A6}" type="slidenum">
              <a:rPr lang="en-US"/>
              <a:pPr/>
              <a:t>‹#›</a:t>
            </a:fld>
            <a:endParaRPr lang="en-US"/>
          </a:p>
        </p:txBody>
      </p:sp>
    </p:spTree>
    <p:extLst>
      <p:ext uri="{BB962C8B-B14F-4D97-AF65-F5344CB8AC3E}">
        <p14:creationId xmlns:p14="http://schemas.microsoft.com/office/powerpoint/2010/main" val="113371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550863" y="6148388"/>
            <a:ext cx="2133600" cy="365125"/>
          </a:xfrm>
        </p:spPr>
        <p:txBody>
          <a:bodyPr/>
          <a:lstStyle>
            <a:lvl1pPr>
              <a:defRPr smtClean="0"/>
            </a:lvl1pPr>
          </a:lstStyle>
          <a:p>
            <a:pPr>
              <a:defRPr/>
            </a:pPr>
            <a:r>
              <a:rPr lang="en-US">
                <a:solidFill>
                  <a:prstClr val="black"/>
                </a:solidFill>
              </a:rPr>
              <a:t>6/1/12</a:t>
            </a:r>
          </a:p>
        </p:txBody>
      </p:sp>
      <p:sp>
        <p:nvSpPr>
          <p:cNvPr id="4" name="Footer Placeholder 3"/>
          <p:cNvSpPr>
            <a:spLocks noGrp="1"/>
          </p:cNvSpPr>
          <p:nvPr>
            <p:ph type="ftr" sz="quarter" idx="11"/>
          </p:nvPr>
        </p:nvSpPr>
        <p:spPr>
          <a:xfrm>
            <a:off x="3124200" y="6148388"/>
            <a:ext cx="2895600" cy="365125"/>
          </a:xfrm>
        </p:spPr>
        <p:txBody>
          <a:bodyPr/>
          <a:lstStyle>
            <a:lvl1pPr>
              <a:defRPr smtClean="0"/>
            </a:lvl1pPr>
          </a:lstStyle>
          <a:p>
            <a:pPr>
              <a:defRPr/>
            </a:pPr>
            <a:r>
              <a:rPr lang="en-US">
                <a:solidFill>
                  <a:prstClr val="black"/>
                </a:solidFill>
              </a:rPr>
              <a:t>fMRI</a:t>
            </a:r>
          </a:p>
        </p:txBody>
      </p:sp>
      <p:sp>
        <p:nvSpPr>
          <p:cNvPr id="5" name="Slide Number Placeholder 4"/>
          <p:cNvSpPr>
            <a:spLocks noGrp="1"/>
          </p:cNvSpPr>
          <p:nvPr>
            <p:ph type="sldNum" sz="quarter" idx="12"/>
          </p:nvPr>
        </p:nvSpPr>
        <p:spPr>
          <a:xfrm>
            <a:off x="6459538" y="6148388"/>
            <a:ext cx="2133600" cy="365125"/>
          </a:xfrm>
        </p:spPr>
        <p:txBody>
          <a:bodyPr/>
          <a:lstStyle>
            <a:lvl1pPr>
              <a:defRPr smtClean="0"/>
            </a:lvl1pPr>
          </a:lstStyle>
          <a:p>
            <a:fld id="{72CAA433-7C05-41F9-B359-BF45931FC7E6}" type="slidenum">
              <a:rPr lang="en-US"/>
              <a:pPr/>
              <a:t>‹#›</a:t>
            </a:fld>
            <a:endParaRPr lang="en-US"/>
          </a:p>
        </p:txBody>
      </p:sp>
    </p:spTree>
    <p:extLst>
      <p:ext uri="{BB962C8B-B14F-4D97-AF65-F5344CB8AC3E}">
        <p14:creationId xmlns:p14="http://schemas.microsoft.com/office/powerpoint/2010/main" val="308316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9CD4125C-5C8B-431A-B1AC-3E1C7E10469B}" type="slidenum">
              <a:rPr lang="en-US"/>
              <a:pPr/>
              <a:t>‹#›</a:t>
            </a:fld>
            <a:endParaRPr lang="en-US"/>
          </a:p>
        </p:txBody>
      </p:sp>
    </p:spTree>
    <p:extLst>
      <p:ext uri="{BB962C8B-B14F-4D97-AF65-F5344CB8AC3E}">
        <p14:creationId xmlns:p14="http://schemas.microsoft.com/office/powerpoint/2010/main" val="4056150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2706" name="Title Placeholder 1"/>
          <p:cNvSpPr>
            <a:spLocks noGrp="1"/>
          </p:cNvSpPr>
          <p:nvPr>
            <p:ph type="title"/>
          </p:nvPr>
        </p:nvSpPr>
        <p:spPr bwMode="auto">
          <a:xfrm>
            <a:off x="550863" y="277813"/>
            <a:ext cx="8042275" cy="935037"/>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a:t>Click to edit Master title style</a:t>
            </a:r>
          </a:p>
        </p:txBody>
      </p:sp>
      <p:sp>
        <p:nvSpPr>
          <p:cNvPr id="72707" name="Text Placeholder 2"/>
          <p:cNvSpPr>
            <a:spLocks noGrp="1"/>
          </p:cNvSpPr>
          <p:nvPr>
            <p:ph type="body" idx="1"/>
          </p:nvPr>
        </p:nvSpPr>
        <p:spPr bwMode="auto">
          <a:xfrm>
            <a:off x="838200" y="1471613"/>
            <a:ext cx="7467600" cy="4518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2"/>
          </p:nvPr>
        </p:nvSpPr>
        <p:spPr>
          <a:xfrm>
            <a:off x="457200" y="6245225"/>
            <a:ext cx="2133600" cy="476250"/>
          </a:xfrm>
          <a:prstGeom prst="rect">
            <a:avLst/>
          </a:prstGeom>
        </p:spPr>
        <p:txBody>
          <a:bodyPr/>
          <a:lstStyle>
            <a:lvl1pPr fontAlgn="auto">
              <a:spcBef>
                <a:spcPts val="0"/>
              </a:spcBef>
              <a:spcAft>
                <a:spcPts val="0"/>
              </a:spcAft>
              <a:defRPr>
                <a:latin typeface="+mn-lt"/>
                <a:ea typeface="+mn-ea"/>
                <a:cs typeface="+mn-cs"/>
              </a:defRPr>
            </a:lvl1pPr>
          </a:lstStyle>
          <a:p>
            <a:pPr defTabSz="457200">
              <a:defRPr/>
            </a:pPr>
            <a:endParaRPr lang="en-US">
              <a:solidFill>
                <a:prstClr val="black"/>
              </a:solidFill>
            </a:endParaRPr>
          </a:p>
        </p:txBody>
      </p:sp>
      <p:sp>
        <p:nvSpPr>
          <p:cNvPr id="7" name="Footer Placeholder 5"/>
          <p:cNvSpPr>
            <a:spLocks noGrp="1"/>
          </p:cNvSpPr>
          <p:nvPr>
            <p:ph type="ftr" sz="quarter" idx="3"/>
          </p:nvPr>
        </p:nvSpPr>
        <p:spPr>
          <a:xfrm>
            <a:off x="3124200" y="6245225"/>
            <a:ext cx="2895600" cy="476250"/>
          </a:xfrm>
          <a:prstGeom prst="rect">
            <a:avLst/>
          </a:prstGeom>
        </p:spPr>
        <p:txBody>
          <a:bodyPr/>
          <a:lstStyle>
            <a:lvl1pPr fontAlgn="auto">
              <a:spcBef>
                <a:spcPts val="0"/>
              </a:spcBef>
              <a:spcAft>
                <a:spcPts val="0"/>
              </a:spcAft>
              <a:defRPr>
                <a:latin typeface="+mn-lt"/>
                <a:ea typeface="+mn-ea"/>
                <a:cs typeface="+mn-cs"/>
              </a:defRPr>
            </a:lvl1pPr>
          </a:lstStyle>
          <a:p>
            <a:pPr defTabSz="457200">
              <a:defRPr/>
            </a:pPr>
            <a:endParaRPr lang="en-US">
              <a:solidFill>
                <a:prstClr val="black"/>
              </a:solidFill>
            </a:endParaRPr>
          </a:p>
        </p:txBody>
      </p:sp>
      <p:sp>
        <p:nvSpPr>
          <p:cNvPr id="8" name="Slide Number Placeholder 6"/>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D9D9D9"/>
                </a:solidFill>
              </a:defRPr>
            </a:lvl1pPr>
          </a:lstStyle>
          <a:p>
            <a:pPr defTabSz="457200" fontAlgn="base">
              <a:spcBef>
                <a:spcPct val="0"/>
              </a:spcBef>
              <a:spcAft>
                <a:spcPct val="0"/>
              </a:spcAft>
            </a:pPr>
            <a:fld id="{7C2E62B4-EBB7-49A3-B179-4C25C4D3FA59}" type="slidenum">
              <a:rPr lang="en-US"/>
              <a:pPr defTabSz="457200" fontAlgn="base">
                <a:spcBef>
                  <a:spcPct val="0"/>
                </a:spcBef>
                <a:spcAft>
                  <a:spcPct val="0"/>
                </a:spcAft>
              </a:pPr>
              <a:t>‹#›</a:t>
            </a:fld>
            <a:endParaRPr lang="en-US"/>
          </a:p>
        </p:txBody>
      </p:sp>
    </p:spTree>
    <p:extLst>
      <p:ext uri="{BB962C8B-B14F-4D97-AF65-F5344CB8AC3E}">
        <p14:creationId xmlns:p14="http://schemas.microsoft.com/office/powerpoint/2010/main" val="1814756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p:txStyles>
    <p:titleStyle>
      <a:lvl1pPr algn="ctr" defTabSz="457200" rtl="0" fontAlgn="base">
        <a:spcBef>
          <a:spcPct val="0"/>
        </a:spcBef>
        <a:spcAft>
          <a:spcPct val="0"/>
        </a:spcAft>
        <a:defRPr sz="4400" kern="1200">
          <a:solidFill>
            <a:srgbClr val="D9D9D9"/>
          </a:solidFill>
          <a:latin typeface="+mj-lt"/>
          <a:ea typeface="+mj-ea"/>
          <a:cs typeface="+mj-cs"/>
        </a:defRPr>
      </a:lvl1pPr>
      <a:lvl2pPr algn="ctr" defTabSz="457200" rtl="0" fontAlgn="base">
        <a:spcBef>
          <a:spcPct val="0"/>
        </a:spcBef>
        <a:spcAft>
          <a:spcPct val="0"/>
        </a:spcAft>
        <a:defRPr sz="4400">
          <a:solidFill>
            <a:srgbClr val="D9D9D9"/>
          </a:solidFill>
          <a:latin typeface="Arial" pitchFamily="127" charset="0"/>
          <a:ea typeface="ＭＳ Ｐゴシック" pitchFamily="127" charset="-128"/>
          <a:cs typeface="ＭＳ Ｐゴシック" pitchFamily="127" charset="-128"/>
        </a:defRPr>
      </a:lvl2pPr>
      <a:lvl3pPr algn="ctr" defTabSz="457200" rtl="0" fontAlgn="base">
        <a:spcBef>
          <a:spcPct val="0"/>
        </a:spcBef>
        <a:spcAft>
          <a:spcPct val="0"/>
        </a:spcAft>
        <a:defRPr sz="4400">
          <a:solidFill>
            <a:srgbClr val="D9D9D9"/>
          </a:solidFill>
          <a:latin typeface="Arial" pitchFamily="127" charset="0"/>
          <a:ea typeface="ＭＳ Ｐゴシック" pitchFamily="127" charset="-128"/>
          <a:cs typeface="ＭＳ Ｐゴシック" pitchFamily="127" charset="-128"/>
        </a:defRPr>
      </a:lvl3pPr>
      <a:lvl4pPr algn="ctr" defTabSz="457200" rtl="0" fontAlgn="base">
        <a:spcBef>
          <a:spcPct val="0"/>
        </a:spcBef>
        <a:spcAft>
          <a:spcPct val="0"/>
        </a:spcAft>
        <a:defRPr sz="4400">
          <a:solidFill>
            <a:srgbClr val="D9D9D9"/>
          </a:solidFill>
          <a:latin typeface="Arial" pitchFamily="127" charset="0"/>
          <a:ea typeface="ＭＳ Ｐゴシック" pitchFamily="127" charset="-128"/>
          <a:cs typeface="ＭＳ Ｐゴシック" pitchFamily="127" charset="-128"/>
        </a:defRPr>
      </a:lvl4pPr>
      <a:lvl5pPr algn="ctr" defTabSz="457200" rtl="0" fontAlgn="base">
        <a:spcBef>
          <a:spcPct val="0"/>
        </a:spcBef>
        <a:spcAft>
          <a:spcPct val="0"/>
        </a:spcAft>
        <a:defRPr sz="4400">
          <a:solidFill>
            <a:srgbClr val="D9D9D9"/>
          </a:solidFill>
          <a:latin typeface="Arial" pitchFamily="127" charset="0"/>
          <a:ea typeface="ＭＳ Ｐゴシック" pitchFamily="127" charset="-128"/>
          <a:cs typeface="ＭＳ Ｐゴシック" pitchFamily="127"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fontAlgn="base">
        <a:spcBef>
          <a:spcPct val="20000"/>
        </a:spcBef>
        <a:spcAft>
          <a:spcPct val="0"/>
        </a:spcAft>
        <a:buClr>
          <a:srgbClr val="E1EBF4"/>
        </a:buClr>
        <a:buSzPct val="100000"/>
        <a:buFont typeface="Wingdings" pitchFamily="127" charset="2"/>
        <a:buChar char="§"/>
        <a:defRPr sz="2400" kern="1200">
          <a:solidFill>
            <a:srgbClr val="D9D9D9"/>
          </a:solidFill>
          <a:latin typeface="+mn-lt"/>
          <a:ea typeface="+mn-ea"/>
          <a:cs typeface="+mn-cs"/>
        </a:defRPr>
      </a:lvl1pPr>
      <a:lvl2pPr marL="557213" indent="-228600" algn="l" defTabSz="457200" rtl="0" fontAlgn="base">
        <a:spcBef>
          <a:spcPct val="20000"/>
        </a:spcBef>
        <a:spcAft>
          <a:spcPct val="0"/>
        </a:spcAft>
        <a:buClr>
          <a:srgbClr val="E1EBF4"/>
        </a:buClr>
        <a:buSzPct val="100000"/>
        <a:buFont typeface="Wingdings" pitchFamily="127" charset="2"/>
        <a:buChar char="§"/>
        <a:defRPr sz="2200" kern="1200">
          <a:solidFill>
            <a:srgbClr val="D9D9D9"/>
          </a:solidFill>
          <a:latin typeface="+mn-lt"/>
          <a:ea typeface="+mn-ea"/>
          <a:cs typeface="+mn-cs"/>
        </a:defRPr>
      </a:lvl2pPr>
      <a:lvl3pPr marL="822325" indent="-182563" algn="l" defTabSz="457200" rtl="0" fontAlgn="base">
        <a:spcBef>
          <a:spcPct val="20000"/>
        </a:spcBef>
        <a:spcAft>
          <a:spcPct val="0"/>
        </a:spcAft>
        <a:buClr>
          <a:srgbClr val="E1EBF4"/>
        </a:buClr>
        <a:buSzPct val="100000"/>
        <a:buFont typeface="Wingdings" pitchFamily="127" charset="2"/>
        <a:buChar char="§"/>
        <a:defRPr sz="2000" kern="1200">
          <a:solidFill>
            <a:srgbClr val="D9D9D9"/>
          </a:solidFill>
          <a:latin typeface="+mn-lt"/>
          <a:ea typeface="+mn-ea"/>
          <a:cs typeface="+mn-cs"/>
        </a:defRPr>
      </a:lvl3pPr>
      <a:lvl4pPr marL="1096963" indent="-182563" algn="l" defTabSz="457200" rtl="0" fontAlgn="base">
        <a:spcBef>
          <a:spcPct val="20000"/>
        </a:spcBef>
        <a:spcAft>
          <a:spcPct val="0"/>
        </a:spcAft>
        <a:buClr>
          <a:srgbClr val="E1EBF4"/>
        </a:buClr>
        <a:buSzPct val="100000"/>
        <a:buFont typeface="Wingdings" pitchFamily="127" charset="2"/>
        <a:buChar char="§"/>
        <a:defRPr sz="1600" kern="1200">
          <a:solidFill>
            <a:srgbClr val="D9D9D9"/>
          </a:solidFill>
          <a:latin typeface="+mn-lt"/>
          <a:ea typeface="+mn-ea"/>
          <a:cs typeface="+mn-cs"/>
        </a:defRPr>
      </a:lvl4pPr>
      <a:lvl5pPr marL="1416050" indent="-182563" algn="l" defTabSz="457200" rtl="0" fontAlgn="base">
        <a:spcBef>
          <a:spcPct val="20000"/>
        </a:spcBef>
        <a:spcAft>
          <a:spcPct val="0"/>
        </a:spcAft>
        <a:buClr>
          <a:srgbClr val="E1EBF4"/>
        </a:buClr>
        <a:buSzPct val="100000"/>
        <a:buFont typeface="Wingdings" pitchFamily="127" charset="2"/>
        <a:buChar char="§"/>
        <a:defRPr sz="1400" kern="1200">
          <a:solidFill>
            <a:srgbClr val="D9D9D9"/>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solidFill>
                  <a:prstClr val="black"/>
                </a:solidFill>
              </a:rPr>
              <a:t>6/1/12</a:t>
            </a:r>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fMRI</a:t>
            </a:r>
            <a:endParaRPr lang="en-US">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1528763"/>
            <a:ext cx="3781425" cy="3800475"/>
          </a:xfrm>
          <a:prstGeom prst="rect">
            <a:avLst/>
          </a:prstGeom>
          <a:noFill/>
          <a:ln w="76200">
            <a:solidFill>
              <a:schemeClr val="bg2">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1524000" y="228600"/>
            <a:ext cx="6096000" cy="830997"/>
          </a:xfrm>
          <a:prstGeom prst="rect">
            <a:avLst/>
          </a:prstGeom>
          <a:noFill/>
        </p:spPr>
        <p:txBody>
          <a:bodyPr wrap="square" rtlCol="0">
            <a:spAutoFit/>
          </a:bodyPr>
          <a:lstStyle/>
          <a:p>
            <a:pPr algn="ctr"/>
            <a:r>
              <a:rPr lang="en-US" sz="4800" dirty="0" smtClean="0">
                <a:solidFill>
                  <a:schemeClr val="bg2">
                    <a:lumMod val="50000"/>
                  </a:schemeClr>
                </a:solidFill>
              </a:rPr>
              <a:t>Methods Core</a:t>
            </a:r>
            <a:endParaRPr lang="en-US" sz="4800" dirty="0">
              <a:solidFill>
                <a:schemeClr val="bg2">
                  <a:lumMod val="50000"/>
                </a:schemeClr>
              </a:solidFill>
            </a:endParaRPr>
          </a:p>
        </p:txBody>
      </p:sp>
      <p:sp>
        <p:nvSpPr>
          <p:cNvPr id="7" name="TextBox 6"/>
          <p:cNvSpPr txBox="1"/>
          <p:nvPr/>
        </p:nvSpPr>
        <p:spPr>
          <a:xfrm>
            <a:off x="76200" y="5646003"/>
            <a:ext cx="8991600" cy="830997"/>
          </a:xfrm>
          <a:prstGeom prst="rect">
            <a:avLst/>
          </a:prstGeom>
          <a:noFill/>
        </p:spPr>
        <p:txBody>
          <a:bodyPr wrap="square" rtlCol="0">
            <a:spAutoFit/>
          </a:bodyPr>
          <a:lstStyle/>
          <a:p>
            <a:pPr algn="ctr"/>
            <a:r>
              <a:rPr lang="en-US" sz="4800" dirty="0" smtClean="0">
                <a:solidFill>
                  <a:schemeClr val="bg2">
                    <a:lumMod val="50000"/>
                  </a:schemeClr>
                </a:solidFill>
              </a:rPr>
              <a:t>Preprocessing Documentation</a:t>
            </a:r>
            <a:endParaRPr lang="en-US" sz="4800" dirty="0">
              <a:solidFill>
                <a:schemeClr val="bg2">
                  <a:lumMod val="50000"/>
                </a:schemeClr>
              </a:solidFill>
            </a:endParaRPr>
          </a:p>
        </p:txBody>
      </p:sp>
    </p:spTree>
    <p:extLst>
      <p:ext uri="{BB962C8B-B14F-4D97-AF65-F5344CB8AC3E}">
        <p14:creationId xmlns:p14="http://schemas.microsoft.com/office/powerpoint/2010/main" val="287875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Box 5"/>
          <p:cNvSpPr txBox="1">
            <a:spLocks noChangeArrowheads="1"/>
          </p:cNvSpPr>
          <p:nvPr/>
        </p:nvSpPr>
        <p:spPr bwMode="auto">
          <a:xfrm>
            <a:off x="183445" y="1828800"/>
            <a:ext cx="2311400" cy="400110"/>
          </a:xfrm>
          <a:prstGeom prst="rect">
            <a:avLst/>
          </a:prstGeom>
          <a:noFill/>
          <a:ln w="9525">
            <a:noFill/>
            <a:miter lim="800000"/>
            <a:headEnd/>
            <a:tailEnd/>
          </a:ln>
        </p:spPr>
        <p:txBody>
          <a:bodyPr wrap="square">
            <a:prstTxWarp prst="textNoShape">
              <a:avLst/>
            </a:prstTxWarp>
            <a:spAutoFit/>
          </a:bodyPr>
          <a:lstStyle/>
          <a:p>
            <a:pPr defTabSz="914400"/>
            <a:r>
              <a:rPr lang="en-US" sz="2000" dirty="0" err="1">
                <a:solidFill>
                  <a:schemeClr val="bg1"/>
                </a:solidFill>
                <a:latin typeface="Calibri" pitchFamily="127" charset="0"/>
              </a:rPr>
              <a:t>realignfMRI</a:t>
            </a:r>
            <a:r>
              <a:rPr lang="en-US" sz="2000" dirty="0">
                <a:solidFill>
                  <a:schemeClr val="bg1"/>
                </a:solidFill>
                <a:latin typeface="Calibri" pitchFamily="127" charset="0"/>
              </a:rPr>
              <a:t> Options</a:t>
            </a:r>
          </a:p>
        </p:txBody>
      </p:sp>
      <p:sp>
        <p:nvSpPr>
          <p:cNvPr id="91140" name="TextBox 6"/>
          <p:cNvSpPr txBox="1">
            <a:spLocks noChangeArrowheads="1"/>
          </p:cNvSpPr>
          <p:nvPr/>
        </p:nvSpPr>
        <p:spPr bwMode="auto">
          <a:xfrm>
            <a:off x="685800" y="2149019"/>
            <a:ext cx="7467600" cy="4708981"/>
          </a:xfrm>
          <a:prstGeom prst="rect">
            <a:avLst/>
          </a:prstGeom>
          <a:noFill/>
          <a:ln w="9525">
            <a:noFill/>
            <a:miter lim="800000"/>
            <a:headEnd/>
            <a:tailEnd/>
          </a:ln>
        </p:spPr>
        <p:txBody>
          <a:bodyPr>
            <a:prstTxWarp prst="textNoShape">
              <a:avLst/>
            </a:prstTxWarp>
            <a:spAutoFit/>
          </a:bodyPr>
          <a:lstStyle/>
          <a:p>
            <a:pPr defTabSz="914400"/>
            <a:r>
              <a:rPr lang="en-US" sz="2000" dirty="0">
                <a:solidFill>
                  <a:schemeClr val="bg1"/>
                </a:solidFill>
                <a:latin typeface="Calibri" pitchFamily="127" charset="0"/>
              </a:rPr>
              <a:t>-A			all runs </a:t>
            </a:r>
            <a:r>
              <a:rPr lang="en-US" sz="2000" dirty="0" smtClean="0">
                <a:solidFill>
                  <a:schemeClr val="bg1"/>
                </a:solidFill>
                <a:latin typeface="Calibri" pitchFamily="127" charset="0"/>
              </a:rPr>
              <a:t>present</a:t>
            </a:r>
          </a:p>
          <a:p>
            <a:pPr defTabSz="914400"/>
            <a:r>
              <a:rPr lang="en-US" sz="2000" dirty="0" smtClean="0">
                <a:solidFill>
                  <a:schemeClr val="bg1"/>
                </a:solidFill>
                <a:latin typeface="Calibri" pitchFamily="127" charset="0"/>
              </a:rPr>
              <a:t>-B			run in the foreground</a:t>
            </a:r>
            <a:endParaRPr lang="en-US" sz="2000" dirty="0">
              <a:solidFill>
                <a:schemeClr val="bg1"/>
              </a:solidFill>
              <a:latin typeface="Calibri" pitchFamily="127" charset="0"/>
            </a:endParaRPr>
          </a:p>
          <a:p>
            <a:pPr defTabSz="914400"/>
            <a:r>
              <a:rPr lang="en-US" sz="2000" dirty="0">
                <a:solidFill>
                  <a:schemeClr val="bg1"/>
                </a:solidFill>
                <a:latin typeface="Calibri" pitchFamily="127" charset="0"/>
              </a:rPr>
              <a:t>-D                       </a:t>
            </a:r>
            <a:r>
              <a:rPr lang="en-US" sz="2000" dirty="0" smtClean="0">
                <a:solidFill>
                  <a:schemeClr val="bg1"/>
                </a:solidFill>
                <a:latin typeface="Calibri" pitchFamily="127" charset="0"/>
              </a:rPr>
              <a:t>	    </a:t>
            </a:r>
            <a:r>
              <a:rPr lang="en-US" sz="2000" dirty="0">
                <a:solidFill>
                  <a:schemeClr val="bg1"/>
                </a:solidFill>
                <a:latin typeface="Calibri" pitchFamily="127" charset="0"/>
              </a:rPr>
              <a:t>	enable super debug flag</a:t>
            </a:r>
          </a:p>
          <a:p>
            <a:pPr defTabSz="914400"/>
            <a:r>
              <a:rPr lang="en-US" sz="2000" dirty="0">
                <a:solidFill>
                  <a:schemeClr val="bg1"/>
                </a:solidFill>
                <a:latin typeface="Calibri" pitchFamily="127" charset="0"/>
              </a:rPr>
              <a:t>-d                          </a:t>
            </a:r>
            <a:r>
              <a:rPr lang="en-US" sz="2000" dirty="0" smtClean="0">
                <a:solidFill>
                  <a:schemeClr val="bg1"/>
                </a:solidFill>
                <a:latin typeface="Calibri" pitchFamily="127" charset="0"/>
              </a:rPr>
              <a:t>	  </a:t>
            </a:r>
            <a:r>
              <a:rPr lang="en-US" sz="2000" dirty="0">
                <a:solidFill>
                  <a:schemeClr val="bg1"/>
                </a:solidFill>
                <a:latin typeface="Calibri" pitchFamily="127" charset="0"/>
              </a:rPr>
              <a:t>	enable debug flag</a:t>
            </a:r>
          </a:p>
          <a:p>
            <a:pPr defTabSz="914400"/>
            <a:r>
              <a:rPr lang="en-US" sz="2000" dirty="0">
                <a:solidFill>
                  <a:schemeClr val="bg1"/>
                </a:solidFill>
                <a:latin typeface="Calibri" pitchFamily="127" charset="0"/>
              </a:rPr>
              <a:t>-f    [directory]     </a:t>
            </a:r>
            <a:r>
              <a:rPr lang="en-US" sz="2000" dirty="0" smtClean="0">
                <a:solidFill>
                  <a:schemeClr val="bg1"/>
                </a:solidFill>
                <a:latin typeface="Calibri" pitchFamily="127" charset="0"/>
              </a:rPr>
              <a:t>	 </a:t>
            </a:r>
            <a:r>
              <a:rPr lang="en-US" sz="2000" dirty="0">
                <a:solidFill>
                  <a:schemeClr val="bg1"/>
                </a:solidFill>
                <a:latin typeface="Calibri" pitchFamily="127" charset="0"/>
              </a:rPr>
              <a:t>	functional directory e.g. connect/</a:t>
            </a:r>
            <a:r>
              <a:rPr lang="en-US" sz="2000" dirty="0" err="1">
                <a:solidFill>
                  <a:schemeClr val="bg1"/>
                </a:solidFill>
                <a:latin typeface="Calibri" pitchFamily="127" charset="0"/>
              </a:rPr>
              <a:t>func</a:t>
            </a:r>
            <a:endParaRPr lang="en-US" sz="2000" dirty="0">
              <a:solidFill>
                <a:schemeClr val="bg1"/>
              </a:solidFill>
              <a:latin typeface="Calibri" pitchFamily="127" charset="0"/>
            </a:endParaRPr>
          </a:p>
          <a:p>
            <a:pPr defTabSz="914400"/>
            <a:r>
              <a:rPr lang="en-US" sz="2000" dirty="0">
                <a:solidFill>
                  <a:srgbClr val="FFFF00"/>
                </a:solidFill>
                <a:latin typeface="Calibri" pitchFamily="127" charset="0"/>
              </a:rPr>
              <a:t>-</a:t>
            </a:r>
            <a:r>
              <a:rPr lang="en-US" sz="2000" dirty="0" err="1">
                <a:solidFill>
                  <a:srgbClr val="FFFF00"/>
                </a:solidFill>
                <a:latin typeface="Calibri" pitchFamily="127" charset="0"/>
              </a:rPr>
              <a:t>i</a:t>
            </a:r>
            <a:r>
              <a:rPr lang="en-US" sz="2000" dirty="0">
                <a:solidFill>
                  <a:srgbClr val="FFFF00"/>
                </a:solidFill>
                <a:latin typeface="Calibri" pitchFamily="127" charset="0"/>
              </a:rPr>
              <a:t>     [#-#]                 	inclusive run list</a:t>
            </a:r>
          </a:p>
          <a:p>
            <a:pPr defTabSz="914400"/>
            <a:r>
              <a:rPr lang="en-US" sz="2000" dirty="0">
                <a:solidFill>
                  <a:srgbClr val="FFFF00"/>
                </a:solidFill>
                <a:latin typeface="Calibri" pitchFamily="127" charset="0"/>
              </a:rPr>
              <a:t>-M  [directory]       	master subject directory</a:t>
            </a:r>
          </a:p>
          <a:p>
            <a:pPr defTabSz="914400"/>
            <a:r>
              <a:rPr lang="en-US" sz="2000" dirty="0">
                <a:solidFill>
                  <a:schemeClr val="bg1"/>
                </a:solidFill>
                <a:latin typeface="Calibri" pitchFamily="127" charset="0"/>
              </a:rPr>
              <a:t>-m  [“options”]		</a:t>
            </a:r>
            <a:r>
              <a:rPr lang="en-US" sz="2000" dirty="0" err="1">
                <a:solidFill>
                  <a:schemeClr val="bg1"/>
                </a:solidFill>
                <a:latin typeface="Calibri" pitchFamily="127" charset="0"/>
              </a:rPr>
              <a:t>mcflirt</a:t>
            </a:r>
            <a:r>
              <a:rPr lang="en-US" sz="2000" dirty="0">
                <a:solidFill>
                  <a:schemeClr val="bg1"/>
                </a:solidFill>
                <a:latin typeface="Calibri" pitchFamily="127" charset="0"/>
              </a:rPr>
              <a:t> </a:t>
            </a:r>
            <a:r>
              <a:rPr lang="en-US" sz="2000" dirty="0" smtClean="0">
                <a:solidFill>
                  <a:schemeClr val="bg1"/>
                </a:solidFill>
                <a:latin typeface="Calibri" pitchFamily="127" charset="0"/>
              </a:rPr>
              <a:t>options</a:t>
            </a:r>
          </a:p>
          <a:p>
            <a:pPr defTabSz="914400"/>
            <a:r>
              <a:rPr lang="en-US" sz="2000" dirty="0" smtClean="0">
                <a:solidFill>
                  <a:schemeClr val="bg1"/>
                </a:solidFill>
                <a:latin typeface="Calibri" pitchFamily="127" charset="0"/>
              </a:rPr>
              <a:t>-O			name to give </a:t>
            </a:r>
            <a:r>
              <a:rPr lang="en-US" sz="2000" dirty="0" err="1" smtClean="0">
                <a:solidFill>
                  <a:schemeClr val="bg1"/>
                </a:solidFill>
                <a:latin typeface="Calibri" pitchFamily="127" charset="0"/>
              </a:rPr>
              <a:t>realignRefVolume</a:t>
            </a:r>
            <a:endParaRPr lang="en-US" sz="2000" dirty="0">
              <a:solidFill>
                <a:schemeClr val="bg1"/>
              </a:solidFill>
              <a:latin typeface="Calibri" pitchFamily="127" charset="0"/>
            </a:endParaRPr>
          </a:p>
          <a:p>
            <a:pPr defTabSz="914400"/>
            <a:r>
              <a:rPr lang="en-US" sz="2000" dirty="0">
                <a:solidFill>
                  <a:schemeClr val="bg1"/>
                </a:solidFill>
                <a:latin typeface="Calibri" pitchFamily="127" charset="0"/>
              </a:rPr>
              <a:t>-n   [name]            </a:t>
            </a:r>
            <a:r>
              <a:rPr lang="en-US" sz="2000" dirty="0" smtClean="0">
                <a:solidFill>
                  <a:schemeClr val="bg1"/>
                </a:solidFill>
                <a:latin typeface="Calibri" pitchFamily="127" charset="0"/>
              </a:rPr>
              <a:t>	</a:t>
            </a:r>
            <a:r>
              <a:rPr lang="en-US" sz="2000" dirty="0">
                <a:solidFill>
                  <a:schemeClr val="bg1"/>
                </a:solidFill>
                <a:latin typeface="Calibri" pitchFamily="127" charset="0"/>
              </a:rPr>
              <a:t>	name prepend</a:t>
            </a:r>
          </a:p>
          <a:p>
            <a:pPr defTabSz="914400"/>
            <a:r>
              <a:rPr lang="en-US" sz="2000" dirty="0">
                <a:solidFill>
                  <a:schemeClr val="bg1"/>
                </a:solidFill>
                <a:latin typeface="Calibri" pitchFamily="127" charset="0"/>
              </a:rPr>
              <a:t>-S   [#]			standard volume number for </a:t>
            </a:r>
            <a:r>
              <a:rPr lang="en-US" sz="2000" dirty="0" err="1">
                <a:solidFill>
                  <a:schemeClr val="bg1"/>
                </a:solidFill>
                <a:latin typeface="Calibri" pitchFamily="127" charset="0"/>
              </a:rPr>
              <a:t>mcflirt</a:t>
            </a:r>
            <a:endParaRPr lang="en-US" sz="2000" dirty="0">
              <a:solidFill>
                <a:schemeClr val="bg1"/>
              </a:solidFill>
              <a:latin typeface="Calibri" pitchFamily="127" charset="0"/>
            </a:endParaRPr>
          </a:p>
          <a:p>
            <a:pPr defTabSz="914400"/>
            <a:r>
              <a:rPr lang="en-US" sz="2000" dirty="0">
                <a:solidFill>
                  <a:schemeClr val="bg1"/>
                </a:solidFill>
                <a:latin typeface="Calibri" pitchFamily="127" charset="0"/>
              </a:rPr>
              <a:t>-</a:t>
            </a:r>
            <a:r>
              <a:rPr lang="en-US" sz="2000" dirty="0" err="1">
                <a:solidFill>
                  <a:schemeClr val="bg1"/>
                </a:solidFill>
                <a:latin typeface="Calibri" pitchFamily="127" charset="0"/>
              </a:rPr>
              <a:t>t</a:t>
            </a:r>
            <a:r>
              <a:rPr lang="en-US" sz="2000" dirty="0">
                <a:solidFill>
                  <a:schemeClr val="bg1"/>
                </a:solidFill>
                <a:latin typeface="Calibri" pitchFamily="127" charset="0"/>
              </a:rPr>
              <a:t>                                	test flag</a:t>
            </a:r>
          </a:p>
          <a:p>
            <a:pPr defTabSz="914400"/>
            <a:r>
              <a:rPr lang="en-US" sz="2000" dirty="0">
                <a:solidFill>
                  <a:srgbClr val="FFFF00"/>
                </a:solidFill>
                <a:latin typeface="Calibri" pitchFamily="127" charset="0"/>
              </a:rPr>
              <a:t>-U   [unique]           	user email name/txt </a:t>
            </a:r>
            <a:r>
              <a:rPr lang="en-US" sz="2000" dirty="0" err="1">
                <a:solidFill>
                  <a:srgbClr val="FFFF00"/>
                </a:solidFill>
                <a:latin typeface="Calibri" pitchFamily="127" charset="0"/>
              </a:rPr>
              <a:t>msg</a:t>
            </a:r>
            <a:r>
              <a:rPr lang="en-US" sz="2000" dirty="0">
                <a:solidFill>
                  <a:srgbClr val="FFFF00"/>
                </a:solidFill>
                <a:latin typeface="Calibri" pitchFamily="127" charset="0"/>
              </a:rPr>
              <a:t> address</a:t>
            </a:r>
          </a:p>
          <a:p>
            <a:pPr defTabSz="914400"/>
            <a:r>
              <a:rPr lang="en-US" sz="2000" dirty="0">
                <a:solidFill>
                  <a:srgbClr val="FFFF00"/>
                </a:solidFill>
                <a:latin typeface="Calibri" pitchFamily="127" charset="0"/>
              </a:rPr>
              <a:t>-</a:t>
            </a:r>
            <a:r>
              <a:rPr lang="en-US" sz="2000" dirty="0" err="1">
                <a:solidFill>
                  <a:srgbClr val="FFFF00"/>
                </a:solidFill>
                <a:latin typeface="Calibri" pitchFamily="127" charset="0"/>
              </a:rPr>
              <a:t>v</a:t>
            </a:r>
            <a:r>
              <a:rPr lang="en-US" sz="2000" dirty="0">
                <a:solidFill>
                  <a:srgbClr val="FFFF00"/>
                </a:solidFill>
                <a:latin typeface="Calibri" pitchFamily="127" charset="0"/>
              </a:rPr>
              <a:t>    [name]             	volume name wild card</a:t>
            </a:r>
          </a:p>
          <a:p>
            <a:pPr defTabSz="914400"/>
            <a:r>
              <a:rPr lang="en-US" sz="2000" dirty="0">
                <a:solidFill>
                  <a:schemeClr val="bg1"/>
                </a:solidFill>
                <a:latin typeface="Calibri" pitchFamily="127" charset="0"/>
              </a:rPr>
              <a:t>-#    [run number]  	include this run number</a:t>
            </a:r>
          </a:p>
        </p:txBody>
      </p:sp>
      <p:sp>
        <p:nvSpPr>
          <p:cNvPr id="91141" name="Rectangle 5"/>
          <p:cNvSpPr>
            <a:spLocks noGrp="1"/>
          </p:cNvSpPr>
          <p:nvPr>
            <p:ph type="title" idx="4294967295"/>
          </p:nvPr>
        </p:nvSpPr>
        <p:spPr>
          <a:xfrm>
            <a:off x="550863" y="277813"/>
            <a:ext cx="8042275" cy="752475"/>
          </a:xfrm>
          <a:solidFill>
            <a:srgbClr val="98AC5D"/>
          </a:solidFill>
        </p:spPr>
        <p:txBody>
          <a:bodyPr/>
          <a:lstStyle/>
          <a:p>
            <a:r>
              <a:rPr lang="en-US">
                <a:solidFill>
                  <a:schemeClr val="bg1"/>
                </a:solidFill>
                <a:latin typeface="Arial" pitchFamily="127" charset="0"/>
              </a:rPr>
              <a:t>Realignment</a:t>
            </a:r>
            <a:endParaRPr lang="en-US">
              <a:latin typeface="Arial" pitchFamily="127" charset="0"/>
            </a:endParaRPr>
          </a:p>
        </p:txBody>
      </p:sp>
      <p:sp>
        <p:nvSpPr>
          <p:cNvPr id="5" name="TextBox 4"/>
          <p:cNvSpPr txBox="1"/>
          <p:nvPr/>
        </p:nvSpPr>
        <p:spPr>
          <a:xfrm>
            <a:off x="183445" y="1077893"/>
            <a:ext cx="8788400" cy="954107"/>
          </a:xfrm>
          <a:prstGeom prst="rect">
            <a:avLst/>
          </a:prstGeom>
          <a:noFill/>
        </p:spPr>
        <p:txBody>
          <a:bodyPr>
            <a:spAutoFit/>
          </a:bodyPr>
          <a:lstStyle/>
          <a:p>
            <a:pPr algn="ctr" fontAlgn="auto">
              <a:spcBef>
                <a:spcPts val="0"/>
              </a:spcBef>
              <a:spcAft>
                <a:spcPts val="0"/>
              </a:spcAft>
              <a:defRPr/>
            </a:pPr>
            <a:r>
              <a:rPr lang="en-US" sz="2800" dirty="0" err="1" smtClean="0">
                <a:solidFill>
                  <a:srgbClr val="B8A9DC"/>
                </a:solidFill>
                <a:latin typeface="+mn-lt"/>
                <a:ea typeface="+mn-ea"/>
                <a:cs typeface="+mn-cs"/>
              </a:rPr>
              <a:t>realignfMRI</a:t>
            </a:r>
            <a:r>
              <a:rPr lang="en-US" sz="2800" dirty="0" smtClean="0">
                <a:solidFill>
                  <a:srgbClr val="B8A9DC"/>
                </a:solidFill>
                <a:latin typeface="+mn-lt"/>
                <a:ea typeface="+mn-ea"/>
                <a:cs typeface="+mn-cs"/>
              </a:rPr>
              <a:t> </a:t>
            </a:r>
            <a:r>
              <a:rPr lang="en-US" sz="2800" dirty="0" smtClean="0">
                <a:solidFill>
                  <a:schemeClr val="bg1"/>
                </a:solidFill>
                <a:latin typeface="+mn-lt"/>
                <a:ea typeface="+mn-ea"/>
                <a:cs typeface="+mn-cs"/>
              </a:rPr>
              <a:t>–v </a:t>
            </a:r>
            <a:r>
              <a:rPr lang="en-US" sz="2800" dirty="0" err="1" smtClean="0">
                <a:solidFill>
                  <a:schemeClr val="bg1"/>
                </a:solidFill>
                <a:latin typeface="+mn-lt"/>
                <a:ea typeface="+mn-ea"/>
                <a:cs typeface="+mn-cs"/>
              </a:rPr>
              <a:t>arun</a:t>
            </a:r>
            <a:r>
              <a:rPr lang="en-US" sz="2800" dirty="0" smtClean="0">
                <a:solidFill>
                  <a:schemeClr val="bg1"/>
                </a:solidFill>
                <a:latin typeface="+mn-lt"/>
                <a:ea typeface="+mn-ea"/>
                <a:cs typeface="+mn-cs"/>
              </a:rPr>
              <a:t> </a:t>
            </a:r>
            <a:r>
              <a:rPr lang="en-US" sz="2800" dirty="0" smtClean="0">
                <a:solidFill>
                  <a:srgbClr val="FF8885"/>
                </a:solidFill>
                <a:latin typeface="+mn-lt"/>
                <a:ea typeface="+mn-ea"/>
                <a:cs typeface="+mn-cs"/>
              </a:rPr>
              <a:t>–</a:t>
            </a:r>
            <a:r>
              <a:rPr lang="en-US" sz="2800" dirty="0" err="1" smtClean="0">
                <a:solidFill>
                  <a:srgbClr val="FF8885"/>
                </a:solidFill>
                <a:latin typeface="+mn-lt"/>
                <a:ea typeface="+mn-ea"/>
                <a:cs typeface="+mn-cs"/>
              </a:rPr>
              <a:t>i</a:t>
            </a:r>
            <a:r>
              <a:rPr lang="en-US" sz="2800" dirty="0" smtClean="0">
                <a:solidFill>
                  <a:srgbClr val="FF8885"/>
                </a:solidFill>
                <a:latin typeface="+mn-lt"/>
                <a:ea typeface="+mn-ea"/>
                <a:cs typeface="+mn-cs"/>
              </a:rPr>
              <a:t> 1-2</a:t>
            </a:r>
            <a:r>
              <a:rPr lang="en-US" sz="2800" dirty="0" smtClean="0">
                <a:solidFill>
                  <a:srgbClr val="B8A9DC"/>
                </a:solidFill>
                <a:latin typeface="+mn-lt"/>
                <a:ea typeface="+mn-ea"/>
                <a:cs typeface="+mn-cs"/>
              </a:rPr>
              <a:t> </a:t>
            </a:r>
            <a:r>
              <a:rPr lang="en-US" sz="2800" dirty="0" smtClean="0">
                <a:solidFill>
                  <a:srgbClr val="FFFFFF"/>
                </a:solidFill>
                <a:latin typeface="+mn-lt"/>
                <a:ea typeface="+mn-ea"/>
                <a:cs typeface="+mn-cs"/>
              </a:rPr>
              <a:t>–M ./ </a:t>
            </a:r>
            <a:r>
              <a:rPr lang="en-US" sz="2800" dirty="0" smtClean="0">
                <a:solidFill>
                  <a:srgbClr val="FF8885"/>
                </a:solidFill>
                <a:latin typeface="+mn-lt"/>
                <a:ea typeface="+mn-ea"/>
                <a:cs typeface="+mn-cs"/>
              </a:rPr>
              <a:t>&lt;Subjects&gt; </a:t>
            </a:r>
            <a:endParaRPr lang="en-US" sz="2800" dirty="0" smtClean="0">
              <a:solidFill>
                <a:srgbClr val="FF8885"/>
              </a:solidFill>
              <a:latin typeface="+mn-lt"/>
              <a:ea typeface="+mn-ea"/>
              <a:cs typeface="+mn-cs"/>
            </a:endParaRPr>
          </a:p>
          <a:p>
            <a:pPr algn="ctr" fontAlgn="auto">
              <a:spcBef>
                <a:spcPts val="0"/>
              </a:spcBef>
              <a:spcAft>
                <a:spcPts val="0"/>
              </a:spcAft>
              <a:defRPr/>
            </a:pPr>
            <a:r>
              <a:rPr lang="en-US" sz="2800" dirty="0" smtClean="0">
                <a:solidFill>
                  <a:srgbClr val="FFFFFF"/>
                </a:solidFill>
                <a:latin typeface="+mn-lt"/>
                <a:ea typeface="+mn-ea"/>
                <a:cs typeface="+mn-cs"/>
              </a:rPr>
              <a:t>-U </a:t>
            </a:r>
            <a:r>
              <a:rPr lang="en-US" sz="2800" dirty="0" err="1" smtClean="0">
                <a:solidFill>
                  <a:srgbClr val="FFFFFF"/>
                </a:solidFill>
                <a:latin typeface="+mn-lt"/>
                <a:ea typeface="+mn-ea"/>
                <a:cs typeface="+mn-cs"/>
              </a:rPr>
              <a:t>youremail@umich.edu</a:t>
            </a:r>
            <a:endParaRPr lang="en-US" sz="2800" dirty="0">
              <a:solidFill>
                <a:srgbClr val="FFFFFF"/>
              </a:solidFill>
              <a:latin typeface="+mn-lt"/>
              <a:ea typeface="+mn-ea"/>
              <a:cs typeface="+mn-cs"/>
            </a:endParaRPr>
          </a:p>
        </p:txBody>
      </p:sp>
    </p:spTree>
    <p:extLst>
      <p:ext uri="{BB962C8B-B14F-4D97-AF65-F5344CB8AC3E}">
        <p14:creationId xmlns:p14="http://schemas.microsoft.com/office/powerpoint/2010/main" val="156031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5"/>
          <p:cNvSpPr>
            <a:spLocks noGrp="1"/>
          </p:cNvSpPr>
          <p:nvPr>
            <p:ph type="title" idx="4294967295"/>
          </p:nvPr>
        </p:nvSpPr>
        <p:spPr>
          <a:xfrm>
            <a:off x="550863" y="277813"/>
            <a:ext cx="8042275" cy="752475"/>
          </a:xfrm>
          <a:solidFill>
            <a:srgbClr val="98AC5D"/>
          </a:solidFill>
        </p:spPr>
        <p:txBody>
          <a:bodyPr/>
          <a:lstStyle/>
          <a:p>
            <a:r>
              <a:rPr lang="en-US">
                <a:solidFill>
                  <a:schemeClr val="bg1"/>
                </a:solidFill>
                <a:latin typeface="Arial" pitchFamily="127" charset="0"/>
              </a:rPr>
              <a:t>Realignment</a:t>
            </a:r>
            <a:endParaRPr lang="en-US">
              <a:latin typeface="Arial" pitchFamily="127" charset="0"/>
            </a:endParaRPr>
          </a:p>
        </p:txBody>
      </p:sp>
      <p:sp>
        <p:nvSpPr>
          <p:cNvPr id="5" name="TextBox 16"/>
          <p:cNvSpPr txBox="1">
            <a:spLocks noChangeArrowheads="1"/>
          </p:cNvSpPr>
          <p:nvPr/>
        </p:nvSpPr>
        <p:spPr bwMode="auto">
          <a:xfrm>
            <a:off x="457200" y="4117534"/>
            <a:ext cx="4953000" cy="519113"/>
          </a:xfrm>
          <a:prstGeom prst="rect">
            <a:avLst/>
          </a:prstGeom>
          <a:noFill/>
          <a:ln w="9525">
            <a:noFill/>
            <a:miter lim="800000"/>
            <a:headEnd/>
            <a:tailEnd/>
          </a:ln>
        </p:spPr>
        <p:txBody>
          <a:bodyPr>
            <a:prstTxWarp prst="textNoShape">
              <a:avLst/>
            </a:prstTxWarp>
            <a:spAutoFit/>
          </a:bodyPr>
          <a:lstStyle/>
          <a:p>
            <a:pPr defTabSz="914400"/>
            <a:r>
              <a:rPr lang="en-US" sz="2800" dirty="0">
                <a:solidFill>
                  <a:schemeClr val="bg1"/>
                </a:solidFill>
                <a:latin typeface="Calibri" pitchFamily="127" charset="0"/>
              </a:rPr>
              <a:t>Output</a:t>
            </a:r>
          </a:p>
        </p:txBody>
      </p:sp>
      <p:sp>
        <p:nvSpPr>
          <p:cNvPr id="6" name="TextBox 17"/>
          <p:cNvSpPr txBox="1">
            <a:spLocks noChangeArrowheads="1"/>
          </p:cNvSpPr>
          <p:nvPr/>
        </p:nvSpPr>
        <p:spPr bwMode="auto">
          <a:xfrm>
            <a:off x="838200" y="4495800"/>
            <a:ext cx="7620000" cy="1938992"/>
          </a:xfrm>
          <a:prstGeom prst="rect">
            <a:avLst/>
          </a:prstGeom>
          <a:noFill/>
          <a:ln w="9525">
            <a:noFill/>
            <a:miter lim="800000"/>
            <a:headEnd/>
            <a:tailEnd/>
          </a:ln>
        </p:spPr>
        <p:txBody>
          <a:bodyPr>
            <a:prstTxWarp prst="textNoShape">
              <a:avLst/>
            </a:prstTxWarp>
            <a:spAutoFit/>
          </a:bodyPr>
          <a:lstStyle/>
          <a:p>
            <a:pPr defTabSz="914400">
              <a:buFont typeface="Arial" pitchFamily="127" charset="0"/>
              <a:buChar char="•"/>
            </a:pPr>
            <a:r>
              <a:rPr lang="en-US" sz="2400" dirty="0">
                <a:solidFill>
                  <a:schemeClr val="bg1"/>
                </a:solidFill>
                <a:latin typeface="Calibri" pitchFamily="127" charset="0"/>
              </a:rPr>
              <a:t> </a:t>
            </a:r>
            <a:r>
              <a:rPr lang="en-US" sz="2400" dirty="0" err="1" smtClean="0">
                <a:solidFill>
                  <a:schemeClr val="bg1"/>
                </a:solidFill>
                <a:latin typeface="Calibri" pitchFamily="127" charset="0"/>
              </a:rPr>
              <a:t>rarun_##.</a:t>
            </a:r>
            <a:r>
              <a:rPr lang="en-US" sz="2400" dirty="0" err="1">
                <a:solidFill>
                  <a:schemeClr val="bg1"/>
                </a:solidFill>
                <a:latin typeface="Calibri" pitchFamily="127" charset="0"/>
              </a:rPr>
              <a:t>nii</a:t>
            </a:r>
            <a:endParaRPr lang="en-US" sz="2400" i="1" dirty="0">
              <a:solidFill>
                <a:schemeClr val="bg1"/>
              </a:solidFill>
              <a:latin typeface="Calibri" pitchFamily="127" charset="0"/>
            </a:endParaRPr>
          </a:p>
          <a:p>
            <a:pPr defTabSz="914400">
              <a:buFont typeface="Arial" pitchFamily="127" charset="0"/>
              <a:buChar char="•"/>
            </a:pPr>
            <a:r>
              <a:rPr lang="en-US" sz="2400" dirty="0">
                <a:solidFill>
                  <a:schemeClr val="bg1"/>
                </a:solidFill>
                <a:latin typeface="Calibri" pitchFamily="127" charset="0"/>
              </a:rPr>
              <a:t> </a:t>
            </a:r>
            <a:r>
              <a:rPr lang="en-US" sz="2400" dirty="0" err="1" smtClean="0">
                <a:solidFill>
                  <a:schemeClr val="bg1"/>
                </a:solidFill>
                <a:latin typeface="Calibri" pitchFamily="127" charset="0"/>
              </a:rPr>
              <a:t>mcflirt_realign_arun.</a:t>
            </a:r>
            <a:r>
              <a:rPr lang="en-US" sz="2400" dirty="0" err="1">
                <a:solidFill>
                  <a:schemeClr val="bg1"/>
                </a:solidFill>
                <a:latin typeface="Calibri" pitchFamily="127" charset="0"/>
              </a:rPr>
              <a:t>dat</a:t>
            </a:r>
            <a:r>
              <a:rPr lang="en-US" sz="2400" dirty="0">
                <a:solidFill>
                  <a:schemeClr val="bg1"/>
                </a:solidFill>
                <a:latin typeface="Calibri" pitchFamily="127" charset="0"/>
              </a:rPr>
              <a:t>	- transformation parameters</a:t>
            </a:r>
          </a:p>
          <a:p>
            <a:pPr defTabSz="914400">
              <a:buFont typeface="Arial" pitchFamily="127" charset="0"/>
              <a:buChar char="•"/>
            </a:pPr>
            <a:r>
              <a:rPr lang="en-US" sz="2400" dirty="0">
                <a:solidFill>
                  <a:schemeClr val="bg1"/>
                </a:solidFill>
                <a:latin typeface="Calibri" pitchFamily="127" charset="0"/>
              </a:rPr>
              <a:t> </a:t>
            </a:r>
            <a:r>
              <a:rPr lang="en-US" sz="2400" dirty="0" err="1" smtClean="0">
                <a:solidFill>
                  <a:schemeClr val="bg1"/>
                </a:solidFill>
                <a:latin typeface="Calibri" pitchFamily="127" charset="0"/>
              </a:rPr>
              <a:t>r_mcflirt_arun_meanvol</a:t>
            </a:r>
            <a:r>
              <a:rPr lang="en-US" sz="2400" dirty="0" err="1">
                <a:solidFill>
                  <a:schemeClr val="bg1"/>
                </a:solidFill>
                <a:latin typeface="Calibri" pitchFamily="127" charset="0"/>
              </a:rPr>
              <a:t>.nii</a:t>
            </a:r>
            <a:r>
              <a:rPr lang="en-US" sz="2400" dirty="0">
                <a:solidFill>
                  <a:schemeClr val="bg1"/>
                </a:solidFill>
                <a:latin typeface="Calibri" pitchFamily="127" charset="0"/>
              </a:rPr>
              <a:t>	- mean image after realign</a:t>
            </a:r>
          </a:p>
          <a:p>
            <a:pPr defTabSz="914400">
              <a:buFont typeface="Arial" pitchFamily="127" charset="0"/>
              <a:buChar char="•"/>
            </a:pPr>
            <a:r>
              <a:rPr lang="en-US" sz="2400" dirty="0">
                <a:solidFill>
                  <a:schemeClr val="bg1"/>
                </a:solidFill>
                <a:latin typeface="Calibri" pitchFamily="127" charset="0"/>
              </a:rPr>
              <a:t> </a:t>
            </a:r>
            <a:r>
              <a:rPr lang="en-US" sz="2400" dirty="0" err="1" smtClean="0">
                <a:solidFill>
                  <a:schemeClr val="bg1"/>
                </a:solidFill>
                <a:latin typeface="Calibri" pitchFamily="127" charset="0"/>
              </a:rPr>
              <a:t>r_mcflirt_arun_sigma</a:t>
            </a:r>
            <a:r>
              <a:rPr lang="en-US" sz="2400" dirty="0" err="1">
                <a:solidFill>
                  <a:schemeClr val="bg1"/>
                </a:solidFill>
                <a:latin typeface="Calibri" pitchFamily="127" charset="0"/>
              </a:rPr>
              <a:t>.nii</a:t>
            </a:r>
            <a:r>
              <a:rPr lang="en-US" sz="2400" dirty="0">
                <a:solidFill>
                  <a:schemeClr val="bg1"/>
                </a:solidFill>
                <a:latin typeface="Calibri" pitchFamily="127" charset="0"/>
              </a:rPr>
              <a:t>	- std over time</a:t>
            </a:r>
          </a:p>
          <a:p>
            <a:pPr defTabSz="914400">
              <a:buFont typeface="Arial" pitchFamily="127" charset="0"/>
              <a:buChar char="•"/>
            </a:pPr>
            <a:r>
              <a:rPr lang="en-US" sz="2400" dirty="0">
                <a:solidFill>
                  <a:schemeClr val="bg1"/>
                </a:solidFill>
                <a:latin typeface="Calibri" pitchFamily="127" charset="0"/>
              </a:rPr>
              <a:t> </a:t>
            </a:r>
            <a:r>
              <a:rPr lang="en-US" sz="2400" dirty="0" err="1" smtClean="0">
                <a:solidFill>
                  <a:schemeClr val="bg1"/>
                </a:solidFill>
                <a:latin typeface="Calibri" pitchFamily="127" charset="0"/>
              </a:rPr>
              <a:t>r_mcflrit_arun_variance</a:t>
            </a:r>
            <a:r>
              <a:rPr lang="en-US" sz="2400" dirty="0" err="1">
                <a:solidFill>
                  <a:schemeClr val="bg1"/>
                </a:solidFill>
                <a:latin typeface="Calibri" pitchFamily="127" charset="0"/>
              </a:rPr>
              <a:t>.nii</a:t>
            </a:r>
            <a:r>
              <a:rPr lang="en-US" sz="2400" dirty="0">
                <a:solidFill>
                  <a:schemeClr val="bg1"/>
                </a:solidFill>
                <a:latin typeface="Calibri" pitchFamily="127" charset="0"/>
              </a:rPr>
              <a:t>	- variance over time</a:t>
            </a:r>
          </a:p>
        </p:txBody>
      </p:sp>
      <p:sp>
        <p:nvSpPr>
          <p:cNvPr id="7" name="TextBox 16"/>
          <p:cNvSpPr txBox="1">
            <a:spLocks noChangeArrowheads="1"/>
          </p:cNvSpPr>
          <p:nvPr/>
        </p:nvSpPr>
        <p:spPr bwMode="auto">
          <a:xfrm>
            <a:off x="457200" y="1246187"/>
            <a:ext cx="8135938" cy="1384995"/>
          </a:xfrm>
          <a:prstGeom prst="rect">
            <a:avLst/>
          </a:prstGeom>
          <a:noFill/>
          <a:ln w="9525">
            <a:noFill/>
            <a:miter lim="800000"/>
            <a:headEnd/>
            <a:tailEnd/>
          </a:ln>
        </p:spPr>
        <p:txBody>
          <a:bodyPr wrap="square">
            <a:prstTxWarp prst="textNoShape">
              <a:avLst/>
            </a:prstTxWarp>
            <a:spAutoFit/>
          </a:bodyPr>
          <a:lstStyle/>
          <a:p>
            <a:pPr defTabSz="914400"/>
            <a:r>
              <a:rPr lang="en-US" sz="2800" dirty="0" smtClean="0">
                <a:solidFill>
                  <a:schemeClr val="bg1"/>
                </a:solidFill>
                <a:latin typeface="Calibri" pitchFamily="127" charset="0"/>
              </a:rPr>
              <a:t>Launching Script into Background = YAY!</a:t>
            </a:r>
          </a:p>
          <a:p>
            <a:pPr defTabSz="914400"/>
            <a:r>
              <a:rPr lang="en-US" sz="2800" dirty="0" smtClean="0">
                <a:solidFill>
                  <a:schemeClr val="bg1"/>
                </a:solidFill>
                <a:latin typeface="Calibri" pitchFamily="127" charset="0"/>
              </a:rPr>
              <a:t>Another email</a:t>
            </a:r>
          </a:p>
          <a:p>
            <a:pPr defTabSz="914400"/>
            <a:r>
              <a:rPr lang="en-US" sz="2800" dirty="0" smtClean="0">
                <a:solidFill>
                  <a:schemeClr val="bg1"/>
                </a:solidFill>
                <a:latin typeface="Calibri" pitchFamily="127" charset="0"/>
              </a:rPr>
              <a:t>List the contents of the run directories again</a:t>
            </a:r>
          </a:p>
        </p:txBody>
      </p:sp>
      <p:pic>
        <p:nvPicPr>
          <p:cNvPr id="8" name="Picture 7" descr="Picture 29.png"/>
          <p:cNvPicPr>
            <a:picLocks noChangeAspect="1"/>
          </p:cNvPicPr>
          <p:nvPr/>
        </p:nvPicPr>
        <p:blipFill>
          <a:blip r:embed="rId2"/>
          <a:stretch>
            <a:fillRect/>
          </a:stretch>
        </p:blipFill>
        <p:spPr>
          <a:xfrm>
            <a:off x="165100" y="2935027"/>
            <a:ext cx="8851900" cy="657745"/>
          </a:xfrm>
          <a:prstGeom prst="rect">
            <a:avLst/>
          </a:prstGeom>
        </p:spPr>
      </p:pic>
    </p:spTree>
    <p:extLst>
      <p:ext uri="{BB962C8B-B14F-4D97-AF65-F5344CB8AC3E}">
        <p14:creationId xmlns:p14="http://schemas.microsoft.com/office/powerpoint/2010/main" val="2994826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5738" y="155575"/>
            <a:ext cx="8772525" cy="803275"/>
          </a:xfrm>
        </p:spPr>
        <p:txBody>
          <a:bodyPr anchor="ctr" anchorCtr="0">
            <a:normAutofit fontScale="90000"/>
          </a:bodyPr>
          <a:lstStyle/>
          <a:p>
            <a:r>
              <a:rPr lang="en-US" sz="4000" dirty="0" smtClean="0">
                <a:solidFill>
                  <a:srgbClr val="FFDB2D"/>
                </a:solidFill>
                <a:latin typeface="Arial" pitchFamily="127" charset="0"/>
              </a:rPr>
              <a:t>Pause – A look at what you have so far</a:t>
            </a:r>
          </a:p>
        </p:txBody>
      </p:sp>
      <p:sp>
        <p:nvSpPr>
          <p:cNvPr id="103427" name="TextBox 4"/>
          <p:cNvSpPr txBox="1">
            <a:spLocks noChangeArrowheads="1"/>
          </p:cNvSpPr>
          <p:nvPr/>
        </p:nvSpPr>
        <p:spPr bwMode="auto">
          <a:xfrm>
            <a:off x="3608388" y="1171575"/>
            <a:ext cx="1574770"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FFFFFF"/>
                </a:solidFill>
                <a:latin typeface="Calibri" pitchFamily="127" charset="0"/>
              </a:rPr>
              <a:t>Subject_01</a:t>
            </a:r>
            <a:endParaRPr lang="en-US" sz="2400" dirty="0">
              <a:solidFill>
                <a:srgbClr val="FFFFFF"/>
              </a:solidFill>
              <a:latin typeface="Calibri" pitchFamily="127" charset="0"/>
            </a:endParaRPr>
          </a:p>
        </p:txBody>
      </p:sp>
      <p:cxnSp>
        <p:nvCxnSpPr>
          <p:cNvPr id="33" name="Straight Connector 32"/>
          <p:cNvCxnSpPr/>
          <p:nvPr/>
        </p:nvCxnSpPr>
        <p:spPr>
          <a:xfrm rot="5400000">
            <a:off x="4133850" y="1819275"/>
            <a:ext cx="3762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757238" y="2006599"/>
            <a:ext cx="3564731" cy="15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643732" y="2120106"/>
            <a:ext cx="228600"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4200525" y="2114550"/>
            <a:ext cx="2365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35" name="TextBox 57"/>
          <p:cNvSpPr txBox="1">
            <a:spLocks noChangeArrowheads="1"/>
          </p:cNvSpPr>
          <p:nvPr/>
        </p:nvSpPr>
        <p:spPr bwMode="auto">
          <a:xfrm>
            <a:off x="185738" y="2209800"/>
            <a:ext cx="128111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anatomy</a:t>
            </a:r>
          </a:p>
        </p:txBody>
      </p:sp>
      <p:sp>
        <p:nvSpPr>
          <p:cNvPr id="103437" name="TextBox 59"/>
          <p:cNvSpPr txBox="1">
            <a:spLocks noChangeArrowheads="1"/>
          </p:cNvSpPr>
          <p:nvPr/>
        </p:nvSpPr>
        <p:spPr bwMode="auto">
          <a:xfrm>
            <a:off x="4019550" y="2197100"/>
            <a:ext cx="727075"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func</a:t>
            </a:r>
          </a:p>
        </p:txBody>
      </p:sp>
      <p:sp>
        <p:nvSpPr>
          <p:cNvPr id="63" name="TextBox 62"/>
          <p:cNvSpPr txBox="1"/>
          <p:nvPr/>
        </p:nvSpPr>
        <p:spPr>
          <a:xfrm>
            <a:off x="57118" y="2873375"/>
            <a:ext cx="1398652" cy="646331"/>
          </a:xfrm>
          <a:prstGeom prst="rect">
            <a:avLst/>
          </a:prstGeom>
          <a:noFill/>
        </p:spPr>
        <p:txBody>
          <a:bodyPr wrap="none">
            <a:spAutoFit/>
          </a:bodyPr>
          <a:lstStyle/>
          <a:p>
            <a:pPr algn="ctr" fontAlgn="auto">
              <a:spcBef>
                <a:spcPts val="0"/>
              </a:spcBef>
              <a:spcAft>
                <a:spcPts val="0"/>
              </a:spcAft>
              <a:defRPr/>
            </a:pPr>
            <a:r>
              <a:rPr lang="en-US" dirty="0">
                <a:solidFill>
                  <a:srgbClr val="CCFFCC"/>
                </a:solidFill>
                <a:latin typeface="+mn-lt"/>
                <a:ea typeface="+mn-ea"/>
                <a:cs typeface="+mn-cs"/>
              </a:rPr>
              <a:t>t1spgr.nii</a:t>
            </a:r>
          </a:p>
          <a:p>
            <a:pPr algn="ctr" fontAlgn="auto">
              <a:spcBef>
                <a:spcPts val="0"/>
              </a:spcBef>
              <a:spcAft>
                <a:spcPts val="0"/>
              </a:spcAft>
              <a:defRPr/>
            </a:pPr>
            <a:r>
              <a:rPr lang="en-US" dirty="0" smtClean="0">
                <a:solidFill>
                  <a:srgbClr val="CCFFCC"/>
                </a:solidFill>
                <a:latin typeface="+mn-lt"/>
                <a:ea typeface="+mn-ea"/>
                <a:cs typeface="+mn-cs"/>
              </a:rPr>
              <a:t>t1overlay.nii</a:t>
            </a:r>
            <a:endParaRPr lang="en-US" dirty="0">
              <a:solidFill>
                <a:srgbClr val="CCFFCC"/>
              </a:solidFill>
              <a:latin typeface="+mn-lt"/>
              <a:ea typeface="+mn-ea"/>
              <a:cs typeface="+mn-cs"/>
            </a:endParaRPr>
          </a:p>
        </p:txBody>
      </p:sp>
      <p:cxnSp>
        <p:nvCxnSpPr>
          <p:cNvPr id="65" name="Straight Connector 64"/>
          <p:cNvCxnSpPr/>
          <p:nvPr/>
        </p:nvCxnSpPr>
        <p:spPr>
          <a:xfrm rot="16200000" flipH="1">
            <a:off x="4098132" y="2891631"/>
            <a:ext cx="442912" cy="31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0800000">
            <a:off x="2911478" y="3103566"/>
            <a:ext cx="3730622" cy="111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6524625" y="3216274"/>
            <a:ext cx="236537"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a:off x="2795588" y="3216275"/>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46" name="TextBox 78"/>
          <p:cNvSpPr txBox="1">
            <a:spLocks noChangeArrowheads="1"/>
          </p:cNvSpPr>
          <p:nvPr/>
        </p:nvSpPr>
        <p:spPr bwMode="auto">
          <a:xfrm>
            <a:off x="6107906" y="3370263"/>
            <a:ext cx="1071563" cy="457200"/>
          </a:xfrm>
          <a:prstGeom prst="rect">
            <a:avLst/>
          </a:prstGeom>
          <a:noFill/>
          <a:ln w="9525">
            <a:noFill/>
            <a:miter lim="800000"/>
            <a:headEnd/>
            <a:tailEnd/>
          </a:ln>
        </p:spPr>
        <p:txBody>
          <a:bodyPr wrap="none">
            <a:prstTxWarp prst="textNoShape">
              <a:avLst/>
            </a:prstTxWarp>
            <a:spAutoFit/>
          </a:bodyPr>
          <a:lstStyle/>
          <a:p>
            <a:r>
              <a:rPr lang="en-US" sz="2400" dirty="0">
                <a:solidFill>
                  <a:srgbClr val="FFFFFF"/>
                </a:solidFill>
                <a:latin typeface="Calibri" pitchFamily="127" charset="0"/>
              </a:rPr>
              <a:t>run_02</a:t>
            </a:r>
          </a:p>
        </p:txBody>
      </p:sp>
      <p:sp>
        <p:nvSpPr>
          <p:cNvPr id="103447" name="TextBox 79"/>
          <p:cNvSpPr txBox="1">
            <a:spLocks noChangeArrowheads="1"/>
          </p:cNvSpPr>
          <p:nvPr/>
        </p:nvSpPr>
        <p:spPr bwMode="auto">
          <a:xfrm>
            <a:off x="2373313" y="3363913"/>
            <a:ext cx="107156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run_01</a:t>
            </a:r>
          </a:p>
        </p:txBody>
      </p:sp>
      <p:cxnSp>
        <p:nvCxnSpPr>
          <p:cNvPr id="98" name="Straight Connector 97"/>
          <p:cNvCxnSpPr/>
          <p:nvPr/>
        </p:nvCxnSpPr>
        <p:spPr>
          <a:xfrm rot="5400000">
            <a:off x="2824165" y="3999706"/>
            <a:ext cx="1730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5400000">
            <a:off x="642144" y="2772569"/>
            <a:ext cx="2286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51" name="TextBox 100"/>
          <p:cNvSpPr txBox="1">
            <a:spLocks noChangeArrowheads="1"/>
          </p:cNvSpPr>
          <p:nvPr/>
        </p:nvSpPr>
        <p:spPr bwMode="auto">
          <a:xfrm>
            <a:off x="5183158" y="4052887"/>
            <a:ext cx="3097122" cy="2308324"/>
          </a:xfrm>
          <a:prstGeom prst="rect">
            <a:avLst/>
          </a:prstGeom>
          <a:noFill/>
          <a:ln w="9525">
            <a:noFill/>
            <a:miter lim="800000"/>
            <a:headEnd/>
            <a:tailEnd/>
          </a:ln>
        </p:spPr>
        <p:txBody>
          <a:bodyPr wrap="none">
            <a:prstTxWarp prst="textNoShape">
              <a:avLst/>
            </a:prstTxWarp>
            <a:spAutoFit/>
          </a:bodyPr>
          <a:lstStyle/>
          <a:p>
            <a:pPr algn="ctr"/>
            <a:r>
              <a:rPr lang="en-US" dirty="0">
                <a:solidFill>
                  <a:srgbClr val="558ED5"/>
                </a:solidFill>
                <a:latin typeface="Calibri" pitchFamily="127" charset="0"/>
              </a:rPr>
              <a:t>run_02.nii</a:t>
            </a:r>
            <a:endParaRPr lang="en-US" dirty="0" smtClean="0">
              <a:solidFill>
                <a:srgbClr val="558ED5"/>
              </a:solidFill>
              <a:latin typeface="Calibri" pitchFamily="127" charset="0"/>
            </a:endParaRPr>
          </a:p>
          <a:p>
            <a:pPr algn="ctr"/>
            <a:r>
              <a:rPr lang="en-US" dirty="0" smtClean="0">
                <a:solidFill>
                  <a:srgbClr val="FF0000"/>
                </a:solidFill>
                <a:latin typeface="Calibri" pitchFamily="127" charset="0"/>
              </a:rPr>
              <a:t>arun_02</a:t>
            </a:r>
            <a:r>
              <a:rPr lang="en-US" dirty="0">
                <a:solidFill>
                  <a:srgbClr val="FF0000"/>
                </a:solidFill>
                <a:latin typeface="Calibri" pitchFamily="127" charset="0"/>
              </a:rPr>
              <a:t>.nii</a:t>
            </a:r>
          </a:p>
          <a:p>
            <a:pPr algn="ctr"/>
            <a:r>
              <a:rPr lang="en-US" dirty="0">
                <a:solidFill>
                  <a:srgbClr val="FF0000"/>
                </a:solidFill>
                <a:latin typeface="Calibri" pitchFamily="127" charset="0"/>
              </a:rPr>
              <a:t>rarun_02.</a:t>
            </a:r>
            <a:r>
              <a:rPr lang="en-US" dirty="0" smtClean="0">
                <a:solidFill>
                  <a:srgbClr val="FF0000"/>
                </a:solidFill>
                <a:latin typeface="Calibri" pitchFamily="127" charset="0"/>
              </a:rPr>
              <a:t>nii</a:t>
            </a:r>
          </a:p>
          <a:p>
            <a:pPr algn="ctr"/>
            <a:r>
              <a:rPr lang="en-US" dirty="0" smtClean="0">
                <a:solidFill>
                  <a:srgbClr val="FF0000"/>
                </a:solidFill>
                <a:latin typeface="Calibri" pitchFamily="127" charset="0"/>
              </a:rPr>
              <a:t>mcflirt_realign_arun_02.dat</a:t>
            </a:r>
          </a:p>
          <a:p>
            <a:pPr algn="ctr"/>
            <a:r>
              <a:rPr lang="en-US" dirty="0" smtClean="0">
                <a:solidFill>
                  <a:srgbClr val="FF0000"/>
                </a:solidFill>
                <a:latin typeface="Calibri" pitchFamily="127" charset="0"/>
              </a:rPr>
              <a:t>r_mcflirt_arun_02_meanvol.nii</a:t>
            </a:r>
          </a:p>
          <a:p>
            <a:pPr algn="ctr"/>
            <a:r>
              <a:rPr lang="en-US" dirty="0" smtClean="0">
                <a:solidFill>
                  <a:srgbClr val="FF0000"/>
                </a:solidFill>
                <a:latin typeface="Calibri" pitchFamily="127" charset="0"/>
              </a:rPr>
              <a:t>r_mcflirt_arun_02_sigma.nii</a:t>
            </a:r>
          </a:p>
          <a:p>
            <a:pPr algn="ctr"/>
            <a:r>
              <a:rPr lang="en-US" dirty="0" smtClean="0">
                <a:solidFill>
                  <a:srgbClr val="FF0000"/>
                </a:solidFill>
                <a:latin typeface="Calibri" pitchFamily="127" charset="0"/>
              </a:rPr>
              <a:t>r_mcflirt_arun_02_variance.nii</a:t>
            </a:r>
          </a:p>
          <a:p>
            <a:pPr algn="ctr"/>
            <a:endParaRPr lang="en-US" dirty="0">
              <a:solidFill>
                <a:srgbClr val="FF0000"/>
              </a:solidFill>
              <a:latin typeface="Calibri" pitchFamily="127" charset="0"/>
            </a:endParaRPr>
          </a:p>
        </p:txBody>
      </p:sp>
      <p:cxnSp>
        <p:nvCxnSpPr>
          <p:cNvPr id="45" name="Straight Connector 44"/>
          <p:cNvCxnSpPr/>
          <p:nvPr/>
        </p:nvCxnSpPr>
        <p:spPr>
          <a:xfrm rot="5400000">
            <a:off x="6557963" y="3965575"/>
            <a:ext cx="1730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TextBox 100"/>
          <p:cNvSpPr txBox="1">
            <a:spLocks noChangeArrowheads="1"/>
          </p:cNvSpPr>
          <p:nvPr/>
        </p:nvSpPr>
        <p:spPr bwMode="auto">
          <a:xfrm>
            <a:off x="1474289" y="4087018"/>
            <a:ext cx="3082244" cy="2308324"/>
          </a:xfrm>
          <a:prstGeom prst="rect">
            <a:avLst/>
          </a:prstGeom>
          <a:noFill/>
          <a:ln w="9525">
            <a:noFill/>
            <a:miter lim="800000"/>
            <a:headEnd/>
            <a:tailEnd/>
          </a:ln>
        </p:spPr>
        <p:txBody>
          <a:bodyPr wrap="none">
            <a:prstTxWarp prst="textNoShape">
              <a:avLst/>
            </a:prstTxWarp>
            <a:spAutoFit/>
          </a:bodyPr>
          <a:lstStyle/>
          <a:p>
            <a:pPr algn="ctr"/>
            <a:r>
              <a:rPr lang="en-US" dirty="0" smtClean="0">
                <a:solidFill>
                  <a:srgbClr val="558ED5"/>
                </a:solidFill>
                <a:latin typeface="Calibri" pitchFamily="127" charset="0"/>
              </a:rPr>
              <a:t>run_01.</a:t>
            </a:r>
            <a:r>
              <a:rPr lang="en-US" dirty="0">
                <a:solidFill>
                  <a:srgbClr val="558ED5"/>
                </a:solidFill>
                <a:latin typeface="Calibri" pitchFamily="127" charset="0"/>
              </a:rPr>
              <a:t>nii</a:t>
            </a:r>
            <a:endParaRPr lang="en-US" dirty="0" smtClean="0">
              <a:solidFill>
                <a:srgbClr val="558ED5"/>
              </a:solidFill>
              <a:latin typeface="Calibri" pitchFamily="127" charset="0"/>
            </a:endParaRPr>
          </a:p>
          <a:p>
            <a:pPr algn="ctr"/>
            <a:r>
              <a:rPr lang="en-US" dirty="0" smtClean="0">
                <a:solidFill>
                  <a:srgbClr val="FF0000"/>
                </a:solidFill>
                <a:latin typeface="Calibri" pitchFamily="127" charset="0"/>
              </a:rPr>
              <a:t>arun_01.</a:t>
            </a:r>
            <a:r>
              <a:rPr lang="en-US" dirty="0">
                <a:solidFill>
                  <a:srgbClr val="FF0000"/>
                </a:solidFill>
                <a:latin typeface="Calibri" pitchFamily="127" charset="0"/>
              </a:rPr>
              <a:t>nii</a:t>
            </a:r>
          </a:p>
          <a:p>
            <a:pPr algn="ctr"/>
            <a:r>
              <a:rPr lang="en-US" dirty="0" smtClean="0">
                <a:solidFill>
                  <a:srgbClr val="FF0000"/>
                </a:solidFill>
                <a:latin typeface="Calibri" pitchFamily="127" charset="0"/>
              </a:rPr>
              <a:t>rarun_01.nii</a:t>
            </a:r>
          </a:p>
          <a:p>
            <a:pPr algn="ctr"/>
            <a:r>
              <a:rPr lang="en-US" dirty="0" smtClean="0">
                <a:solidFill>
                  <a:srgbClr val="FF0000"/>
                </a:solidFill>
                <a:latin typeface="Calibri" pitchFamily="127" charset="0"/>
              </a:rPr>
              <a:t>mcflirt_realign_arun_01.dat</a:t>
            </a:r>
          </a:p>
          <a:p>
            <a:pPr algn="ctr"/>
            <a:r>
              <a:rPr lang="en-US" dirty="0" smtClean="0">
                <a:solidFill>
                  <a:srgbClr val="FF0000"/>
                </a:solidFill>
                <a:latin typeface="Calibri" pitchFamily="127" charset="0"/>
              </a:rPr>
              <a:t>r_mcflirt_arun_01_meanvol.nii</a:t>
            </a:r>
          </a:p>
          <a:p>
            <a:pPr algn="ctr"/>
            <a:r>
              <a:rPr lang="en-US" dirty="0" smtClean="0">
                <a:solidFill>
                  <a:srgbClr val="FF0000"/>
                </a:solidFill>
                <a:latin typeface="Calibri" pitchFamily="127" charset="0"/>
              </a:rPr>
              <a:t>r_mcflirt_arun_01_sigma.nii</a:t>
            </a:r>
          </a:p>
          <a:p>
            <a:pPr algn="ctr"/>
            <a:r>
              <a:rPr lang="en-US" dirty="0" smtClean="0">
                <a:solidFill>
                  <a:srgbClr val="FF0000"/>
                </a:solidFill>
                <a:latin typeface="Calibri" pitchFamily="127" charset="0"/>
              </a:rPr>
              <a:t>r_mcflirt_arun_01_variance.nii</a:t>
            </a:r>
          </a:p>
          <a:p>
            <a:pPr algn="ctr"/>
            <a:endParaRPr lang="en-US" dirty="0">
              <a:solidFill>
                <a:srgbClr val="FF0000"/>
              </a:solidFill>
              <a:latin typeface="Calibri" pitchFamily="127" charset="0"/>
            </a:endParaRPr>
          </a:p>
        </p:txBody>
      </p:sp>
    </p:spTree>
    <p:extLst>
      <p:ext uri="{BB962C8B-B14F-4D97-AF65-F5344CB8AC3E}">
        <p14:creationId xmlns:p14="http://schemas.microsoft.com/office/powerpoint/2010/main" val="3153674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itle 1"/>
          <p:cNvSpPr>
            <a:spLocks noGrp="1"/>
          </p:cNvSpPr>
          <p:nvPr>
            <p:ph type="title" idx="4294967295"/>
          </p:nvPr>
        </p:nvSpPr>
        <p:spPr>
          <a:xfrm>
            <a:off x="550863" y="138113"/>
            <a:ext cx="8042275" cy="935037"/>
          </a:xfrm>
          <a:solidFill>
            <a:srgbClr val="E68230"/>
          </a:solidFill>
        </p:spPr>
        <p:txBody>
          <a:bodyPr anchor="ctr" anchorCtr="0"/>
          <a:lstStyle/>
          <a:p>
            <a:r>
              <a:rPr lang="en-US" dirty="0" err="1" smtClean="0">
                <a:solidFill>
                  <a:schemeClr val="bg1"/>
                </a:solidFill>
                <a:latin typeface="Arial" pitchFamily="127" charset="0"/>
              </a:rPr>
              <a:t>coregOverlay</a:t>
            </a:r>
            <a:endParaRPr lang="en-US" dirty="0" smtClean="0">
              <a:solidFill>
                <a:schemeClr val="bg1"/>
              </a:solidFill>
              <a:latin typeface="Arial" pitchFamily="127" charset="0"/>
            </a:endParaRPr>
          </a:p>
        </p:txBody>
      </p:sp>
      <p:sp>
        <p:nvSpPr>
          <p:cNvPr id="7" name="TextBox 6"/>
          <p:cNvSpPr txBox="1">
            <a:spLocks noChangeArrowheads="1"/>
          </p:cNvSpPr>
          <p:nvPr/>
        </p:nvSpPr>
        <p:spPr bwMode="auto">
          <a:xfrm>
            <a:off x="947738" y="1981200"/>
            <a:ext cx="7467600" cy="4708981"/>
          </a:xfrm>
          <a:prstGeom prst="rect">
            <a:avLst/>
          </a:prstGeom>
          <a:noFill/>
          <a:ln w="9525">
            <a:noFill/>
            <a:miter lim="800000"/>
            <a:headEnd/>
            <a:tailEnd/>
          </a:ln>
        </p:spPr>
        <p:txBody>
          <a:bodyPr>
            <a:prstTxWarp prst="textNoShape">
              <a:avLst/>
            </a:prstTxWarp>
            <a:spAutoFit/>
          </a:bodyPr>
          <a:lstStyle/>
          <a:p>
            <a:pPr defTabSz="914400"/>
            <a:r>
              <a:rPr lang="en-US" sz="2000" dirty="0" smtClean="0">
                <a:solidFill>
                  <a:srgbClr val="FFFFFF"/>
                </a:solidFill>
                <a:latin typeface="Calibri" pitchFamily="127" charset="0"/>
              </a:rPr>
              <a:t>-a   [directory]		set path for anatomy directory</a:t>
            </a:r>
          </a:p>
          <a:p>
            <a:pPr defTabSz="914400"/>
            <a:r>
              <a:rPr lang="en-US" sz="2000" dirty="0" smtClean="0">
                <a:solidFill>
                  <a:srgbClr val="FFFFFF"/>
                </a:solidFill>
                <a:latin typeface="Calibri" pitchFamily="127" charset="0"/>
              </a:rPr>
              <a:t>-B			run in the foreground</a:t>
            </a:r>
            <a:endParaRPr lang="en-US" sz="2000" dirty="0" smtClean="0">
              <a:solidFill>
                <a:srgbClr val="FFFFFF"/>
              </a:solidFill>
              <a:latin typeface="Calibri" pitchFamily="127" charset="0"/>
            </a:endParaRPr>
          </a:p>
          <a:p>
            <a:pPr defTabSz="914400"/>
            <a:r>
              <a:rPr lang="en-US" sz="2000" dirty="0" smtClean="0">
                <a:solidFill>
                  <a:srgbClr val="FFFFFF"/>
                </a:solidFill>
                <a:latin typeface="Calibri" pitchFamily="127" charset="0"/>
              </a:rPr>
              <a:t>-D                           		enable super debug flag</a:t>
            </a:r>
          </a:p>
          <a:p>
            <a:pPr defTabSz="914400"/>
            <a:r>
              <a:rPr lang="en-US" sz="2000" dirty="0" smtClean="0">
                <a:solidFill>
                  <a:srgbClr val="FFFFFF"/>
                </a:solidFill>
                <a:latin typeface="Calibri" pitchFamily="127" charset="0"/>
              </a:rPr>
              <a:t>-d                            		enable debug flag</a:t>
            </a:r>
          </a:p>
          <a:p>
            <a:pPr defTabSz="914400"/>
            <a:r>
              <a:rPr lang="en-US" sz="2000" dirty="0" smtClean="0">
                <a:solidFill>
                  <a:srgbClr val="FFFFFF"/>
                </a:solidFill>
                <a:latin typeface="Calibri" pitchFamily="127" charset="0"/>
              </a:rPr>
              <a:t>-f    [directory]      		functional directory e.g. connect/</a:t>
            </a:r>
            <a:r>
              <a:rPr lang="en-US" sz="2000" dirty="0" err="1" smtClean="0">
                <a:solidFill>
                  <a:srgbClr val="FFFFFF"/>
                </a:solidFill>
                <a:latin typeface="Calibri" pitchFamily="127" charset="0"/>
              </a:rPr>
              <a:t>func</a:t>
            </a:r>
            <a:endParaRPr lang="en-US" sz="2000" dirty="0" smtClean="0">
              <a:solidFill>
                <a:srgbClr val="FFFFFF"/>
              </a:solidFill>
              <a:latin typeface="Calibri" pitchFamily="127" charset="0"/>
            </a:endParaRPr>
          </a:p>
          <a:p>
            <a:pPr defTabSz="914400"/>
            <a:r>
              <a:rPr lang="en-US" sz="2000" dirty="0" smtClean="0">
                <a:solidFill>
                  <a:srgbClr val="FFFF00"/>
                </a:solidFill>
                <a:latin typeface="Calibri" pitchFamily="127" charset="0"/>
              </a:rPr>
              <a:t>-M  [directory]       	master subject directory</a:t>
            </a:r>
          </a:p>
          <a:p>
            <a:pPr defTabSz="914400"/>
            <a:r>
              <a:rPr lang="en-US" sz="2000" dirty="0" smtClean="0">
                <a:solidFill>
                  <a:srgbClr val="FFFFFF"/>
                </a:solidFill>
                <a:latin typeface="Calibri" pitchFamily="127" charset="0"/>
              </a:rPr>
              <a:t>-n   [name]           	 	name to add to output file name</a:t>
            </a:r>
          </a:p>
          <a:p>
            <a:pPr defTabSz="914400"/>
            <a:r>
              <a:rPr lang="en-US" sz="2000" dirty="0" smtClean="0">
                <a:solidFill>
                  <a:srgbClr val="FFFFFF"/>
                </a:solidFill>
                <a:latin typeface="Calibri" pitchFamily="127" charset="0"/>
              </a:rPr>
              <a:t>-O			name of other files to process</a:t>
            </a:r>
          </a:p>
          <a:p>
            <a:pPr defTabSz="914400"/>
            <a:r>
              <a:rPr lang="en-US" sz="2000" dirty="0" smtClean="0">
                <a:solidFill>
                  <a:srgbClr val="FFFF00"/>
                </a:solidFill>
                <a:latin typeface="Calibri" pitchFamily="127" charset="0"/>
              </a:rPr>
              <a:t>-o   [name]		name of overlay file</a:t>
            </a:r>
          </a:p>
          <a:p>
            <a:pPr defTabSz="914400"/>
            <a:r>
              <a:rPr lang="en-US" sz="2000" dirty="0" smtClean="0">
                <a:solidFill>
                  <a:srgbClr val="FFFFFF"/>
                </a:solidFill>
                <a:latin typeface="Calibri" pitchFamily="127" charset="0"/>
              </a:rPr>
              <a:t>-r			set </a:t>
            </a:r>
            <a:r>
              <a:rPr lang="en-US" sz="2000" dirty="0" err="1" smtClean="0">
                <a:solidFill>
                  <a:srgbClr val="FFFFFF"/>
                </a:solidFill>
                <a:latin typeface="Calibri" pitchFamily="127" charset="0"/>
              </a:rPr>
              <a:t>reslice</a:t>
            </a:r>
            <a:r>
              <a:rPr lang="en-US" sz="2000" dirty="0" smtClean="0">
                <a:solidFill>
                  <a:srgbClr val="FFFFFF"/>
                </a:solidFill>
                <a:latin typeface="Calibri" pitchFamily="127" charset="0"/>
              </a:rPr>
              <a:t> flag		</a:t>
            </a:r>
          </a:p>
          <a:p>
            <a:pPr defTabSz="914400"/>
            <a:r>
              <a:rPr lang="en-US" sz="2000" dirty="0" smtClean="0">
                <a:solidFill>
                  <a:srgbClr val="FFFFFF"/>
                </a:solidFill>
                <a:latin typeface="Calibri" pitchFamily="127" charset="0"/>
              </a:rPr>
              <a:t>-s   [directory]		set sub-directory under ‘run_##’ </a:t>
            </a:r>
          </a:p>
          <a:p>
            <a:pPr defTabSz="914400"/>
            <a:r>
              <a:rPr lang="en-US" sz="2000" dirty="0" smtClean="0">
                <a:solidFill>
                  <a:srgbClr val="FFFFFF"/>
                </a:solidFill>
                <a:latin typeface="Calibri" pitchFamily="127" charset="0"/>
              </a:rPr>
              <a:t>-t                                	test flag</a:t>
            </a:r>
          </a:p>
          <a:p>
            <a:pPr defTabSz="914400"/>
            <a:r>
              <a:rPr lang="en-US" sz="2000" dirty="0" smtClean="0">
                <a:solidFill>
                  <a:srgbClr val="FFFF00"/>
                </a:solidFill>
                <a:latin typeface="Calibri" pitchFamily="127" charset="0"/>
              </a:rPr>
              <a:t>-U   [unique]           	user email name/txt </a:t>
            </a:r>
            <a:r>
              <a:rPr lang="en-US" sz="2000" dirty="0" err="1" smtClean="0">
                <a:solidFill>
                  <a:srgbClr val="FFFF00"/>
                </a:solidFill>
                <a:latin typeface="Calibri" pitchFamily="127" charset="0"/>
              </a:rPr>
              <a:t>msg</a:t>
            </a:r>
            <a:r>
              <a:rPr lang="en-US" sz="2000" dirty="0" smtClean="0">
                <a:solidFill>
                  <a:srgbClr val="FFFF00"/>
                </a:solidFill>
                <a:latin typeface="Calibri" pitchFamily="127" charset="0"/>
              </a:rPr>
              <a:t> address</a:t>
            </a:r>
          </a:p>
          <a:p>
            <a:pPr defTabSz="914400"/>
            <a:r>
              <a:rPr lang="en-US" sz="2000" dirty="0" smtClean="0">
                <a:solidFill>
                  <a:srgbClr val="FFFF00"/>
                </a:solidFill>
                <a:latin typeface="Calibri" pitchFamily="127" charset="0"/>
              </a:rPr>
              <a:t>-v    [name]             	name of functional image</a:t>
            </a:r>
          </a:p>
          <a:p>
            <a:pPr defTabSz="914400"/>
            <a:r>
              <a:rPr lang="en-US" sz="2000" dirty="0" smtClean="0">
                <a:solidFill>
                  <a:srgbClr val="FFFFFF"/>
                </a:solidFill>
                <a:latin typeface="Calibri" pitchFamily="127" charset="0"/>
              </a:rPr>
              <a:t>-w   [directory]		set output path</a:t>
            </a:r>
            <a:endParaRPr lang="en-US" sz="2000" dirty="0">
              <a:solidFill>
                <a:srgbClr val="FFFFFF"/>
              </a:solidFill>
              <a:latin typeface="Calibri" pitchFamily="127" charset="0"/>
            </a:endParaRPr>
          </a:p>
        </p:txBody>
      </p:sp>
      <p:sp>
        <p:nvSpPr>
          <p:cNvPr id="5" name="TextBox 4"/>
          <p:cNvSpPr txBox="1"/>
          <p:nvPr/>
        </p:nvSpPr>
        <p:spPr>
          <a:xfrm>
            <a:off x="177800" y="1174750"/>
            <a:ext cx="8788400" cy="830997"/>
          </a:xfrm>
          <a:prstGeom prst="rect">
            <a:avLst/>
          </a:prstGeom>
          <a:noFill/>
        </p:spPr>
        <p:txBody>
          <a:bodyPr>
            <a:spAutoFit/>
          </a:bodyPr>
          <a:lstStyle/>
          <a:p>
            <a:pPr algn="ctr" fontAlgn="auto">
              <a:spcBef>
                <a:spcPts val="0"/>
              </a:spcBef>
              <a:spcAft>
                <a:spcPts val="0"/>
              </a:spcAft>
              <a:defRPr/>
            </a:pPr>
            <a:r>
              <a:rPr lang="en-US" sz="2400" dirty="0" err="1" smtClean="0">
                <a:solidFill>
                  <a:srgbClr val="B8A9DC"/>
                </a:solidFill>
                <a:latin typeface="+mn-lt"/>
                <a:ea typeface="+mn-ea"/>
                <a:cs typeface="+mn-cs"/>
              </a:rPr>
              <a:t>coregOverlay</a:t>
            </a:r>
            <a:r>
              <a:rPr lang="en-US" sz="2400" dirty="0" smtClean="0">
                <a:solidFill>
                  <a:srgbClr val="B8A9DC"/>
                </a:solidFill>
                <a:latin typeface="+mn-lt"/>
                <a:ea typeface="+mn-ea"/>
                <a:cs typeface="+mn-cs"/>
              </a:rPr>
              <a:t> </a:t>
            </a:r>
            <a:r>
              <a:rPr lang="en-US" sz="2400" dirty="0">
                <a:solidFill>
                  <a:schemeClr val="accent6">
                    <a:lumMod val="20000"/>
                    <a:lumOff val="80000"/>
                  </a:schemeClr>
                </a:solidFill>
                <a:latin typeface="+mn-lt"/>
                <a:ea typeface="+mn-ea"/>
                <a:cs typeface="+mn-cs"/>
              </a:rPr>
              <a:t>–o t1overlay </a:t>
            </a:r>
            <a:r>
              <a:rPr lang="en-US" sz="2400" dirty="0">
                <a:solidFill>
                  <a:srgbClr val="FF8885"/>
                </a:solidFill>
                <a:latin typeface="+mn-lt"/>
                <a:ea typeface="+mn-ea"/>
                <a:cs typeface="+mn-cs"/>
              </a:rPr>
              <a:t>–v rarun</a:t>
            </a:r>
            <a:r>
              <a:rPr lang="en-US" sz="2400" dirty="0">
                <a:solidFill>
                  <a:srgbClr val="B8A9DC"/>
                </a:solidFill>
                <a:latin typeface="+mn-lt"/>
                <a:ea typeface="+mn-ea"/>
                <a:cs typeface="+mn-cs"/>
              </a:rPr>
              <a:t> </a:t>
            </a:r>
            <a:r>
              <a:rPr lang="en-US" sz="2400" dirty="0">
                <a:solidFill>
                  <a:srgbClr val="E7E4EE"/>
                </a:solidFill>
                <a:latin typeface="+mn-lt"/>
                <a:ea typeface="+mn-ea"/>
                <a:cs typeface="+mn-cs"/>
              </a:rPr>
              <a:t>–M ./</a:t>
            </a:r>
            <a:r>
              <a:rPr lang="en-US" sz="2400" dirty="0" smtClean="0">
                <a:solidFill>
                  <a:srgbClr val="E7E4EE"/>
                </a:solidFill>
                <a:latin typeface="+mn-lt"/>
                <a:ea typeface="+mn-ea"/>
                <a:cs typeface="+mn-cs"/>
              </a:rPr>
              <a:t> </a:t>
            </a:r>
          </a:p>
          <a:p>
            <a:pPr algn="ctr" fontAlgn="auto">
              <a:spcBef>
                <a:spcPts val="0"/>
              </a:spcBef>
              <a:spcAft>
                <a:spcPts val="0"/>
              </a:spcAft>
              <a:defRPr/>
            </a:pPr>
            <a:r>
              <a:rPr lang="en-US" sz="2400" dirty="0" smtClean="0">
                <a:solidFill>
                  <a:srgbClr val="FF8885"/>
                </a:solidFill>
                <a:latin typeface="+mn-lt"/>
                <a:ea typeface="+mn-ea"/>
                <a:cs typeface="+mn-cs"/>
              </a:rPr>
              <a:t>&lt;Subjects&gt;</a:t>
            </a:r>
            <a:r>
              <a:rPr lang="en-US" sz="2400" dirty="0" smtClean="0">
                <a:solidFill>
                  <a:srgbClr val="B8A9DC"/>
                </a:solidFill>
                <a:latin typeface="+mn-lt"/>
                <a:ea typeface="+mn-ea"/>
                <a:cs typeface="+mn-cs"/>
              </a:rPr>
              <a:t> </a:t>
            </a:r>
            <a:r>
              <a:rPr lang="en-US" sz="2400" dirty="0">
                <a:solidFill>
                  <a:srgbClr val="E7E4EE"/>
                </a:solidFill>
                <a:latin typeface="+mn-lt"/>
                <a:ea typeface="+mn-ea"/>
                <a:cs typeface="+mn-cs"/>
              </a:rPr>
              <a:t>-U your_email@umich.edu</a:t>
            </a:r>
          </a:p>
        </p:txBody>
      </p:sp>
    </p:spTree>
    <p:extLst>
      <p:ext uri="{BB962C8B-B14F-4D97-AF65-F5344CB8AC3E}">
        <p14:creationId xmlns:p14="http://schemas.microsoft.com/office/powerpoint/2010/main" val="2269117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itle 1"/>
          <p:cNvSpPr>
            <a:spLocks noGrp="1"/>
          </p:cNvSpPr>
          <p:nvPr>
            <p:ph type="title" idx="4294967295"/>
          </p:nvPr>
        </p:nvSpPr>
        <p:spPr>
          <a:solidFill>
            <a:srgbClr val="E68230"/>
          </a:solidFill>
        </p:spPr>
        <p:txBody>
          <a:bodyPr anchor="ctr" anchorCtr="0"/>
          <a:lstStyle/>
          <a:p>
            <a:r>
              <a:rPr lang="en-US" dirty="0" err="1" smtClean="0">
                <a:solidFill>
                  <a:schemeClr val="bg1"/>
                </a:solidFill>
                <a:latin typeface="Arial" pitchFamily="127" charset="0"/>
              </a:rPr>
              <a:t>coregOverlay</a:t>
            </a:r>
            <a:endParaRPr lang="en-US" dirty="0" smtClean="0">
              <a:solidFill>
                <a:schemeClr val="bg1"/>
              </a:solidFill>
              <a:latin typeface="Arial" pitchFamily="127" charset="0"/>
            </a:endParaRPr>
          </a:p>
        </p:txBody>
      </p:sp>
      <p:sp>
        <p:nvSpPr>
          <p:cNvPr id="5" name="TextBox 3"/>
          <p:cNvSpPr txBox="1">
            <a:spLocks noChangeArrowheads="1"/>
          </p:cNvSpPr>
          <p:nvPr/>
        </p:nvSpPr>
        <p:spPr bwMode="auto">
          <a:xfrm>
            <a:off x="458787" y="4033838"/>
            <a:ext cx="5497513" cy="2677656"/>
          </a:xfrm>
          <a:prstGeom prst="rect">
            <a:avLst/>
          </a:prstGeom>
          <a:noFill/>
          <a:ln w="9525">
            <a:noFill/>
            <a:miter lim="800000"/>
            <a:headEnd/>
            <a:tailEnd/>
          </a:ln>
        </p:spPr>
        <p:txBody>
          <a:bodyPr wrap="square">
            <a:prstTxWarp prst="textNoShape">
              <a:avLst/>
            </a:prstTxWarp>
            <a:spAutoFit/>
          </a:bodyPr>
          <a:lstStyle/>
          <a:p>
            <a:pPr>
              <a:buFont typeface="Arial" pitchFamily="127" charset="0"/>
              <a:buChar char="•"/>
            </a:pPr>
            <a:r>
              <a:rPr lang="en-US" sz="2400" dirty="0" smtClean="0">
                <a:solidFill>
                  <a:srgbClr val="FF0000"/>
                </a:solidFill>
                <a:latin typeface="Calibri" pitchFamily="127" charset="0"/>
              </a:rPr>
              <a:t> </a:t>
            </a:r>
            <a:r>
              <a:rPr lang="en-US" sz="2400" dirty="0" smtClean="0">
                <a:solidFill>
                  <a:srgbClr val="FF0000"/>
                </a:solidFill>
                <a:latin typeface="Calibri" pitchFamily="127" charset="0"/>
              </a:rPr>
              <a:t>The </a:t>
            </a:r>
            <a:r>
              <a:rPr lang="en-US" sz="2400" dirty="0" err="1" smtClean="0">
                <a:solidFill>
                  <a:srgbClr val="FF0000"/>
                </a:solidFill>
                <a:latin typeface="Calibri" pitchFamily="127" charset="0"/>
              </a:rPr>
              <a:t>coregOverlay</a:t>
            </a:r>
            <a:r>
              <a:rPr lang="en-US" sz="2400" dirty="0" smtClean="0">
                <a:solidFill>
                  <a:srgbClr val="FF0000"/>
                </a:solidFill>
                <a:latin typeface="Calibri" pitchFamily="127" charset="0"/>
              </a:rPr>
              <a:t> command copies the original </a:t>
            </a:r>
            <a:r>
              <a:rPr lang="en-US" sz="2400" dirty="0">
                <a:solidFill>
                  <a:srgbClr val="FF0000"/>
                </a:solidFill>
                <a:latin typeface="Calibri" pitchFamily="127" charset="0"/>
              </a:rPr>
              <a:t>t1overlay from “anatomy” into a new directory “</a:t>
            </a:r>
            <a:r>
              <a:rPr lang="en-US" sz="2400" dirty="0" err="1">
                <a:solidFill>
                  <a:srgbClr val="FF0000"/>
                </a:solidFill>
                <a:latin typeface="Calibri" pitchFamily="127" charset="0"/>
              </a:rPr>
              <a:t>coReg</a:t>
            </a:r>
            <a:r>
              <a:rPr lang="en-US" sz="2400" dirty="0">
                <a:solidFill>
                  <a:srgbClr val="FF0000"/>
                </a:solidFill>
                <a:latin typeface="Calibri" pitchFamily="127" charset="0"/>
              </a:rPr>
              <a:t>” located under “</a:t>
            </a:r>
            <a:r>
              <a:rPr lang="en-US" sz="2400" dirty="0" err="1">
                <a:solidFill>
                  <a:srgbClr val="FF0000"/>
                </a:solidFill>
                <a:latin typeface="Calibri" pitchFamily="127" charset="0"/>
              </a:rPr>
              <a:t>func</a:t>
            </a:r>
            <a:r>
              <a:rPr lang="en-US" sz="2400" dirty="0" smtClean="0">
                <a:solidFill>
                  <a:srgbClr val="FF0000"/>
                </a:solidFill>
                <a:latin typeface="Calibri" pitchFamily="127" charset="0"/>
              </a:rPr>
              <a:t>”</a:t>
            </a:r>
          </a:p>
          <a:p>
            <a:endParaRPr lang="en-US" sz="2400" dirty="0" smtClean="0">
              <a:solidFill>
                <a:srgbClr val="FF0000"/>
              </a:solidFill>
              <a:latin typeface="Calibri" pitchFamily="127" charset="0"/>
            </a:endParaRPr>
          </a:p>
          <a:p>
            <a:pPr>
              <a:buFont typeface="Arial" pitchFamily="127" charset="0"/>
              <a:buChar char="•"/>
            </a:pPr>
            <a:r>
              <a:rPr lang="en-US" sz="2400" dirty="0">
                <a:solidFill>
                  <a:srgbClr val="FF0000"/>
                </a:solidFill>
                <a:latin typeface="Calibri" pitchFamily="127" charset="0"/>
              </a:rPr>
              <a:t> The copied t1overlay is the one that is </a:t>
            </a:r>
            <a:r>
              <a:rPr lang="en-US" sz="2400" dirty="0" err="1">
                <a:solidFill>
                  <a:srgbClr val="FF0000"/>
                </a:solidFill>
                <a:latin typeface="Calibri" pitchFamily="127" charset="0"/>
              </a:rPr>
              <a:t>coregistered</a:t>
            </a:r>
            <a:endParaRPr lang="en-US" sz="2400" dirty="0">
              <a:solidFill>
                <a:srgbClr val="FF0000"/>
              </a:solidFill>
              <a:latin typeface="Calibri" pitchFamily="127" charset="0"/>
            </a:endParaRPr>
          </a:p>
        </p:txBody>
      </p:sp>
      <p:sp>
        <p:nvSpPr>
          <p:cNvPr id="4" name="TextBox 4"/>
          <p:cNvSpPr txBox="1">
            <a:spLocks noChangeArrowheads="1"/>
          </p:cNvSpPr>
          <p:nvPr/>
        </p:nvSpPr>
        <p:spPr bwMode="auto">
          <a:xfrm>
            <a:off x="3444875" y="1354434"/>
            <a:ext cx="1574770"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FFFFFF"/>
                </a:solidFill>
                <a:latin typeface="Calibri" pitchFamily="127" charset="0"/>
              </a:rPr>
              <a:t>Subject_01</a:t>
            </a:r>
            <a:endParaRPr lang="en-US" sz="2400" dirty="0">
              <a:solidFill>
                <a:srgbClr val="FFFFFF"/>
              </a:solidFill>
              <a:latin typeface="Calibri" pitchFamily="127" charset="0"/>
            </a:endParaRPr>
          </a:p>
        </p:txBody>
      </p:sp>
      <p:cxnSp>
        <p:nvCxnSpPr>
          <p:cNvPr id="6" name="Straight Connector 5"/>
          <p:cNvCxnSpPr/>
          <p:nvPr/>
        </p:nvCxnSpPr>
        <p:spPr>
          <a:xfrm rot="16200000" flipH="1">
            <a:off x="4220368" y="1910557"/>
            <a:ext cx="192089" cy="317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flipV="1">
            <a:off x="757238" y="2008188"/>
            <a:ext cx="3563938" cy="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643732" y="2120106"/>
            <a:ext cx="228600"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224337" y="2114550"/>
            <a:ext cx="2365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TextBox 57"/>
          <p:cNvSpPr txBox="1">
            <a:spLocks noChangeArrowheads="1"/>
          </p:cNvSpPr>
          <p:nvPr/>
        </p:nvSpPr>
        <p:spPr bwMode="auto">
          <a:xfrm>
            <a:off x="185738" y="2209800"/>
            <a:ext cx="128111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anatomy</a:t>
            </a:r>
          </a:p>
        </p:txBody>
      </p:sp>
      <p:sp>
        <p:nvSpPr>
          <p:cNvPr id="15" name="TextBox 59"/>
          <p:cNvSpPr txBox="1">
            <a:spLocks noChangeArrowheads="1"/>
          </p:cNvSpPr>
          <p:nvPr/>
        </p:nvSpPr>
        <p:spPr bwMode="auto">
          <a:xfrm>
            <a:off x="4019550" y="2197100"/>
            <a:ext cx="727075"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func</a:t>
            </a:r>
          </a:p>
        </p:txBody>
      </p:sp>
      <p:cxnSp>
        <p:nvCxnSpPr>
          <p:cNvPr id="18" name="Straight Connector 17"/>
          <p:cNvCxnSpPr/>
          <p:nvPr/>
        </p:nvCxnSpPr>
        <p:spPr>
          <a:xfrm rot="16200000" flipH="1">
            <a:off x="4098132" y="2891631"/>
            <a:ext cx="442912" cy="31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0800000">
            <a:off x="2911475" y="3103563"/>
            <a:ext cx="4887913" cy="1111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a:off x="4200525" y="3221038"/>
            <a:ext cx="236537"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2795588" y="3216275"/>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TextBox 78"/>
          <p:cNvSpPr txBox="1">
            <a:spLocks noChangeArrowheads="1"/>
          </p:cNvSpPr>
          <p:nvPr/>
        </p:nvSpPr>
        <p:spPr bwMode="auto">
          <a:xfrm>
            <a:off x="3775075" y="3335338"/>
            <a:ext cx="1071563"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run_02</a:t>
            </a:r>
          </a:p>
        </p:txBody>
      </p:sp>
      <p:sp>
        <p:nvSpPr>
          <p:cNvPr id="24" name="TextBox 79"/>
          <p:cNvSpPr txBox="1">
            <a:spLocks noChangeArrowheads="1"/>
          </p:cNvSpPr>
          <p:nvPr/>
        </p:nvSpPr>
        <p:spPr bwMode="auto">
          <a:xfrm>
            <a:off x="2373313" y="3363913"/>
            <a:ext cx="107156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run_01</a:t>
            </a:r>
          </a:p>
        </p:txBody>
      </p:sp>
      <p:cxnSp>
        <p:nvCxnSpPr>
          <p:cNvPr id="29" name="Straight Connector 28"/>
          <p:cNvCxnSpPr/>
          <p:nvPr/>
        </p:nvCxnSpPr>
        <p:spPr>
          <a:xfrm rot="5400000">
            <a:off x="7669213" y="3232150"/>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 name="TextBox 42"/>
          <p:cNvSpPr txBox="1">
            <a:spLocks noChangeArrowheads="1"/>
          </p:cNvSpPr>
          <p:nvPr/>
        </p:nvSpPr>
        <p:spPr bwMode="auto">
          <a:xfrm>
            <a:off x="7331075" y="3335338"/>
            <a:ext cx="1003300" cy="457200"/>
          </a:xfrm>
          <a:prstGeom prst="rect">
            <a:avLst/>
          </a:prstGeom>
          <a:noFill/>
          <a:ln w="9525">
            <a:noFill/>
            <a:miter lim="800000"/>
            <a:headEnd/>
            <a:tailEnd/>
          </a:ln>
        </p:spPr>
        <p:txBody>
          <a:bodyPr wrap="none">
            <a:prstTxWarp prst="textNoShape">
              <a:avLst/>
            </a:prstTxWarp>
            <a:spAutoFit/>
          </a:bodyPr>
          <a:lstStyle/>
          <a:p>
            <a:r>
              <a:rPr lang="en-US" sz="2400">
                <a:solidFill>
                  <a:srgbClr val="FF0000"/>
                </a:solidFill>
                <a:latin typeface="Calibri" pitchFamily="127" charset="0"/>
              </a:rPr>
              <a:t>coReg </a:t>
            </a:r>
          </a:p>
        </p:txBody>
      </p:sp>
      <p:cxnSp>
        <p:nvCxnSpPr>
          <p:cNvPr id="32" name="Straight Connector 31"/>
          <p:cNvCxnSpPr/>
          <p:nvPr/>
        </p:nvCxnSpPr>
        <p:spPr>
          <a:xfrm rot="16200000" flipH="1">
            <a:off x="7570788" y="4013200"/>
            <a:ext cx="444500" cy="127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TextBox 48"/>
          <p:cNvSpPr txBox="1">
            <a:spLocks noChangeArrowheads="1"/>
          </p:cNvSpPr>
          <p:nvPr/>
        </p:nvSpPr>
        <p:spPr bwMode="auto">
          <a:xfrm>
            <a:off x="7127512" y="4241800"/>
            <a:ext cx="1331051" cy="369332"/>
          </a:xfrm>
          <a:prstGeom prst="rect">
            <a:avLst/>
          </a:prstGeom>
          <a:noFill/>
          <a:ln w="9525">
            <a:noFill/>
            <a:miter lim="800000"/>
            <a:headEnd/>
            <a:tailEnd/>
          </a:ln>
        </p:spPr>
        <p:txBody>
          <a:bodyPr wrap="none">
            <a:prstTxWarp prst="textNoShape">
              <a:avLst/>
            </a:prstTxWarp>
            <a:spAutoFit/>
          </a:bodyPr>
          <a:lstStyle/>
          <a:p>
            <a:pPr algn="ctr"/>
            <a:r>
              <a:rPr lang="en-US" dirty="0" smtClean="0">
                <a:solidFill>
                  <a:srgbClr val="FF0000"/>
                </a:solidFill>
                <a:latin typeface="Calibri" pitchFamily="127" charset="0"/>
              </a:rPr>
              <a:t>t1overlay</a:t>
            </a:r>
            <a:r>
              <a:rPr lang="en-US" dirty="0">
                <a:solidFill>
                  <a:srgbClr val="FF0000"/>
                </a:solidFill>
                <a:latin typeface="Calibri" pitchFamily="127" charset="0"/>
              </a:rPr>
              <a:t>.nii</a:t>
            </a:r>
          </a:p>
        </p:txBody>
      </p:sp>
      <p:sp>
        <p:nvSpPr>
          <p:cNvPr id="38" name="TextBox 37"/>
          <p:cNvSpPr txBox="1"/>
          <p:nvPr/>
        </p:nvSpPr>
        <p:spPr>
          <a:xfrm>
            <a:off x="57118" y="2873375"/>
            <a:ext cx="1398652" cy="646331"/>
          </a:xfrm>
          <a:prstGeom prst="rect">
            <a:avLst/>
          </a:prstGeom>
          <a:noFill/>
        </p:spPr>
        <p:txBody>
          <a:bodyPr wrap="none">
            <a:spAutoFit/>
          </a:bodyPr>
          <a:lstStyle/>
          <a:p>
            <a:pPr algn="ctr" fontAlgn="auto">
              <a:spcBef>
                <a:spcPts val="0"/>
              </a:spcBef>
              <a:spcAft>
                <a:spcPts val="0"/>
              </a:spcAft>
              <a:defRPr/>
            </a:pPr>
            <a:r>
              <a:rPr lang="en-US" dirty="0">
                <a:solidFill>
                  <a:srgbClr val="558ED5"/>
                </a:solidFill>
                <a:latin typeface="+mn-lt"/>
                <a:ea typeface="+mn-ea"/>
                <a:cs typeface="+mn-cs"/>
              </a:rPr>
              <a:t>t1spgr.nii</a:t>
            </a:r>
          </a:p>
          <a:p>
            <a:pPr algn="ctr" fontAlgn="auto">
              <a:spcBef>
                <a:spcPts val="0"/>
              </a:spcBef>
              <a:spcAft>
                <a:spcPts val="0"/>
              </a:spcAft>
              <a:defRPr/>
            </a:pPr>
            <a:r>
              <a:rPr lang="en-US" dirty="0" smtClean="0">
                <a:solidFill>
                  <a:srgbClr val="558ED5"/>
                </a:solidFill>
                <a:latin typeface="+mn-lt"/>
                <a:ea typeface="+mn-ea"/>
                <a:cs typeface="+mn-cs"/>
              </a:rPr>
              <a:t>t1overlay.nii</a:t>
            </a:r>
            <a:endParaRPr lang="en-US" dirty="0">
              <a:solidFill>
                <a:srgbClr val="558ED5"/>
              </a:solidFill>
              <a:latin typeface="+mn-lt"/>
              <a:ea typeface="+mn-ea"/>
              <a:cs typeface="+mn-cs"/>
            </a:endParaRPr>
          </a:p>
        </p:txBody>
      </p:sp>
      <p:cxnSp>
        <p:nvCxnSpPr>
          <p:cNvPr id="39" name="Straight Connector 38"/>
          <p:cNvCxnSpPr/>
          <p:nvPr/>
        </p:nvCxnSpPr>
        <p:spPr>
          <a:xfrm rot="5400000">
            <a:off x="638175" y="2789238"/>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215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itle 1"/>
          <p:cNvSpPr>
            <a:spLocks noGrp="1"/>
          </p:cNvSpPr>
          <p:nvPr>
            <p:ph type="title" idx="4294967295"/>
          </p:nvPr>
        </p:nvSpPr>
        <p:spPr>
          <a:xfrm>
            <a:off x="550863" y="163513"/>
            <a:ext cx="8042275" cy="935037"/>
          </a:xfrm>
          <a:solidFill>
            <a:srgbClr val="E68230"/>
          </a:solidFill>
        </p:spPr>
        <p:txBody>
          <a:bodyPr anchor="ctr" anchorCtr="0"/>
          <a:lstStyle/>
          <a:p>
            <a:r>
              <a:rPr lang="en-US" dirty="0" err="1" smtClean="0">
                <a:solidFill>
                  <a:schemeClr val="bg1"/>
                </a:solidFill>
                <a:latin typeface="Arial" pitchFamily="127" charset="0"/>
              </a:rPr>
              <a:t>coregHiRes</a:t>
            </a:r>
            <a:endParaRPr lang="en-US" dirty="0" smtClean="0">
              <a:solidFill>
                <a:schemeClr val="bg1"/>
              </a:solidFill>
              <a:latin typeface="Arial" pitchFamily="127" charset="0"/>
            </a:endParaRPr>
          </a:p>
        </p:txBody>
      </p:sp>
      <p:sp>
        <p:nvSpPr>
          <p:cNvPr id="7" name="TextBox 6"/>
          <p:cNvSpPr txBox="1">
            <a:spLocks noChangeArrowheads="1"/>
          </p:cNvSpPr>
          <p:nvPr/>
        </p:nvSpPr>
        <p:spPr bwMode="auto">
          <a:xfrm>
            <a:off x="947738" y="2025908"/>
            <a:ext cx="7904162" cy="4616648"/>
          </a:xfrm>
          <a:prstGeom prst="rect">
            <a:avLst/>
          </a:prstGeom>
          <a:noFill/>
          <a:ln w="9525">
            <a:noFill/>
            <a:miter lim="800000"/>
            <a:headEnd/>
            <a:tailEnd/>
          </a:ln>
        </p:spPr>
        <p:txBody>
          <a:bodyPr wrap="square">
            <a:prstTxWarp prst="textNoShape">
              <a:avLst/>
            </a:prstTxWarp>
            <a:spAutoFit/>
          </a:bodyPr>
          <a:lstStyle/>
          <a:p>
            <a:pPr defTabSz="914400"/>
            <a:r>
              <a:rPr lang="en-US" sz="2100" dirty="0" smtClean="0">
                <a:solidFill>
                  <a:srgbClr val="FFFFFF"/>
                </a:solidFill>
                <a:latin typeface="Calibri" pitchFamily="127" charset="0"/>
              </a:rPr>
              <a:t>-a   [directory]		set path for anatomy </a:t>
            </a:r>
            <a:r>
              <a:rPr lang="en-US" sz="2100" dirty="0" smtClean="0">
                <a:solidFill>
                  <a:srgbClr val="FFFFFF"/>
                </a:solidFill>
                <a:latin typeface="Calibri" pitchFamily="127" charset="0"/>
              </a:rPr>
              <a:t>directory</a:t>
            </a:r>
          </a:p>
          <a:p>
            <a:pPr defTabSz="914400"/>
            <a:r>
              <a:rPr lang="en-US" sz="2100" dirty="0" smtClean="0">
                <a:solidFill>
                  <a:srgbClr val="FFFFFF"/>
                </a:solidFill>
                <a:latin typeface="Calibri" pitchFamily="127" charset="0"/>
              </a:rPr>
              <a:t>-B 			run in the foreground</a:t>
            </a:r>
            <a:endParaRPr lang="en-US" sz="2100" dirty="0" smtClean="0">
              <a:solidFill>
                <a:srgbClr val="FFFFFF"/>
              </a:solidFill>
              <a:latin typeface="Calibri" pitchFamily="127" charset="0"/>
            </a:endParaRPr>
          </a:p>
          <a:p>
            <a:pPr defTabSz="914400"/>
            <a:r>
              <a:rPr lang="en-US" sz="2100" dirty="0">
                <a:solidFill>
                  <a:srgbClr val="FFFFFF"/>
                </a:solidFill>
                <a:latin typeface="Calibri" pitchFamily="127" charset="0"/>
              </a:rPr>
              <a:t>-D                           	enable super debug flag</a:t>
            </a:r>
          </a:p>
          <a:p>
            <a:pPr defTabSz="914400"/>
            <a:r>
              <a:rPr lang="en-US" sz="2100" dirty="0">
                <a:solidFill>
                  <a:srgbClr val="FFFFFF"/>
                </a:solidFill>
                <a:latin typeface="Calibri" pitchFamily="127" charset="0"/>
              </a:rPr>
              <a:t>-</a:t>
            </a:r>
            <a:r>
              <a:rPr lang="en-US" sz="2100" dirty="0" err="1">
                <a:solidFill>
                  <a:srgbClr val="FFFFFF"/>
                </a:solidFill>
                <a:latin typeface="Calibri" pitchFamily="127" charset="0"/>
              </a:rPr>
              <a:t>d</a:t>
            </a:r>
            <a:r>
              <a:rPr lang="en-US" sz="2100" dirty="0">
                <a:solidFill>
                  <a:srgbClr val="FFFFFF"/>
                </a:solidFill>
                <a:latin typeface="Calibri" pitchFamily="127" charset="0"/>
              </a:rPr>
              <a:t>                            	enable debug flag</a:t>
            </a:r>
          </a:p>
          <a:p>
            <a:pPr defTabSz="914400"/>
            <a:r>
              <a:rPr lang="en-US" sz="2100" dirty="0">
                <a:solidFill>
                  <a:srgbClr val="FFFFFF"/>
                </a:solidFill>
                <a:latin typeface="Calibri" pitchFamily="127" charset="0"/>
              </a:rPr>
              <a:t>-</a:t>
            </a:r>
            <a:r>
              <a:rPr lang="en-US" sz="2100" dirty="0" err="1">
                <a:solidFill>
                  <a:srgbClr val="FFFFFF"/>
                </a:solidFill>
                <a:latin typeface="Calibri" pitchFamily="127" charset="0"/>
              </a:rPr>
              <a:t>f</a:t>
            </a:r>
            <a:r>
              <a:rPr lang="en-US" sz="2100" dirty="0">
                <a:solidFill>
                  <a:srgbClr val="FFFFFF"/>
                </a:solidFill>
                <a:latin typeface="Calibri" pitchFamily="127" charset="0"/>
              </a:rPr>
              <a:t>    [directory]      </a:t>
            </a:r>
            <a:r>
              <a:rPr lang="en-US" sz="2100" dirty="0" smtClean="0">
                <a:solidFill>
                  <a:srgbClr val="FFFFFF"/>
                </a:solidFill>
                <a:latin typeface="Calibri" pitchFamily="127" charset="0"/>
              </a:rPr>
              <a:t>	functional </a:t>
            </a:r>
            <a:r>
              <a:rPr lang="en-US" sz="2100" dirty="0">
                <a:solidFill>
                  <a:srgbClr val="FFFFFF"/>
                </a:solidFill>
                <a:latin typeface="Calibri" pitchFamily="127" charset="0"/>
              </a:rPr>
              <a:t>directory e.g. connect/</a:t>
            </a:r>
            <a:r>
              <a:rPr lang="en-US" sz="2100" dirty="0" err="1" smtClean="0">
                <a:solidFill>
                  <a:srgbClr val="FFFFFF"/>
                </a:solidFill>
                <a:latin typeface="Calibri" pitchFamily="127" charset="0"/>
              </a:rPr>
              <a:t>func</a:t>
            </a:r>
            <a:endParaRPr lang="en-US" sz="2100" dirty="0" smtClean="0">
              <a:solidFill>
                <a:srgbClr val="FFFFFF"/>
              </a:solidFill>
              <a:latin typeface="Calibri" pitchFamily="127" charset="0"/>
            </a:endParaRPr>
          </a:p>
          <a:p>
            <a:pPr defTabSz="914400"/>
            <a:r>
              <a:rPr lang="en-US" sz="2100" dirty="0" smtClean="0">
                <a:solidFill>
                  <a:srgbClr val="FFFF00"/>
                </a:solidFill>
                <a:latin typeface="Calibri" pitchFamily="127" charset="0"/>
              </a:rPr>
              <a:t>-</a:t>
            </a:r>
            <a:r>
              <a:rPr lang="en-US" sz="2100" dirty="0" err="1" smtClean="0">
                <a:solidFill>
                  <a:srgbClr val="FFFF00"/>
                </a:solidFill>
                <a:latin typeface="Calibri" pitchFamily="127" charset="0"/>
              </a:rPr>
              <a:t>h</a:t>
            </a:r>
            <a:r>
              <a:rPr lang="en-US" sz="2100" dirty="0" smtClean="0">
                <a:solidFill>
                  <a:srgbClr val="FFFF00"/>
                </a:solidFill>
                <a:latin typeface="Calibri" pitchFamily="127" charset="0"/>
              </a:rPr>
              <a:t>   [name]		name of high resolution anatomical (t1spgr)</a:t>
            </a:r>
          </a:p>
          <a:p>
            <a:pPr defTabSz="914400"/>
            <a:r>
              <a:rPr lang="en-US" sz="2100" dirty="0" smtClean="0">
                <a:solidFill>
                  <a:srgbClr val="FFFF00"/>
                </a:solidFill>
                <a:latin typeface="Calibri" pitchFamily="127" charset="0"/>
              </a:rPr>
              <a:t>-</a:t>
            </a:r>
            <a:r>
              <a:rPr lang="en-US" sz="2100" dirty="0">
                <a:solidFill>
                  <a:srgbClr val="FFFF00"/>
                </a:solidFill>
                <a:latin typeface="Calibri" pitchFamily="127" charset="0"/>
              </a:rPr>
              <a:t>M  [directory]       	master subject directory</a:t>
            </a:r>
            <a:endParaRPr lang="en-US" sz="2100" dirty="0" smtClean="0">
              <a:solidFill>
                <a:srgbClr val="FFFF00"/>
              </a:solidFill>
              <a:latin typeface="Calibri" pitchFamily="127" charset="0"/>
            </a:endParaRPr>
          </a:p>
          <a:p>
            <a:pPr defTabSz="914400"/>
            <a:r>
              <a:rPr lang="en-US" sz="2100" dirty="0" smtClean="0">
                <a:solidFill>
                  <a:srgbClr val="FFFFFF"/>
                </a:solidFill>
                <a:latin typeface="Calibri" pitchFamily="127" charset="0"/>
              </a:rPr>
              <a:t>-</a:t>
            </a:r>
            <a:r>
              <a:rPr lang="en-US" sz="2100" dirty="0" err="1">
                <a:solidFill>
                  <a:srgbClr val="FFFFFF"/>
                </a:solidFill>
                <a:latin typeface="Calibri" pitchFamily="127" charset="0"/>
              </a:rPr>
              <a:t>n</a:t>
            </a:r>
            <a:r>
              <a:rPr lang="en-US" sz="2100" dirty="0">
                <a:solidFill>
                  <a:srgbClr val="FFFFFF"/>
                </a:solidFill>
                <a:latin typeface="Calibri" pitchFamily="127" charset="0"/>
              </a:rPr>
              <a:t>   [name]            	name</a:t>
            </a:r>
            <a:r>
              <a:rPr lang="en-US" sz="2100" dirty="0" smtClean="0">
                <a:solidFill>
                  <a:srgbClr val="FFFFFF"/>
                </a:solidFill>
                <a:latin typeface="Calibri" pitchFamily="127" charset="0"/>
              </a:rPr>
              <a:t> to add to output file name</a:t>
            </a:r>
          </a:p>
          <a:p>
            <a:pPr defTabSz="914400"/>
            <a:r>
              <a:rPr lang="en-US" sz="2100" dirty="0" smtClean="0">
                <a:solidFill>
                  <a:srgbClr val="FFFFFF"/>
                </a:solidFill>
                <a:latin typeface="Calibri" pitchFamily="127" charset="0"/>
              </a:rPr>
              <a:t>-O			name of other files to process</a:t>
            </a:r>
          </a:p>
          <a:p>
            <a:pPr defTabSz="914400"/>
            <a:r>
              <a:rPr lang="en-US" sz="2100" dirty="0" smtClean="0">
                <a:solidFill>
                  <a:srgbClr val="FFFF00"/>
                </a:solidFill>
                <a:latin typeface="Calibri" pitchFamily="127" charset="0"/>
              </a:rPr>
              <a:t>-</a:t>
            </a:r>
            <a:r>
              <a:rPr lang="en-US" sz="2100" dirty="0" err="1" smtClean="0">
                <a:solidFill>
                  <a:srgbClr val="FFFF00"/>
                </a:solidFill>
                <a:latin typeface="Calibri" pitchFamily="127" charset="0"/>
              </a:rPr>
              <a:t>o</a:t>
            </a:r>
            <a:r>
              <a:rPr lang="en-US" sz="2100" dirty="0" smtClean="0">
                <a:solidFill>
                  <a:srgbClr val="FFFF00"/>
                </a:solidFill>
                <a:latin typeface="Calibri" pitchFamily="127" charset="0"/>
              </a:rPr>
              <a:t>   [name]		name of overlay file</a:t>
            </a:r>
          </a:p>
          <a:p>
            <a:pPr defTabSz="914400"/>
            <a:r>
              <a:rPr lang="en-US" sz="2100" dirty="0" smtClean="0">
                <a:solidFill>
                  <a:srgbClr val="FFFFFF"/>
                </a:solidFill>
                <a:latin typeface="Calibri" pitchFamily="127" charset="0"/>
              </a:rPr>
              <a:t>-</a:t>
            </a:r>
            <a:r>
              <a:rPr lang="en-US" sz="2100" dirty="0" err="1" smtClean="0">
                <a:solidFill>
                  <a:srgbClr val="FFFFFF"/>
                </a:solidFill>
                <a:latin typeface="Calibri" pitchFamily="127" charset="0"/>
              </a:rPr>
              <a:t>r</a:t>
            </a:r>
            <a:r>
              <a:rPr lang="en-US" sz="2100" dirty="0" smtClean="0">
                <a:solidFill>
                  <a:srgbClr val="FFFFFF"/>
                </a:solidFill>
                <a:latin typeface="Calibri" pitchFamily="127" charset="0"/>
              </a:rPr>
              <a:t>			set </a:t>
            </a:r>
            <a:r>
              <a:rPr lang="en-US" sz="2100" dirty="0" err="1" smtClean="0">
                <a:solidFill>
                  <a:srgbClr val="FFFFFF"/>
                </a:solidFill>
                <a:latin typeface="Calibri" pitchFamily="127" charset="0"/>
              </a:rPr>
              <a:t>reslice</a:t>
            </a:r>
            <a:r>
              <a:rPr lang="en-US" sz="2100" dirty="0" smtClean="0">
                <a:solidFill>
                  <a:srgbClr val="FFFFFF"/>
                </a:solidFill>
                <a:latin typeface="Calibri" pitchFamily="127" charset="0"/>
              </a:rPr>
              <a:t> flag		</a:t>
            </a:r>
          </a:p>
          <a:p>
            <a:pPr defTabSz="914400"/>
            <a:r>
              <a:rPr lang="en-US" sz="2100" dirty="0" smtClean="0">
                <a:solidFill>
                  <a:srgbClr val="FFFFFF"/>
                </a:solidFill>
                <a:latin typeface="Calibri" pitchFamily="127" charset="0"/>
              </a:rPr>
              <a:t>-</a:t>
            </a:r>
            <a:r>
              <a:rPr lang="en-US" sz="2100" dirty="0" err="1">
                <a:solidFill>
                  <a:srgbClr val="FFFFFF"/>
                </a:solidFill>
                <a:latin typeface="Calibri" pitchFamily="127" charset="0"/>
              </a:rPr>
              <a:t>t</a:t>
            </a:r>
            <a:r>
              <a:rPr lang="en-US" sz="2100" dirty="0">
                <a:solidFill>
                  <a:srgbClr val="FFFFFF"/>
                </a:solidFill>
                <a:latin typeface="Calibri" pitchFamily="127" charset="0"/>
              </a:rPr>
              <a:t>                                	test flag</a:t>
            </a:r>
          </a:p>
          <a:p>
            <a:pPr defTabSz="914400"/>
            <a:r>
              <a:rPr lang="en-US" sz="2100" dirty="0">
                <a:solidFill>
                  <a:srgbClr val="FFFF00"/>
                </a:solidFill>
                <a:latin typeface="Calibri" pitchFamily="127" charset="0"/>
              </a:rPr>
              <a:t>-U   [unique]           	user email name/txt </a:t>
            </a:r>
            <a:r>
              <a:rPr lang="en-US" sz="2100" dirty="0" err="1">
                <a:solidFill>
                  <a:srgbClr val="FFFF00"/>
                </a:solidFill>
                <a:latin typeface="Calibri" pitchFamily="127" charset="0"/>
              </a:rPr>
              <a:t>msg</a:t>
            </a:r>
            <a:r>
              <a:rPr lang="en-US" sz="2100" dirty="0">
                <a:solidFill>
                  <a:srgbClr val="FFFF00"/>
                </a:solidFill>
                <a:latin typeface="Calibri" pitchFamily="127" charset="0"/>
              </a:rPr>
              <a:t> address</a:t>
            </a:r>
            <a:endParaRPr lang="en-US" sz="2100" dirty="0" smtClean="0">
              <a:solidFill>
                <a:srgbClr val="FFFF00"/>
              </a:solidFill>
              <a:latin typeface="Calibri" pitchFamily="127" charset="0"/>
            </a:endParaRPr>
          </a:p>
          <a:p>
            <a:pPr defTabSz="914400"/>
            <a:r>
              <a:rPr lang="en-US" sz="2100" dirty="0" smtClean="0">
                <a:solidFill>
                  <a:srgbClr val="FFFFFF"/>
                </a:solidFill>
                <a:latin typeface="Calibri" pitchFamily="127" charset="0"/>
              </a:rPr>
              <a:t>-</a:t>
            </a:r>
            <a:r>
              <a:rPr lang="en-US" sz="2100" dirty="0" err="1" smtClean="0">
                <a:solidFill>
                  <a:srgbClr val="FFFFFF"/>
                </a:solidFill>
                <a:latin typeface="Calibri" pitchFamily="127" charset="0"/>
              </a:rPr>
              <a:t>w</a:t>
            </a:r>
            <a:r>
              <a:rPr lang="en-US" sz="2100" dirty="0" smtClean="0">
                <a:solidFill>
                  <a:srgbClr val="FFFFFF"/>
                </a:solidFill>
                <a:latin typeface="Calibri" pitchFamily="127" charset="0"/>
              </a:rPr>
              <a:t>   [directory]		set output path</a:t>
            </a:r>
            <a:endParaRPr lang="en-US" sz="2100" dirty="0">
              <a:solidFill>
                <a:srgbClr val="FFFFFF"/>
              </a:solidFill>
              <a:latin typeface="Calibri" pitchFamily="127" charset="0"/>
            </a:endParaRPr>
          </a:p>
        </p:txBody>
      </p:sp>
      <p:sp>
        <p:nvSpPr>
          <p:cNvPr id="5" name="TextBox 3"/>
          <p:cNvSpPr txBox="1">
            <a:spLocks noChangeArrowheads="1"/>
          </p:cNvSpPr>
          <p:nvPr/>
        </p:nvSpPr>
        <p:spPr bwMode="auto">
          <a:xfrm>
            <a:off x="430213" y="1208782"/>
            <a:ext cx="8283575" cy="954107"/>
          </a:xfrm>
          <a:prstGeom prst="rect">
            <a:avLst/>
          </a:prstGeom>
          <a:noFill/>
          <a:ln w="9525">
            <a:noFill/>
            <a:miter lim="800000"/>
            <a:headEnd/>
            <a:tailEnd/>
          </a:ln>
        </p:spPr>
        <p:txBody>
          <a:bodyPr>
            <a:prstTxWarp prst="textNoShape">
              <a:avLst/>
            </a:prstTxWarp>
            <a:spAutoFit/>
          </a:bodyPr>
          <a:lstStyle/>
          <a:p>
            <a:pPr algn="ctr"/>
            <a:r>
              <a:rPr lang="en-US" sz="2800" dirty="0" err="1" smtClean="0">
                <a:solidFill>
                  <a:srgbClr val="B8A9DC"/>
                </a:solidFill>
                <a:latin typeface="Calibri" pitchFamily="127" charset="0"/>
              </a:rPr>
              <a:t>coregHiRes</a:t>
            </a:r>
            <a:r>
              <a:rPr lang="en-US" sz="2800" dirty="0" smtClean="0">
                <a:solidFill>
                  <a:srgbClr val="B8A9DC"/>
                </a:solidFill>
                <a:latin typeface="Calibri" pitchFamily="127" charset="0"/>
              </a:rPr>
              <a:t> </a:t>
            </a:r>
            <a:r>
              <a:rPr lang="en-US" sz="2800" dirty="0">
                <a:solidFill>
                  <a:srgbClr val="E7E4EE"/>
                </a:solidFill>
                <a:latin typeface="Calibri" pitchFamily="127" charset="0"/>
              </a:rPr>
              <a:t>–</a:t>
            </a:r>
            <a:r>
              <a:rPr lang="en-US" sz="2800" dirty="0" err="1">
                <a:solidFill>
                  <a:srgbClr val="E7E4EE"/>
                </a:solidFill>
                <a:latin typeface="Calibri" pitchFamily="127" charset="0"/>
              </a:rPr>
              <a:t>h</a:t>
            </a:r>
            <a:r>
              <a:rPr lang="en-US" sz="2800" dirty="0">
                <a:solidFill>
                  <a:srgbClr val="E7E4EE"/>
                </a:solidFill>
                <a:latin typeface="Calibri" pitchFamily="127" charset="0"/>
              </a:rPr>
              <a:t> t1spgr </a:t>
            </a:r>
            <a:r>
              <a:rPr lang="en-US" sz="2800" dirty="0">
                <a:solidFill>
                  <a:srgbClr val="FF8885"/>
                </a:solidFill>
                <a:latin typeface="Calibri" pitchFamily="127" charset="0"/>
              </a:rPr>
              <a:t>–</a:t>
            </a:r>
            <a:r>
              <a:rPr lang="en-US" sz="2800" dirty="0" err="1">
                <a:solidFill>
                  <a:srgbClr val="FF8885"/>
                </a:solidFill>
                <a:latin typeface="Calibri" pitchFamily="127" charset="0"/>
              </a:rPr>
              <a:t>o</a:t>
            </a:r>
            <a:r>
              <a:rPr lang="en-US" sz="2800" dirty="0">
                <a:solidFill>
                  <a:srgbClr val="FF8885"/>
                </a:solidFill>
                <a:latin typeface="Calibri" pitchFamily="127" charset="0"/>
              </a:rPr>
              <a:t> t1overlay</a:t>
            </a:r>
            <a:r>
              <a:rPr lang="en-US" sz="2800" dirty="0">
                <a:solidFill>
                  <a:srgbClr val="B8A9DC"/>
                </a:solidFill>
                <a:latin typeface="Calibri" pitchFamily="127" charset="0"/>
              </a:rPr>
              <a:t> </a:t>
            </a:r>
            <a:r>
              <a:rPr lang="en-US" sz="2800" dirty="0">
                <a:solidFill>
                  <a:srgbClr val="E7E4EE"/>
                </a:solidFill>
                <a:latin typeface="Calibri" pitchFamily="127" charset="0"/>
              </a:rPr>
              <a:t>–M ./ </a:t>
            </a:r>
          </a:p>
          <a:p>
            <a:pPr algn="ctr"/>
            <a:r>
              <a:rPr lang="en-US" sz="2800" dirty="0" smtClean="0">
                <a:solidFill>
                  <a:srgbClr val="FF8885"/>
                </a:solidFill>
                <a:latin typeface="Calibri" pitchFamily="127" charset="0"/>
              </a:rPr>
              <a:t>&lt;Subjects&gt;</a:t>
            </a:r>
            <a:r>
              <a:rPr lang="en-US" sz="2800" dirty="0" smtClean="0">
                <a:solidFill>
                  <a:srgbClr val="B8A9DC"/>
                </a:solidFill>
                <a:latin typeface="Calibri" pitchFamily="127" charset="0"/>
              </a:rPr>
              <a:t> </a:t>
            </a:r>
            <a:r>
              <a:rPr lang="en-US" sz="2800" dirty="0">
                <a:solidFill>
                  <a:srgbClr val="E7E4EE"/>
                </a:solidFill>
                <a:latin typeface="Calibri" pitchFamily="127" charset="0"/>
              </a:rPr>
              <a:t>-U your_email@umich.edu</a:t>
            </a:r>
          </a:p>
        </p:txBody>
      </p:sp>
    </p:spTree>
    <p:extLst>
      <p:ext uri="{BB962C8B-B14F-4D97-AF65-F5344CB8AC3E}">
        <p14:creationId xmlns:p14="http://schemas.microsoft.com/office/powerpoint/2010/main" val="1087507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itle 1"/>
          <p:cNvSpPr>
            <a:spLocks noGrp="1"/>
          </p:cNvSpPr>
          <p:nvPr>
            <p:ph type="title" idx="4294967295"/>
          </p:nvPr>
        </p:nvSpPr>
        <p:spPr>
          <a:solidFill>
            <a:srgbClr val="E68230"/>
          </a:solidFill>
        </p:spPr>
        <p:txBody>
          <a:bodyPr anchor="ctr" anchorCtr="0"/>
          <a:lstStyle/>
          <a:p>
            <a:r>
              <a:rPr lang="en-US" dirty="0" err="1" smtClean="0">
                <a:solidFill>
                  <a:schemeClr val="bg1"/>
                </a:solidFill>
                <a:latin typeface="Arial" pitchFamily="127" charset="0"/>
              </a:rPr>
              <a:t>coregHiRes</a:t>
            </a:r>
            <a:endParaRPr lang="en-US" dirty="0" smtClean="0">
              <a:solidFill>
                <a:schemeClr val="bg1"/>
              </a:solidFill>
              <a:latin typeface="Arial" pitchFamily="127" charset="0"/>
            </a:endParaRPr>
          </a:p>
        </p:txBody>
      </p:sp>
      <p:sp>
        <p:nvSpPr>
          <p:cNvPr id="5" name="TextBox 3"/>
          <p:cNvSpPr txBox="1">
            <a:spLocks noChangeArrowheads="1"/>
          </p:cNvSpPr>
          <p:nvPr/>
        </p:nvSpPr>
        <p:spPr bwMode="auto">
          <a:xfrm>
            <a:off x="458787" y="4033838"/>
            <a:ext cx="5497513" cy="2677656"/>
          </a:xfrm>
          <a:prstGeom prst="rect">
            <a:avLst/>
          </a:prstGeom>
          <a:noFill/>
          <a:ln w="9525">
            <a:noFill/>
            <a:miter lim="800000"/>
            <a:headEnd/>
            <a:tailEnd/>
          </a:ln>
        </p:spPr>
        <p:txBody>
          <a:bodyPr wrap="square">
            <a:prstTxWarp prst="textNoShape">
              <a:avLst/>
            </a:prstTxWarp>
            <a:spAutoFit/>
          </a:bodyPr>
          <a:lstStyle/>
          <a:p>
            <a:pPr>
              <a:buFont typeface="Arial" pitchFamily="127" charset="0"/>
              <a:buChar char="•"/>
            </a:pPr>
            <a:r>
              <a:rPr lang="en-US" sz="2400" dirty="0" smtClean="0">
                <a:solidFill>
                  <a:srgbClr val="FF0000"/>
                </a:solidFill>
                <a:latin typeface="Calibri" pitchFamily="127" charset="0"/>
              </a:rPr>
              <a:t> </a:t>
            </a:r>
            <a:r>
              <a:rPr lang="en-US" sz="2400" dirty="0" smtClean="0">
                <a:solidFill>
                  <a:srgbClr val="FF0000"/>
                </a:solidFill>
                <a:latin typeface="Calibri" pitchFamily="127" charset="0"/>
              </a:rPr>
              <a:t>The </a:t>
            </a:r>
            <a:r>
              <a:rPr lang="en-US" sz="2400" dirty="0" err="1" smtClean="0">
                <a:solidFill>
                  <a:srgbClr val="FF0000"/>
                </a:solidFill>
                <a:latin typeface="Calibri" pitchFamily="127" charset="0"/>
              </a:rPr>
              <a:t>coregHiRes</a:t>
            </a:r>
            <a:r>
              <a:rPr lang="en-US" sz="2400" dirty="0" smtClean="0">
                <a:solidFill>
                  <a:srgbClr val="FF0000"/>
                </a:solidFill>
                <a:latin typeface="Calibri" pitchFamily="127" charset="0"/>
              </a:rPr>
              <a:t> command copies the original </a:t>
            </a:r>
            <a:r>
              <a:rPr lang="en-US" sz="2400" dirty="0" smtClean="0">
                <a:solidFill>
                  <a:srgbClr val="FF0000"/>
                </a:solidFill>
                <a:latin typeface="Calibri" pitchFamily="127" charset="0"/>
              </a:rPr>
              <a:t>t1spgr </a:t>
            </a:r>
            <a:r>
              <a:rPr lang="en-US" sz="2400" dirty="0">
                <a:solidFill>
                  <a:srgbClr val="FF0000"/>
                </a:solidFill>
                <a:latin typeface="Calibri" pitchFamily="127" charset="0"/>
              </a:rPr>
              <a:t>from “anatomy” into a new directory “</a:t>
            </a:r>
            <a:r>
              <a:rPr lang="en-US" sz="2400" dirty="0" err="1">
                <a:solidFill>
                  <a:srgbClr val="FF0000"/>
                </a:solidFill>
                <a:latin typeface="Calibri" pitchFamily="127" charset="0"/>
              </a:rPr>
              <a:t>coReg</a:t>
            </a:r>
            <a:r>
              <a:rPr lang="en-US" sz="2400" dirty="0">
                <a:solidFill>
                  <a:srgbClr val="FF0000"/>
                </a:solidFill>
                <a:latin typeface="Calibri" pitchFamily="127" charset="0"/>
              </a:rPr>
              <a:t>” located under “</a:t>
            </a:r>
            <a:r>
              <a:rPr lang="en-US" sz="2400" dirty="0" err="1">
                <a:solidFill>
                  <a:srgbClr val="FF0000"/>
                </a:solidFill>
                <a:latin typeface="Calibri" pitchFamily="127" charset="0"/>
              </a:rPr>
              <a:t>func</a:t>
            </a:r>
            <a:r>
              <a:rPr lang="en-US" sz="2400" dirty="0" smtClean="0">
                <a:solidFill>
                  <a:srgbClr val="FF0000"/>
                </a:solidFill>
                <a:latin typeface="Calibri" pitchFamily="127" charset="0"/>
              </a:rPr>
              <a:t>”</a:t>
            </a:r>
          </a:p>
          <a:p>
            <a:endParaRPr lang="en-US" sz="2400" dirty="0" smtClean="0">
              <a:solidFill>
                <a:srgbClr val="FF0000"/>
              </a:solidFill>
              <a:latin typeface="Calibri" pitchFamily="127" charset="0"/>
            </a:endParaRPr>
          </a:p>
          <a:p>
            <a:pPr>
              <a:buFont typeface="Arial" pitchFamily="127" charset="0"/>
              <a:buChar char="•"/>
            </a:pPr>
            <a:r>
              <a:rPr lang="en-US" sz="2400" dirty="0">
                <a:solidFill>
                  <a:srgbClr val="FF0000"/>
                </a:solidFill>
                <a:latin typeface="Calibri" pitchFamily="127" charset="0"/>
              </a:rPr>
              <a:t> The copied </a:t>
            </a:r>
            <a:r>
              <a:rPr lang="en-US" sz="2400" dirty="0" smtClean="0">
                <a:solidFill>
                  <a:srgbClr val="FF0000"/>
                </a:solidFill>
                <a:latin typeface="Calibri" pitchFamily="127" charset="0"/>
              </a:rPr>
              <a:t>t1spgr </a:t>
            </a:r>
            <a:r>
              <a:rPr lang="en-US" sz="2400" dirty="0">
                <a:solidFill>
                  <a:srgbClr val="FF0000"/>
                </a:solidFill>
                <a:latin typeface="Calibri" pitchFamily="127" charset="0"/>
              </a:rPr>
              <a:t>is the one that is </a:t>
            </a:r>
            <a:r>
              <a:rPr lang="en-US" sz="2400" dirty="0" err="1" smtClean="0">
                <a:solidFill>
                  <a:srgbClr val="FF0000"/>
                </a:solidFill>
                <a:latin typeface="Calibri" pitchFamily="127" charset="0"/>
              </a:rPr>
              <a:t>coregistered</a:t>
            </a:r>
            <a:r>
              <a:rPr lang="en-US" sz="2400" dirty="0" smtClean="0">
                <a:solidFill>
                  <a:srgbClr val="FF0000"/>
                </a:solidFill>
                <a:latin typeface="Calibri" pitchFamily="127" charset="0"/>
              </a:rPr>
              <a:t> to the t1overlay in </a:t>
            </a:r>
            <a:r>
              <a:rPr lang="en-US" sz="2400" dirty="0" err="1" smtClean="0">
                <a:solidFill>
                  <a:srgbClr val="FF0000"/>
                </a:solidFill>
                <a:latin typeface="Calibri" pitchFamily="127" charset="0"/>
              </a:rPr>
              <a:t>coReg</a:t>
            </a:r>
            <a:r>
              <a:rPr lang="en-US" sz="2400" dirty="0" smtClean="0">
                <a:solidFill>
                  <a:srgbClr val="FF0000"/>
                </a:solidFill>
                <a:latin typeface="Calibri" pitchFamily="127" charset="0"/>
              </a:rPr>
              <a:t> (the one that is already in functional space)</a:t>
            </a:r>
            <a:endParaRPr lang="en-US" sz="2400" dirty="0">
              <a:solidFill>
                <a:srgbClr val="FF0000"/>
              </a:solidFill>
              <a:latin typeface="Calibri" pitchFamily="127" charset="0"/>
            </a:endParaRPr>
          </a:p>
        </p:txBody>
      </p:sp>
      <p:sp>
        <p:nvSpPr>
          <p:cNvPr id="4" name="TextBox 4"/>
          <p:cNvSpPr txBox="1">
            <a:spLocks noChangeArrowheads="1"/>
          </p:cNvSpPr>
          <p:nvPr/>
        </p:nvSpPr>
        <p:spPr bwMode="auto">
          <a:xfrm>
            <a:off x="3444875" y="1354434"/>
            <a:ext cx="1574770"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FFFFFF"/>
                </a:solidFill>
                <a:latin typeface="Calibri" pitchFamily="127" charset="0"/>
              </a:rPr>
              <a:t>Subject_01</a:t>
            </a:r>
            <a:endParaRPr lang="en-US" sz="2400" dirty="0">
              <a:solidFill>
                <a:srgbClr val="FFFFFF"/>
              </a:solidFill>
              <a:latin typeface="Calibri" pitchFamily="127" charset="0"/>
            </a:endParaRPr>
          </a:p>
        </p:txBody>
      </p:sp>
      <p:cxnSp>
        <p:nvCxnSpPr>
          <p:cNvPr id="6" name="Straight Connector 5"/>
          <p:cNvCxnSpPr/>
          <p:nvPr/>
        </p:nvCxnSpPr>
        <p:spPr>
          <a:xfrm rot="16200000" flipH="1">
            <a:off x="4220368" y="1910557"/>
            <a:ext cx="192089" cy="317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flipV="1">
            <a:off x="757238" y="2008188"/>
            <a:ext cx="3563938" cy="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643732" y="2120106"/>
            <a:ext cx="228600"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200525" y="2114550"/>
            <a:ext cx="2365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TextBox 57"/>
          <p:cNvSpPr txBox="1">
            <a:spLocks noChangeArrowheads="1"/>
          </p:cNvSpPr>
          <p:nvPr/>
        </p:nvSpPr>
        <p:spPr bwMode="auto">
          <a:xfrm>
            <a:off x="185738" y="2209800"/>
            <a:ext cx="128111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anatomy</a:t>
            </a:r>
          </a:p>
        </p:txBody>
      </p:sp>
      <p:sp>
        <p:nvSpPr>
          <p:cNvPr id="15" name="TextBox 59"/>
          <p:cNvSpPr txBox="1">
            <a:spLocks noChangeArrowheads="1"/>
          </p:cNvSpPr>
          <p:nvPr/>
        </p:nvSpPr>
        <p:spPr bwMode="auto">
          <a:xfrm>
            <a:off x="4019550" y="2197100"/>
            <a:ext cx="727075"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func</a:t>
            </a:r>
          </a:p>
        </p:txBody>
      </p:sp>
      <p:cxnSp>
        <p:nvCxnSpPr>
          <p:cNvPr id="18" name="Straight Connector 17"/>
          <p:cNvCxnSpPr/>
          <p:nvPr/>
        </p:nvCxnSpPr>
        <p:spPr>
          <a:xfrm rot="16200000" flipH="1">
            <a:off x="4098132" y="2891631"/>
            <a:ext cx="442912" cy="31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0800000">
            <a:off x="2911475" y="3103563"/>
            <a:ext cx="4887913" cy="1111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a:off x="4200525" y="3221038"/>
            <a:ext cx="236537"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2795588" y="3216275"/>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TextBox 78"/>
          <p:cNvSpPr txBox="1">
            <a:spLocks noChangeArrowheads="1"/>
          </p:cNvSpPr>
          <p:nvPr/>
        </p:nvSpPr>
        <p:spPr bwMode="auto">
          <a:xfrm>
            <a:off x="3775075" y="3335338"/>
            <a:ext cx="1071563"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run_02</a:t>
            </a:r>
          </a:p>
        </p:txBody>
      </p:sp>
      <p:sp>
        <p:nvSpPr>
          <p:cNvPr id="24" name="TextBox 79"/>
          <p:cNvSpPr txBox="1">
            <a:spLocks noChangeArrowheads="1"/>
          </p:cNvSpPr>
          <p:nvPr/>
        </p:nvSpPr>
        <p:spPr bwMode="auto">
          <a:xfrm>
            <a:off x="2373313" y="3363913"/>
            <a:ext cx="107156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run_01</a:t>
            </a:r>
          </a:p>
        </p:txBody>
      </p:sp>
      <p:cxnSp>
        <p:nvCxnSpPr>
          <p:cNvPr id="29" name="Straight Connector 28"/>
          <p:cNvCxnSpPr/>
          <p:nvPr/>
        </p:nvCxnSpPr>
        <p:spPr>
          <a:xfrm rot="5400000">
            <a:off x="7669213" y="3232150"/>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 name="TextBox 42"/>
          <p:cNvSpPr txBox="1">
            <a:spLocks noChangeArrowheads="1"/>
          </p:cNvSpPr>
          <p:nvPr/>
        </p:nvSpPr>
        <p:spPr bwMode="auto">
          <a:xfrm>
            <a:off x="7331075" y="3335338"/>
            <a:ext cx="1003300" cy="457200"/>
          </a:xfrm>
          <a:prstGeom prst="rect">
            <a:avLst/>
          </a:prstGeom>
          <a:noFill/>
          <a:ln w="9525">
            <a:noFill/>
            <a:miter lim="800000"/>
            <a:headEnd/>
            <a:tailEnd/>
          </a:ln>
        </p:spPr>
        <p:txBody>
          <a:bodyPr wrap="none">
            <a:prstTxWarp prst="textNoShape">
              <a:avLst/>
            </a:prstTxWarp>
            <a:spAutoFit/>
          </a:bodyPr>
          <a:lstStyle/>
          <a:p>
            <a:r>
              <a:rPr lang="en-US" sz="2400">
                <a:solidFill>
                  <a:srgbClr val="FF0000"/>
                </a:solidFill>
                <a:latin typeface="Calibri" pitchFamily="127" charset="0"/>
              </a:rPr>
              <a:t>coReg </a:t>
            </a:r>
          </a:p>
        </p:txBody>
      </p:sp>
      <p:cxnSp>
        <p:nvCxnSpPr>
          <p:cNvPr id="32" name="Straight Connector 31"/>
          <p:cNvCxnSpPr/>
          <p:nvPr/>
        </p:nvCxnSpPr>
        <p:spPr>
          <a:xfrm rot="16200000" flipH="1">
            <a:off x="7570788" y="4013200"/>
            <a:ext cx="444500" cy="127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TextBox 48"/>
          <p:cNvSpPr txBox="1">
            <a:spLocks noChangeArrowheads="1"/>
          </p:cNvSpPr>
          <p:nvPr/>
        </p:nvSpPr>
        <p:spPr bwMode="auto">
          <a:xfrm>
            <a:off x="7127512" y="4241800"/>
            <a:ext cx="1331051" cy="646331"/>
          </a:xfrm>
          <a:prstGeom prst="rect">
            <a:avLst/>
          </a:prstGeom>
          <a:noFill/>
          <a:ln w="9525">
            <a:noFill/>
            <a:miter lim="800000"/>
            <a:headEnd/>
            <a:tailEnd/>
          </a:ln>
        </p:spPr>
        <p:txBody>
          <a:bodyPr wrap="none">
            <a:prstTxWarp prst="textNoShape">
              <a:avLst/>
            </a:prstTxWarp>
            <a:spAutoFit/>
          </a:bodyPr>
          <a:lstStyle/>
          <a:p>
            <a:pPr algn="ctr"/>
            <a:r>
              <a:rPr lang="en-US" dirty="0" smtClean="0">
                <a:solidFill>
                  <a:srgbClr val="FF0000"/>
                </a:solidFill>
                <a:latin typeface="Calibri" pitchFamily="127" charset="0"/>
              </a:rPr>
              <a:t>t1overlay</a:t>
            </a:r>
            <a:r>
              <a:rPr lang="en-US" dirty="0">
                <a:solidFill>
                  <a:srgbClr val="FF0000"/>
                </a:solidFill>
                <a:latin typeface="Calibri" pitchFamily="127" charset="0"/>
              </a:rPr>
              <a:t>.</a:t>
            </a:r>
            <a:r>
              <a:rPr lang="en-US" dirty="0" smtClean="0">
                <a:solidFill>
                  <a:srgbClr val="FF0000"/>
                </a:solidFill>
                <a:latin typeface="Calibri" pitchFamily="127" charset="0"/>
              </a:rPr>
              <a:t>nii</a:t>
            </a:r>
          </a:p>
          <a:p>
            <a:pPr algn="ctr"/>
            <a:r>
              <a:rPr lang="en-US" dirty="0" smtClean="0">
                <a:solidFill>
                  <a:srgbClr val="FF0000"/>
                </a:solidFill>
                <a:latin typeface="Calibri" pitchFamily="127" charset="0"/>
              </a:rPr>
              <a:t>t1spgr.nii</a:t>
            </a:r>
            <a:endParaRPr lang="en-US" dirty="0">
              <a:solidFill>
                <a:srgbClr val="FF0000"/>
              </a:solidFill>
              <a:latin typeface="Calibri" pitchFamily="127" charset="0"/>
            </a:endParaRPr>
          </a:p>
        </p:txBody>
      </p:sp>
      <p:sp>
        <p:nvSpPr>
          <p:cNvPr id="38" name="TextBox 37"/>
          <p:cNvSpPr txBox="1"/>
          <p:nvPr/>
        </p:nvSpPr>
        <p:spPr>
          <a:xfrm>
            <a:off x="57118" y="2873375"/>
            <a:ext cx="1398652" cy="646331"/>
          </a:xfrm>
          <a:prstGeom prst="rect">
            <a:avLst/>
          </a:prstGeom>
          <a:noFill/>
        </p:spPr>
        <p:txBody>
          <a:bodyPr wrap="none">
            <a:spAutoFit/>
          </a:bodyPr>
          <a:lstStyle/>
          <a:p>
            <a:pPr algn="ctr" fontAlgn="auto">
              <a:spcBef>
                <a:spcPts val="0"/>
              </a:spcBef>
              <a:spcAft>
                <a:spcPts val="0"/>
              </a:spcAft>
              <a:defRPr/>
            </a:pPr>
            <a:r>
              <a:rPr lang="en-US" dirty="0">
                <a:solidFill>
                  <a:srgbClr val="558ED5"/>
                </a:solidFill>
                <a:latin typeface="+mn-lt"/>
                <a:ea typeface="+mn-ea"/>
                <a:cs typeface="+mn-cs"/>
              </a:rPr>
              <a:t>t1spgr.nii</a:t>
            </a:r>
          </a:p>
          <a:p>
            <a:pPr algn="ctr" fontAlgn="auto">
              <a:spcBef>
                <a:spcPts val="0"/>
              </a:spcBef>
              <a:spcAft>
                <a:spcPts val="0"/>
              </a:spcAft>
              <a:defRPr/>
            </a:pPr>
            <a:r>
              <a:rPr lang="en-US" dirty="0" smtClean="0">
                <a:solidFill>
                  <a:srgbClr val="558ED5"/>
                </a:solidFill>
                <a:latin typeface="+mn-lt"/>
                <a:ea typeface="+mn-ea"/>
                <a:cs typeface="+mn-cs"/>
              </a:rPr>
              <a:t>t1overlay.nii</a:t>
            </a:r>
            <a:endParaRPr lang="en-US" dirty="0">
              <a:solidFill>
                <a:srgbClr val="558ED5"/>
              </a:solidFill>
              <a:latin typeface="+mn-lt"/>
              <a:ea typeface="+mn-ea"/>
              <a:cs typeface="+mn-cs"/>
            </a:endParaRPr>
          </a:p>
        </p:txBody>
      </p:sp>
      <p:cxnSp>
        <p:nvCxnSpPr>
          <p:cNvPr id="39" name="Straight Connector 38"/>
          <p:cNvCxnSpPr/>
          <p:nvPr/>
        </p:nvCxnSpPr>
        <p:spPr>
          <a:xfrm rot="5400000">
            <a:off x="638175" y="2789238"/>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7971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idx="4294967295"/>
          </p:nvPr>
        </p:nvSpPr>
        <p:spPr>
          <a:xfrm>
            <a:off x="279400" y="277813"/>
            <a:ext cx="8572499" cy="935037"/>
          </a:xfrm>
          <a:solidFill>
            <a:srgbClr val="E18334"/>
          </a:solidFill>
        </p:spPr>
        <p:txBody>
          <a:bodyPr anchor="ctr" anchorCtr="0"/>
          <a:lstStyle/>
          <a:p>
            <a:r>
              <a:rPr lang="en-US" dirty="0" smtClean="0">
                <a:solidFill>
                  <a:schemeClr val="bg1"/>
                </a:solidFill>
                <a:latin typeface="Arial" pitchFamily="127" charset="0"/>
              </a:rPr>
              <a:t>DARTEL Warping – vbm8HiRes</a:t>
            </a:r>
          </a:p>
        </p:txBody>
      </p:sp>
      <p:sp>
        <p:nvSpPr>
          <p:cNvPr id="7" name="TextBox 6"/>
          <p:cNvSpPr txBox="1">
            <a:spLocks noChangeArrowheads="1"/>
          </p:cNvSpPr>
          <p:nvPr/>
        </p:nvSpPr>
        <p:spPr bwMode="auto">
          <a:xfrm>
            <a:off x="617538" y="2362200"/>
            <a:ext cx="7904162" cy="4278094"/>
          </a:xfrm>
          <a:prstGeom prst="rect">
            <a:avLst/>
          </a:prstGeom>
          <a:noFill/>
          <a:ln w="9525">
            <a:noFill/>
            <a:miter lim="800000"/>
            <a:headEnd/>
            <a:tailEnd/>
          </a:ln>
        </p:spPr>
        <p:txBody>
          <a:bodyPr wrap="square">
            <a:prstTxWarp prst="textNoShape">
              <a:avLst/>
            </a:prstTxWarp>
            <a:spAutoFit/>
          </a:bodyPr>
          <a:lstStyle/>
          <a:p>
            <a:pPr defTabSz="914400"/>
            <a:r>
              <a:rPr lang="en-US" sz="1600" dirty="0" smtClean="0">
                <a:solidFill>
                  <a:srgbClr val="FFFF00"/>
                </a:solidFill>
                <a:latin typeface="Calibri" pitchFamily="127" charset="0"/>
              </a:rPr>
              <a:t>-a   [directory]		set path for anatomy </a:t>
            </a:r>
            <a:r>
              <a:rPr lang="en-US" sz="1600" dirty="0" smtClean="0">
                <a:solidFill>
                  <a:srgbClr val="FFFF00"/>
                </a:solidFill>
                <a:latin typeface="Calibri" pitchFamily="127" charset="0"/>
              </a:rPr>
              <a:t>directory</a:t>
            </a:r>
          </a:p>
          <a:p>
            <a:pPr defTabSz="914400"/>
            <a:r>
              <a:rPr lang="en-US" sz="1600" dirty="0" smtClean="0">
                <a:solidFill>
                  <a:srgbClr val="FFFF00"/>
                </a:solidFill>
                <a:latin typeface="Calibri" pitchFamily="127" charset="0"/>
              </a:rPr>
              <a:t>-B			run in the foreground</a:t>
            </a:r>
            <a:endParaRPr lang="en-US" sz="1600" dirty="0" smtClean="0">
              <a:solidFill>
                <a:srgbClr val="FFFF00"/>
              </a:solidFill>
              <a:latin typeface="Calibri" pitchFamily="127" charset="0"/>
            </a:endParaRPr>
          </a:p>
          <a:p>
            <a:pPr defTabSz="914400"/>
            <a:r>
              <a:rPr lang="en-US" sz="1600" dirty="0">
                <a:solidFill>
                  <a:srgbClr val="FFFFFF"/>
                </a:solidFill>
                <a:latin typeface="Calibri" pitchFamily="127" charset="0"/>
              </a:rPr>
              <a:t>-D                    </a:t>
            </a:r>
            <a:r>
              <a:rPr lang="en-US" sz="1600" dirty="0" smtClean="0">
                <a:solidFill>
                  <a:srgbClr val="FFFFFF"/>
                </a:solidFill>
                <a:latin typeface="Calibri" pitchFamily="127" charset="0"/>
              </a:rPr>
              <a:t>	       </a:t>
            </a:r>
            <a:r>
              <a:rPr lang="en-US" sz="1600" dirty="0">
                <a:solidFill>
                  <a:srgbClr val="FFFFFF"/>
                </a:solidFill>
                <a:latin typeface="Calibri" pitchFamily="127" charset="0"/>
              </a:rPr>
              <a:t>	enable super debug </a:t>
            </a:r>
            <a:r>
              <a:rPr lang="en-US" sz="1600" dirty="0" smtClean="0">
                <a:solidFill>
                  <a:srgbClr val="FFFFFF"/>
                </a:solidFill>
                <a:latin typeface="Calibri" pitchFamily="127" charset="0"/>
              </a:rPr>
              <a:t>flag</a:t>
            </a:r>
          </a:p>
          <a:p>
            <a:pPr defTabSz="914400"/>
            <a:r>
              <a:rPr lang="en-US" sz="1600" dirty="0" smtClean="0">
                <a:solidFill>
                  <a:srgbClr val="FFFFFF"/>
                </a:solidFill>
                <a:latin typeface="Calibri" pitchFamily="127" charset="0"/>
              </a:rPr>
              <a:t>-E			set the erosion iteration numbers</a:t>
            </a:r>
          </a:p>
          <a:p>
            <a:pPr defTabSz="914400"/>
            <a:r>
              <a:rPr lang="en-US" sz="1600" dirty="0" smtClean="0">
                <a:solidFill>
                  <a:srgbClr val="FFFFFF"/>
                </a:solidFill>
                <a:latin typeface="Calibri" pitchFamily="127" charset="0"/>
              </a:rPr>
              <a:t>-</a:t>
            </a:r>
            <a:r>
              <a:rPr lang="en-US" sz="1600" dirty="0">
                <a:solidFill>
                  <a:srgbClr val="FFFFFF"/>
                </a:solidFill>
                <a:latin typeface="Calibri" pitchFamily="127" charset="0"/>
              </a:rPr>
              <a:t>d                </a:t>
            </a:r>
            <a:r>
              <a:rPr lang="en-US" sz="1600" dirty="0" smtClean="0">
                <a:solidFill>
                  <a:srgbClr val="FFFFFF"/>
                </a:solidFill>
                <a:latin typeface="Calibri" pitchFamily="127" charset="0"/>
              </a:rPr>
              <a:t>		            </a:t>
            </a:r>
            <a:r>
              <a:rPr lang="en-US" sz="1600" dirty="0">
                <a:solidFill>
                  <a:srgbClr val="FFFFFF"/>
                </a:solidFill>
                <a:latin typeface="Calibri" pitchFamily="127" charset="0"/>
              </a:rPr>
              <a:t>	enable debug </a:t>
            </a:r>
            <a:r>
              <a:rPr lang="en-US" sz="1600" dirty="0" smtClean="0">
                <a:solidFill>
                  <a:srgbClr val="FFFFFF"/>
                </a:solidFill>
                <a:latin typeface="Calibri" pitchFamily="127" charset="0"/>
              </a:rPr>
              <a:t>flag</a:t>
            </a:r>
          </a:p>
          <a:p>
            <a:r>
              <a:rPr lang="en-US" sz="1600" dirty="0" smtClean="0">
                <a:solidFill>
                  <a:srgbClr val="FFFFFF"/>
                </a:solidFill>
                <a:latin typeface="Calibri" pitchFamily="127" charset="0"/>
              </a:rPr>
              <a:t>-H			calculate bias field corrected image</a:t>
            </a:r>
            <a:endParaRPr lang="en-US" sz="1600" dirty="0" smtClean="0">
              <a:solidFill>
                <a:srgbClr val="FFFFFF"/>
              </a:solidFill>
              <a:latin typeface="Calibri" pitchFamily="127" charset="0"/>
            </a:endParaRPr>
          </a:p>
          <a:p>
            <a:pPr defTabSz="914400"/>
            <a:r>
              <a:rPr lang="en-US" sz="1600" dirty="0" smtClean="0">
                <a:solidFill>
                  <a:srgbClr val="FFFF00"/>
                </a:solidFill>
                <a:latin typeface="Calibri" pitchFamily="127" charset="0"/>
              </a:rPr>
              <a:t>-h   [name]	</a:t>
            </a:r>
            <a:r>
              <a:rPr lang="en-US" sz="1600" dirty="0" smtClean="0">
                <a:solidFill>
                  <a:srgbClr val="FFFF00"/>
                </a:solidFill>
                <a:latin typeface="Calibri" pitchFamily="127" charset="0"/>
              </a:rPr>
              <a:t>	</a:t>
            </a:r>
            <a:r>
              <a:rPr lang="en-US" sz="1600" dirty="0" smtClean="0">
                <a:solidFill>
                  <a:srgbClr val="FFFF00"/>
                </a:solidFill>
                <a:latin typeface="Calibri" pitchFamily="127" charset="0"/>
              </a:rPr>
              <a:t>	name of high resolution anatomical (t1spgr)</a:t>
            </a:r>
          </a:p>
          <a:p>
            <a:pPr defTabSz="914400"/>
            <a:r>
              <a:rPr lang="en-US" sz="1600" dirty="0" smtClean="0">
                <a:solidFill>
                  <a:srgbClr val="FFFF00"/>
                </a:solidFill>
                <a:latin typeface="Calibri" pitchFamily="127" charset="0"/>
              </a:rPr>
              <a:t>-I    [Ref name]		set the reference image to use for </a:t>
            </a:r>
            <a:r>
              <a:rPr lang="en-US" sz="1600" dirty="0" smtClean="0">
                <a:solidFill>
                  <a:srgbClr val="FFFF00"/>
                </a:solidFill>
                <a:latin typeface="Calibri" pitchFamily="127" charset="0"/>
              </a:rPr>
              <a:t>VBM8</a:t>
            </a:r>
          </a:p>
          <a:p>
            <a:pPr defTabSz="914400"/>
            <a:r>
              <a:rPr lang="en-US" sz="1600" dirty="0" smtClean="0">
                <a:solidFill>
                  <a:srgbClr val="FFFF00"/>
                </a:solidFill>
                <a:latin typeface="Calibri" pitchFamily="127" charset="0"/>
              </a:rPr>
              <a:t>-L			erosion flag</a:t>
            </a:r>
            <a:endParaRPr lang="en-US" sz="1600" dirty="0" smtClean="0">
              <a:solidFill>
                <a:srgbClr val="FFFF00"/>
              </a:solidFill>
              <a:latin typeface="Calibri" pitchFamily="127" charset="0"/>
            </a:endParaRPr>
          </a:p>
          <a:p>
            <a:pPr defTabSz="914400"/>
            <a:r>
              <a:rPr lang="en-US" sz="1600" dirty="0" smtClean="0">
                <a:solidFill>
                  <a:srgbClr val="FFFF00"/>
                </a:solidFill>
                <a:latin typeface="Calibri" pitchFamily="127" charset="0"/>
              </a:rPr>
              <a:t>-</a:t>
            </a:r>
            <a:r>
              <a:rPr lang="en-US" sz="1600" dirty="0">
                <a:solidFill>
                  <a:srgbClr val="FFFF00"/>
                </a:solidFill>
                <a:latin typeface="Calibri" pitchFamily="127" charset="0"/>
              </a:rPr>
              <a:t>M  [directory] </a:t>
            </a:r>
            <a:r>
              <a:rPr lang="en-US" sz="1600" dirty="0" smtClean="0">
                <a:solidFill>
                  <a:srgbClr val="FFFF00"/>
                </a:solidFill>
                <a:latin typeface="Calibri" pitchFamily="127" charset="0"/>
              </a:rPr>
              <a:t>	      </a:t>
            </a:r>
            <a:r>
              <a:rPr lang="en-US" sz="1600" dirty="0">
                <a:solidFill>
                  <a:srgbClr val="FFFF00"/>
                </a:solidFill>
                <a:latin typeface="Calibri" pitchFamily="127" charset="0"/>
              </a:rPr>
              <a:t>	master subject </a:t>
            </a:r>
            <a:r>
              <a:rPr lang="en-US" sz="1600" dirty="0" smtClean="0">
                <a:solidFill>
                  <a:srgbClr val="FFFF00"/>
                </a:solidFill>
                <a:latin typeface="Calibri" pitchFamily="127" charset="0"/>
              </a:rPr>
              <a:t>directory</a:t>
            </a:r>
          </a:p>
          <a:p>
            <a:pPr defTabSz="914400"/>
            <a:r>
              <a:rPr lang="en-US" sz="1600" dirty="0" smtClean="0">
                <a:solidFill>
                  <a:srgbClr val="FFFF00"/>
                </a:solidFill>
                <a:latin typeface="Calibri" pitchFamily="127" charset="0"/>
              </a:rPr>
              <a:t>-m			</a:t>
            </a:r>
            <a:r>
              <a:rPr lang="en-US" sz="1600" dirty="0" err="1" smtClean="0">
                <a:solidFill>
                  <a:srgbClr val="FFFF00"/>
                </a:solidFill>
                <a:latin typeface="Calibri" pitchFamily="127" charset="0"/>
              </a:rPr>
              <a:t>fsl</a:t>
            </a:r>
            <a:r>
              <a:rPr lang="en-US" sz="1600" dirty="0" smtClean="0">
                <a:solidFill>
                  <a:srgbClr val="FFFF00"/>
                </a:solidFill>
                <a:latin typeface="Calibri" pitchFamily="127" charset="0"/>
              </a:rPr>
              <a:t> options</a:t>
            </a:r>
            <a:endParaRPr lang="en-US" sz="1600" dirty="0" smtClean="0">
              <a:solidFill>
                <a:srgbClr val="FFFF00"/>
              </a:solidFill>
              <a:latin typeface="Calibri" pitchFamily="127" charset="0"/>
            </a:endParaRPr>
          </a:p>
          <a:p>
            <a:pPr defTabSz="914400"/>
            <a:r>
              <a:rPr lang="en-US" sz="1600" dirty="0" smtClean="0">
                <a:solidFill>
                  <a:srgbClr val="FFFF00"/>
                </a:solidFill>
                <a:latin typeface="Calibri" pitchFamily="127" charset="0"/>
              </a:rPr>
              <a:t>-</a:t>
            </a:r>
            <a:r>
              <a:rPr lang="en-US" sz="1600" dirty="0">
                <a:solidFill>
                  <a:srgbClr val="FFFF00"/>
                </a:solidFill>
                <a:latin typeface="Calibri" pitchFamily="127" charset="0"/>
              </a:rPr>
              <a:t>n   [name]        </a:t>
            </a:r>
            <a:r>
              <a:rPr lang="en-US" sz="1600" dirty="0" smtClean="0">
                <a:solidFill>
                  <a:srgbClr val="FFFF00"/>
                </a:solidFill>
                <a:latin typeface="Calibri" pitchFamily="127" charset="0"/>
              </a:rPr>
              <a:t>	    </a:t>
            </a:r>
            <a:r>
              <a:rPr lang="en-US" sz="1600" dirty="0">
                <a:solidFill>
                  <a:srgbClr val="FFFF00"/>
                </a:solidFill>
                <a:latin typeface="Calibri" pitchFamily="127" charset="0"/>
              </a:rPr>
              <a:t>	name</a:t>
            </a:r>
            <a:r>
              <a:rPr lang="en-US" sz="1600" dirty="0" smtClean="0">
                <a:solidFill>
                  <a:srgbClr val="FFFF00"/>
                </a:solidFill>
                <a:latin typeface="Calibri" pitchFamily="127" charset="0"/>
              </a:rPr>
              <a:t> to add to output file name</a:t>
            </a:r>
          </a:p>
          <a:p>
            <a:pPr defTabSz="914400"/>
            <a:r>
              <a:rPr lang="en-US" sz="1600" dirty="0" smtClean="0">
                <a:solidFill>
                  <a:srgbClr val="FFFFFF"/>
                </a:solidFill>
                <a:latin typeface="Calibri" pitchFamily="127" charset="0"/>
              </a:rPr>
              <a:t>-O			name of other files to process		</a:t>
            </a:r>
          </a:p>
          <a:p>
            <a:pPr defTabSz="914400"/>
            <a:r>
              <a:rPr lang="en-US" sz="1600" dirty="0" smtClean="0">
                <a:solidFill>
                  <a:srgbClr val="FFFFFF"/>
                </a:solidFill>
                <a:latin typeface="Calibri" pitchFamily="127" charset="0"/>
              </a:rPr>
              <a:t>-</a:t>
            </a:r>
            <a:r>
              <a:rPr lang="en-US" sz="1600" dirty="0">
                <a:solidFill>
                  <a:srgbClr val="FFFFFF"/>
                </a:solidFill>
                <a:latin typeface="Calibri" pitchFamily="127" charset="0"/>
              </a:rPr>
              <a:t>t                          </a:t>
            </a:r>
            <a:r>
              <a:rPr lang="en-US" sz="1600" dirty="0" smtClean="0">
                <a:solidFill>
                  <a:srgbClr val="FFFFFF"/>
                </a:solidFill>
                <a:latin typeface="Calibri" pitchFamily="127" charset="0"/>
              </a:rPr>
              <a:t>	      </a:t>
            </a:r>
            <a:r>
              <a:rPr lang="en-US" sz="1600" dirty="0">
                <a:solidFill>
                  <a:srgbClr val="FFFFFF"/>
                </a:solidFill>
                <a:latin typeface="Calibri" pitchFamily="127" charset="0"/>
              </a:rPr>
              <a:t>	test flag</a:t>
            </a:r>
          </a:p>
          <a:p>
            <a:pPr defTabSz="914400"/>
            <a:r>
              <a:rPr lang="en-US" sz="1600" dirty="0">
                <a:solidFill>
                  <a:srgbClr val="FFFF00"/>
                </a:solidFill>
                <a:latin typeface="Calibri" pitchFamily="127" charset="0"/>
              </a:rPr>
              <a:t>-U   [unique]       </a:t>
            </a:r>
            <a:r>
              <a:rPr lang="en-US" sz="1600" dirty="0" smtClean="0">
                <a:solidFill>
                  <a:srgbClr val="FFFF00"/>
                </a:solidFill>
                <a:latin typeface="Calibri" pitchFamily="127" charset="0"/>
              </a:rPr>
              <a:t>	    </a:t>
            </a:r>
            <a:r>
              <a:rPr lang="en-US" sz="1600" dirty="0">
                <a:solidFill>
                  <a:srgbClr val="FFFF00"/>
                </a:solidFill>
                <a:latin typeface="Calibri" pitchFamily="127" charset="0"/>
              </a:rPr>
              <a:t>	user email name/txt </a:t>
            </a:r>
            <a:r>
              <a:rPr lang="en-US" sz="1600" dirty="0" err="1">
                <a:solidFill>
                  <a:srgbClr val="FFFF00"/>
                </a:solidFill>
                <a:latin typeface="Calibri" pitchFamily="127" charset="0"/>
              </a:rPr>
              <a:t>msg</a:t>
            </a:r>
            <a:r>
              <a:rPr lang="en-US" sz="1600" dirty="0">
                <a:solidFill>
                  <a:srgbClr val="FFFF00"/>
                </a:solidFill>
                <a:latin typeface="Calibri" pitchFamily="127" charset="0"/>
              </a:rPr>
              <a:t> address</a:t>
            </a:r>
            <a:endParaRPr lang="en-US" sz="1600" dirty="0" smtClean="0">
              <a:solidFill>
                <a:srgbClr val="FFFF00"/>
              </a:solidFill>
              <a:latin typeface="Calibri" pitchFamily="127" charset="0"/>
            </a:endParaRPr>
          </a:p>
          <a:p>
            <a:pPr defTabSz="914400"/>
            <a:r>
              <a:rPr lang="en-US" sz="1600" dirty="0" smtClean="0">
                <a:solidFill>
                  <a:srgbClr val="FFFF00"/>
                </a:solidFill>
                <a:latin typeface="Calibri" pitchFamily="127" charset="0"/>
              </a:rPr>
              <a:t>-</a:t>
            </a:r>
            <a:r>
              <a:rPr lang="en-US" sz="1600" dirty="0" err="1" smtClean="0">
                <a:solidFill>
                  <a:srgbClr val="FFFF00"/>
                </a:solidFill>
                <a:latin typeface="Calibri" pitchFamily="127" charset="0"/>
              </a:rPr>
              <a:t>w</a:t>
            </a:r>
            <a:r>
              <a:rPr lang="en-US" sz="1600" dirty="0" smtClean="0">
                <a:solidFill>
                  <a:srgbClr val="FFFF00"/>
                </a:solidFill>
                <a:latin typeface="Calibri" pitchFamily="127" charset="0"/>
              </a:rPr>
              <a:t>   [directory]		set output path</a:t>
            </a:r>
          </a:p>
          <a:p>
            <a:pPr defTabSz="914400"/>
            <a:r>
              <a:rPr lang="en-US" sz="1600" dirty="0" smtClean="0">
                <a:solidFill>
                  <a:srgbClr val="FFFFFF"/>
                </a:solidFill>
                <a:latin typeface="Calibri" pitchFamily="127" charset="0"/>
              </a:rPr>
              <a:t>-</a:t>
            </a:r>
            <a:r>
              <a:rPr lang="en-US" sz="1600" dirty="0" err="1" smtClean="0">
                <a:solidFill>
                  <a:srgbClr val="FFFFFF"/>
                </a:solidFill>
                <a:latin typeface="Calibri" pitchFamily="127" charset="0"/>
              </a:rPr>
              <a:t>z</a:t>
            </a:r>
            <a:r>
              <a:rPr lang="en-US" sz="1600" dirty="0" smtClean="0">
                <a:solidFill>
                  <a:srgbClr val="FFFFFF"/>
                </a:solidFill>
                <a:latin typeface="Calibri" pitchFamily="127" charset="0"/>
              </a:rPr>
              <a:t> 			set the </a:t>
            </a:r>
            <a:r>
              <a:rPr lang="en-US" sz="1600" dirty="0" err="1" smtClean="0">
                <a:solidFill>
                  <a:srgbClr val="FFFFFF"/>
                </a:solidFill>
                <a:latin typeface="Calibri" pitchFamily="127" charset="0"/>
              </a:rPr>
              <a:t>voxel</a:t>
            </a:r>
            <a:r>
              <a:rPr lang="en-US" sz="1600" dirty="0" smtClean="0">
                <a:solidFill>
                  <a:srgbClr val="FFFFFF"/>
                </a:solidFill>
                <a:latin typeface="Calibri" pitchFamily="127" charset="0"/>
              </a:rPr>
              <a:t> size for </a:t>
            </a:r>
            <a:r>
              <a:rPr lang="en-US" sz="1600" dirty="0" err="1" smtClean="0">
                <a:solidFill>
                  <a:srgbClr val="FFFFFF"/>
                </a:solidFill>
                <a:latin typeface="Calibri" pitchFamily="127" charset="0"/>
              </a:rPr>
              <a:t>resampling</a:t>
            </a:r>
            <a:endParaRPr lang="en-US" sz="1600" dirty="0">
              <a:solidFill>
                <a:srgbClr val="FFFFFF"/>
              </a:solidFill>
              <a:latin typeface="Calibri" pitchFamily="127" charset="0"/>
            </a:endParaRPr>
          </a:p>
        </p:txBody>
      </p:sp>
      <p:sp>
        <p:nvSpPr>
          <p:cNvPr id="5" name="TextBox 4"/>
          <p:cNvSpPr txBox="1"/>
          <p:nvPr/>
        </p:nvSpPr>
        <p:spPr>
          <a:xfrm>
            <a:off x="0" y="1212850"/>
            <a:ext cx="9144000" cy="1200328"/>
          </a:xfrm>
          <a:prstGeom prst="rect">
            <a:avLst/>
          </a:prstGeom>
          <a:noFill/>
        </p:spPr>
        <p:txBody>
          <a:bodyPr wrap="square">
            <a:spAutoFit/>
          </a:bodyPr>
          <a:lstStyle/>
          <a:p>
            <a:pPr algn="ctr" fontAlgn="auto">
              <a:spcBef>
                <a:spcPts val="0"/>
              </a:spcBef>
              <a:spcAft>
                <a:spcPts val="0"/>
              </a:spcAft>
              <a:defRPr/>
            </a:pPr>
            <a:r>
              <a:rPr lang="en-US" sz="2400" dirty="0" smtClean="0">
                <a:solidFill>
                  <a:srgbClr val="B8A9DC"/>
                </a:solidFill>
                <a:latin typeface="+mn-lt"/>
                <a:ea typeface="+mn-ea"/>
                <a:cs typeface="+mn-cs"/>
              </a:rPr>
              <a:t>vbm8HiRes   </a:t>
            </a:r>
            <a:r>
              <a:rPr lang="en-US" sz="2400" dirty="0" smtClean="0">
                <a:solidFill>
                  <a:srgbClr val="E7E4EE"/>
                </a:solidFill>
                <a:latin typeface="+mn-lt"/>
                <a:ea typeface="+mn-ea"/>
                <a:cs typeface="+mn-cs"/>
              </a:rPr>
              <a:t>–</a:t>
            </a:r>
            <a:r>
              <a:rPr lang="en-US" sz="2400" dirty="0" err="1">
                <a:solidFill>
                  <a:srgbClr val="E7E4EE"/>
                </a:solidFill>
                <a:latin typeface="+mn-lt"/>
                <a:ea typeface="+mn-ea"/>
                <a:cs typeface="+mn-cs"/>
              </a:rPr>
              <a:t>h</a:t>
            </a:r>
            <a:r>
              <a:rPr lang="en-US" sz="2400" dirty="0">
                <a:solidFill>
                  <a:srgbClr val="E7E4EE"/>
                </a:solidFill>
                <a:latin typeface="+mn-lt"/>
                <a:ea typeface="+mn-ea"/>
                <a:cs typeface="+mn-cs"/>
              </a:rPr>
              <a:t> </a:t>
            </a:r>
            <a:r>
              <a:rPr lang="en-US" sz="2400" dirty="0" smtClean="0">
                <a:solidFill>
                  <a:srgbClr val="E7E4EE"/>
                </a:solidFill>
                <a:latin typeface="+mn-lt"/>
                <a:ea typeface="+mn-ea"/>
                <a:cs typeface="+mn-cs"/>
              </a:rPr>
              <a:t>t1spgr   </a:t>
            </a:r>
            <a:r>
              <a:rPr lang="en-US" sz="2400" dirty="0">
                <a:solidFill>
                  <a:srgbClr val="FF8885"/>
                </a:solidFill>
                <a:latin typeface="+mn-lt"/>
                <a:ea typeface="+mn-ea"/>
                <a:cs typeface="+mn-cs"/>
              </a:rPr>
              <a:t>–a </a:t>
            </a:r>
            <a:r>
              <a:rPr lang="en-US" sz="2400" dirty="0" err="1">
                <a:solidFill>
                  <a:srgbClr val="FF8885"/>
                </a:solidFill>
                <a:latin typeface="+mn-lt"/>
                <a:ea typeface="+mn-ea"/>
                <a:cs typeface="+mn-cs"/>
              </a:rPr>
              <a:t>func/coReg</a:t>
            </a:r>
            <a:r>
              <a:rPr lang="en-US" sz="2400" dirty="0" smtClean="0">
                <a:solidFill>
                  <a:srgbClr val="FF8885"/>
                </a:solidFill>
                <a:latin typeface="+mn-lt"/>
                <a:ea typeface="+mn-ea"/>
                <a:cs typeface="+mn-cs"/>
              </a:rPr>
              <a:t> </a:t>
            </a:r>
          </a:p>
          <a:p>
            <a:pPr algn="ctr" fontAlgn="auto">
              <a:spcBef>
                <a:spcPts val="0"/>
              </a:spcBef>
              <a:spcAft>
                <a:spcPts val="0"/>
              </a:spcAft>
              <a:defRPr/>
            </a:pPr>
            <a:r>
              <a:rPr lang="en-US" sz="2400" dirty="0" smtClean="0">
                <a:solidFill>
                  <a:srgbClr val="E7E4EE"/>
                </a:solidFill>
                <a:latin typeface="+mn-lt"/>
                <a:ea typeface="+mn-ea"/>
                <a:cs typeface="+mn-cs"/>
              </a:rPr>
              <a:t>–</a:t>
            </a:r>
            <a:r>
              <a:rPr lang="en-US" sz="2400" dirty="0">
                <a:solidFill>
                  <a:srgbClr val="E7E4EE"/>
                </a:solidFill>
                <a:latin typeface="+mn-lt"/>
                <a:ea typeface="+mn-ea"/>
                <a:cs typeface="+mn-cs"/>
              </a:rPr>
              <a:t>w func/</a:t>
            </a:r>
            <a:r>
              <a:rPr lang="en-US" sz="2400" dirty="0" smtClean="0">
                <a:solidFill>
                  <a:srgbClr val="E7E4EE"/>
                </a:solidFill>
                <a:latin typeface="+mn-lt"/>
                <a:ea typeface="+mn-ea"/>
                <a:cs typeface="+mn-cs"/>
              </a:rPr>
              <a:t>coReg/VBM8   </a:t>
            </a:r>
            <a:r>
              <a:rPr lang="en-US" sz="2400" dirty="0" smtClean="0">
                <a:solidFill>
                  <a:srgbClr val="FF8885"/>
                </a:solidFill>
                <a:latin typeface="+mn-lt"/>
                <a:ea typeface="+mn-ea"/>
                <a:cs typeface="+mn-cs"/>
              </a:rPr>
              <a:t>–</a:t>
            </a:r>
            <a:r>
              <a:rPr lang="en-US" sz="2400" dirty="0">
                <a:solidFill>
                  <a:srgbClr val="FF8885"/>
                </a:solidFill>
                <a:latin typeface="+mn-lt"/>
                <a:ea typeface="+mn-ea"/>
                <a:cs typeface="+mn-cs"/>
              </a:rPr>
              <a:t>I </a:t>
            </a:r>
            <a:r>
              <a:rPr lang="en-US" sz="2400" dirty="0" smtClean="0">
                <a:solidFill>
                  <a:srgbClr val="FF8885"/>
                </a:solidFill>
                <a:latin typeface="+mn-lt"/>
                <a:ea typeface="+mn-ea"/>
                <a:cs typeface="+mn-cs"/>
              </a:rPr>
              <a:t>r3mm_avg152T1_BET</a:t>
            </a:r>
            <a:r>
              <a:rPr lang="en-US" sz="2400" dirty="0" smtClean="0">
                <a:solidFill>
                  <a:srgbClr val="B8A9DC"/>
                </a:solidFill>
                <a:latin typeface="+mn-lt"/>
                <a:ea typeface="+mn-ea"/>
                <a:cs typeface="+mn-cs"/>
              </a:rPr>
              <a:t> </a:t>
            </a:r>
            <a:r>
              <a:rPr lang="en-US" sz="2400" dirty="0" smtClean="0">
                <a:solidFill>
                  <a:srgbClr val="E7E4EE"/>
                </a:solidFill>
                <a:latin typeface="+mn-lt"/>
                <a:ea typeface="+mn-ea"/>
                <a:cs typeface="+mn-cs"/>
              </a:rPr>
              <a:t>–</a:t>
            </a:r>
            <a:r>
              <a:rPr lang="en-US" sz="2400" dirty="0">
                <a:solidFill>
                  <a:srgbClr val="E7E4EE"/>
                </a:solidFill>
                <a:latin typeface="+mn-lt"/>
                <a:ea typeface="+mn-ea"/>
                <a:cs typeface="+mn-cs"/>
              </a:rPr>
              <a:t>n </a:t>
            </a:r>
            <a:r>
              <a:rPr lang="en-US" sz="2400" dirty="0" smtClean="0">
                <a:solidFill>
                  <a:srgbClr val="E7E4EE"/>
                </a:solidFill>
                <a:latin typeface="+mn-lt"/>
                <a:ea typeface="+mn-ea"/>
                <a:cs typeface="+mn-cs"/>
              </a:rPr>
              <a:t>w3mm</a:t>
            </a:r>
            <a:r>
              <a:rPr lang="en-US" sz="2400" dirty="0">
                <a:solidFill>
                  <a:srgbClr val="E7E4EE"/>
                </a:solidFill>
                <a:latin typeface="+mn-lt"/>
                <a:ea typeface="+mn-ea"/>
                <a:cs typeface="+mn-cs"/>
              </a:rPr>
              <a:t>_</a:t>
            </a:r>
            <a:r>
              <a:rPr lang="en-US" sz="2400" dirty="0" smtClean="0">
                <a:solidFill>
                  <a:srgbClr val="E7E4EE"/>
                </a:solidFill>
                <a:latin typeface="+mn-lt"/>
                <a:ea typeface="+mn-ea"/>
                <a:cs typeface="+mn-cs"/>
              </a:rPr>
              <a:t> </a:t>
            </a:r>
            <a:r>
              <a:rPr lang="en-US" sz="2400" dirty="0" smtClean="0">
                <a:solidFill>
                  <a:srgbClr val="B8A9DC"/>
                </a:solidFill>
                <a:latin typeface="+mn-lt"/>
                <a:ea typeface="+mn-ea"/>
                <a:cs typeface="+mn-cs"/>
              </a:rPr>
              <a:t>  </a:t>
            </a:r>
          </a:p>
          <a:p>
            <a:pPr algn="ctr" fontAlgn="auto">
              <a:spcBef>
                <a:spcPts val="0"/>
              </a:spcBef>
              <a:spcAft>
                <a:spcPts val="0"/>
              </a:spcAft>
              <a:defRPr/>
            </a:pPr>
            <a:r>
              <a:rPr lang="en-US" sz="2400" dirty="0" smtClean="0">
                <a:solidFill>
                  <a:srgbClr val="FF8885"/>
                </a:solidFill>
                <a:latin typeface="+mn-lt"/>
                <a:ea typeface="+mn-ea"/>
                <a:cs typeface="+mn-cs"/>
              </a:rPr>
              <a:t>–</a:t>
            </a:r>
            <a:r>
              <a:rPr lang="en-US" sz="2400" dirty="0">
                <a:solidFill>
                  <a:srgbClr val="FF8885"/>
                </a:solidFill>
                <a:latin typeface="+mn-lt"/>
                <a:ea typeface="+mn-ea"/>
                <a:cs typeface="+mn-cs"/>
              </a:rPr>
              <a:t>M .</a:t>
            </a:r>
            <a:r>
              <a:rPr lang="en-US" sz="2400" dirty="0" smtClean="0">
                <a:solidFill>
                  <a:srgbClr val="FF8885"/>
                </a:solidFill>
                <a:latin typeface="+mn-lt"/>
                <a:ea typeface="+mn-ea"/>
                <a:cs typeface="+mn-cs"/>
              </a:rPr>
              <a:t>/ </a:t>
            </a:r>
            <a:r>
              <a:rPr lang="en-US" sz="2400" dirty="0" smtClean="0">
                <a:solidFill>
                  <a:srgbClr val="B8A9DC"/>
                </a:solidFill>
                <a:latin typeface="+mn-lt"/>
                <a:ea typeface="+mn-ea"/>
                <a:cs typeface="+mn-cs"/>
              </a:rPr>
              <a:t>  </a:t>
            </a:r>
            <a:r>
              <a:rPr lang="en-US" sz="2400" dirty="0" smtClean="0">
                <a:solidFill>
                  <a:srgbClr val="E7E4EE"/>
                </a:solidFill>
                <a:latin typeface="+mn-lt"/>
                <a:ea typeface="+mn-ea"/>
                <a:cs typeface="+mn-cs"/>
              </a:rPr>
              <a:t>&lt;Subjects&gt;  </a:t>
            </a:r>
            <a:r>
              <a:rPr lang="en-US" sz="2400" dirty="0" smtClean="0">
                <a:solidFill>
                  <a:srgbClr val="FF8885"/>
                </a:solidFill>
                <a:latin typeface="+mn-lt"/>
                <a:ea typeface="+mn-ea"/>
                <a:cs typeface="+mn-cs"/>
              </a:rPr>
              <a:t> </a:t>
            </a:r>
            <a:r>
              <a:rPr lang="en-US" sz="2400" dirty="0" smtClean="0">
                <a:solidFill>
                  <a:srgbClr val="FF8885"/>
                </a:solidFill>
                <a:latin typeface="+mn-lt"/>
                <a:ea typeface="+mn-ea"/>
                <a:cs typeface="+mn-cs"/>
              </a:rPr>
              <a:t>-</a:t>
            </a:r>
            <a:r>
              <a:rPr lang="en-US" sz="2400" dirty="0">
                <a:solidFill>
                  <a:srgbClr val="FF8885"/>
                </a:solidFill>
                <a:latin typeface="+mn-lt"/>
                <a:ea typeface="+mn-ea"/>
                <a:cs typeface="+mn-cs"/>
              </a:rPr>
              <a:t>U your_email@umich.edu</a:t>
            </a:r>
          </a:p>
        </p:txBody>
      </p:sp>
    </p:spTree>
    <p:extLst>
      <p:ext uri="{BB962C8B-B14F-4D97-AF65-F5344CB8AC3E}">
        <p14:creationId xmlns:p14="http://schemas.microsoft.com/office/powerpoint/2010/main" val="1929465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5738" y="155575"/>
            <a:ext cx="8772525" cy="803275"/>
          </a:xfrm>
        </p:spPr>
        <p:txBody>
          <a:bodyPr anchor="ctr" anchorCtr="0">
            <a:normAutofit/>
          </a:bodyPr>
          <a:lstStyle/>
          <a:p>
            <a:r>
              <a:rPr lang="en-US" sz="4000" dirty="0" smtClean="0">
                <a:solidFill>
                  <a:srgbClr val="FFDB2D"/>
                </a:solidFill>
                <a:latin typeface="Arial" pitchFamily="127" charset="0"/>
              </a:rPr>
              <a:t>Directory Structure – After DARTEL</a:t>
            </a:r>
          </a:p>
        </p:txBody>
      </p:sp>
      <p:sp>
        <p:nvSpPr>
          <p:cNvPr id="103427" name="TextBox 4"/>
          <p:cNvSpPr txBox="1">
            <a:spLocks noChangeArrowheads="1"/>
          </p:cNvSpPr>
          <p:nvPr/>
        </p:nvSpPr>
        <p:spPr bwMode="auto">
          <a:xfrm>
            <a:off x="3608388" y="1171575"/>
            <a:ext cx="1574770"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FFFFFF"/>
                </a:solidFill>
                <a:latin typeface="Calibri" pitchFamily="127" charset="0"/>
              </a:rPr>
              <a:t>Subject_01</a:t>
            </a:r>
            <a:endParaRPr lang="en-US" sz="2400" dirty="0">
              <a:solidFill>
                <a:srgbClr val="FFFFFF"/>
              </a:solidFill>
              <a:latin typeface="Calibri" pitchFamily="127" charset="0"/>
            </a:endParaRPr>
          </a:p>
        </p:txBody>
      </p:sp>
      <p:cxnSp>
        <p:nvCxnSpPr>
          <p:cNvPr id="33" name="Straight Connector 32"/>
          <p:cNvCxnSpPr/>
          <p:nvPr/>
        </p:nvCxnSpPr>
        <p:spPr>
          <a:xfrm rot="5400000">
            <a:off x="4133850" y="1819275"/>
            <a:ext cx="3762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757238" y="2008188"/>
            <a:ext cx="3564731" cy="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643732" y="2120106"/>
            <a:ext cx="228600"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4200525" y="2114550"/>
            <a:ext cx="2365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35" name="TextBox 57"/>
          <p:cNvSpPr txBox="1">
            <a:spLocks noChangeArrowheads="1"/>
          </p:cNvSpPr>
          <p:nvPr/>
        </p:nvSpPr>
        <p:spPr bwMode="auto">
          <a:xfrm>
            <a:off x="185738" y="2209800"/>
            <a:ext cx="128111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anatomy</a:t>
            </a:r>
          </a:p>
        </p:txBody>
      </p:sp>
      <p:sp>
        <p:nvSpPr>
          <p:cNvPr id="103437" name="TextBox 59"/>
          <p:cNvSpPr txBox="1">
            <a:spLocks noChangeArrowheads="1"/>
          </p:cNvSpPr>
          <p:nvPr/>
        </p:nvSpPr>
        <p:spPr bwMode="auto">
          <a:xfrm>
            <a:off x="4019550" y="2197100"/>
            <a:ext cx="727075" cy="457200"/>
          </a:xfrm>
          <a:prstGeom prst="rect">
            <a:avLst/>
          </a:prstGeom>
          <a:noFill/>
          <a:ln w="9525">
            <a:noFill/>
            <a:miter lim="800000"/>
            <a:headEnd/>
            <a:tailEnd/>
          </a:ln>
        </p:spPr>
        <p:txBody>
          <a:bodyPr wrap="none">
            <a:prstTxWarp prst="textNoShape">
              <a:avLst/>
            </a:prstTxWarp>
            <a:spAutoFit/>
          </a:bodyPr>
          <a:lstStyle/>
          <a:p>
            <a:r>
              <a:rPr lang="en-US" sz="2400" dirty="0" err="1">
                <a:solidFill>
                  <a:srgbClr val="FFFFFF"/>
                </a:solidFill>
                <a:latin typeface="Calibri" pitchFamily="127" charset="0"/>
              </a:rPr>
              <a:t>func</a:t>
            </a:r>
            <a:endParaRPr lang="en-US" sz="2400" dirty="0">
              <a:solidFill>
                <a:srgbClr val="FFFFFF"/>
              </a:solidFill>
              <a:latin typeface="Calibri" pitchFamily="127" charset="0"/>
            </a:endParaRPr>
          </a:p>
        </p:txBody>
      </p:sp>
      <p:sp>
        <p:nvSpPr>
          <p:cNvPr id="63" name="TextBox 62"/>
          <p:cNvSpPr txBox="1"/>
          <p:nvPr/>
        </p:nvSpPr>
        <p:spPr>
          <a:xfrm>
            <a:off x="57118" y="2873375"/>
            <a:ext cx="1398652" cy="646331"/>
          </a:xfrm>
          <a:prstGeom prst="rect">
            <a:avLst/>
          </a:prstGeom>
          <a:noFill/>
        </p:spPr>
        <p:txBody>
          <a:bodyPr wrap="none">
            <a:spAutoFit/>
          </a:bodyPr>
          <a:lstStyle/>
          <a:p>
            <a:pPr algn="ctr" fontAlgn="auto">
              <a:spcBef>
                <a:spcPts val="0"/>
              </a:spcBef>
              <a:spcAft>
                <a:spcPts val="0"/>
              </a:spcAft>
              <a:defRPr/>
            </a:pPr>
            <a:r>
              <a:rPr lang="en-US" dirty="0">
                <a:solidFill>
                  <a:srgbClr val="CCFFCC"/>
                </a:solidFill>
                <a:latin typeface="+mn-lt"/>
                <a:ea typeface="+mn-ea"/>
                <a:cs typeface="+mn-cs"/>
              </a:rPr>
              <a:t>t1spgr.nii</a:t>
            </a:r>
          </a:p>
          <a:p>
            <a:pPr algn="ctr" fontAlgn="auto">
              <a:spcBef>
                <a:spcPts val="0"/>
              </a:spcBef>
              <a:spcAft>
                <a:spcPts val="0"/>
              </a:spcAft>
              <a:defRPr/>
            </a:pPr>
            <a:r>
              <a:rPr lang="en-US" dirty="0" smtClean="0">
                <a:solidFill>
                  <a:srgbClr val="CCFFCC"/>
                </a:solidFill>
                <a:latin typeface="+mn-lt"/>
                <a:ea typeface="+mn-ea"/>
                <a:cs typeface="+mn-cs"/>
              </a:rPr>
              <a:t>t1overlay.nii</a:t>
            </a:r>
            <a:endParaRPr lang="en-US" dirty="0">
              <a:solidFill>
                <a:srgbClr val="CCFFCC"/>
              </a:solidFill>
              <a:latin typeface="+mn-lt"/>
              <a:ea typeface="+mn-ea"/>
              <a:cs typeface="+mn-cs"/>
            </a:endParaRPr>
          </a:p>
        </p:txBody>
      </p:sp>
      <p:cxnSp>
        <p:nvCxnSpPr>
          <p:cNvPr id="65" name="Straight Connector 64"/>
          <p:cNvCxnSpPr/>
          <p:nvPr/>
        </p:nvCxnSpPr>
        <p:spPr>
          <a:xfrm rot="16200000" flipH="1">
            <a:off x="4098132" y="2891631"/>
            <a:ext cx="442912" cy="31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0800000">
            <a:off x="2911475" y="3103563"/>
            <a:ext cx="4887913" cy="1111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4200525" y="3221038"/>
            <a:ext cx="236537"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5400000">
            <a:off x="5481638" y="3221038"/>
            <a:ext cx="2365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a:off x="2795588" y="3216275"/>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46" name="TextBox 78"/>
          <p:cNvSpPr txBox="1">
            <a:spLocks noChangeArrowheads="1"/>
          </p:cNvSpPr>
          <p:nvPr/>
        </p:nvSpPr>
        <p:spPr bwMode="auto">
          <a:xfrm>
            <a:off x="3775075" y="3335338"/>
            <a:ext cx="1071563"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run_02</a:t>
            </a:r>
          </a:p>
        </p:txBody>
      </p:sp>
      <p:sp>
        <p:nvSpPr>
          <p:cNvPr id="103447" name="TextBox 79"/>
          <p:cNvSpPr txBox="1">
            <a:spLocks noChangeArrowheads="1"/>
          </p:cNvSpPr>
          <p:nvPr/>
        </p:nvSpPr>
        <p:spPr bwMode="auto">
          <a:xfrm>
            <a:off x="2373313" y="3363913"/>
            <a:ext cx="107156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run_01</a:t>
            </a:r>
          </a:p>
        </p:txBody>
      </p:sp>
      <p:sp>
        <p:nvSpPr>
          <p:cNvPr id="103448" name="TextBox 80"/>
          <p:cNvSpPr txBox="1">
            <a:spLocks noChangeArrowheads="1"/>
          </p:cNvSpPr>
          <p:nvPr/>
        </p:nvSpPr>
        <p:spPr bwMode="auto">
          <a:xfrm>
            <a:off x="5151438" y="3335338"/>
            <a:ext cx="1066800"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a:t>
            </a:r>
          </a:p>
        </p:txBody>
      </p:sp>
      <p:cxnSp>
        <p:nvCxnSpPr>
          <p:cNvPr id="98" name="Straight Connector 97"/>
          <p:cNvCxnSpPr/>
          <p:nvPr/>
        </p:nvCxnSpPr>
        <p:spPr>
          <a:xfrm rot="5400000">
            <a:off x="4230688" y="3913188"/>
            <a:ext cx="1730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5400000">
            <a:off x="642144" y="2772569"/>
            <a:ext cx="2286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51" name="TextBox 100"/>
          <p:cNvSpPr txBox="1">
            <a:spLocks noChangeArrowheads="1"/>
          </p:cNvSpPr>
          <p:nvPr/>
        </p:nvSpPr>
        <p:spPr bwMode="auto">
          <a:xfrm>
            <a:off x="2797162" y="4002088"/>
            <a:ext cx="3040090" cy="1200329"/>
          </a:xfrm>
          <a:prstGeom prst="rect">
            <a:avLst/>
          </a:prstGeom>
          <a:noFill/>
          <a:ln w="9525">
            <a:noFill/>
            <a:miter lim="800000"/>
            <a:headEnd/>
            <a:tailEnd/>
          </a:ln>
        </p:spPr>
        <p:txBody>
          <a:bodyPr wrap="none">
            <a:prstTxWarp prst="textNoShape">
              <a:avLst/>
            </a:prstTxWarp>
            <a:spAutoFit/>
          </a:bodyPr>
          <a:lstStyle/>
          <a:p>
            <a:pPr algn="ctr"/>
            <a:r>
              <a:rPr lang="en-US" dirty="0">
                <a:solidFill>
                  <a:srgbClr val="558ED5"/>
                </a:solidFill>
                <a:latin typeface="Calibri" pitchFamily="127" charset="0"/>
              </a:rPr>
              <a:t>run_02.nii</a:t>
            </a:r>
          </a:p>
          <a:p>
            <a:pPr algn="ctr"/>
            <a:r>
              <a:rPr lang="en-US" dirty="0">
                <a:solidFill>
                  <a:srgbClr val="558ED5"/>
                </a:solidFill>
                <a:latin typeface="Calibri" pitchFamily="127" charset="0"/>
              </a:rPr>
              <a:t>(rarun_02.nii or raprun_02.nii)</a:t>
            </a:r>
          </a:p>
          <a:p>
            <a:pPr algn="ctr"/>
            <a:r>
              <a:rPr lang="en-US" dirty="0">
                <a:solidFill>
                  <a:srgbClr val="FF0000"/>
                </a:solidFill>
                <a:latin typeface="Calibri" pitchFamily="127" charset="0"/>
              </a:rPr>
              <a:t>arun_02.nii</a:t>
            </a:r>
          </a:p>
          <a:p>
            <a:pPr algn="ctr"/>
            <a:r>
              <a:rPr lang="en-US" dirty="0">
                <a:solidFill>
                  <a:srgbClr val="FF0000"/>
                </a:solidFill>
                <a:latin typeface="Calibri" pitchFamily="127" charset="0"/>
              </a:rPr>
              <a:t>rarun_02.</a:t>
            </a:r>
            <a:r>
              <a:rPr lang="en-US" dirty="0" smtClean="0">
                <a:solidFill>
                  <a:srgbClr val="FF0000"/>
                </a:solidFill>
                <a:latin typeface="Calibri" pitchFamily="127" charset="0"/>
              </a:rPr>
              <a:t>nii</a:t>
            </a:r>
            <a:endParaRPr lang="en-US" dirty="0">
              <a:solidFill>
                <a:srgbClr val="FF0000"/>
              </a:solidFill>
              <a:latin typeface="Calibri" pitchFamily="127" charset="0"/>
            </a:endParaRPr>
          </a:p>
        </p:txBody>
      </p:sp>
      <p:cxnSp>
        <p:nvCxnSpPr>
          <p:cNvPr id="42" name="Straight Connector 41"/>
          <p:cNvCxnSpPr/>
          <p:nvPr/>
        </p:nvCxnSpPr>
        <p:spPr>
          <a:xfrm rot="5400000">
            <a:off x="7669213" y="3232150"/>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53" name="TextBox 42"/>
          <p:cNvSpPr txBox="1">
            <a:spLocks noChangeArrowheads="1"/>
          </p:cNvSpPr>
          <p:nvPr/>
        </p:nvSpPr>
        <p:spPr bwMode="auto">
          <a:xfrm>
            <a:off x="7331075" y="3335338"/>
            <a:ext cx="1003300" cy="457200"/>
          </a:xfrm>
          <a:prstGeom prst="rect">
            <a:avLst/>
          </a:prstGeom>
          <a:noFill/>
          <a:ln w="9525">
            <a:noFill/>
            <a:miter lim="800000"/>
            <a:headEnd/>
            <a:tailEnd/>
          </a:ln>
        </p:spPr>
        <p:txBody>
          <a:bodyPr wrap="none">
            <a:prstTxWarp prst="textNoShape">
              <a:avLst/>
            </a:prstTxWarp>
            <a:spAutoFit/>
          </a:bodyPr>
          <a:lstStyle/>
          <a:p>
            <a:r>
              <a:rPr lang="en-US" sz="2400">
                <a:solidFill>
                  <a:srgbClr val="FF0000"/>
                </a:solidFill>
                <a:latin typeface="Calibri" pitchFamily="127" charset="0"/>
              </a:rPr>
              <a:t>coReg </a:t>
            </a:r>
          </a:p>
        </p:txBody>
      </p:sp>
      <p:cxnSp>
        <p:nvCxnSpPr>
          <p:cNvPr id="44" name="Straight Connector 43"/>
          <p:cNvCxnSpPr/>
          <p:nvPr/>
        </p:nvCxnSpPr>
        <p:spPr>
          <a:xfrm rot="10800000">
            <a:off x="7259638" y="4027488"/>
            <a:ext cx="12017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7667625" y="3914775"/>
            <a:ext cx="2365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a:off x="7154863" y="4144963"/>
            <a:ext cx="2365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a:off x="8329613" y="4148138"/>
            <a:ext cx="2365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58" name="TextBox 48"/>
          <p:cNvSpPr txBox="1">
            <a:spLocks noChangeArrowheads="1"/>
          </p:cNvSpPr>
          <p:nvPr/>
        </p:nvSpPr>
        <p:spPr bwMode="auto">
          <a:xfrm>
            <a:off x="6518275" y="4241800"/>
            <a:ext cx="1341438" cy="641350"/>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latin typeface="Calibri" pitchFamily="127" charset="0"/>
              </a:rPr>
              <a:t>t1spgr.nii</a:t>
            </a:r>
          </a:p>
          <a:p>
            <a:pPr algn="ctr"/>
            <a:r>
              <a:rPr lang="en-US">
                <a:solidFill>
                  <a:srgbClr val="FF0000"/>
                </a:solidFill>
                <a:latin typeface="Calibri" pitchFamily="127" charset="0"/>
              </a:rPr>
              <a:t>t1overlay.nii</a:t>
            </a:r>
          </a:p>
        </p:txBody>
      </p:sp>
      <p:sp>
        <p:nvSpPr>
          <p:cNvPr id="103459" name="TextBox 49"/>
          <p:cNvSpPr txBox="1">
            <a:spLocks noChangeArrowheads="1"/>
          </p:cNvSpPr>
          <p:nvPr/>
        </p:nvSpPr>
        <p:spPr bwMode="auto">
          <a:xfrm>
            <a:off x="7951788" y="4267200"/>
            <a:ext cx="1006475" cy="457200"/>
          </a:xfrm>
          <a:prstGeom prst="rect">
            <a:avLst/>
          </a:prstGeom>
          <a:noFill/>
          <a:ln w="9525">
            <a:noFill/>
            <a:miter lim="800000"/>
            <a:headEnd/>
            <a:tailEnd/>
          </a:ln>
        </p:spPr>
        <p:txBody>
          <a:bodyPr wrap="none">
            <a:prstTxWarp prst="textNoShape">
              <a:avLst/>
            </a:prstTxWarp>
            <a:spAutoFit/>
          </a:bodyPr>
          <a:lstStyle/>
          <a:p>
            <a:r>
              <a:rPr lang="en-US" sz="2400">
                <a:solidFill>
                  <a:srgbClr val="FF0000"/>
                </a:solidFill>
                <a:latin typeface="Calibri" pitchFamily="127" charset="0"/>
              </a:rPr>
              <a:t>VBM8 </a:t>
            </a:r>
          </a:p>
        </p:txBody>
      </p:sp>
      <p:cxnSp>
        <p:nvCxnSpPr>
          <p:cNvPr id="51" name="Straight Connector 50"/>
          <p:cNvCxnSpPr/>
          <p:nvPr/>
        </p:nvCxnSpPr>
        <p:spPr>
          <a:xfrm rot="5400000">
            <a:off x="8170069" y="5006182"/>
            <a:ext cx="5540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61" name="TextBox 51"/>
          <p:cNvSpPr txBox="1">
            <a:spLocks noChangeArrowheads="1"/>
          </p:cNvSpPr>
          <p:nvPr/>
        </p:nvSpPr>
        <p:spPr bwMode="auto">
          <a:xfrm>
            <a:off x="6813550" y="5283200"/>
            <a:ext cx="2274888" cy="1190625"/>
          </a:xfrm>
          <a:prstGeom prst="rect">
            <a:avLst/>
          </a:prstGeom>
          <a:noFill/>
          <a:ln w="9525">
            <a:noFill/>
            <a:miter lim="800000"/>
            <a:headEnd/>
            <a:tailEnd/>
          </a:ln>
        </p:spPr>
        <p:txBody>
          <a:bodyPr>
            <a:prstTxWarp prst="textNoShape">
              <a:avLst/>
            </a:prstTxWarp>
            <a:spAutoFit/>
          </a:bodyPr>
          <a:lstStyle/>
          <a:p>
            <a:pPr algn="ctr"/>
            <a:r>
              <a:rPr lang="en-US" dirty="0" smtClean="0">
                <a:solidFill>
                  <a:srgbClr val="FF0000"/>
                </a:solidFill>
                <a:latin typeface="Calibri" pitchFamily="127" charset="0"/>
              </a:rPr>
              <a:t>w3mm_t1spgr.nii</a:t>
            </a:r>
            <a:endParaRPr lang="en-US" dirty="0">
              <a:solidFill>
                <a:srgbClr val="FF0000"/>
              </a:solidFill>
              <a:latin typeface="Calibri" pitchFamily="127" charset="0"/>
            </a:endParaRPr>
          </a:p>
          <a:p>
            <a:pPr algn="ctr"/>
            <a:r>
              <a:rPr lang="en-US" dirty="0">
                <a:solidFill>
                  <a:srgbClr val="FF0000"/>
                </a:solidFill>
                <a:latin typeface="Calibri" pitchFamily="127" charset="0"/>
              </a:rPr>
              <a:t>y_rt1spgr.nii</a:t>
            </a:r>
          </a:p>
          <a:p>
            <a:pPr algn="ctr"/>
            <a:r>
              <a:rPr lang="en-US" dirty="0">
                <a:solidFill>
                  <a:srgbClr val="FF0000"/>
                </a:solidFill>
                <a:latin typeface="Calibri" pitchFamily="127" charset="0"/>
              </a:rPr>
              <a:t>(other DARTEL output)</a:t>
            </a:r>
          </a:p>
        </p:txBody>
      </p:sp>
    </p:spTree>
    <p:extLst>
      <p:ext uri="{BB962C8B-B14F-4D97-AF65-F5344CB8AC3E}">
        <p14:creationId xmlns:p14="http://schemas.microsoft.com/office/powerpoint/2010/main" val="3720674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idx="4294967295"/>
          </p:nvPr>
        </p:nvSpPr>
        <p:spPr>
          <a:xfrm>
            <a:off x="279400" y="277813"/>
            <a:ext cx="8572499" cy="935037"/>
          </a:xfrm>
          <a:solidFill>
            <a:srgbClr val="E18334"/>
          </a:solidFill>
        </p:spPr>
        <p:txBody>
          <a:bodyPr anchor="ctr" anchorCtr="0"/>
          <a:lstStyle/>
          <a:p>
            <a:r>
              <a:rPr lang="en-US" dirty="0" smtClean="0">
                <a:solidFill>
                  <a:schemeClr val="bg1"/>
                </a:solidFill>
                <a:latin typeface="Arial" pitchFamily="127" charset="0"/>
              </a:rPr>
              <a:t>DARTEL Warping – vbm8HiRes</a:t>
            </a:r>
          </a:p>
        </p:txBody>
      </p:sp>
      <p:sp>
        <p:nvSpPr>
          <p:cNvPr id="9" name="TextBox 8"/>
          <p:cNvSpPr txBox="1"/>
          <p:nvPr/>
        </p:nvSpPr>
        <p:spPr>
          <a:xfrm>
            <a:off x="279400" y="1892300"/>
            <a:ext cx="8572499" cy="830997"/>
          </a:xfrm>
          <a:prstGeom prst="rect">
            <a:avLst/>
          </a:prstGeom>
          <a:noFill/>
        </p:spPr>
        <p:txBody>
          <a:bodyPr wrap="square" rtlCol="0">
            <a:spAutoFit/>
          </a:bodyPr>
          <a:lstStyle/>
          <a:p>
            <a:pPr algn="ctr"/>
            <a:r>
              <a:rPr lang="en-US" sz="2400" dirty="0" smtClean="0">
                <a:solidFill>
                  <a:srgbClr val="E7E4EE"/>
                </a:solidFill>
              </a:rPr>
              <a:t>List the contents of </a:t>
            </a:r>
            <a:r>
              <a:rPr lang="en-US" sz="2400" dirty="0" err="1" smtClean="0">
                <a:solidFill>
                  <a:srgbClr val="E7E4EE"/>
                </a:solidFill>
              </a:rPr>
              <a:t>func/coReg</a:t>
            </a:r>
            <a:r>
              <a:rPr lang="en-US" sz="2400" dirty="0" smtClean="0">
                <a:solidFill>
                  <a:srgbClr val="E7E4EE"/>
                </a:solidFill>
              </a:rPr>
              <a:t> to see new VBM8 directory.  List the contents of the VBM8 directory to see DARTEL output</a:t>
            </a:r>
            <a:endParaRPr lang="en-US" sz="2400" dirty="0">
              <a:solidFill>
                <a:srgbClr val="E7E4EE"/>
              </a:solidFill>
            </a:endParaRPr>
          </a:p>
        </p:txBody>
      </p:sp>
      <p:pic>
        <p:nvPicPr>
          <p:cNvPr id="11" name="Picture 10" descr="Picture 7.png"/>
          <p:cNvPicPr>
            <a:picLocks noChangeAspect="1"/>
          </p:cNvPicPr>
          <p:nvPr/>
        </p:nvPicPr>
        <p:blipFill>
          <a:blip r:embed="rId2"/>
          <a:stretch>
            <a:fillRect/>
          </a:stretch>
        </p:blipFill>
        <p:spPr>
          <a:xfrm>
            <a:off x="88900" y="3556000"/>
            <a:ext cx="8902700" cy="1656891"/>
          </a:xfrm>
          <a:prstGeom prst="rect">
            <a:avLst/>
          </a:prstGeom>
        </p:spPr>
      </p:pic>
    </p:spTree>
    <p:extLst>
      <p:ext uri="{BB962C8B-B14F-4D97-AF65-F5344CB8AC3E}">
        <p14:creationId xmlns:p14="http://schemas.microsoft.com/office/powerpoint/2010/main" val="3183735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bg2">
                    <a:lumMod val="50000"/>
                  </a:schemeClr>
                </a:solidFill>
              </a:rPr>
              <a:t>Requirements</a:t>
            </a:r>
            <a:endParaRPr lang="en-US" sz="4800" dirty="0">
              <a:solidFill>
                <a:schemeClr val="bg2">
                  <a:lumMod val="50000"/>
                </a:schemeClr>
              </a:solidFill>
            </a:endParaRPr>
          </a:p>
        </p:txBody>
      </p:sp>
      <p:sp>
        <p:nvSpPr>
          <p:cNvPr id="3" name="Content Placeholder 2"/>
          <p:cNvSpPr>
            <a:spLocks noGrp="1"/>
          </p:cNvSpPr>
          <p:nvPr>
            <p:ph idx="1"/>
          </p:nvPr>
        </p:nvSpPr>
        <p:spPr/>
        <p:txBody>
          <a:bodyPr/>
          <a:lstStyle/>
          <a:p>
            <a:r>
              <a:rPr lang="en-US" sz="3200" dirty="0" smtClean="0"/>
              <a:t>SPM8 with VBM8 toolbox</a:t>
            </a:r>
          </a:p>
          <a:p>
            <a:r>
              <a:rPr lang="en-US" sz="3200" dirty="0" smtClean="0"/>
              <a:t>FSL 4.1.9 or higher</a:t>
            </a:r>
          </a:p>
          <a:p>
            <a:r>
              <a:rPr lang="en-US" sz="3200" dirty="0" smtClean="0"/>
              <a:t>Bash</a:t>
            </a:r>
          </a:p>
          <a:p>
            <a:r>
              <a:rPr lang="en-US" sz="3200" dirty="0" smtClean="0"/>
              <a:t>4D NIFTI images (.</a:t>
            </a:r>
            <a:r>
              <a:rPr lang="en-US" sz="3200" dirty="0" err="1" smtClean="0"/>
              <a:t>nii</a:t>
            </a:r>
            <a:r>
              <a:rPr lang="en-US" sz="3200" dirty="0" smtClean="0"/>
              <a:t>)</a:t>
            </a:r>
          </a:p>
          <a:p>
            <a:r>
              <a:rPr lang="en-US" sz="3200" dirty="0" smtClean="0"/>
              <a:t>Standard directory structure</a:t>
            </a:r>
            <a:endParaRPr lang="en-US" sz="3200" dirty="0"/>
          </a:p>
        </p:txBody>
      </p:sp>
      <p:sp>
        <p:nvSpPr>
          <p:cNvPr id="4" name="Date Placeholder 3"/>
          <p:cNvSpPr>
            <a:spLocks noGrp="1"/>
          </p:cNvSpPr>
          <p:nvPr>
            <p:ph type="dt" sz="half" idx="10"/>
          </p:nvPr>
        </p:nvSpPr>
        <p:spPr/>
        <p:txBody>
          <a:bodyPr/>
          <a:lstStyle/>
          <a:p>
            <a:pPr>
              <a:defRPr/>
            </a:pPr>
            <a:r>
              <a:rPr lang="en-US" smtClean="0">
                <a:solidFill>
                  <a:prstClr val="black"/>
                </a:solidFill>
              </a:rPr>
              <a:t>6/1/12</a:t>
            </a:r>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fMRI</a:t>
            </a:r>
            <a:endParaRPr lang="en-US">
              <a:solidFill>
                <a:prstClr val="black"/>
              </a:solidFill>
            </a:endParaRPr>
          </a:p>
        </p:txBody>
      </p:sp>
    </p:spTree>
    <p:extLst>
      <p:ext uri="{BB962C8B-B14F-4D97-AF65-F5344CB8AC3E}">
        <p14:creationId xmlns:p14="http://schemas.microsoft.com/office/powerpoint/2010/main" val="362921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idx="4294967295"/>
          </p:nvPr>
        </p:nvSpPr>
        <p:spPr>
          <a:solidFill>
            <a:srgbClr val="5368AC"/>
          </a:solidFill>
        </p:spPr>
        <p:txBody>
          <a:bodyPr anchor="ctr" anchorCtr="0"/>
          <a:lstStyle/>
          <a:p>
            <a:r>
              <a:rPr lang="en-US" u="sng" dirty="0" smtClean="0">
                <a:solidFill>
                  <a:schemeClr val="bg1"/>
                </a:solidFill>
                <a:latin typeface="Arial" pitchFamily="127" charset="0"/>
              </a:rPr>
              <a:t>Quality Checks</a:t>
            </a:r>
          </a:p>
        </p:txBody>
      </p:sp>
      <p:sp>
        <p:nvSpPr>
          <p:cNvPr id="104451" name="TextBox 3"/>
          <p:cNvSpPr txBox="1">
            <a:spLocks noChangeArrowheads="1"/>
          </p:cNvSpPr>
          <p:nvPr/>
        </p:nvSpPr>
        <p:spPr bwMode="auto">
          <a:xfrm>
            <a:off x="457200" y="1555750"/>
            <a:ext cx="8229600" cy="584775"/>
          </a:xfrm>
          <a:prstGeom prst="rect">
            <a:avLst/>
          </a:prstGeom>
          <a:noFill/>
          <a:ln w="9525">
            <a:noFill/>
            <a:miter lim="800000"/>
            <a:headEnd/>
            <a:tailEnd/>
          </a:ln>
        </p:spPr>
        <p:txBody>
          <a:bodyPr>
            <a:prstTxWarp prst="textNoShape">
              <a:avLst/>
            </a:prstTxWarp>
            <a:spAutoFit/>
          </a:bodyPr>
          <a:lstStyle/>
          <a:p>
            <a:pPr algn="ctr"/>
            <a:r>
              <a:rPr lang="en-US" sz="3200" dirty="0" smtClean="0">
                <a:solidFill>
                  <a:srgbClr val="FFFFFF"/>
                </a:solidFill>
                <a:latin typeface="Calibri" pitchFamily="127" charset="0"/>
              </a:rPr>
              <a:t>A quality check too with FSL</a:t>
            </a:r>
            <a:r>
              <a:rPr lang="en-US" sz="3200" dirty="0" smtClean="0">
                <a:solidFill>
                  <a:srgbClr val="FFFFFF"/>
                </a:solidFill>
                <a:latin typeface="Calibri" pitchFamily="127" charset="0"/>
              </a:rPr>
              <a:t>:</a:t>
            </a:r>
            <a:endParaRPr lang="en-US" sz="3200" dirty="0">
              <a:solidFill>
                <a:srgbClr val="FFFFFF"/>
              </a:solidFill>
              <a:latin typeface="Calibri" pitchFamily="127" charset="0"/>
            </a:endParaRPr>
          </a:p>
        </p:txBody>
      </p:sp>
      <p:sp>
        <p:nvSpPr>
          <p:cNvPr id="5" name="TextBox 4"/>
          <p:cNvSpPr txBox="1"/>
          <p:nvPr/>
        </p:nvSpPr>
        <p:spPr>
          <a:xfrm>
            <a:off x="1143000" y="3175000"/>
            <a:ext cx="7956024" cy="2554545"/>
          </a:xfrm>
          <a:prstGeom prst="rect">
            <a:avLst/>
          </a:prstGeom>
          <a:noFill/>
        </p:spPr>
        <p:txBody>
          <a:bodyPr wrap="none">
            <a:prstTxWarp prst="textNoShape">
              <a:avLst/>
            </a:prstTxWarp>
            <a:spAutoFit/>
          </a:bodyPr>
          <a:lstStyle/>
          <a:p>
            <a:r>
              <a:rPr lang="en-US" sz="3200" dirty="0" smtClean="0">
                <a:solidFill>
                  <a:srgbClr val="CCFFCC"/>
                </a:solidFill>
                <a:latin typeface="Calibri" pitchFamily="127" charset="0"/>
              </a:rPr>
              <a:t>vbm8Check – 3 steps</a:t>
            </a:r>
          </a:p>
          <a:p>
            <a:endParaRPr lang="en-US" sz="3200" dirty="0">
              <a:solidFill>
                <a:srgbClr val="CCFFCC"/>
              </a:solidFill>
              <a:latin typeface="Calibri" pitchFamily="127" charset="0"/>
            </a:endParaRPr>
          </a:p>
          <a:p>
            <a:r>
              <a:rPr lang="en-US" sz="3200" dirty="0">
                <a:solidFill>
                  <a:srgbClr val="CCFFCC"/>
                </a:solidFill>
                <a:latin typeface="Calibri" pitchFamily="127" charset="0"/>
              </a:rPr>
              <a:t>0. </a:t>
            </a:r>
            <a:r>
              <a:rPr lang="en-US" sz="3200" dirty="0" smtClean="0">
                <a:solidFill>
                  <a:srgbClr val="CCFFCC"/>
                </a:solidFill>
                <a:latin typeface="Calibri" pitchFamily="127" charset="0"/>
              </a:rPr>
              <a:t> check skull </a:t>
            </a:r>
            <a:r>
              <a:rPr lang="en-US" sz="3200" dirty="0">
                <a:solidFill>
                  <a:srgbClr val="CCFFCC"/>
                </a:solidFill>
                <a:latin typeface="Calibri" pitchFamily="127" charset="0"/>
              </a:rPr>
              <a:t>stripping</a:t>
            </a:r>
            <a:endParaRPr lang="en-US" sz="3200" dirty="0" smtClean="0">
              <a:solidFill>
                <a:srgbClr val="CCFFCC"/>
              </a:solidFill>
              <a:latin typeface="Calibri" pitchFamily="127" charset="0"/>
            </a:endParaRPr>
          </a:p>
          <a:p>
            <a:pPr>
              <a:buFontTx/>
              <a:buAutoNum type="arabicPeriod"/>
            </a:pPr>
            <a:r>
              <a:rPr lang="en-US" sz="3200" dirty="0" smtClean="0">
                <a:solidFill>
                  <a:srgbClr val="CCFFCC"/>
                </a:solidFill>
                <a:latin typeface="Calibri" pitchFamily="127" charset="0"/>
              </a:rPr>
              <a:t>  check registration </a:t>
            </a:r>
            <a:r>
              <a:rPr lang="en-US" sz="3200" dirty="0">
                <a:solidFill>
                  <a:srgbClr val="CCFFCC"/>
                </a:solidFill>
                <a:latin typeface="Calibri" pitchFamily="127" charset="0"/>
              </a:rPr>
              <a:t>between </a:t>
            </a:r>
            <a:r>
              <a:rPr lang="en-US" sz="3200" dirty="0" err="1">
                <a:solidFill>
                  <a:srgbClr val="CCFFCC"/>
                </a:solidFill>
                <a:latin typeface="Calibri" pitchFamily="127" charset="0"/>
              </a:rPr>
              <a:t>spgr</a:t>
            </a:r>
            <a:r>
              <a:rPr lang="en-US" sz="3200" dirty="0">
                <a:solidFill>
                  <a:srgbClr val="CCFFCC"/>
                </a:solidFill>
                <a:latin typeface="Calibri" pitchFamily="127" charset="0"/>
              </a:rPr>
              <a:t> &amp; </a:t>
            </a:r>
            <a:r>
              <a:rPr lang="en-US" sz="3200" dirty="0" smtClean="0">
                <a:solidFill>
                  <a:srgbClr val="CCFFCC"/>
                </a:solidFill>
                <a:latin typeface="Calibri" pitchFamily="127" charset="0"/>
              </a:rPr>
              <a:t>template</a:t>
            </a:r>
          </a:p>
          <a:p>
            <a:pPr>
              <a:buFontTx/>
              <a:buAutoNum type="arabicPeriod"/>
            </a:pPr>
            <a:r>
              <a:rPr lang="en-US" sz="3200" dirty="0" smtClean="0">
                <a:solidFill>
                  <a:srgbClr val="CCFFCC"/>
                </a:solidFill>
                <a:latin typeface="Calibri" pitchFamily="127" charset="0"/>
              </a:rPr>
              <a:t>  (later)</a:t>
            </a:r>
            <a:endParaRPr lang="en-US" sz="3200" dirty="0">
              <a:solidFill>
                <a:srgbClr val="CCFFCC"/>
              </a:solidFill>
              <a:latin typeface="Calibri" pitchFamily="127" charset="0"/>
            </a:endParaRPr>
          </a:p>
        </p:txBody>
      </p:sp>
    </p:spTree>
    <p:extLst>
      <p:ext uri="{BB962C8B-B14F-4D97-AF65-F5344CB8AC3E}">
        <p14:creationId xmlns:p14="http://schemas.microsoft.com/office/powerpoint/2010/main" val="640685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idx="4294967295"/>
          </p:nvPr>
        </p:nvSpPr>
        <p:spPr>
          <a:solidFill>
            <a:srgbClr val="5368AC"/>
          </a:solidFill>
        </p:spPr>
        <p:txBody>
          <a:bodyPr anchor="ctr" anchorCtr="0"/>
          <a:lstStyle/>
          <a:p>
            <a:r>
              <a:rPr lang="en-US" u="sng" dirty="0" smtClean="0">
                <a:solidFill>
                  <a:schemeClr val="bg1"/>
                </a:solidFill>
                <a:latin typeface="Arial" pitchFamily="127" charset="0"/>
              </a:rPr>
              <a:t>Quality Checks</a:t>
            </a:r>
          </a:p>
        </p:txBody>
      </p:sp>
      <p:sp>
        <p:nvSpPr>
          <p:cNvPr id="5" name="TextBox 4"/>
          <p:cNvSpPr txBox="1"/>
          <p:nvPr/>
        </p:nvSpPr>
        <p:spPr>
          <a:xfrm>
            <a:off x="457200" y="1714500"/>
            <a:ext cx="8229600" cy="3539430"/>
          </a:xfrm>
          <a:prstGeom prst="rect">
            <a:avLst/>
          </a:prstGeom>
          <a:noFill/>
        </p:spPr>
        <p:txBody>
          <a:bodyPr>
            <a:spAutoFit/>
          </a:bodyPr>
          <a:lstStyle/>
          <a:p>
            <a:pPr fontAlgn="auto">
              <a:spcBef>
                <a:spcPts val="0"/>
              </a:spcBef>
              <a:spcAft>
                <a:spcPts val="0"/>
              </a:spcAft>
              <a:defRPr/>
            </a:pPr>
            <a:r>
              <a:rPr lang="en-US" sz="3200" dirty="0">
                <a:solidFill>
                  <a:srgbClr val="CCFFCC"/>
                </a:solidFill>
                <a:latin typeface="+mn-lt"/>
                <a:ea typeface="+mn-ea"/>
                <a:cs typeface="+mn-cs"/>
              </a:rPr>
              <a:t>0.  skull </a:t>
            </a:r>
            <a:r>
              <a:rPr lang="en-US" sz="3200" dirty="0" smtClean="0">
                <a:solidFill>
                  <a:srgbClr val="CCFFCC"/>
                </a:solidFill>
                <a:latin typeface="+mn-lt"/>
                <a:ea typeface="+mn-ea"/>
                <a:cs typeface="+mn-cs"/>
              </a:rPr>
              <a:t>stripping of </a:t>
            </a:r>
            <a:r>
              <a:rPr lang="en-US" sz="3200" dirty="0" err="1" smtClean="0">
                <a:solidFill>
                  <a:srgbClr val="CCFFCC"/>
                </a:solidFill>
                <a:latin typeface="+mn-lt"/>
                <a:ea typeface="+mn-ea"/>
                <a:cs typeface="+mn-cs"/>
              </a:rPr>
              <a:t>spgr</a:t>
            </a:r>
            <a:endParaRPr lang="en-US" sz="3200" dirty="0" smtClean="0">
              <a:solidFill>
                <a:srgbClr val="CCFFCC"/>
              </a:solidFill>
              <a:latin typeface="+mn-lt"/>
              <a:ea typeface="+mn-ea"/>
              <a:cs typeface="+mn-cs"/>
            </a:endParaRPr>
          </a:p>
          <a:p>
            <a:pPr fontAlgn="auto">
              <a:spcBef>
                <a:spcPts val="0"/>
              </a:spcBef>
              <a:spcAft>
                <a:spcPts val="0"/>
              </a:spcAft>
              <a:defRPr/>
            </a:pPr>
            <a:endParaRPr lang="en-US" sz="3200" dirty="0">
              <a:solidFill>
                <a:srgbClr val="CCFFCC"/>
              </a:solidFill>
              <a:latin typeface="+mn-lt"/>
              <a:ea typeface="+mn-ea"/>
              <a:cs typeface="+mn-cs"/>
            </a:endParaRPr>
          </a:p>
          <a:p>
            <a:pPr fontAlgn="auto">
              <a:spcBef>
                <a:spcPts val="0"/>
              </a:spcBef>
              <a:spcAft>
                <a:spcPts val="0"/>
              </a:spcAft>
              <a:defRPr/>
            </a:pPr>
            <a:r>
              <a:rPr lang="en-US" sz="3200" dirty="0">
                <a:solidFill>
                  <a:srgbClr val="CCFFCC"/>
                </a:solidFill>
                <a:latin typeface="+mn-lt"/>
                <a:ea typeface="+mn-ea"/>
                <a:cs typeface="+mn-cs"/>
              </a:rPr>
              <a:t>TYPE:</a:t>
            </a:r>
          </a:p>
          <a:p>
            <a:pPr fontAlgn="auto">
              <a:spcBef>
                <a:spcPts val="0"/>
              </a:spcBef>
              <a:spcAft>
                <a:spcPts val="0"/>
              </a:spcAft>
              <a:defRPr/>
            </a:pPr>
            <a:endParaRPr lang="en-US" sz="3200" dirty="0">
              <a:solidFill>
                <a:srgbClr val="CCFFCC"/>
              </a:solidFill>
              <a:latin typeface="+mn-lt"/>
              <a:ea typeface="+mn-ea"/>
              <a:cs typeface="+mn-cs"/>
            </a:endParaRPr>
          </a:p>
          <a:p>
            <a:pPr fontAlgn="auto">
              <a:spcBef>
                <a:spcPts val="0"/>
              </a:spcBef>
              <a:spcAft>
                <a:spcPts val="0"/>
              </a:spcAft>
              <a:defRPr/>
            </a:pPr>
            <a:r>
              <a:rPr lang="en-US" sz="3200" dirty="0">
                <a:solidFill>
                  <a:srgbClr val="CCFFCC"/>
                </a:solidFill>
                <a:latin typeface="+mn-lt"/>
                <a:ea typeface="+mn-ea"/>
                <a:cs typeface="+mn-cs"/>
              </a:rPr>
              <a:t>vbm8Check -a func/coReg/VBM8 –h t1spgr –M ./ </a:t>
            </a:r>
            <a:r>
              <a:rPr lang="en-US" sz="3200" dirty="0" smtClean="0">
                <a:solidFill>
                  <a:srgbClr val="CCFFCC"/>
                </a:solidFill>
                <a:latin typeface="+mn-lt"/>
                <a:ea typeface="+mn-ea"/>
                <a:cs typeface="+mn-cs"/>
              </a:rPr>
              <a:t>&lt;Subjects&gt;</a:t>
            </a:r>
            <a:endParaRPr lang="en-US" sz="3200" dirty="0">
              <a:solidFill>
                <a:srgbClr val="CCFFCC"/>
              </a:solidFill>
              <a:latin typeface="+mn-lt"/>
              <a:ea typeface="+mn-ea"/>
              <a:cs typeface="+mn-cs"/>
            </a:endParaRPr>
          </a:p>
          <a:p>
            <a:pPr fontAlgn="auto">
              <a:spcBef>
                <a:spcPts val="0"/>
              </a:spcBef>
              <a:spcAft>
                <a:spcPts val="0"/>
              </a:spcAft>
              <a:defRPr/>
            </a:pPr>
            <a:endParaRPr lang="en-US" sz="3200" dirty="0">
              <a:solidFill>
                <a:srgbClr val="CCFFCC"/>
              </a:solidFill>
              <a:latin typeface="+mn-lt"/>
              <a:ea typeface="+mn-ea"/>
              <a:cs typeface="+mn-cs"/>
            </a:endParaRPr>
          </a:p>
        </p:txBody>
      </p:sp>
    </p:spTree>
    <p:extLst>
      <p:ext uri="{BB962C8B-B14F-4D97-AF65-F5344CB8AC3E}">
        <p14:creationId xmlns:p14="http://schemas.microsoft.com/office/powerpoint/2010/main" val="1676942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idx="4294967295"/>
          </p:nvPr>
        </p:nvSpPr>
        <p:spPr>
          <a:solidFill>
            <a:srgbClr val="5368AC"/>
          </a:solidFill>
        </p:spPr>
        <p:txBody>
          <a:bodyPr anchor="ctr" anchorCtr="0"/>
          <a:lstStyle/>
          <a:p>
            <a:r>
              <a:rPr lang="en-US" u="sng" dirty="0" smtClean="0">
                <a:solidFill>
                  <a:schemeClr val="bg1"/>
                </a:solidFill>
                <a:latin typeface="Arial" pitchFamily="127" charset="0"/>
              </a:rPr>
              <a:t>Quality Checks</a:t>
            </a:r>
          </a:p>
        </p:txBody>
      </p:sp>
      <p:pic>
        <p:nvPicPr>
          <p:cNvPr id="11" name="Picture 10" descr="Picture 23.png"/>
          <p:cNvPicPr>
            <a:picLocks noChangeAspect="1"/>
          </p:cNvPicPr>
          <p:nvPr/>
        </p:nvPicPr>
        <p:blipFill>
          <a:blip r:embed="rId2"/>
          <a:stretch>
            <a:fillRect/>
          </a:stretch>
        </p:blipFill>
        <p:spPr>
          <a:xfrm>
            <a:off x="1630363" y="1416051"/>
            <a:ext cx="5634037" cy="5227456"/>
          </a:xfrm>
          <a:prstGeom prst="rect">
            <a:avLst/>
          </a:prstGeom>
        </p:spPr>
      </p:pic>
    </p:spTree>
    <p:extLst>
      <p:ext uri="{BB962C8B-B14F-4D97-AF65-F5344CB8AC3E}">
        <p14:creationId xmlns:p14="http://schemas.microsoft.com/office/powerpoint/2010/main" val="994627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idx="4294967295"/>
          </p:nvPr>
        </p:nvSpPr>
        <p:spPr>
          <a:solidFill>
            <a:srgbClr val="5368AC"/>
          </a:solidFill>
        </p:spPr>
        <p:txBody>
          <a:bodyPr anchor="ctr" anchorCtr="0"/>
          <a:lstStyle/>
          <a:p>
            <a:r>
              <a:rPr lang="en-US" u="sng" dirty="0" smtClean="0">
                <a:solidFill>
                  <a:schemeClr val="bg1"/>
                </a:solidFill>
                <a:latin typeface="Arial" pitchFamily="127" charset="0"/>
              </a:rPr>
              <a:t>Quality Checks</a:t>
            </a:r>
          </a:p>
        </p:txBody>
      </p:sp>
      <p:pic>
        <p:nvPicPr>
          <p:cNvPr id="4" name="Picture 3" descr="Picture 22.png"/>
          <p:cNvPicPr>
            <a:picLocks noChangeAspect="1"/>
          </p:cNvPicPr>
          <p:nvPr/>
        </p:nvPicPr>
        <p:blipFill>
          <a:blip r:embed="rId2"/>
          <a:srcRect l="8580" t="5415" r="58220" b="66213"/>
          <a:stretch>
            <a:fillRect/>
          </a:stretch>
        </p:blipFill>
        <p:spPr>
          <a:xfrm>
            <a:off x="550863" y="1382713"/>
            <a:ext cx="2742088" cy="2173287"/>
          </a:xfrm>
          <a:prstGeom prst="rect">
            <a:avLst/>
          </a:prstGeom>
        </p:spPr>
      </p:pic>
      <p:pic>
        <p:nvPicPr>
          <p:cNvPr id="6" name="Picture 5" descr="Picture 23.png"/>
          <p:cNvPicPr>
            <a:picLocks noChangeAspect="1"/>
          </p:cNvPicPr>
          <p:nvPr/>
        </p:nvPicPr>
        <p:blipFill>
          <a:blip r:embed="rId3"/>
          <a:srcRect l="11210" t="4875" r="55805" b="63753"/>
          <a:stretch>
            <a:fillRect/>
          </a:stretch>
        </p:blipFill>
        <p:spPr>
          <a:xfrm>
            <a:off x="6132199" y="1201145"/>
            <a:ext cx="3011801" cy="2657818"/>
          </a:xfrm>
          <a:prstGeom prst="rect">
            <a:avLst/>
          </a:prstGeom>
        </p:spPr>
      </p:pic>
      <p:pic>
        <p:nvPicPr>
          <p:cNvPr id="7" name="Picture 6" descr="Picture 22.png"/>
          <p:cNvPicPr>
            <a:picLocks noChangeAspect="1"/>
          </p:cNvPicPr>
          <p:nvPr/>
        </p:nvPicPr>
        <p:blipFill>
          <a:blip r:embed="rId2"/>
          <a:srcRect l="47434" t="84530"/>
          <a:stretch>
            <a:fillRect/>
          </a:stretch>
        </p:blipFill>
        <p:spPr>
          <a:xfrm>
            <a:off x="2376801" y="3858963"/>
            <a:ext cx="4792550" cy="1308100"/>
          </a:xfrm>
          <a:prstGeom prst="rect">
            <a:avLst/>
          </a:prstGeom>
        </p:spPr>
      </p:pic>
      <p:pic>
        <p:nvPicPr>
          <p:cNvPr id="8" name="Picture 7" descr="Picture 24.png"/>
          <p:cNvPicPr>
            <a:picLocks noChangeAspect="1"/>
          </p:cNvPicPr>
          <p:nvPr/>
        </p:nvPicPr>
        <p:blipFill>
          <a:blip r:embed="rId4"/>
          <a:srcRect l="8040" t="8549" r="9465" b="12176"/>
          <a:stretch>
            <a:fillRect/>
          </a:stretch>
        </p:blipFill>
        <p:spPr>
          <a:xfrm>
            <a:off x="3292951" y="1536700"/>
            <a:ext cx="2839248" cy="1943100"/>
          </a:xfrm>
          <a:prstGeom prst="rect">
            <a:avLst/>
          </a:prstGeom>
        </p:spPr>
      </p:pic>
      <p:sp>
        <p:nvSpPr>
          <p:cNvPr id="9" name="TextBox 8"/>
          <p:cNvSpPr txBox="1"/>
          <p:nvPr/>
        </p:nvSpPr>
        <p:spPr>
          <a:xfrm>
            <a:off x="150099" y="5905500"/>
            <a:ext cx="8443040" cy="707886"/>
          </a:xfrm>
          <a:prstGeom prst="rect">
            <a:avLst/>
          </a:prstGeom>
          <a:noFill/>
        </p:spPr>
        <p:txBody>
          <a:bodyPr wrap="square" rtlCol="0">
            <a:spAutoFit/>
          </a:bodyPr>
          <a:lstStyle/>
          <a:p>
            <a:pPr algn="ctr"/>
            <a:r>
              <a:rPr lang="en-US" sz="2000" dirty="0" smtClean="0">
                <a:solidFill>
                  <a:srgbClr val="FFFF00"/>
                </a:solidFill>
              </a:rPr>
              <a:t>Scroll this button back and forth to fade between </a:t>
            </a:r>
            <a:r>
              <a:rPr lang="en-US" sz="2000" dirty="0" err="1" smtClean="0">
                <a:solidFill>
                  <a:srgbClr val="FFFF00"/>
                </a:solidFill>
              </a:rPr>
              <a:t>spgr</a:t>
            </a:r>
            <a:r>
              <a:rPr lang="en-US" sz="2000" dirty="0" smtClean="0">
                <a:solidFill>
                  <a:srgbClr val="FFFF00"/>
                </a:solidFill>
              </a:rPr>
              <a:t> and skull-stripped </a:t>
            </a:r>
            <a:r>
              <a:rPr lang="en-US" sz="2000" dirty="0" err="1" smtClean="0">
                <a:solidFill>
                  <a:srgbClr val="FFFF00"/>
                </a:solidFill>
              </a:rPr>
              <a:t>spgr</a:t>
            </a:r>
            <a:r>
              <a:rPr lang="en-US" sz="2000" dirty="0" smtClean="0">
                <a:solidFill>
                  <a:srgbClr val="FFFF00"/>
                </a:solidFill>
              </a:rPr>
              <a:t>. Click around the brain and look at different views. Close FSL</a:t>
            </a:r>
            <a:endParaRPr lang="en-US" sz="2000" dirty="0">
              <a:solidFill>
                <a:srgbClr val="FFFF00"/>
              </a:solidFill>
            </a:endParaRPr>
          </a:p>
        </p:txBody>
      </p:sp>
      <p:sp>
        <p:nvSpPr>
          <p:cNvPr id="10" name="Right Arrow 9"/>
          <p:cNvSpPr/>
          <p:nvPr/>
        </p:nvSpPr>
        <p:spPr>
          <a:xfrm rot="16200000">
            <a:off x="3520289" y="5264662"/>
            <a:ext cx="738438" cy="543237"/>
          </a:xfrm>
          <a:prstGeom prst="rightArrow">
            <a:avLst>
              <a:gd name="adj1" fmla="val 17546"/>
              <a:gd name="adj2" fmla="val 44873"/>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8842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idx="4294967295"/>
          </p:nvPr>
        </p:nvSpPr>
        <p:spPr>
          <a:solidFill>
            <a:srgbClr val="5368AC"/>
          </a:solidFill>
        </p:spPr>
        <p:txBody>
          <a:bodyPr anchor="ctr" anchorCtr="0"/>
          <a:lstStyle/>
          <a:p>
            <a:r>
              <a:rPr lang="en-US" u="sng" dirty="0" smtClean="0">
                <a:solidFill>
                  <a:schemeClr val="bg1"/>
                </a:solidFill>
                <a:latin typeface="Arial" pitchFamily="127" charset="0"/>
              </a:rPr>
              <a:t>Quality Checks</a:t>
            </a:r>
          </a:p>
        </p:txBody>
      </p:sp>
      <p:sp>
        <p:nvSpPr>
          <p:cNvPr id="5" name="TextBox 4"/>
          <p:cNvSpPr txBox="1"/>
          <p:nvPr/>
        </p:nvSpPr>
        <p:spPr>
          <a:xfrm>
            <a:off x="457200" y="1714500"/>
            <a:ext cx="8229600" cy="4524315"/>
          </a:xfrm>
          <a:prstGeom prst="rect">
            <a:avLst/>
          </a:prstGeom>
          <a:noFill/>
        </p:spPr>
        <p:txBody>
          <a:bodyPr>
            <a:spAutoFit/>
          </a:bodyPr>
          <a:lstStyle/>
          <a:p>
            <a:pPr algn="ctr" fontAlgn="auto">
              <a:spcBef>
                <a:spcPts val="0"/>
              </a:spcBef>
              <a:spcAft>
                <a:spcPts val="0"/>
              </a:spcAft>
              <a:defRPr/>
            </a:pPr>
            <a:r>
              <a:rPr lang="en-US" sz="3200" dirty="0">
                <a:solidFill>
                  <a:srgbClr val="CCFFCC"/>
                </a:solidFill>
                <a:latin typeface="+mn-lt"/>
                <a:ea typeface="+mn-ea"/>
                <a:cs typeface="+mn-cs"/>
              </a:rPr>
              <a:t>1.  Registration between </a:t>
            </a:r>
            <a:r>
              <a:rPr lang="en-US" sz="3200" dirty="0" err="1">
                <a:solidFill>
                  <a:srgbClr val="CCFFCC"/>
                </a:solidFill>
                <a:latin typeface="+mn-lt"/>
                <a:ea typeface="+mn-ea"/>
                <a:cs typeface="+mn-cs"/>
              </a:rPr>
              <a:t>spgr</a:t>
            </a:r>
            <a:r>
              <a:rPr lang="en-US" sz="3200" dirty="0">
                <a:solidFill>
                  <a:srgbClr val="CCFFCC"/>
                </a:solidFill>
                <a:latin typeface="+mn-lt"/>
                <a:ea typeface="+mn-ea"/>
                <a:cs typeface="+mn-cs"/>
              </a:rPr>
              <a:t> &amp; template</a:t>
            </a:r>
          </a:p>
          <a:p>
            <a:pPr algn="ctr" fontAlgn="auto">
              <a:spcBef>
                <a:spcPts val="0"/>
              </a:spcBef>
              <a:spcAft>
                <a:spcPts val="0"/>
              </a:spcAft>
              <a:defRPr/>
            </a:pPr>
            <a:endParaRPr lang="en-US" sz="3200" dirty="0">
              <a:solidFill>
                <a:srgbClr val="CCFFCC"/>
              </a:solidFill>
              <a:latin typeface="+mn-lt"/>
              <a:ea typeface="+mn-ea"/>
              <a:cs typeface="+mn-cs"/>
            </a:endParaRPr>
          </a:p>
          <a:p>
            <a:pPr algn="ctr" fontAlgn="auto">
              <a:spcBef>
                <a:spcPts val="0"/>
              </a:spcBef>
              <a:spcAft>
                <a:spcPts val="0"/>
              </a:spcAft>
              <a:defRPr/>
            </a:pPr>
            <a:r>
              <a:rPr lang="en-US" sz="3200" dirty="0">
                <a:solidFill>
                  <a:srgbClr val="CCFFCC"/>
                </a:solidFill>
                <a:latin typeface="+mn-lt"/>
                <a:ea typeface="+mn-ea"/>
                <a:cs typeface="+mn-cs"/>
              </a:rPr>
              <a:t>TYPE:</a:t>
            </a:r>
          </a:p>
          <a:p>
            <a:pPr algn="ctr" fontAlgn="auto">
              <a:spcBef>
                <a:spcPts val="0"/>
              </a:spcBef>
              <a:spcAft>
                <a:spcPts val="0"/>
              </a:spcAft>
              <a:defRPr/>
            </a:pPr>
            <a:endParaRPr lang="en-US" sz="3200" dirty="0">
              <a:solidFill>
                <a:srgbClr val="CCFFCC"/>
              </a:solidFill>
              <a:latin typeface="+mn-lt"/>
              <a:ea typeface="+mn-ea"/>
              <a:cs typeface="+mn-cs"/>
            </a:endParaRPr>
          </a:p>
          <a:p>
            <a:pPr algn="ctr" fontAlgn="auto">
              <a:spcBef>
                <a:spcPts val="0"/>
              </a:spcBef>
              <a:spcAft>
                <a:spcPts val="0"/>
              </a:spcAft>
              <a:defRPr/>
            </a:pPr>
            <a:r>
              <a:rPr lang="en-US" sz="3200" dirty="0">
                <a:solidFill>
                  <a:srgbClr val="CCFFCC"/>
                </a:solidFill>
                <a:latin typeface="+mn-lt"/>
                <a:ea typeface="+mn-ea"/>
                <a:cs typeface="+mn-cs"/>
              </a:rPr>
              <a:t>vbm8Check -a func/coReg/VBM8</a:t>
            </a:r>
            <a:r>
              <a:rPr lang="en-US" sz="3200" dirty="0" smtClean="0">
                <a:solidFill>
                  <a:srgbClr val="CCFFCC"/>
                </a:solidFill>
                <a:latin typeface="+mn-lt"/>
                <a:ea typeface="+mn-ea"/>
                <a:cs typeface="+mn-cs"/>
              </a:rPr>
              <a:t> </a:t>
            </a:r>
          </a:p>
          <a:p>
            <a:pPr algn="ctr" fontAlgn="auto">
              <a:spcBef>
                <a:spcPts val="0"/>
              </a:spcBef>
              <a:spcAft>
                <a:spcPts val="0"/>
              </a:spcAft>
              <a:defRPr/>
            </a:pPr>
            <a:r>
              <a:rPr lang="en-US" sz="3200" dirty="0" smtClean="0">
                <a:solidFill>
                  <a:srgbClr val="CCFFCC"/>
                </a:solidFill>
                <a:latin typeface="+mn-lt"/>
                <a:ea typeface="+mn-ea"/>
                <a:cs typeface="+mn-cs"/>
              </a:rPr>
              <a:t>–</a:t>
            </a:r>
            <a:r>
              <a:rPr lang="en-US" sz="3200" dirty="0">
                <a:solidFill>
                  <a:srgbClr val="CCFFCC"/>
                </a:solidFill>
                <a:latin typeface="+mn-lt"/>
                <a:ea typeface="+mn-ea"/>
                <a:cs typeface="+mn-cs"/>
              </a:rPr>
              <a:t>h </a:t>
            </a:r>
            <a:r>
              <a:rPr lang="en-US" sz="3200" dirty="0" smtClean="0">
                <a:solidFill>
                  <a:srgbClr val="CCFFCC"/>
                </a:solidFill>
                <a:latin typeface="+mn-lt"/>
                <a:ea typeface="+mn-ea"/>
                <a:cs typeface="+mn-cs"/>
              </a:rPr>
              <a:t>w3mm_mt1spgr  </a:t>
            </a:r>
            <a:r>
              <a:rPr lang="en-US" sz="3200" dirty="0">
                <a:solidFill>
                  <a:srgbClr val="CCFFCC"/>
                </a:solidFill>
                <a:latin typeface="+mn-lt"/>
                <a:ea typeface="+mn-ea"/>
                <a:cs typeface="+mn-cs"/>
              </a:rPr>
              <a:t>-</a:t>
            </a:r>
            <a:r>
              <a:rPr lang="en-US" sz="3200" dirty="0" smtClean="0">
                <a:solidFill>
                  <a:srgbClr val="CCFFCC"/>
                </a:solidFill>
                <a:latin typeface="+mn-lt"/>
                <a:ea typeface="+mn-ea"/>
                <a:cs typeface="+mn-cs"/>
              </a:rPr>
              <a:t>1</a:t>
            </a:r>
          </a:p>
          <a:p>
            <a:pPr algn="ctr" fontAlgn="auto">
              <a:spcBef>
                <a:spcPts val="0"/>
              </a:spcBef>
              <a:spcAft>
                <a:spcPts val="0"/>
              </a:spcAft>
              <a:defRPr/>
            </a:pPr>
            <a:r>
              <a:rPr lang="en-US" sz="3200" dirty="0" smtClean="0">
                <a:solidFill>
                  <a:srgbClr val="CCFFCC"/>
                </a:solidFill>
                <a:latin typeface="+mn-lt"/>
                <a:ea typeface="+mn-ea"/>
                <a:cs typeface="+mn-cs"/>
              </a:rPr>
              <a:t> </a:t>
            </a:r>
            <a:r>
              <a:rPr lang="en-US" sz="3200" dirty="0">
                <a:solidFill>
                  <a:srgbClr val="CCFFCC"/>
                </a:solidFill>
                <a:latin typeface="+mn-lt"/>
                <a:ea typeface="+mn-ea"/>
                <a:cs typeface="+mn-cs"/>
              </a:rPr>
              <a:t>–</a:t>
            </a:r>
            <a:r>
              <a:rPr lang="en-US" sz="3200" dirty="0" smtClean="0">
                <a:solidFill>
                  <a:srgbClr val="CCFFCC"/>
                </a:solidFill>
                <a:latin typeface="+mn-lt"/>
                <a:ea typeface="+mn-ea"/>
                <a:cs typeface="+mn-cs"/>
              </a:rPr>
              <a:t>I </a:t>
            </a:r>
            <a:r>
              <a:rPr lang="en-US" sz="3200" dirty="0" smtClean="0">
                <a:solidFill>
                  <a:srgbClr val="CCFFCC"/>
                </a:solidFill>
                <a:latin typeface="+mn-lt"/>
                <a:ea typeface="+mn-ea"/>
                <a:cs typeface="+mn-cs"/>
              </a:rPr>
              <a:t>r3mm_avg152T1_BET </a:t>
            </a:r>
            <a:endParaRPr lang="en-US" sz="3200" dirty="0">
              <a:solidFill>
                <a:srgbClr val="CCFFCC"/>
              </a:solidFill>
              <a:latin typeface="+mn-lt"/>
              <a:ea typeface="+mn-ea"/>
              <a:cs typeface="+mn-cs"/>
            </a:endParaRPr>
          </a:p>
          <a:p>
            <a:pPr algn="ctr" fontAlgn="auto">
              <a:spcBef>
                <a:spcPts val="0"/>
              </a:spcBef>
              <a:spcAft>
                <a:spcPts val="0"/>
              </a:spcAft>
              <a:defRPr/>
            </a:pPr>
            <a:r>
              <a:rPr lang="en-US" sz="3200" dirty="0">
                <a:solidFill>
                  <a:srgbClr val="CCFFCC"/>
                </a:solidFill>
                <a:latin typeface="+mn-lt"/>
                <a:ea typeface="+mn-ea"/>
                <a:cs typeface="+mn-cs"/>
              </a:rPr>
              <a:t>–M ./ </a:t>
            </a:r>
            <a:r>
              <a:rPr lang="en-US" sz="3200" dirty="0" smtClean="0">
                <a:solidFill>
                  <a:srgbClr val="CCFFCC"/>
                </a:solidFill>
                <a:latin typeface="+mn-lt"/>
                <a:ea typeface="+mn-ea"/>
                <a:cs typeface="+mn-cs"/>
              </a:rPr>
              <a:t>&lt;Subjects&gt;</a:t>
            </a:r>
            <a:endParaRPr lang="en-US" sz="3200" dirty="0">
              <a:solidFill>
                <a:srgbClr val="CCFFCC"/>
              </a:solidFill>
              <a:latin typeface="+mn-lt"/>
              <a:ea typeface="+mn-ea"/>
              <a:cs typeface="+mn-cs"/>
            </a:endParaRPr>
          </a:p>
          <a:p>
            <a:pPr algn="ctr" fontAlgn="auto">
              <a:spcBef>
                <a:spcPts val="0"/>
              </a:spcBef>
              <a:spcAft>
                <a:spcPts val="0"/>
              </a:spcAft>
              <a:defRPr/>
            </a:pPr>
            <a:endParaRPr lang="en-US" sz="3200" dirty="0">
              <a:solidFill>
                <a:srgbClr val="CCFFCC"/>
              </a:solidFill>
              <a:latin typeface="+mn-lt"/>
              <a:ea typeface="+mn-ea"/>
              <a:cs typeface="+mn-cs"/>
            </a:endParaRPr>
          </a:p>
        </p:txBody>
      </p:sp>
    </p:spTree>
    <p:extLst>
      <p:ext uri="{BB962C8B-B14F-4D97-AF65-F5344CB8AC3E}">
        <p14:creationId xmlns:p14="http://schemas.microsoft.com/office/powerpoint/2010/main" val="1590384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idx="4294967295"/>
          </p:nvPr>
        </p:nvSpPr>
        <p:spPr>
          <a:solidFill>
            <a:srgbClr val="5368AC"/>
          </a:solidFill>
        </p:spPr>
        <p:txBody>
          <a:bodyPr anchor="ctr" anchorCtr="0"/>
          <a:lstStyle/>
          <a:p>
            <a:r>
              <a:rPr lang="en-US" u="sng" dirty="0" smtClean="0">
                <a:solidFill>
                  <a:schemeClr val="bg1"/>
                </a:solidFill>
                <a:latin typeface="Arial" pitchFamily="127" charset="0"/>
              </a:rPr>
              <a:t>Quality Checks</a:t>
            </a:r>
          </a:p>
        </p:txBody>
      </p:sp>
      <p:pic>
        <p:nvPicPr>
          <p:cNvPr id="4" name="Picture 3" descr="Picture 25.png"/>
          <p:cNvPicPr>
            <a:picLocks noChangeAspect="1"/>
          </p:cNvPicPr>
          <p:nvPr/>
        </p:nvPicPr>
        <p:blipFill>
          <a:blip r:embed="rId2"/>
          <a:srcRect r="1228"/>
          <a:stretch>
            <a:fillRect/>
          </a:stretch>
        </p:blipFill>
        <p:spPr>
          <a:xfrm>
            <a:off x="63501" y="1238250"/>
            <a:ext cx="4428066" cy="4104915"/>
          </a:xfrm>
          <a:prstGeom prst="rect">
            <a:avLst/>
          </a:prstGeom>
        </p:spPr>
      </p:pic>
      <p:pic>
        <p:nvPicPr>
          <p:cNvPr id="5" name="Picture 4" descr="Picture 26.png"/>
          <p:cNvPicPr>
            <a:picLocks noChangeAspect="1"/>
          </p:cNvPicPr>
          <p:nvPr/>
        </p:nvPicPr>
        <p:blipFill>
          <a:blip r:embed="rId3"/>
          <a:stretch>
            <a:fillRect/>
          </a:stretch>
        </p:blipFill>
        <p:spPr>
          <a:xfrm>
            <a:off x="4732338" y="1306345"/>
            <a:ext cx="4373562" cy="4011420"/>
          </a:xfrm>
          <a:prstGeom prst="rect">
            <a:avLst/>
          </a:prstGeom>
        </p:spPr>
      </p:pic>
      <p:sp>
        <p:nvSpPr>
          <p:cNvPr id="6" name="TextBox 5"/>
          <p:cNvSpPr txBox="1"/>
          <p:nvPr/>
        </p:nvSpPr>
        <p:spPr>
          <a:xfrm>
            <a:off x="150099" y="5905500"/>
            <a:ext cx="8443040" cy="707886"/>
          </a:xfrm>
          <a:prstGeom prst="rect">
            <a:avLst/>
          </a:prstGeom>
          <a:noFill/>
        </p:spPr>
        <p:txBody>
          <a:bodyPr wrap="square" rtlCol="0">
            <a:spAutoFit/>
          </a:bodyPr>
          <a:lstStyle/>
          <a:p>
            <a:pPr algn="ctr"/>
            <a:r>
              <a:rPr lang="en-US" sz="2000" dirty="0" smtClean="0">
                <a:solidFill>
                  <a:srgbClr val="FFFF00"/>
                </a:solidFill>
              </a:rPr>
              <a:t>Use the little button again to fade back and forth between the </a:t>
            </a:r>
            <a:r>
              <a:rPr lang="en-US" sz="2000" dirty="0" err="1" smtClean="0">
                <a:solidFill>
                  <a:srgbClr val="FFFF00"/>
                </a:solidFill>
              </a:rPr>
              <a:t>spgr</a:t>
            </a:r>
            <a:r>
              <a:rPr lang="en-US" sz="2000" dirty="0" smtClean="0">
                <a:solidFill>
                  <a:srgbClr val="FFFF00"/>
                </a:solidFill>
              </a:rPr>
              <a:t> and the template checking that they match up.  Close FSL</a:t>
            </a:r>
            <a:endParaRPr lang="en-US" sz="2000" dirty="0">
              <a:solidFill>
                <a:srgbClr val="FFFF00"/>
              </a:solidFill>
            </a:endParaRPr>
          </a:p>
        </p:txBody>
      </p:sp>
    </p:spTree>
    <p:extLst>
      <p:ext uri="{BB962C8B-B14F-4D97-AF65-F5344CB8AC3E}">
        <p14:creationId xmlns:p14="http://schemas.microsoft.com/office/powerpoint/2010/main" val="358699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idx="4294967295"/>
          </p:nvPr>
        </p:nvSpPr>
        <p:spPr>
          <a:xfrm>
            <a:off x="279400" y="277813"/>
            <a:ext cx="8572499" cy="935037"/>
          </a:xfrm>
          <a:solidFill>
            <a:srgbClr val="E18334"/>
          </a:solidFill>
        </p:spPr>
        <p:txBody>
          <a:bodyPr anchor="ctr" anchorCtr="0"/>
          <a:lstStyle/>
          <a:p>
            <a:r>
              <a:rPr lang="en-US" dirty="0" smtClean="0">
                <a:solidFill>
                  <a:schemeClr val="bg1"/>
                </a:solidFill>
                <a:latin typeface="Arial" pitchFamily="127" charset="0"/>
              </a:rPr>
              <a:t>Apply Warp – </a:t>
            </a:r>
            <a:r>
              <a:rPr lang="en-US" dirty="0" err="1" smtClean="0">
                <a:solidFill>
                  <a:schemeClr val="bg1"/>
                </a:solidFill>
                <a:latin typeface="Arial" pitchFamily="127" charset="0"/>
              </a:rPr>
              <a:t>warpfMRI</a:t>
            </a:r>
            <a:endParaRPr lang="en-US" dirty="0" smtClean="0">
              <a:solidFill>
                <a:schemeClr val="bg1"/>
              </a:solidFill>
              <a:latin typeface="Arial" pitchFamily="127" charset="0"/>
            </a:endParaRPr>
          </a:p>
        </p:txBody>
      </p:sp>
      <p:sp>
        <p:nvSpPr>
          <p:cNvPr id="7" name="TextBox 6"/>
          <p:cNvSpPr txBox="1">
            <a:spLocks noChangeArrowheads="1"/>
          </p:cNvSpPr>
          <p:nvPr/>
        </p:nvSpPr>
        <p:spPr bwMode="auto">
          <a:xfrm>
            <a:off x="617538" y="2514600"/>
            <a:ext cx="7904162" cy="4154984"/>
          </a:xfrm>
          <a:prstGeom prst="rect">
            <a:avLst/>
          </a:prstGeom>
          <a:noFill/>
          <a:ln w="9525">
            <a:noFill/>
            <a:miter lim="800000"/>
            <a:headEnd/>
            <a:tailEnd/>
          </a:ln>
        </p:spPr>
        <p:txBody>
          <a:bodyPr wrap="square">
            <a:prstTxWarp prst="textNoShape">
              <a:avLst/>
            </a:prstTxWarp>
            <a:spAutoFit/>
          </a:bodyPr>
          <a:lstStyle/>
          <a:p>
            <a:pPr defTabSz="914400"/>
            <a:r>
              <a:rPr lang="en-US" sz="2200" dirty="0" smtClean="0">
                <a:solidFill>
                  <a:srgbClr val="FFFFFF"/>
                </a:solidFill>
                <a:latin typeface="Calibri" pitchFamily="127" charset="0"/>
              </a:rPr>
              <a:t>-B			run in the foreground</a:t>
            </a:r>
          </a:p>
          <a:p>
            <a:pPr defTabSz="914400"/>
            <a:r>
              <a:rPr lang="en-US" sz="2200" dirty="0" smtClean="0">
                <a:solidFill>
                  <a:srgbClr val="FFFFFF"/>
                </a:solidFill>
                <a:latin typeface="Calibri" pitchFamily="127" charset="0"/>
              </a:rPr>
              <a:t>-</a:t>
            </a:r>
            <a:r>
              <a:rPr lang="en-US" sz="2200" dirty="0" smtClean="0">
                <a:solidFill>
                  <a:srgbClr val="FFFFFF"/>
                </a:solidFill>
                <a:latin typeface="Calibri" pitchFamily="127" charset="0"/>
              </a:rPr>
              <a:t>f    [directory]		set path to functional directory</a:t>
            </a:r>
          </a:p>
          <a:p>
            <a:pPr defTabSz="914400"/>
            <a:r>
              <a:rPr lang="en-US" sz="2200" dirty="0" smtClean="0">
                <a:solidFill>
                  <a:srgbClr val="FFFF00"/>
                </a:solidFill>
                <a:latin typeface="Calibri" pitchFamily="127" charset="0"/>
              </a:rPr>
              <a:t>-</a:t>
            </a:r>
            <a:r>
              <a:rPr lang="en-US" sz="2200" dirty="0" err="1" smtClean="0">
                <a:solidFill>
                  <a:srgbClr val="FFFF00"/>
                </a:solidFill>
                <a:latin typeface="Calibri" pitchFamily="127" charset="0"/>
              </a:rPr>
              <a:t>h</a:t>
            </a:r>
            <a:r>
              <a:rPr lang="en-US" sz="2200" dirty="0" smtClean="0">
                <a:solidFill>
                  <a:srgbClr val="FFFF00"/>
                </a:solidFill>
                <a:latin typeface="Calibri" pitchFamily="127" charset="0"/>
              </a:rPr>
              <a:t>   [name]		name of high resolution anatomical (t1spgr)</a:t>
            </a:r>
          </a:p>
          <a:p>
            <a:pPr defTabSz="914400"/>
            <a:r>
              <a:rPr lang="en-US" sz="2200" dirty="0" smtClean="0">
                <a:solidFill>
                  <a:srgbClr val="FFFF00"/>
                </a:solidFill>
                <a:latin typeface="Calibri" pitchFamily="127" charset="0"/>
              </a:rPr>
              <a:t>-I    [Ref name]		set the reference image to use for VBM8</a:t>
            </a:r>
          </a:p>
          <a:p>
            <a:pPr defTabSz="914400"/>
            <a:r>
              <a:rPr lang="en-US" sz="2200" dirty="0" smtClean="0">
                <a:solidFill>
                  <a:srgbClr val="FFFF00"/>
                </a:solidFill>
                <a:latin typeface="Calibri" pitchFamily="127" charset="0"/>
              </a:rPr>
              <a:t>-</a:t>
            </a:r>
            <a:r>
              <a:rPr lang="en-US" sz="2200" dirty="0">
                <a:solidFill>
                  <a:srgbClr val="FFFF00"/>
                </a:solidFill>
                <a:latin typeface="Calibri" pitchFamily="127" charset="0"/>
              </a:rPr>
              <a:t>M  [directory]       	master subject directory</a:t>
            </a:r>
            <a:endParaRPr lang="en-US" sz="2200" dirty="0" smtClean="0">
              <a:solidFill>
                <a:srgbClr val="FFFF00"/>
              </a:solidFill>
              <a:latin typeface="Calibri" pitchFamily="127" charset="0"/>
            </a:endParaRPr>
          </a:p>
          <a:p>
            <a:pPr defTabSz="914400"/>
            <a:r>
              <a:rPr lang="en-US" sz="2200" dirty="0" smtClean="0">
                <a:solidFill>
                  <a:srgbClr val="FFFF00"/>
                </a:solidFill>
                <a:latin typeface="Calibri" pitchFamily="127" charset="0"/>
              </a:rPr>
              <a:t>-</a:t>
            </a:r>
            <a:r>
              <a:rPr lang="en-US" sz="2200" dirty="0" err="1">
                <a:solidFill>
                  <a:srgbClr val="FFFF00"/>
                </a:solidFill>
                <a:latin typeface="Calibri" pitchFamily="127" charset="0"/>
              </a:rPr>
              <a:t>n</a:t>
            </a:r>
            <a:r>
              <a:rPr lang="en-US" sz="2200" dirty="0">
                <a:solidFill>
                  <a:srgbClr val="FFFF00"/>
                </a:solidFill>
                <a:latin typeface="Calibri" pitchFamily="127" charset="0"/>
              </a:rPr>
              <a:t>   [name]            	name</a:t>
            </a:r>
            <a:r>
              <a:rPr lang="en-US" sz="2200" dirty="0" smtClean="0">
                <a:solidFill>
                  <a:srgbClr val="FFFF00"/>
                </a:solidFill>
                <a:latin typeface="Calibri" pitchFamily="127" charset="0"/>
              </a:rPr>
              <a:t> to add to output file name</a:t>
            </a:r>
            <a:r>
              <a:rPr lang="en-US" sz="2200" dirty="0" smtClean="0">
                <a:solidFill>
                  <a:srgbClr val="FFFFFF"/>
                </a:solidFill>
                <a:latin typeface="Calibri" pitchFamily="127" charset="0"/>
              </a:rPr>
              <a:t>	</a:t>
            </a:r>
          </a:p>
          <a:p>
            <a:pPr defTabSz="914400"/>
            <a:r>
              <a:rPr lang="en-US" sz="2200" dirty="0" smtClean="0">
                <a:solidFill>
                  <a:srgbClr val="FFFFFF"/>
                </a:solidFill>
                <a:latin typeface="Calibri" pitchFamily="127" charset="0"/>
              </a:rPr>
              <a:t>-</a:t>
            </a:r>
            <a:r>
              <a:rPr lang="en-US" sz="2200" dirty="0" err="1">
                <a:solidFill>
                  <a:srgbClr val="FFFFFF"/>
                </a:solidFill>
                <a:latin typeface="Calibri" pitchFamily="127" charset="0"/>
              </a:rPr>
              <a:t>t</a:t>
            </a:r>
            <a:r>
              <a:rPr lang="en-US" sz="2200" dirty="0">
                <a:solidFill>
                  <a:srgbClr val="FFFFFF"/>
                </a:solidFill>
                <a:latin typeface="Calibri" pitchFamily="127" charset="0"/>
              </a:rPr>
              <a:t>                                	test flag</a:t>
            </a:r>
          </a:p>
          <a:p>
            <a:pPr defTabSz="914400"/>
            <a:r>
              <a:rPr lang="en-US" sz="2200" dirty="0">
                <a:solidFill>
                  <a:srgbClr val="FFFF00"/>
                </a:solidFill>
                <a:latin typeface="Calibri" pitchFamily="127" charset="0"/>
              </a:rPr>
              <a:t>-U   [unique]           	user email name/txt </a:t>
            </a:r>
            <a:r>
              <a:rPr lang="en-US" sz="2200" dirty="0" err="1">
                <a:solidFill>
                  <a:srgbClr val="FFFF00"/>
                </a:solidFill>
                <a:latin typeface="Calibri" pitchFamily="127" charset="0"/>
              </a:rPr>
              <a:t>msg</a:t>
            </a:r>
            <a:r>
              <a:rPr lang="en-US" sz="2200" dirty="0">
                <a:solidFill>
                  <a:srgbClr val="FFFF00"/>
                </a:solidFill>
                <a:latin typeface="Calibri" pitchFamily="127" charset="0"/>
              </a:rPr>
              <a:t> </a:t>
            </a:r>
            <a:r>
              <a:rPr lang="en-US" sz="2200" dirty="0" smtClean="0">
                <a:solidFill>
                  <a:srgbClr val="FFFF00"/>
                </a:solidFill>
                <a:latin typeface="Calibri" pitchFamily="127" charset="0"/>
              </a:rPr>
              <a:t>address</a:t>
            </a:r>
          </a:p>
          <a:p>
            <a:pPr defTabSz="914400"/>
            <a:r>
              <a:rPr lang="en-US" sz="2200" dirty="0" smtClean="0">
                <a:solidFill>
                  <a:srgbClr val="FFFF00"/>
                </a:solidFill>
                <a:latin typeface="Calibri" pitchFamily="127" charset="0"/>
              </a:rPr>
              <a:t>-</a:t>
            </a:r>
            <a:r>
              <a:rPr lang="en-US" sz="2200" dirty="0" err="1" smtClean="0">
                <a:solidFill>
                  <a:srgbClr val="FFFF00"/>
                </a:solidFill>
                <a:latin typeface="Calibri" pitchFamily="127" charset="0"/>
              </a:rPr>
              <a:t>v</a:t>
            </a:r>
            <a:r>
              <a:rPr lang="en-US" sz="2200" dirty="0" smtClean="0">
                <a:solidFill>
                  <a:srgbClr val="FFFF00"/>
                </a:solidFill>
                <a:latin typeface="Calibri" pitchFamily="127" charset="0"/>
              </a:rPr>
              <a:t>    [name]		name of functional volume</a:t>
            </a:r>
          </a:p>
          <a:p>
            <a:pPr defTabSz="914400"/>
            <a:r>
              <a:rPr lang="en-US" sz="2200" dirty="0" smtClean="0">
                <a:solidFill>
                  <a:srgbClr val="FFFF00"/>
                </a:solidFill>
                <a:latin typeface="Calibri" pitchFamily="127" charset="0"/>
              </a:rPr>
              <a:t>-W			Enable VBM8 (DARTEL) warping for </a:t>
            </a:r>
            <a:r>
              <a:rPr lang="en-US" sz="2200" dirty="0" err="1" smtClean="0">
                <a:solidFill>
                  <a:srgbClr val="FFFF00"/>
                </a:solidFill>
                <a:latin typeface="Calibri" pitchFamily="127" charset="0"/>
              </a:rPr>
              <a:t>fMRI</a:t>
            </a:r>
            <a:endParaRPr lang="en-US" sz="2200" dirty="0" smtClean="0">
              <a:solidFill>
                <a:srgbClr val="FFFF00"/>
              </a:solidFill>
              <a:latin typeface="Calibri" pitchFamily="127" charset="0"/>
            </a:endParaRPr>
          </a:p>
          <a:p>
            <a:pPr defTabSz="914400"/>
            <a:r>
              <a:rPr lang="en-US" sz="2200" dirty="0" smtClean="0">
                <a:solidFill>
                  <a:srgbClr val="FFFF00"/>
                </a:solidFill>
                <a:latin typeface="Calibri" pitchFamily="127" charset="0"/>
              </a:rPr>
              <a:t>-</a:t>
            </a:r>
            <a:r>
              <a:rPr lang="en-US" sz="2200" dirty="0" err="1" smtClean="0">
                <a:solidFill>
                  <a:srgbClr val="FFFF00"/>
                </a:solidFill>
                <a:latin typeface="Calibri" pitchFamily="127" charset="0"/>
              </a:rPr>
              <a:t>w</a:t>
            </a:r>
            <a:r>
              <a:rPr lang="en-US" sz="2200" dirty="0" smtClean="0">
                <a:solidFill>
                  <a:srgbClr val="FFFF00"/>
                </a:solidFill>
                <a:latin typeface="Calibri" pitchFamily="127" charset="0"/>
              </a:rPr>
              <a:t>   [directory]		set output path</a:t>
            </a:r>
          </a:p>
          <a:p>
            <a:pPr defTabSz="914400"/>
            <a:r>
              <a:rPr lang="en-US" sz="2200" dirty="0" smtClean="0">
                <a:solidFill>
                  <a:srgbClr val="FFFFFF"/>
                </a:solidFill>
                <a:latin typeface="Calibri" pitchFamily="127" charset="0"/>
              </a:rPr>
              <a:t>-</a:t>
            </a:r>
            <a:r>
              <a:rPr lang="en-US" sz="2200" dirty="0" err="1" smtClean="0">
                <a:solidFill>
                  <a:srgbClr val="FFFFFF"/>
                </a:solidFill>
                <a:latin typeface="Calibri" pitchFamily="127" charset="0"/>
              </a:rPr>
              <a:t>z</a:t>
            </a:r>
            <a:r>
              <a:rPr lang="en-US" sz="2200" dirty="0" smtClean="0">
                <a:solidFill>
                  <a:srgbClr val="FFFFFF"/>
                </a:solidFill>
                <a:latin typeface="Calibri" pitchFamily="127" charset="0"/>
              </a:rPr>
              <a:t> 			set the </a:t>
            </a:r>
            <a:r>
              <a:rPr lang="en-US" sz="2200" dirty="0" err="1" smtClean="0">
                <a:solidFill>
                  <a:srgbClr val="FFFFFF"/>
                </a:solidFill>
                <a:latin typeface="Calibri" pitchFamily="127" charset="0"/>
              </a:rPr>
              <a:t>voxel</a:t>
            </a:r>
            <a:r>
              <a:rPr lang="en-US" sz="2200" dirty="0" smtClean="0">
                <a:solidFill>
                  <a:srgbClr val="FFFFFF"/>
                </a:solidFill>
                <a:latin typeface="Calibri" pitchFamily="127" charset="0"/>
              </a:rPr>
              <a:t> size for </a:t>
            </a:r>
            <a:r>
              <a:rPr lang="en-US" sz="2200" dirty="0" err="1" smtClean="0">
                <a:solidFill>
                  <a:srgbClr val="FFFFFF"/>
                </a:solidFill>
                <a:latin typeface="Calibri" pitchFamily="127" charset="0"/>
              </a:rPr>
              <a:t>resampling</a:t>
            </a:r>
            <a:endParaRPr lang="en-US" sz="2200" dirty="0">
              <a:solidFill>
                <a:srgbClr val="FFFFFF"/>
              </a:solidFill>
              <a:latin typeface="Calibri" pitchFamily="127" charset="0"/>
            </a:endParaRPr>
          </a:p>
        </p:txBody>
      </p:sp>
      <p:sp>
        <p:nvSpPr>
          <p:cNvPr id="5" name="TextBox 4"/>
          <p:cNvSpPr txBox="1"/>
          <p:nvPr/>
        </p:nvSpPr>
        <p:spPr>
          <a:xfrm>
            <a:off x="1" y="1274514"/>
            <a:ext cx="9144000" cy="1200328"/>
          </a:xfrm>
          <a:prstGeom prst="rect">
            <a:avLst/>
          </a:prstGeom>
          <a:noFill/>
        </p:spPr>
        <p:txBody>
          <a:bodyPr wrap="square">
            <a:spAutoFit/>
          </a:bodyPr>
          <a:lstStyle/>
          <a:p>
            <a:pPr algn="ctr" fontAlgn="auto">
              <a:spcBef>
                <a:spcPts val="0"/>
              </a:spcBef>
              <a:spcAft>
                <a:spcPts val="0"/>
              </a:spcAft>
              <a:defRPr/>
            </a:pPr>
            <a:r>
              <a:rPr lang="en-US" sz="2400" dirty="0" err="1" smtClean="0">
                <a:solidFill>
                  <a:srgbClr val="B8A9DC"/>
                </a:solidFill>
                <a:latin typeface="+mn-lt"/>
                <a:ea typeface="+mn-ea"/>
                <a:cs typeface="+mn-cs"/>
              </a:rPr>
              <a:t>warpfMRI</a:t>
            </a:r>
            <a:r>
              <a:rPr lang="en-US" sz="2400" dirty="0" smtClean="0">
                <a:solidFill>
                  <a:srgbClr val="B8A9DC"/>
                </a:solidFill>
                <a:latin typeface="+mn-lt"/>
                <a:ea typeface="+mn-ea"/>
                <a:cs typeface="+mn-cs"/>
              </a:rPr>
              <a:t>    </a:t>
            </a:r>
            <a:r>
              <a:rPr lang="en-US" sz="2400" dirty="0" smtClean="0">
                <a:solidFill>
                  <a:srgbClr val="E7E4EE"/>
                </a:solidFill>
                <a:latin typeface="+mn-lt"/>
                <a:ea typeface="+mn-ea"/>
                <a:cs typeface="+mn-cs"/>
              </a:rPr>
              <a:t>–</a:t>
            </a:r>
            <a:r>
              <a:rPr lang="en-US" sz="2400" dirty="0" err="1">
                <a:solidFill>
                  <a:srgbClr val="E7E4EE"/>
                </a:solidFill>
                <a:latin typeface="+mn-lt"/>
                <a:ea typeface="+mn-ea"/>
                <a:cs typeface="+mn-cs"/>
              </a:rPr>
              <a:t>h</a:t>
            </a:r>
            <a:r>
              <a:rPr lang="en-US" sz="2400" dirty="0">
                <a:solidFill>
                  <a:srgbClr val="E7E4EE"/>
                </a:solidFill>
                <a:latin typeface="+mn-lt"/>
                <a:ea typeface="+mn-ea"/>
                <a:cs typeface="+mn-cs"/>
              </a:rPr>
              <a:t> </a:t>
            </a:r>
            <a:r>
              <a:rPr lang="en-US" sz="2400" dirty="0" smtClean="0">
                <a:solidFill>
                  <a:srgbClr val="E7E4EE"/>
                </a:solidFill>
                <a:latin typeface="+mn-lt"/>
                <a:ea typeface="+mn-ea"/>
                <a:cs typeface="+mn-cs"/>
              </a:rPr>
              <a:t>t1spgr    </a:t>
            </a:r>
            <a:r>
              <a:rPr lang="en-US" sz="2400" dirty="0">
                <a:solidFill>
                  <a:srgbClr val="FF8885"/>
                </a:solidFill>
                <a:latin typeface="+mn-lt"/>
                <a:ea typeface="+mn-ea"/>
                <a:cs typeface="+mn-cs"/>
              </a:rPr>
              <a:t>–</a:t>
            </a:r>
            <a:r>
              <a:rPr lang="en-US" sz="2400" dirty="0" err="1">
                <a:solidFill>
                  <a:srgbClr val="FF8885"/>
                </a:solidFill>
                <a:latin typeface="+mn-lt"/>
                <a:ea typeface="+mn-ea"/>
                <a:cs typeface="+mn-cs"/>
              </a:rPr>
              <a:t>w</a:t>
            </a:r>
            <a:r>
              <a:rPr lang="en-US" sz="2400" dirty="0">
                <a:solidFill>
                  <a:srgbClr val="FF8885"/>
                </a:solidFill>
                <a:latin typeface="+mn-lt"/>
                <a:ea typeface="+mn-ea"/>
                <a:cs typeface="+mn-cs"/>
              </a:rPr>
              <a:t> coReg/VBM8</a:t>
            </a:r>
            <a:r>
              <a:rPr lang="en-US" sz="2400" dirty="0" smtClean="0">
                <a:solidFill>
                  <a:srgbClr val="FF8885"/>
                </a:solidFill>
                <a:latin typeface="+mn-lt"/>
                <a:ea typeface="+mn-ea"/>
                <a:cs typeface="+mn-cs"/>
              </a:rPr>
              <a:t> </a:t>
            </a:r>
          </a:p>
          <a:p>
            <a:pPr algn="ctr" fontAlgn="auto">
              <a:spcBef>
                <a:spcPts val="0"/>
              </a:spcBef>
              <a:spcAft>
                <a:spcPts val="0"/>
              </a:spcAft>
              <a:defRPr/>
            </a:pPr>
            <a:r>
              <a:rPr lang="en-US" sz="2400" dirty="0" smtClean="0">
                <a:solidFill>
                  <a:srgbClr val="E7E4EE"/>
                </a:solidFill>
                <a:latin typeface="+mn-lt"/>
                <a:ea typeface="+mn-ea"/>
                <a:cs typeface="+mn-cs"/>
              </a:rPr>
              <a:t>–I </a:t>
            </a:r>
            <a:r>
              <a:rPr lang="en-US" sz="2400" dirty="0" smtClean="0">
                <a:solidFill>
                  <a:srgbClr val="E7E4EE"/>
                </a:solidFill>
                <a:latin typeface="+mn-lt"/>
                <a:ea typeface="+mn-ea"/>
                <a:cs typeface="+mn-cs"/>
              </a:rPr>
              <a:t>r3mm_avg152T1_BET   </a:t>
            </a:r>
            <a:r>
              <a:rPr lang="en-US" sz="2400" dirty="0" smtClean="0">
                <a:solidFill>
                  <a:srgbClr val="FF8885"/>
                </a:solidFill>
                <a:latin typeface="+mn-lt"/>
                <a:ea typeface="+mn-ea"/>
                <a:cs typeface="+mn-cs"/>
              </a:rPr>
              <a:t> </a:t>
            </a:r>
            <a:r>
              <a:rPr lang="en-US" sz="2400" dirty="0">
                <a:solidFill>
                  <a:srgbClr val="FF8885"/>
                </a:solidFill>
                <a:latin typeface="+mn-lt"/>
                <a:ea typeface="+mn-ea"/>
                <a:cs typeface="+mn-cs"/>
              </a:rPr>
              <a:t>–n </a:t>
            </a:r>
            <a:r>
              <a:rPr lang="en-US" sz="2400" dirty="0" smtClean="0">
                <a:solidFill>
                  <a:srgbClr val="FF8885"/>
                </a:solidFill>
                <a:latin typeface="+mn-lt"/>
                <a:ea typeface="+mn-ea"/>
                <a:cs typeface="+mn-cs"/>
              </a:rPr>
              <a:t>w3mm</a:t>
            </a:r>
            <a:r>
              <a:rPr lang="en-US" sz="2400" dirty="0">
                <a:solidFill>
                  <a:srgbClr val="FF8885"/>
                </a:solidFill>
                <a:latin typeface="+mn-lt"/>
                <a:ea typeface="+mn-ea"/>
                <a:cs typeface="+mn-cs"/>
              </a:rPr>
              <a:t>_</a:t>
            </a:r>
            <a:r>
              <a:rPr lang="en-US" sz="2400" dirty="0" smtClean="0">
                <a:solidFill>
                  <a:srgbClr val="B8A9DC"/>
                </a:solidFill>
                <a:latin typeface="+mn-lt"/>
                <a:ea typeface="+mn-ea"/>
                <a:cs typeface="+mn-cs"/>
              </a:rPr>
              <a:t> </a:t>
            </a:r>
            <a:r>
              <a:rPr lang="en-US" sz="2400" dirty="0" smtClean="0">
                <a:solidFill>
                  <a:srgbClr val="E7E4EE"/>
                </a:solidFill>
                <a:latin typeface="+mn-lt"/>
                <a:ea typeface="+mn-ea"/>
                <a:cs typeface="+mn-cs"/>
              </a:rPr>
              <a:t>-</a:t>
            </a:r>
            <a:r>
              <a:rPr lang="en-US" sz="2400" dirty="0">
                <a:solidFill>
                  <a:srgbClr val="E7E4EE"/>
                </a:solidFill>
                <a:latin typeface="+mn-lt"/>
                <a:ea typeface="+mn-ea"/>
                <a:cs typeface="+mn-cs"/>
              </a:rPr>
              <a:t>v </a:t>
            </a:r>
            <a:r>
              <a:rPr lang="en-US" sz="2400" dirty="0" err="1">
                <a:solidFill>
                  <a:srgbClr val="E7E4EE"/>
                </a:solidFill>
                <a:latin typeface="+mn-lt"/>
                <a:ea typeface="+mn-ea"/>
                <a:cs typeface="+mn-cs"/>
              </a:rPr>
              <a:t>rarun</a:t>
            </a:r>
            <a:r>
              <a:rPr lang="en-US" sz="2400" dirty="0" smtClean="0">
                <a:solidFill>
                  <a:srgbClr val="E7E4EE"/>
                </a:solidFill>
                <a:latin typeface="+mn-lt"/>
                <a:ea typeface="+mn-ea"/>
                <a:cs typeface="+mn-cs"/>
              </a:rPr>
              <a:t>     </a:t>
            </a:r>
            <a:r>
              <a:rPr lang="en-US" sz="2400" dirty="0" smtClean="0">
                <a:solidFill>
                  <a:srgbClr val="FF8885"/>
                </a:solidFill>
                <a:latin typeface="+mn-lt"/>
                <a:ea typeface="+mn-ea"/>
                <a:cs typeface="+mn-cs"/>
              </a:rPr>
              <a:t>–W  </a:t>
            </a:r>
            <a:r>
              <a:rPr lang="en-US" sz="2400" dirty="0" smtClean="0">
                <a:solidFill>
                  <a:srgbClr val="B8A9DC"/>
                </a:solidFill>
                <a:latin typeface="+mn-lt"/>
                <a:ea typeface="+mn-ea"/>
                <a:cs typeface="+mn-cs"/>
              </a:rPr>
              <a:t>   </a:t>
            </a:r>
            <a:r>
              <a:rPr lang="en-US" sz="2400" dirty="0">
                <a:solidFill>
                  <a:srgbClr val="E7E4EE"/>
                </a:solidFill>
                <a:latin typeface="+mn-lt"/>
                <a:ea typeface="+mn-ea"/>
                <a:cs typeface="+mn-cs"/>
              </a:rPr>
              <a:t>–M ./ </a:t>
            </a:r>
          </a:p>
          <a:p>
            <a:pPr algn="ctr" fontAlgn="auto">
              <a:spcBef>
                <a:spcPts val="0"/>
              </a:spcBef>
              <a:spcAft>
                <a:spcPts val="0"/>
              </a:spcAft>
              <a:defRPr/>
            </a:pPr>
            <a:r>
              <a:rPr lang="en-US" sz="2400" dirty="0" smtClean="0">
                <a:solidFill>
                  <a:srgbClr val="FF8885"/>
                </a:solidFill>
                <a:latin typeface="+mn-lt"/>
                <a:ea typeface="+mn-ea"/>
                <a:cs typeface="+mn-cs"/>
              </a:rPr>
              <a:t>&lt;Subjects&gt;</a:t>
            </a:r>
            <a:r>
              <a:rPr lang="en-US" sz="2400" dirty="0" smtClean="0">
                <a:solidFill>
                  <a:srgbClr val="E7E4EE"/>
                </a:solidFill>
                <a:latin typeface="+mn-lt"/>
                <a:ea typeface="+mn-ea"/>
                <a:cs typeface="+mn-cs"/>
              </a:rPr>
              <a:t>   </a:t>
            </a:r>
            <a:r>
              <a:rPr lang="en-US" sz="2400" dirty="0">
                <a:solidFill>
                  <a:srgbClr val="E7E4EE"/>
                </a:solidFill>
                <a:latin typeface="+mn-lt"/>
                <a:ea typeface="+mn-ea"/>
                <a:cs typeface="+mn-cs"/>
              </a:rPr>
              <a:t>-U your_email@umich.edu</a:t>
            </a:r>
          </a:p>
        </p:txBody>
      </p:sp>
    </p:spTree>
    <p:extLst>
      <p:ext uri="{BB962C8B-B14F-4D97-AF65-F5344CB8AC3E}">
        <p14:creationId xmlns:p14="http://schemas.microsoft.com/office/powerpoint/2010/main" val="1632215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idx="4294967295"/>
          </p:nvPr>
        </p:nvSpPr>
        <p:spPr>
          <a:solidFill>
            <a:srgbClr val="5368AC"/>
          </a:solidFill>
        </p:spPr>
        <p:txBody>
          <a:bodyPr anchor="ctr" anchorCtr="0"/>
          <a:lstStyle/>
          <a:p>
            <a:r>
              <a:rPr lang="en-US" u="sng" dirty="0" smtClean="0">
                <a:solidFill>
                  <a:schemeClr val="bg1"/>
                </a:solidFill>
                <a:latin typeface="Arial" pitchFamily="127" charset="0"/>
              </a:rPr>
              <a:t>Quality Checks</a:t>
            </a:r>
          </a:p>
        </p:txBody>
      </p:sp>
      <p:sp>
        <p:nvSpPr>
          <p:cNvPr id="5" name="TextBox 4"/>
          <p:cNvSpPr txBox="1"/>
          <p:nvPr/>
        </p:nvSpPr>
        <p:spPr>
          <a:xfrm>
            <a:off x="457200" y="1714500"/>
            <a:ext cx="8229600" cy="4524315"/>
          </a:xfrm>
          <a:prstGeom prst="rect">
            <a:avLst/>
          </a:prstGeom>
          <a:noFill/>
        </p:spPr>
        <p:txBody>
          <a:bodyPr>
            <a:spAutoFit/>
          </a:bodyPr>
          <a:lstStyle/>
          <a:p>
            <a:pPr algn="ctr" fontAlgn="auto">
              <a:spcBef>
                <a:spcPts val="0"/>
              </a:spcBef>
              <a:spcAft>
                <a:spcPts val="0"/>
              </a:spcAft>
              <a:defRPr/>
            </a:pPr>
            <a:r>
              <a:rPr lang="en-US" sz="3200" dirty="0" smtClean="0">
                <a:solidFill>
                  <a:srgbClr val="CCFFCC"/>
                </a:solidFill>
                <a:latin typeface="+mn-lt"/>
                <a:ea typeface="+mn-ea"/>
                <a:cs typeface="+mn-cs"/>
              </a:rPr>
              <a:t>vbm8Check </a:t>
            </a:r>
          </a:p>
          <a:p>
            <a:pPr algn="ctr" fontAlgn="auto">
              <a:spcBef>
                <a:spcPts val="0"/>
              </a:spcBef>
              <a:spcAft>
                <a:spcPts val="0"/>
              </a:spcAft>
              <a:defRPr/>
            </a:pPr>
            <a:r>
              <a:rPr lang="en-US" sz="3200" dirty="0" smtClean="0">
                <a:solidFill>
                  <a:srgbClr val="CCFFCC"/>
                </a:solidFill>
                <a:latin typeface="+mn-lt"/>
                <a:ea typeface="+mn-ea"/>
                <a:cs typeface="+mn-cs"/>
              </a:rPr>
              <a:t>2</a:t>
            </a:r>
            <a:r>
              <a:rPr lang="en-US" sz="3200" dirty="0">
                <a:solidFill>
                  <a:srgbClr val="CCFFCC"/>
                </a:solidFill>
                <a:latin typeface="+mn-lt"/>
                <a:ea typeface="+mn-ea"/>
                <a:cs typeface="+mn-cs"/>
              </a:rPr>
              <a:t>.  Registration between </a:t>
            </a:r>
            <a:r>
              <a:rPr lang="en-US" sz="3200" dirty="0" err="1">
                <a:solidFill>
                  <a:srgbClr val="CCFFCC"/>
                </a:solidFill>
                <a:latin typeface="+mn-lt"/>
                <a:ea typeface="+mn-ea"/>
                <a:cs typeface="+mn-cs"/>
              </a:rPr>
              <a:t>spgr</a:t>
            </a:r>
            <a:r>
              <a:rPr lang="en-US" sz="3200" dirty="0">
                <a:solidFill>
                  <a:srgbClr val="CCFFCC"/>
                </a:solidFill>
                <a:latin typeface="+mn-lt"/>
                <a:ea typeface="+mn-ea"/>
                <a:cs typeface="+mn-cs"/>
              </a:rPr>
              <a:t> &amp; </a:t>
            </a:r>
            <a:r>
              <a:rPr lang="en-US" sz="3200" dirty="0" err="1">
                <a:solidFill>
                  <a:srgbClr val="CCFFCC"/>
                </a:solidFill>
                <a:latin typeface="+mn-lt"/>
                <a:ea typeface="+mn-ea"/>
                <a:cs typeface="+mn-cs"/>
              </a:rPr>
              <a:t>functionals</a:t>
            </a:r>
            <a:endParaRPr lang="en-US" sz="3200" dirty="0">
              <a:solidFill>
                <a:srgbClr val="CCFFCC"/>
              </a:solidFill>
              <a:latin typeface="+mn-lt"/>
              <a:ea typeface="+mn-ea"/>
              <a:cs typeface="+mn-cs"/>
            </a:endParaRPr>
          </a:p>
          <a:p>
            <a:pPr algn="ctr" fontAlgn="auto">
              <a:spcBef>
                <a:spcPts val="0"/>
              </a:spcBef>
              <a:spcAft>
                <a:spcPts val="0"/>
              </a:spcAft>
              <a:defRPr/>
            </a:pPr>
            <a:endParaRPr lang="en-US" sz="3200" dirty="0">
              <a:solidFill>
                <a:srgbClr val="CCFFCC"/>
              </a:solidFill>
              <a:latin typeface="+mn-lt"/>
              <a:ea typeface="+mn-ea"/>
              <a:cs typeface="+mn-cs"/>
            </a:endParaRPr>
          </a:p>
          <a:p>
            <a:pPr algn="ctr" fontAlgn="auto">
              <a:spcBef>
                <a:spcPts val="0"/>
              </a:spcBef>
              <a:spcAft>
                <a:spcPts val="0"/>
              </a:spcAft>
              <a:defRPr/>
            </a:pPr>
            <a:r>
              <a:rPr lang="en-US" sz="3200" dirty="0">
                <a:solidFill>
                  <a:srgbClr val="CCFFCC"/>
                </a:solidFill>
                <a:latin typeface="+mn-lt"/>
                <a:ea typeface="+mn-ea"/>
                <a:cs typeface="+mn-cs"/>
              </a:rPr>
              <a:t>TYPE:</a:t>
            </a:r>
          </a:p>
          <a:p>
            <a:pPr algn="ctr" fontAlgn="auto">
              <a:spcBef>
                <a:spcPts val="0"/>
              </a:spcBef>
              <a:spcAft>
                <a:spcPts val="0"/>
              </a:spcAft>
              <a:defRPr/>
            </a:pPr>
            <a:endParaRPr lang="en-US" sz="3200" dirty="0">
              <a:solidFill>
                <a:srgbClr val="CCFFCC"/>
              </a:solidFill>
              <a:latin typeface="+mn-lt"/>
              <a:ea typeface="+mn-ea"/>
              <a:cs typeface="+mn-cs"/>
            </a:endParaRPr>
          </a:p>
          <a:p>
            <a:pPr algn="ctr" fontAlgn="auto">
              <a:spcBef>
                <a:spcPts val="0"/>
              </a:spcBef>
              <a:spcAft>
                <a:spcPts val="0"/>
              </a:spcAft>
              <a:defRPr/>
            </a:pPr>
            <a:r>
              <a:rPr lang="en-US" sz="3200" dirty="0">
                <a:solidFill>
                  <a:srgbClr val="CCFFCC"/>
                </a:solidFill>
                <a:latin typeface="+mn-lt"/>
                <a:ea typeface="+mn-ea"/>
                <a:cs typeface="+mn-cs"/>
              </a:rPr>
              <a:t>vbm8Check</a:t>
            </a:r>
            <a:r>
              <a:rPr lang="en-US" sz="3200" dirty="0" smtClean="0">
                <a:solidFill>
                  <a:srgbClr val="CCFFCC"/>
                </a:solidFill>
                <a:latin typeface="+mn-lt"/>
                <a:ea typeface="+mn-ea"/>
                <a:cs typeface="+mn-cs"/>
              </a:rPr>
              <a:t>   -</a:t>
            </a:r>
            <a:r>
              <a:rPr lang="en-US" sz="3200" dirty="0">
                <a:solidFill>
                  <a:srgbClr val="CCFFCC"/>
                </a:solidFill>
                <a:latin typeface="+mn-lt"/>
                <a:ea typeface="+mn-ea"/>
                <a:cs typeface="+mn-cs"/>
              </a:rPr>
              <a:t>a func/coReg/VBM8</a:t>
            </a:r>
            <a:r>
              <a:rPr lang="en-US" sz="3200" dirty="0" smtClean="0">
                <a:solidFill>
                  <a:srgbClr val="CCFFCC"/>
                </a:solidFill>
                <a:latin typeface="+mn-lt"/>
                <a:ea typeface="+mn-ea"/>
                <a:cs typeface="+mn-cs"/>
              </a:rPr>
              <a:t> </a:t>
            </a:r>
          </a:p>
          <a:p>
            <a:pPr algn="ctr" fontAlgn="auto">
              <a:spcBef>
                <a:spcPts val="0"/>
              </a:spcBef>
              <a:spcAft>
                <a:spcPts val="0"/>
              </a:spcAft>
              <a:defRPr/>
            </a:pPr>
            <a:r>
              <a:rPr lang="en-US" sz="3200" dirty="0" smtClean="0">
                <a:solidFill>
                  <a:srgbClr val="CCFFCC"/>
                </a:solidFill>
                <a:latin typeface="+mn-lt"/>
                <a:ea typeface="+mn-ea"/>
                <a:cs typeface="+mn-cs"/>
              </a:rPr>
              <a:t>–</a:t>
            </a:r>
            <a:r>
              <a:rPr lang="en-US" sz="3200" dirty="0">
                <a:solidFill>
                  <a:srgbClr val="CCFFCC"/>
                </a:solidFill>
                <a:latin typeface="+mn-lt"/>
                <a:ea typeface="+mn-ea"/>
                <a:cs typeface="+mn-cs"/>
              </a:rPr>
              <a:t>h </a:t>
            </a:r>
            <a:r>
              <a:rPr lang="en-US" sz="3200" dirty="0" smtClean="0">
                <a:solidFill>
                  <a:srgbClr val="CCFFCC"/>
                </a:solidFill>
                <a:latin typeface="+mn-lt"/>
                <a:ea typeface="+mn-ea"/>
                <a:cs typeface="+mn-cs"/>
              </a:rPr>
              <a:t>w3mm_mt1spgr    </a:t>
            </a:r>
            <a:r>
              <a:rPr lang="en-US" sz="3200" dirty="0">
                <a:solidFill>
                  <a:srgbClr val="CCFFCC"/>
                </a:solidFill>
                <a:latin typeface="+mn-lt"/>
                <a:ea typeface="+mn-ea"/>
                <a:cs typeface="+mn-cs"/>
              </a:rPr>
              <a:t>-2</a:t>
            </a:r>
            <a:r>
              <a:rPr lang="en-US" sz="3200" dirty="0" smtClean="0">
                <a:solidFill>
                  <a:srgbClr val="CCFFCC"/>
                </a:solidFill>
                <a:latin typeface="+mn-lt"/>
                <a:ea typeface="+mn-ea"/>
                <a:cs typeface="+mn-cs"/>
              </a:rPr>
              <a:t>   –</a:t>
            </a:r>
            <a:r>
              <a:rPr lang="en-US" sz="3200" dirty="0">
                <a:solidFill>
                  <a:srgbClr val="CCFFCC"/>
                </a:solidFill>
                <a:latin typeface="+mn-lt"/>
                <a:ea typeface="+mn-ea"/>
                <a:cs typeface="+mn-cs"/>
              </a:rPr>
              <a:t>v </a:t>
            </a:r>
            <a:r>
              <a:rPr lang="en-US" sz="3200" dirty="0" smtClean="0">
                <a:solidFill>
                  <a:srgbClr val="CCFFCC"/>
                </a:solidFill>
                <a:latin typeface="+mn-lt"/>
                <a:ea typeface="+mn-ea"/>
                <a:cs typeface="+mn-cs"/>
              </a:rPr>
              <a:t>w3mm_rarun</a:t>
            </a:r>
            <a:endParaRPr lang="en-US" sz="3200" dirty="0">
              <a:solidFill>
                <a:srgbClr val="CCFFCC"/>
              </a:solidFill>
              <a:latin typeface="+mn-lt"/>
              <a:ea typeface="+mn-ea"/>
              <a:cs typeface="+mn-cs"/>
            </a:endParaRPr>
          </a:p>
          <a:p>
            <a:pPr algn="ctr" fontAlgn="auto">
              <a:spcBef>
                <a:spcPts val="0"/>
              </a:spcBef>
              <a:spcAft>
                <a:spcPts val="0"/>
              </a:spcAft>
              <a:defRPr/>
            </a:pPr>
            <a:r>
              <a:rPr lang="en-US" sz="3200" dirty="0">
                <a:solidFill>
                  <a:srgbClr val="CCFFCC"/>
                </a:solidFill>
                <a:latin typeface="+mn-lt"/>
                <a:ea typeface="+mn-ea"/>
                <a:cs typeface="+mn-cs"/>
              </a:rPr>
              <a:t>–M .</a:t>
            </a:r>
            <a:r>
              <a:rPr lang="en-US" sz="3200" dirty="0" smtClean="0">
                <a:solidFill>
                  <a:srgbClr val="CCFFCC"/>
                </a:solidFill>
                <a:latin typeface="+mn-lt"/>
                <a:ea typeface="+mn-ea"/>
                <a:cs typeface="+mn-cs"/>
              </a:rPr>
              <a:t>/    </a:t>
            </a:r>
            <a:r>
              <a:rPr lang="en-US" sz="3200" dirty="0" smtClean="0">
                <a:solidFill>
                  <a:srgbClr val="CCFFCC"/>
                </a:solidFill>
                <a:latin typeface="+mn-lt"/>
                <a:ea typeface="+mn-ea"/>
                <a:cs typeface="+mn-cs"/>
              </a:rPr>
              <a:t>&lt;Subjects&gt;</a:t>
            </a:r>
            <a:endParaRPr lang="en-US" sz="3200" dirty="0">
              <a:solidFill>
                <a:srgbClr val="CCFFCC"/>
              </a:solidFill>
              <a:latin typeface="+mn-lt"/>
              <a:ea typeface="+mn-ea"/>
              <a:cs typeface="+mn-cs"/>
            </a:endParaRPr>
          </a:p>
          <a:p>
            <a:pPr algn="ctr" fontAlgn="auto">
              <a:spcBef>
                <a:spcPts val="0"/>
              </a:spcBef>
              <a:spcAft>
                <a:spcPts val="0"/>
              </a:spcAft>
              <a:defRPr/>
            </a:pPr>
            <a:endParaRPr lang="en-US" sz="3200" dirty="0">
              <a:solidFill>
                <a:srgbClr val="CCFFCC"/>
              </a:solidFill>
              <a:latin typeface="+mn-lt"/>
              <a:ea typeface="+mn-ea"/>
              <a:cs typeface="+mn-cs"/>
            </a:endParaRPr>
          </a:p>
        </p:txBody>
      </p:sp>
    </p:spTree>
    <p:extLst>
      <p:ext uri="{BB962C8B-B14F-4D97-AF65-F5344CB8AC3E}">
        <p14:creationId xmlns:p14="http://schemas.microsoft.com/office/powerpoint/2010/main" val="3495422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idx="4294967295"/>
          </p:nvPr>
        </p:nvSpPr>
        <p:spPr>
          <a:solidFill>
            <a:srgbClr val="5368AC"/>
          </a:solidFill>
        </p:spPr>
        <p:txBody>
          <a:bodyPr anchor="ctr" anchorCtr="0"/>
          <a:lstStyle/>
          <a:p>
            <a:r>
              <a:rPr lang="en-US" u="sng" dirty="0" smtClean="0">
                <a:solidFill>
                  <a:schemeClr val="bg1"/>
                </a:solidFill>
                <a:latin typeface="Arial" pitchFamily="127" charset="0"/>
              </a:rPr>
              <a:t>Quality Checks</a:t>
            </a:r>
          </a:p>
        </p:txBody>
      </p:sp>
      <p:pic>
        <p:nvPicPr>
          <p:cNvPr id="4" name="Picture 3" descr="Picture 27.png"/>
          <p:cNvPicPr>
            <a:picLocks noChangeAspect="1"/>
          </p:cNvPicPr>
          <p:nvPr/>
        </p:nvPicPr>
        <p:blipFill>
          <a:blip r:embed="rId2"/>
          <a:stretch>
            <a:fillRect/>
          </a:stretch>
        </p:blipFill>
        <p:spPr>
          <a:xfrm>
            <a:off x="1646239" y="1327150"/>
            <a:ext cx="5774002" cy="5295900"/>
          </a:xfrm>
          <a:prstGeom prst="rect">
            <a:avLst/>
          </a:prstGeom>
        </p:spPr>
      </p:pic>
    </p:spTree>
    <p:extLst>
      <p:ext uri="{BB962C8B-B14F-4D97-AF65-F5344CB8AC3E}">
        <p14:creationId xmlns:p14="http://schemas.microsoft.com/office/powerpoint/2010/main" val="18438159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idx="4294967295"/>
          </p:nvPr>
        </p:nvSpPr>
        <p:spPr>
          <a:solidFill>
            <a:srgbClr val="8B79AE"/>
          </a:solidFill>
        </p:spPr>
        <p:txBody>
          <a:bodyPr anchor="ctr" anchorCtr="0"/>
          <a:lstStyle/>
          <a:p>
            <a:r>
              <a:rPr lang="en-US" dirty="0" smtClean="0">
                <a:solidFill>
                  <a:schemeClr val="bg1"/>
                </a:solidFill>
                <a:latin typeface="Arial" pitchFamily="127" charset="0"/>
              </a:rPr>
              <a:t>Smoothing - </a:t>
            </a:r>
            <a:r>
              <a:rPr lang="en-US" dirty="0" err="1" smtClean="0">
                <a:solidFill>
                  <a:schemeClr val="bg1"/>
                </a:solidFill>
                <a:latin typeface="Arial" pitchFamily="127" charset="0"/>
              </a:rPr>
              <a:t>smoothfMRI</a:t>
            </a:r>
            <a:endParaRPr lang="en-US" dirty="0" smtClean="0">
              <a:solidFill>
                <a:schemeClr val="bg1"/>
              </a:solidFill>
              <a:latin typeface="Arial" pitchFamily="127" charset="0"/>
            </a:endParaRPr>
          </a:p>
        </p:txBody>
      </p:sp>
      <p:sp>
        <p:nvSpPr>
          <p:cNvPr id="6" name="TextBox 5"/>
          <p:cNvSpPr txBox="1">
            <a:spLocks noChangeArrowheads="1"/>
          </p:cNvSpPr>
          <p:nvPr/>
        </p:nvSpPr>
        <p:spPr bwMode="auto">
          <a:xfrm>
            <a:off x="457200" y="1600199"/>
            <a:ext cx="8153400" cy="954107"/>
          </a:xfrm>
          <a:prstGeom prst="rect">
            <a:avLst/>
          </a:prstGeom>
          <a:noFill/>
          <a:ln w="9525">
            <a:noFill/>
            <a:miter lim="800000"/>
            <a:headEnd/>
            <a:tailEnd/>
          </a:ln>
        </p:spPr>
        <p:txBody>
          <a:bodyPr wrap="square">
            <a:prstTxWarp prst="textNoShape">
              <a:avLst/>
            </a:prstTxWarp>
            <a:spAutoFit/>
          </a:bodyPr>
          <a:lstStyle/>
          <a:p>
            <a:r>
              <a:rPr lang="en-US" sz="2800" dirty="0" err="1" smtClean="0">
                <a:solidFill>
                  <a:srgbClr val="B8A9DC"/>
                </a:solidFill>
                <a:latin typeface="+mn-lt"/>
                <a:ea typeface="+mn-ea"/>
                <a:cs typeface="+mn-cs"/>
              </a:rPr>
              <a:t>smoothfMRI</a:t>
            </a:r>
            <a:r>
              <a:rPr lang="en-US" sz="2800" dirty="0" smtClean="0">
                <a:solidFill>
                  <a:schemeClr val="bg1"/>
                </a:solidFill>
                <a:latin typeface="Calibri" pitchFamily="127" charset="0"/>
              </a:rPr>
              <a:t> 5 5 5 </a:t>
            </a:r>
            <a:r>
              <a:rPr lang="en-US" sz="2800" dirty="0" smtClean="0">
                <a:solidFill>
                  <a:srgbClr val="FF8885"/>
                </a:solidFill>
                <a:latin typeface="+mn-lt"/>
                <a:ea typeface="+mn-ea"/>
                <a:cs typeface="+mn-cs"/>
              </a:rPr>
              <a:t>–</a:t>
            </a:r>
            <a:r>
              <a:rPr lang="en-US" sz="2800" dirty="0" smtClean="0">
                <a:solidFill>
                  <a:srgbClr val="FF8885"/>
                </a:solidFill>
              </a:rPr>
              <a:t>v </a:t>
            </a:r>
            <a:r>
              <a:rPr lang="en-US" sz="2800" dirty="0" smtClean="0">
                <a:solidFill>
                  <a:srgbClr val="FF8885"/>
                </a:solidFill>
                <a:latin typeface="+mn-lt"/>
                <a:ea typeface="+mn-ea"/>
                <a:cs typeface="+mn-cs"/>
              </a:rPr>
              <a:t>w3mm_</a:t>
            </a:r>
            <a:r>
              <a:rPr lang="en-US" sz="2800" dirty="0" smtClean="0">
                <a:solidFill>
                  <a:schemeClr val="bg1"/>
                </a:solidFill>
                <a:latin typeface="Calibri" pitchFamily="127" charset="0"/>
              </a:rPr>
              <a:t> -M ./ &lt;</a:t>
            </a:r>
            <a:r>
              <a:rPr lang="en-US" sz="2800" dirty="0" smtClean="0">
                <a:solidFill>
                  <a:srgbClr val="FF8885"/>
                </a:solidFill>
                <a:latin typeface="+mn-lt"/>
                <a:ea typeface="+mn-ea"/>
                <a:cs typeface="+mn-cs"/>
              </a:rPr>
              <a:t> &lt;Subjects&gt; </a:t>
            </a:r>
            <a:r>
              <a:rPr lang="en-US" sz="2800" dirty="0" smtClean="0">
                <a:solidFill>
                  <a:schemeClr val="bg1"/>
                </a:solidFill>
                <a:latin typeface="Calibri" pitchFamily="127" charset="0"/>
              </a:rPr>
              <a:t>-U your_email@umich.edu</a:t>
            </a:r>
            <a:endParaRPr lang="en-US" sz="2800" dirty="0">
              <a:solidFill>
                <a:schemeClr val="bg1"/>
              </a:solidFill>
              <a:latin typeface="Calibri" pitchFamily="127" charset="0"/>
            </a:endParaRPr>
          </a:p>
        </p:txBody>
      </p:sp>
      <p:sp>
        <p:nvSpPr>
          <p:cNvPr id="7" name="TextBox 6"/>
          <p:cNvSpPr txBox="1">
            <a:spLocks noChangeArrowheads="1"/>
          </p:cNvSpPr>
          <p:nvPr/>
        </p:nvSpPr>
        <p:spPr bwMode="auto">
          <a:xfrm>
            <a:off x="658958" y="2841498"/>
            <a:ext cx="7904162" cy="3477875"/>
          </a:xfrm>
          <a:prstGeom prst="rect">
            <a:avLst/>
          </a:prstGeom>
          <a:noFill/>
          <a:ln w="9525">
            <a:noFill/>
            <a:miter lim="800000"/>
            <a:headEnd/>
            <a:tailEnd/>
          </a:ln>
        </p:spPr>
        <p:txBody>
          <a:bodyPr wrap="square">
            <a:prstTxWarp prst="textNoShape">
              <a:avLst/>
            </a:prstTxWarp>
            <a:spAutoFit/>
          </a:bodyPr>
          <a:lstStyle/>
          <a:p>
            <a:pPr defTabSz="914400"/>
            <a:r>
              <a:rPr lang="en-US" sz="2200" dirty="0" smtClean="0">
                <a:solidFill>
                  <a:srgbClr val="FFFFFF"/>
                </a:solidFill>
                <a:latin typeface="Calibri" pitchFamily="127" charset="0"/>
              </a:rPr>
              <a:t>-B			run in the foreground</a:t>
            </a:r>
          </a:p>
          <a:p>
            <a:pPr defTabSz="914400"/>
            <a:r>
              <a:rPr lang="en-US" sz="2200" dirty="0" smtClean="0">
                <a:solidFill>
                  <a:srgbClr val="FFFFFF"/>
                </a:solidFill>
                <a:latin typeface="Calibri" pitchFamily="127" charset="0"/>
              </a:rPr>
              <a:t>-</a:t>
            </a:r>
            <a:r>
              <a:rPr lang="en-US" sz="2200" dirty="0">
                <a:solidFill>
                  <a:srgbClr val="FFFFFF"/>
                </a:solidFill>
                <a:latin typeface="Calibri" pitchFamily="127" charset="0"/>
              </a:rPr>
              <a:t>D                           	enable super debug flag</a:t>
            </a:r>
          </a:p>
          <a:p>
            <a:pPr defTabSz="914400"/>
            <a:r>
              <a:rPr lang="en-US" sz="2200" dirty="0">
                <a:solidFill>
                  <a:srgbClr val="FFFFFF"/>
                </a:solidFill>
                <a:latin typeface="Calibri" pitchFamily="127" charset="0"/>
              </a:rPr>
              <a:t>-d                            	enable debug </a:t>
            </a:r>
            <a:r>
              <a:rPr lang="en-US" sz="2200" dirty="0" smtClean="0">
                <a:solidFill>
                  <a:srgbClr val="FFFFFF"/>
                </a:solidFill>
                <a:latin typeface="Calibri" pitchFamily="127" charset="0"/>
              </a:rPr>
              <a:t>flag</a:t>
            </a:r>
          </a:p>
          <a:p>
            <a:pPr defTabSz="914400"/>
            <a:r>
              <a:rPr lang="en-US" sz="2200" dirty="0" smtClean="0">
                <a:solidFill>
                  <a:srgbClr val="FFFFFF"/>
                </a:solidFill>
                <a:latin typeface="Calibri" pitchFamily="127" charset="0"/>
              </a:rPr>
              <a:t>-e			set file extension for </a:t>
            </a:r>
            <a:r>
              <a:rPr lang="en-US" sz="2200" dirty="0" err="1" smtClean="0">
                <a:solidFill>
                  <a:srgbClr val="FFFFFF"/>
                </a:solidFill>
                <a:latin typeface="Calibri" pitchFamily="127" charset="0"/>
              </a:rPr>
              <a:t>smoothfMRI</a:t>
            </a:r>
            <a:endParaRPr lang="en-US" sz="2200" dirty="0" smtClean="0">
              <a:solidFill>
                <a:srgbClr val="FFFFFF"/>
              </a:solidFill>
              <a:latin typeface="Calibri" pitchFamily="127" charset="0"/>
            </a:endParaRPr>
          </a:p>
          <a:p>
            <a:pPr defTabSz="914400"/>
            <a:r>
              <a:rPr lang="en-US" sz="2200" dirty="0" smtClean="0">
                <a:solidFill>
                  <a:srgbClr val="FFFFFF"/>
                </a:solidFill>
                <a:latin typeface="Calibri" pitchFamily="127" charset="0"/>
              </a:rPr>
              <a:t>-</a:t>
            </a:r>
            <a:r>
              <a:rPr lang="en-US" sz="2200" dirty="0" err="1" smtClean="0">
                <a:solidFill>
                  <a:srgbClr val="FFFFFF"/>
                </a:solidFill>
                <a:latin typeface="Calibri" pitchFamily="127" charset="0"/>
              </a:rPr>
              <a:t>f</a:t>
            </a:r>
            <a:r>
              <a:rPr lang="en-US" sz="2200" dirty="0" smtClean="0">
                <a:solidFill>
                  <a:srgbClr val="FFFFFF"/>
                </a:solidFill>
                <a:latin typeface="Calibri" pitchFamily="127" charset="0"/>
              </a:rPr>
              <a:t>    [directory]		set path to functional directory</a:t>
            </a:r>
          </a:p>
          <a:p>
            <a:pPr defTabSz="914400"/>
            <a:r>
              <a:rPr lang="en-US" sz="2200" dirty="0" smtClean="0">
                <a:solidFill>
                  <a:srgbClr val="FFFF00"/>
                </a:solidFill>
                <a:latin typeface="Calibri" pitchFamily="127" charset="0"/>
              </a:rPr>
              <a:t>-</a:t>
            </a:r>
            <a:r>
              <a:rPr lang="en-US" sz="2200" dirty="0">
                <a:solidFill>
                  <a:srgbClr val="FFFF00"/>
                </a:solidFill>
                <a:latin typeface="Calibri" pitchFamily="127" charset="0"/>
              </a:rPr>
              <a:t>M  [directory]       	master subject directory</a:t>
            </a:r>
            <a:endParaRPr lang="en-US" sz="2200" dirty="0" smtClean="0">
              <a:solidFill>
                <a:srgbClr val="FFFF00"/>
              </a:solidFill>
              <a:latin typeface="Calibri" pitchFamily="127" charset="0"/>
            </a:endParaRPr>
          </a:p>
          <a:p>
            <a:pPr defTabSz="914400"/>
            <a:r>
              <a:rPr lang="en-US" sz="2200" dirty="0" smtClean="0">
                <a:solidFill>
                  <a:schemeClr val="bg1"/>
                </a:solidFill>
                <a:latin typeface="Calibri" pitchFamily="127" charset="0"/>
              </a:rPr>
              <a:t>-</a:t>
            </a:r>
            <a:r>
              <a:rPr lang="en-US" sz="2200" dirty="0" err="1">
                <a:solidFill>
                  <a:schemeClr val="bg1"/>
                </a:solidFill>
                <a:latin typeface="Calibri" pitchFamily="127" charset="0"/>
              </a:rPr>
              <a:t>n</a:t>
            </a:r>
            <a:r>
              <a:rPr lang="en-US" sz="2200" dirty="0">
                <a:solidFill>
                  <a:schemeClr val="bg1"/>
                </a:solidFill>
                <a:latin typeface="Calibri" pitchFamily="127" charset="0"/>
              </a:rPr>
              <a:t>   [name]            	name</a:t>
            </a:r>
            <a:r>
              <a:rPr lang="en-US" sz="2200" dirty="0" smtClean="0">
                <a:solidFill>
                  <a:schemeClr val="bg1"/>
                </a:solidFill>
                <a:latin typeface="Calibri" pitchFamily="127" charset="0"/>
              </a:rPr>
              <a:t> to add to output file name</a:t>
            </a:r>
            <a:r>
              <a:rPr lang="en-US" sz="2200" dirty="0" smtClean="0">
                <a:solidFill>
                  <a:srgbClr val="FFFFFF"/>
                </a:solidFill>
                <a:latin typeface="Calibri" pitchFamily="127" charset="0"/>
              </a:rPr>
              <a:t>	</a:t>
            </a:r>
          </a:p>
          <a:p>
            <a:pPr defTabSz="914400"/>
            <a:r>
              <a:rPr lang="en-US" sz="2200" dirty="0" smtClean="0">
                <a:solidFill>
                  <a:srgbClr val="FFFFFF"/>
                </a:solidFill>
                <a:latin typeface="Calibri" pitchFamily="127" charset="0"/>
              </a:rPr>
              <a:t>-</a:t>
            </a:r>
            <a:r>
              <a:rPr lang="en-US" sz="2200" dirty="0" err="1">
                <a:solidFill>
                  <a:srgbClr val="FFFFFF"/>
                </a:solidFill>
                <a:latin typeface="Calibri" pitchFamily="127" charset="0"/>
              </a:rPr>
              <a:t>t</a:t>
            </a:r>
            <a:r>
              <a:rPr lang="en-US" sz="2200" dirty="0">
                <a:solidFill>
                  <a:srgbClr val="FFFFFF"/>
                </a:solidFill>
                <a:latin typeface="Calibri" pitchFamily="127" charset="0"/>
              </a:rPr>
              <a:t>                                	test flag</a:t>
            </a:r>
          </a:p>
          <a:p>
            <a:pPr defTabSz="914400"/>
            <a:r>
              <a:rPr lang="en-US" sz="2200" dirty="0">
                <a:solidFill>
                  <a:srgbClr val="FFFF00"/>
                </a:solidFill>
                <a:latin typeface="Calibri" pitchFamily="127" charset="0"/>
              </a:rPr>
              <a:t>-U   [unique]           	user email name/txt </a:t>
            </a:r>
            <a:r>
              <a:rPr lang="en-US" sz="2200" dirty="0" err="1">
                <a:solidFill>
                  <a:srgbClr val="FFFF00"/>
                </a:solidFill>
                <a:latin typeface="Calibri" pitchFamily="127" charset="0"/>
              </a:rPr>
              <a:t>msg</a:t>
            </a:r>
            <a:r>
              <a:rPr lang="en-US" sz="2200" dirty="0">
                <a:solidFill>
                  <a:srgbClr val="FFFF00"/>
                </a:solidFill>
                <a:latin typeface="Calibri" pitchFamily="127" charset="0"/>
              </a:rPr>
              <a:t> </a:t>
            </a:r>
            <a:r>
              <a:rPr lang="en-US" sz="2200" dirty="0" smtClean="0">
                <a:solidFill>
                  <a:srgbClr val="FFFF00"/>
                </a:solidFill>
                <a:latin typeface="Calibri" pitchFamily="127" charset="0"/>
              </a:rPr>
              <a:t>address</a:t>
            </a:r>
          </a:p>
          <a:p>
            <a:pPr defTabSz="914400"/>
            <a:r>
              <a:rPr lang="en-US" sz="2200" dirty="0" smtClean="0">
                <a:solidFill>
                  <a:srgbClr val="FFFF00"/>
                </a:solidFill>
                <a:latin typeface="Calibri" pitchFamily="127" charset="0"/>
              </a:rPr>
              <a:t>-</a:t>
            </a:r>
            <a:r>
              <a:rPr lang="en-US" sz="2200" dirty="0" err="1" smtClean="0">
                <a:solidFill>
                  <a:srgbClr val="FFFF00"/>
                </a:solidFill>
                <a:latin typeface="Calibri" pitchFamily="127" charset="0"/>
              </a:rPr>
              <a:t>v</a:t>
            </a:r>
            <a:r>
              <a:rPr lang="en-US" sz="2200" dirty="0" smtClean="0">
                <a:solidFill>
                  <a:srgbClr val="FFFF00"/>
                </a:solidFill>
                <a:latin typeface="Calibri" pitchFamily="127" charset="0"/>
              </a:rPr>
              <a:t>    [name]		name of functional volume</a:t>
            </a:r>
          </a:p>
        </p:txBody>
      </p:sp>
    </p:spTree>
    <p:extLst>
      <p:ext uri="{BB962C8B-B14F-4D97-AF65-F5344CB8AC3E}">
        <p14:creationId xmlns:p14="http://schemas.microsoft.com/office/powerpoint/2010/main" val="3622892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ctrTitle" idx="4294967295"/>
          </p:nvPr>
        </p:nvSpPr>
        <p:spPr>
          <a:xfrm>
            <a:off x="935038" y="155575"/>
            <a:ext cx="7370762" cy="803275"/>
          </a:xfrm>
        </p:spPr>
        <p:txBody>
          <a:bodyPr anchor="ctr" anchorCtr="0"/>
          <a:lstStyle/>
          <a:p>
            <a:r>
              <a:rPr lang="en-US" dirty="0" smtClean="0">
                <a:solidFill>
                  <a:srgbClr val="FFDB2D"/>
                </a:solidFill>
                <a:latin typeface="Arial" pitchFamily="127" charset="0"/>
              </a:rPr>
              <a:t>Expected Directory</a:t>
            </a:r>
            <a:r>
              <a:rPr lang="en-US" dirty="0" smtClean="0">
                <a:solidFill>
                  <a:srgbClr val="FFFF00"/>
                </a:solidFill>
                <a:latin typeface="Arial" pitchFamily="127" charset="0"/>
              </a:rPr>
              <a:t> </a:t>
            </a:r>
            <a:r>
              <a:rPr lang="en-US" dirty="0" smtClean="0">
                <a:solidFill>
                  <a:srgbClr val="FFDB2D"/>
                </a:solidFill>
                <a:latin typeface="Arial" pitchFamily="127" charset="0"/>
              </a:rPr>
              <a:t>Structure</a:t>
            </a:r>
          </a:p>
        </p:txBody>
      </p:sp>
      <p:sp>
        <p:nvSpPr>
          <p:cNvPr id="83971" name="TextBox 3"/>
          <p:cNvSpPr txBox="1">
            <a:spLocks noChangeArrowheads="1"/>
          </p:cNvSpPr>
          <p:nvPr/>
        </p:nvSpPr>
        <p:spPr bwMode="auto">
          <a:xfrm>
            <a:off x="3311525" y="1154113"/>
            <a:ext cx="2500313" cy="457200"/>
          </a:xfrm>
          <a:prstGeom prst="rect">
            <a:avLst/>
          </a:prstGeom>
          <a:noFill/>
          <a:ln w="9525">
            <a:noFill/>
            <a:miter lim="800000"/>
            <a:headEnd/>
            <a:tailEnd/>
          </a:ln>
        </p:spPr>
        <p:txBody>
          <a:bodyPr wrap="none">
            <a:prstTxWarp prst="textNoShape">
              <a:avLst/>
            </a:prstTxWarp>
            <a:spAutoFit/>
          </a:bodyPr>
          <a:lstStyle/>
          <a:p>
            <a:r>
              <a:rPr lang="en-US" sz="2400" dirty="0" err="1">
                <a:solidFill>
                  <a:srgbClr val="FFFFFF"/>
                </a:solidFill>
                <a:latin typeface="Calibri" pitchFamily="127" charset="0"/>
              </a:rPr>
              <a:t>Experiment_Name</a:t>
            </a:r>
            <a:endParaRPr lang="en-US" sz="2400" dirty="0">
              <a:solidFill>
                <a:srgbClr val="FFFFFF"/>
              </a:solidFill>
              <a:latin typeface="Calibri" pitchFamily="127" charset="0"/>
            </a:endParaRPr>
          </a:p>
        </p:txBody>
      </p:sp>
      <p:sp>
        <p:nvSpPr>
          <p:cNvPr id="83972" name="TextBox 4"/>
          <p:cNvSpPr txBox="1">
            <a:spLocks noChangeArrowheads="1"/>
          </p:cNvSpPr>
          <p:nvPr/>
        </p:nvSpPr>
        <p:spPr bwMode="auto">
          <a:xfrm>
            <a:off x="3787790" y="2238375"/>
            <a:ext cx="1574770"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FFFFFF"/>
                </a:solidFill>
                <a:latin typeface="Calibri" pitchFamily="127" charset="0"/>
              </a:rPr>
              <a:t>Subject_01</a:t>
            </a:r>
            <a:endParaRPr lang="en-US" sz="2400" dirty="0">
              <a:solidFill>
                <a:srgbClr val="FFFFFF"/>
              </a:solidFill>
              <a:latin typeface="Calibri" pitchFamily="127" charset="0"/>
            </a:endParaRPr>
          </a:p>
        </p:txBody>
      </p:sp>
      <p:sp>
        <p:nvSpPr>
          <p:cNvPr id="83973" name="TextBox 5"/>
          <p:cNvSpPr txBox="1">
            <a:spLocks noChangeArrowheads="1"/>
          </p:cNvSpPr>
          <p:nvPr/>
        </p:nvSpPr>
        <p:spPr bwMode="auto">
          <a:xfrm>
            <a:off x="7283450" y="2095500"/>
            <a:ext cx="1416073"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FFFFFF"/>
                </a:solidFill>
                <a:latin typeface="Calibri" pitchFamily="127" charset="0"/>
              </a:rPr>
              <a:t>Subject_#</a:t>
            </a:r>
            <a:endParaRPr lang="en-US" sz="2400" dirty="0">
              <a:solidFill>
                <a:srgbClr val="FFFFFF"/>
              </a:solidFill>
              <a:latin typeface="Calibri" pitchFamily="127" charset="0"/>
            </a:endParaRPr>
          </a:p>
        </p:txBody>
      </p:sp>
      <p:sp>
        <p:nvSpPr>
          <p:cNvPr id="83974" name="TextBox 6"/>
          <p:cNvSpPr txBox="1">
            <a:spLocks noChangeArrowheads="1"/>
          </p:cNvSpPr>
          <p:nvPr/>
        </p:nvSpPr>
        <p:spPr bwMode="auto">
          <a:xfrm>
            <a:off x="550863" y="2097088"/>
            <a:ext cx="1416073"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FFFFFF"/>
                </a:solidFill>
                <a:latin typeface="Calibri" pitchFamily="127" charset="0"/>
              </a:rPr>
              <a:t>Subject_#</a:t>
            </a:r>
            <a:endParaRPr lang="en-US" sz="2400" dirty="0">
              <a:solidFill>
                <a:srgbClr val="FFFFFF"/>
              </a:solidFill>
              <a:latin typeface="Calibri" pitchFamily="127" charset="0"/>
            </a:endParaRPr>
          </a:p>
        </p:txBody>
      </p:sp>
      <p:cxnSp>
        <p:nvCxnSpPr>
          <p:cNvPr id="8" name="Straight Connector 7"/>
          <p:cNvCxnSpPr/>
          <p:nvPr/>
        </p:nvCxnSpPr>
        <p:spPr>
          <a:xfrm rot="16200000" flipH="1">
            <a:off x="4337844" y="2093119"/>
            <a:ext cx="473075"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1148556" y="1981994"/>
            <a:ext cx="225425"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flipH="1">
            <a:off x="7874000" y="1976438"/>
            <a:ext cx="23812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0800000" flipV="1">
            <a:off x="1252538" y="1870075"/>
            <a:ext cx="674052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4375150" y="2886075"/>
            <a:ext cx="3762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0800000" flipV="1">
            <a:off x="998538" y="3073400"/>
            <a:ext cx="666115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885032" y="3186906"/>
            <a:ext cx="228600"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4441825" y="3181350"/>
            <a:ext cx="2365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5400000">
            <a:off x="7546975" y="3179763"/>
            <a:ext cx="227013"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3986" name="TextBox 57"/>
          <p:cNvSpPr txBox="1">
            <a:spLocks noChangeArrowheads="1"/>
          </p:cNvSpPr>
          <p:nvPr/>
        </p:nvSpPr>
        <p:spPr bwMode="auto">
          <a:xfrm>
            <a:off x="427038" y="3276600"/>
            <a:ext cx="128111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anatomy</a:t>
            </a:r>
          </a:p>
        </p:txBody>
      </p:sp>
      <p:sp>
        <p:nvSpPr>
          <p:cNvPr id="83988" name="TextBox 59"/>
          <p:cNvSpPr txBox="1">
            <a:spLocks noChangeArrowheads="1"/>
          </p:cNvSpPr>
          <p:nvPr/>
        </p:nvSpPr>
        <p:spPr bwMode="auto">
          <a:xfrm>
            <a:off x="4260850" y="3263900"/>
            <a:ext cx="727075"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func</a:t>
            </a:r>
          </a:p>
        </p:txBody>
      </p:sp>
      <p:sp>
        <p:nvSpPr>
          <p:cNvPr id="83990" name="TextBox 61"/>
          <p:cNvSpPr txBox="1">
            <a:spLocks noChangeArrowheads="1"/>
          </p:cNvSpPr>
          <p:nvPr/>
        </p:nvSpPr>
        <p:spPr bwMode="auto">
          <a:xfrm>
            <a:off x="6855658" y="3263900"/>
            <a:ext cx="1831142"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FFFFFF"/>
                </a:solidFill>
                <a:latin typeface="Calibri" pitchFamily="127" charset="0"/>
              </a:rPr>
              <a:t>[</a:t>
            </a:r>
            <a:r>
              <a:rPr lang="en-US" sz="2400" dirty="0" err="1" smtClean="0">
                <a:solidFill>
                  <a:srgbClr val="FFFFFF"/>
                </a:solidFill>
                <a:latin typeface="Calibri" pitchFamily="127" charset="0"/>
              </a:rPr>
              <a:t>topDir</a:t>
            </a:r>
            <a:r>
              <a:rPr lang="en-US" sz="2400" dirty="0" smtClean="0">
                <a:solidFill>
                  <a:srgbClr val="FFFFFF"/>
                </a:solidFill>
                <a:latin typeface="Calibri" pitchFamily="127" charset="0"/>
              </a:rPr>
              <a:t>]/</a:t>
            </a:r>
            <a:r>
              <a:rPr lang="en-US" sz="2400" dirty="0" err="1" smtClean="0">
                <a:solidFill>
                  <a:srgbClr val="FFFFFF"/>
                </a:solidFill>
                <a:latin typeface="Calibri" pitchFamily="127" charset="0"/>
              </a:rPr>
              <a:t>func</a:t>
            </a:r>
            <a:endParaRPr lang="en-US" sz="2400" dirty="0">
              <a:solidFill>
                <a:srgbClr val="FFFFFF"/>
              </a:solidFill>
              <a:latin typeface="Calibri" pitchFamily="127" charset="0"/>
            </a:endParaRPr>
          </a:p>
        </p:txBody>
      </p:sp>
      <p:sp>
        <p:nvSpPr>
          <p:cNvPr id="63" name="TextBox 62"/>
          <p:cNvSpPr txBox="1"/>
          <p:nvPr/>
        </p:nvSpPr>
        <p:spPr>
          <a:xfrm>
            <a:off x="332498" y="3940175"/>
            <a:ext cx="1330492" cy="646331"/>
          </a:xfrm>
          <a:prstGeom prst="rect">
            <a:avLst/>
          </a:prstGeom>
          <a:noFill/>
        </p:spPr>
        <p:txBody>
          <a:bodyPr wrap="none">
            <a:prstTxWarp prst="textNoShape">
              <a:avLst/>
            </a:prstTxWarp>
            <a:spAutoFit/>
          </a:bodyPr>
          <a:lstStyle/>
          <a:p>
            <a:pPr algn="ctr"/>
            <a:r>
              <a:rPr lang="en-US" dirty="0">
                <a:solidFill>
                  <a:srgbClr val="CCFFCC"/>
                </a:solidFill>
                <a:latin typeface="Calibri" pitchFamily="127" charset="0"/>
              </a:rPr>
              <a:t>t1spgr.nii</a:t>
            </a:r>
          </a:p>
          <a:p>
            <a:pPr algn="ctr"/>
            <a:r>
              <a:rPr lang="en-US" dirty="0" smtClean="0">
                <a:solidFill>
                  <a:srgbClr val="CCFFCC"/>
                </a:solidFill>
                <a:latin typeface="Calibri" pitchFamily="127" charset="0"/>
              </a:rPr>
              <a:t>t1overlay.nii</a:t>
            </a:r>
            <a:endParaRPr lang="en-US" dirty="0">
              <a:solidFill>
                <a:srgbClr val="CCFFCC"/>
              </a:solidFill>
              <a:latin typeface="Calibri" pitchFamily="127" charset="0"/>
            </a:endParaRPr>
          </a:p>
        </p:txBody>
      </p:sp>
      <p:cxnSp>
        <p:nvCxnSpPr>
          <p:cNvPr id="65" name="Straight Connector 64"/>
          <p:cNvCxnSpPr/>
          <p:nvPr/>
        </p:nvCxnSpPr>
        <p:spPr>
          <a:xfrm rot="16200000" flipH="1">
            <a:off x="4339432" y="3958431"/>
            <a:ext cx="442912" cy="31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0800000">
            <a:off x="3178175" y="4170363"/>
            <a:ext cx="2689225" cy="1111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4441825" y="4287838"/>
            <a:ext cx="236537"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5400000">
            <a:off x="5722938" y="4287838"/>
            <a:ext cx="2365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a:off x="3036888" y="4283075"/>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3997" name="TextBox 78"/>
          <p:cNvSpPr txBox="1">
            <a:spLocks noChangeArrowheads="1"/>
          </p:cNvSpPr>
          <p:nvPr/>
        </p:nvSpPr>
        <p:spPr bwMode="auto">
          <a:xfrm>
            <a:off x="4016375" y="4402138"/>
            <a:ext cx="1071563"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run_02</a:t>
            </a:r>
          </a:p>
        </p:txBody>
      </p:sp>
      <p:sp>
        <p:nvSpPr>
          <p:cNvPr id="83998" name="TextBox 79"/>
          <p:cNvSpPr txBox="1">
            <a:spLocks noChangeArrowheads="1"/>
          </p:cNvSpPr>
          <p:nvPr/>
        </p:nvSpPr>
        <p:spPr bwMode="auto">
          <a:xfrm>
            <a:off x="2614613" y="4430713"/>
            <a:ext cx="1071562" cy="457200"/>
          </a:xfrm>
          <a:prstGeom prst="rect">
            <a:avLst/>
          </a:prstGeom>
          <a:noFill/>
          <a:ln w="9525">
            <a:noFill/>
            <a:miter lim="800000"/>
            <a:headEnd/>
            <a:tailEnd/>
          </a:ln>
        </p:spPr>
        <p:txBody>
          <a:bodyPr wrap="none">
            <a:prstTxWarp prst="textNoShape">
              <a:avLst/>
            </a:prstTxWarp>
            <a:spAutoFit/>
          </a:bodyPr>
          <a:lstStyle/>
          <a:p>
            <a:r>
              <a:rPr lang="en-US" sz="2400" dirty="0">
                <a:solidFill>
                  <a:srgbClr val="FFFFFF"/>
                </a:solidFill>
                <a:latin typeface="Calibri" pitchFamily="127" charset="0"/>
              </a:rPr>
              <a:t>run_01</a:t>
            </a:r>
          </a:p>
        </p:txBody>
      </p:sp>
      <p:sp>
        <p:nvSpPr>
          <p:cNvPr id="83999" name="TextBox 80"/>
          <p:cNvSpPr txBox="1">
            <a:spLocks noChangeArrowheads="1"/>
          </p:cNvSpPr>
          <p:nvPr/>
        </p:nvSpPr>
        <p:spPr bwMode="auto">
          <a:xfrm>
            <a:off x="5392738" y="4402138"/>
            <a:ext cx="1066800" cy="457200"/>
          </a:xfrm>
          <a:prstGeom prst="rect">
            <a:avLst/>
          </a:prstGeom>
          <a:noFill/>
          <a:ln w="9525">
            <a:noFill/>
            <a:miter lim="800000"/>
            <a:headEnd/>
            <a:tailEnd/>
          </a:ln>
        </p:spPr>
        <p:txBody>
          <a:bodyPr wrap="none">
            <a:prstTxWarp prst="textNoShape">
              <a:avLst/>
            </a:prstTxWarp>
            <a:spAutoFit/>
          </a:bodyPr>
          <a:lstStyle/>
          <a:p>
            <a:r>
              <a:rPr lang="en-US" sz="2400" dirty="0">
                <a:solidFill>
                  <a:srgbClr val="FFFFFF"/>
                </a:solidFill>
                <a:latin typeface="Calibri" pitchFamily="127" charset="0"/>
              </a:rPr>
              <a:t>run_##</a:t>
            </a:r>
          </a:p>
        </p:txBody>
      </p:sp>
      <p:cxnSp>
        <p:nvCxnSpPr>
          <p:cNvPr id="84" name="Straight Connector 83"/>
          <p:cNvCxnSpPr/>
          <p:nvPr/>
        </p:nvCxnSpPr>
        <p:spPr>
          <a:xfrm rot="5400000">
            <a:off x="4446588" y="1741487"/>
            <a:ext cx="254000" cy="31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5400000">
            <a:off x="4471988" y="4979988"/>
            <a:ext cx="1730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5400000">
            <a:off x="883444" y="3839369"/>
            <a:ext cx="2286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4003" name="TextBox 100"/>
          <p:cNvSpPr txBox="1">
            <a:spLocks noChangeArrowheads="1"/>
          </p:cNvSpPr>
          <p:nvPr/>
        </p:nvSpPr>
        <p:spPr bwMode="auto">
          <a:xfrm>
            <a:off x="3934240" y="5068888"/>
            <a:ext cx="1248534"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558ED5"/>
                </a:solidFill>
                <a:latin typeface="Calibri" pitchFamily="127" charset="0"/>
              </a:rPr>
              <a:t>run_02.</a:t>
            </a:r>
            <a:r>
              <a:rPr lang="en-US" sz="2000" dirty="0" smtClean="0">
                <a:solidFill>
                  <a:srgbClr val="558ED5"/>
                </a:solidFill>
                <a:latin typeface="Calibri" pitchFamily="127" charset="0"/>
              </a:rPr>
              <a:t>nii</a:t>
            </a:r>
            <a:endParaRPr lang="en-US" sz="2000" dirty="0">
              <a:solidFill>
                <a:srgbClr val="558ED5"/>
              </a:solidFill>
              <a:latin typeface="Calibri" pitchFamily="127" charset="0"/>
            </a:endParaRPr>
          </a:p>
        </p:txBody>
      </p:sp>
      <p:sp>
        <p:nvSpPr>
          <p:cNvPr id="36" name="TextBox 100"/>
          <p:cNvSpPr txBox="1">
            <a:spLocks noChangeArrowheads="1"/>
          </p:cNvSpPr>
          <p:nvPr/>
        </p:nvSpPr>
        <p:spPr bwMode="auto">
          <a:xfrm>
            <a:off x="2490835" y="5067300"/>
            <a:ext cx="1248534" cy="400110"/>
          </a:xfrm>
          <a:prstGeom prst="rect">
            <a:avLst/>
          </a:prstGeom>
          <a:noFill/>
          <a:ln w="9525">
            <a:noFill/>
            <a:miter lim="800000"/>
            <a:headEnd/>
            <a:tailEnd/>
          </a:ln>
        </p:spPr>
        <p:txBody>
          <a:bodyPr wrap="none">
            <a:prstTxWarp prst="textNoShape">
              <a:avLst/>
            </a:prstTxWarp>
            <a:spAutoFit/>
          </a:bodyPr>
          <a:lstStyle/>
          <a:p>
            <a:pPr algn="ctr"/>
            <a:r>
              <a:rPr lang="en-US" sz="2000" dirty="0" smtClean="0">
                <a:solidFill>
                  <a:srgbClr val="558ED5"/>
                </a:solidFill>
                <a:latin typeface="Calibri" pitchFamily="127" charset="0"/>
              </a:rPr>
              <a:t>run_01.nii</a:t>
            </a:r>
            <a:endParaRPr lang="en-US" sz="2000" dirty="0">
              <a:solidFill>
                <a:srgbClr val="558ED5"/>
              </a:solidFill>
              <a:latin typeface="Calibri" pitchFamily="127" charset="0"/>
            </a:endParaRPr>
          </a:p>
        </p:txBody>
      </p:sp>
      <p:cxnSp>
        <p:nvCxnSpPr>
          <p:cNvPr id="42" name="Straight Connector 41"/>
          <p:cNvCxnSpPr/>
          <p:nvPr/>
        </p:nvCxnSpPr>
        <p:spPr>
          <a:xfrm rot="5400000">
            <a:off x="3065462" y="4981576"/>
            <a:ext cx="1730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16200000" flipH="1">
            <a:off x="7473156" y="3953669"/>
            <a:ext cx="442912" cy="31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6934200" y="4191000"/>
            <a:ext cx="17526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6816725" y="4308476"/>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7" name="TextBox 79"/>
          <p:cNvSpPr txBox="1">
            <a:spLocks noChangeArrowheads="1"/>
          </p:cNvSpPr>
          <p:nvPr/>
        </p:nvSpPr>
        <p:spPr bwMode="auto">
          <a:xfrm>
            <a:off x="6472238" y="4343400"/>
            <a:ext cx="1071562" cy="457200"/>
          </a:xfrm>
          <a:prstGeom prst="rect">
            <a:avLst/>
          </a:prstGeom>
          <a:noFill/>
          <a:ln w="9525">
            <a:noFill/>
            <a:miter lim="800000"/>
            <a:headEnd/>
            <a:tailEnd/>
          </a:ln>
        </p:spPr>
        <p:txBody>
          <a:bodyPr wrap="none">
            <a:prstTxWarp prst="textNoShape">
              <a:avLst/>
            </a:prstTxWarp>
            <a:spAutoFit/>
          </a:bodyPr>
          <a:lstStyle/>
          <a:p>
            <a:r>
              <a:rPr lang="en-US" sz="2400" dirty="0">
                <a:solidFill>
                  <a:srgbClr val="FFFFFF"/>
                </a:solidFill>
                <a:latin typeface="Calibri" pitchFamily="127" charset="0"/>
              </a:rPr>
              <a:t>run_01</a:t>
            </a:r>
          </a:p>
        </p:txBody>
      </p:sp>
      <p:sp>
        <p:nvSpPr>
          <p:cNvPr id="48" name="TextBox 80"/>
          <p:cNvSpPr txBox="1">
            <a:spLocks noChangeArrowheads="1"/>
          </p:cNvSpPr>
          <p:nvPr/>
        </p:nvSpPr>
        <p:spPr bwMode="auto">
          <a:xfrm>
            <a:off x="8001000" y="4419600"/>
            <a:ext cx="1066800" cy="457200"/>
          </a:xfrm>
          <a:prstGeom prst="rect">
            <a:avLst/>
          </a:prstGeom>
          <a:noFill/>
          <a:ln w="9525">
            <a:noFill/>
            <a:miter lim="800000"/>
            <a:headEnd/>
            <a:tailEnd/>
          </a:ln>
        </p:spPr>
        <p:txBody>
          <a:bodyPr wrap="none">
            <a:prstTxWarp prst="textNoShape">
              <a:avLst/>
            </a:prstTxWarp>
            <a:spAutoFit/>
          </a:bodyPr>
          <a:lstStyle/>
          <a:p>
            <a:r>
              <a:rPr lang="en-US" sz="2400" dirty="0">
                <a:solidFill>
                  <a:srgbClr val="FFFFFF"/>
                </a:solidFill>
                <a:latin typeface="Calibri" pitchFamily="127" charset="0"/>
              </a:rPr>
              <a:t>run_##</a:t>
            </a:r>
          </a:p>
        </p:txBody>
      </p:sp>
      <p:cxnSp>
        <p:nvCxnSpPr>
          <p:cNvPr id="49" name="Straight Connector 48"/>
          <p:cNvCxnSpPr/>
          <p:nvPr/>
        </p:nvCxnSpPr>
        <p:spPr>
          <a:xfrm rot="5400000">
            <a:off x="8567738" y="4308475"/>
            <a:ext cx="2365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a:off x="6848475" y="4865688"/>
            <a:ext cx="1730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1" name="TextBox 100"/>
          <p:cNvSpPr txBox="1">
            <a:spLocks noChangeArrowheads="1"/>
          </p:cNvSpPr>
          <p:nvPr/>
        </p:nvSpPr>
        <p:spPr bwMode="auto">
          <a:xfrm>
            <a:off x="6400800" y="4953000"/>
            <a:ext cx="1248534" cy="400110"/>
          </a:xfrm>
          <a:prstGeom prst="rect">
            <a:avLst/>
          </a:prstGeom>
          <a:noFill/>
          <a:ln w="9525">
            <a:noFill/>
            <a:miter lim="800000"/>
            <a:headEnd/>
            <a:tailEnd/>
          </a:ln>
        </p:spPr>
        <p:txBody>
          <a:bodyPr wrap="none">
            <a:prstTxWarp prst="textNoShape">
              <a:avLst/>
            </a:prstTxWarp>
            <a:spAutoFit/>
          </a:bodyPr>
          <a:lstStyle/>
          <a:p>
            <a:pPr algn="ctr"/>
            <a:r>
              <a:rPr lang="en-US" sz="2000" dirty="0" smtClean="0">
                <a:solidFill>
                  <a:srgbClr val="558ED5"/>
                </a:solidFill>
                <a:latin typeface="Calibri" pitchFamily="127" charset="0"/>
              </a:rPr>
              <a:t>run_01.nii</a:t>
            </a:r>
            <a:endParaRPr lang="en-US" sz="2000" dirty="0">
              <a:solidFill>
                <a:srgbClr val="558ED5"/>
              </a:solidFill>
              <a:latin typeface="Calibri" pitchFamily="127" charset="0"/>
            </a:endParaRPr>
          </a:p>
        </p:txBody>
      </p:sp>
      <p:sp>
        <p:nvSpPr>
          <p:cNvPr id="9" name="TextBox 8"/>
          <p:cNvSpPr txBox="1"/>
          <p:nvPr/>
        </p:nvSpPr>
        <p:spPr>
          <a:xfrm>
            <a:off x="332497" y="5867400"/>
            <a:ext cx="8367025" cy="646331"/>
          </a:xfrm>
          <a:prstGeom prst="rect">
            <a:avLst/>
          </a:prstGeom>
          <a:noFill/>
        </p:spPr>
        <p:txBody>
          <a:bodyPr wrap="square" rtlCol="0">
            <a:spAutoFit/>
          </a:bodyPr>
          <a:lstStyle/>
          <a:p>
            <a:r>
              <a:rPr lang="en-US" dirty="0" smtClean="0">
                <a:solidFill>
                  <a:schemeClr val="bg1"/>
                </a:solidFill>
              </a:rPr>
              <a:t>Note: All example commands will use this directory structure and are executed while at the directory </a:t>
            </a:r>
            <a:r>
              <a:rPr lang="en-US" dirty="0" err="1" smtClean="0">
                <a:solidFill>
                  <a:schemeClr val="bg1"/>
                </a:solidFill>
              </a:rPr>
              <a:t>Experiment_Name</a:t>
            </a:r>
            <a:r>
              <a:rPr lang="en-US" dirty="0" smtClean="0">
                <a:solidFill>
                  <a:schemeClr val="bg1"/>
                </a:solidFill>
              </a:rPr>
              <a:t> in a Unix shell.</a:t>
            </a:r>
            <a:endParaRPr lang="en-US" dirty="0">
              <a:solidFill>
                <a:schemeClr val="bg1"/>
              </a:solidFill>
            </a:endParaRPr>
          </a:p>
        </p:txBody>
      </p:sp>
    </p:spTree>
    <p:extLst>
      <p:ext uri="{BB962C8B-B14F-4D97-AF65-F5344CB8AC3E}">
        <p14:creationId xmlns:p14="http://schemas.microsoft.com/office/powerpoint/2010/main" val="894841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5738" y="41275"/>
            <a:ext cx="8772525" cy="803275"/>
          </a:xfrm>
        </p:spPr>
        <p:txBody>
          <a:bodyPr anchor="ctr" anchorCtr="0">
            <a:normAutofit/>
          </a:bodyPr>
          <a:lstStyle/>
          <a:p>
            <a:r>
              <a:rPr lang="en-US" sz="4000" dirty="0" smtClean="0">
                <a:solidFill>
                  <a:srgbClr val="FFDB2D"/>
                </a:solidFill>
                <a:latin typeface="Arial" pitchFamily="127" charset="0"/>
              </a:rPr>
              <a:t>Directory Structure – After Processing</a:t>
            </a:r>
          </a:p>
        </p:txBody>
      </p:sp>
      <p:sp>
        <p:nvSpPr>
          <p:cNvPr id="103427" name="TextBox 4"/>
          <p:cNvSpPr txBox="1">
            <a:spLocks noChangeArrowheads="1"/>
          </p:cNvSpPr>
          <p:nvPr/>
        </p:nvSpPr>
        <p:spPr bwMode="auto">
          <a:xfrm>
            <a:off x="3558382" y="1476375"/>
            <a:ext cx="1516062" cy="457200"/>
          </a:xfrm>
          <a:prstGeom prst="rect">
            <a:avLst/>
          </a:prstGeom>
          <a:noFill/>
          <a:ln w="9525">
            <a:noFill/>
            <a:miter lim="800000"/>
            <a:headEnd/>
            <a:tailEnd/>
          </a:ln>
        </p:spPr>
        <p:txBody>
          <a:bodyPr wrap="none">
            <a:prstTxWarp prst="textNoShape">
              <a:avLst/>
            </a:prstTxWarp>
            <a:spAutoFit/>
          </a:bodyPr>
          <a:lstStyle/>
          <a:p>
            <a:r>
              <a:rPr lang="en-US" sz="2400" dirty="0" err="1">
                <a:solidFill>
                  <a:srgbClr val="FFFFFF"/>
                </a:solidFill>
                <a:latin typeface="Calibri" pitchFamily="127" charset="0"/>
              </a:rPr>
              <a:t>Subject_ID</a:t>
            </a:r>
            <a:endParaRPr lang="en-US" sz="2400" dirty="0">
              <a:solidFill>
                <a:srgbClr val="FFFFFF"/>
              </a:solidFill>
              <a:latin typeface="Calibri" pitchFamily="127" charset="0"/>
            </a:endParaRPr>
          </a:p>
        </p:txBody>
      </p:sp>
      <p:cxnSp>
        <p:nvCxnSpPr>
          <p:cNvPr id="33" name="Straight Connector 32"/>
          <p:cNvCxnSpPr/>
          <p:nvPr/>
        </p:nvCxnSpPr>
        <p:spPr>
          <a:xfrm rot="5400000">
            <a:off x="4133850" y="2060575"/>
            <a:ext cx="3762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757238" y="2249488"/>
            <a:ext cx="3564731" cy="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643732" y="2361406"/>
            <a:ext cx="228600"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4200525" y="2355850"/>
            <a:ext cx="2365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35" name="TextBox 57"/>
          <p:cNvSpPr txBox="1">
            <a:spLocks noChangeArrowheads="1"/>
          </p:cNvSpPr>
          <p:nvPr/>
        </p:nvSpPr>
        <p:spPr bwMode="auto">
          <a:xfrm>
            <a:off x="185738" y="2451100"/>
            <a:ext cx="128111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anatomy</a:t>
            </a:r>
          </a:p>
        </p:txBody>
      </p:sp>
      <p:sp>
        <p:nvSpPr>
          <p:cNvPr id="103437" name="TextBox 59"/>
          <p:cNvSpPr txBox="1">
            <a:spLocks noChangeArrowheads="1"/>
          </p:cNvSpPr>
          <p:nvPr/>
        </p:nvSpPr>
        <p:spPr bwMode="auto">
          <a:xfrm>
            <a:off x="4019550" y="2438400"/>
            <a:ext cx="727075"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func</a:t>
            </a:r>
          </a:p>
        </p:txBody>
      </p:sp>
      <p:sp>
        <p:nvSpPr>
          <p:cNvPr id="63" name="TextBox 62"/>
          <p:cNvSpPr txBox="1"/>
          <p:nvPr/>
        </p:nvSpPr>
        <p:spPr>
          <a:xfrm>
            <a:off x="57118" y="3114675"/>
            <a:ext cx="1398652" cy="646331"/>
          </a:xfrm>
          <a:prstGeom prst="rect">
            <a:avLst/>
          </a:prstGeom>
          <a:noFill/>
        </p:spPr>
        <p:txBody>
          <a:bodyPr wrap="none">
            <a:spAutoFit/>
          </a:bodyPr>
          <a:lstStyle/>
          <a:p>
            <a:pPr algn="ctr" fontAlgn="auto">
              <a:spcBef>
                <a:spcPts val="0"/>
              </a:spcBef>
              <a:spcAft>
                <a:spcPts val="0"/>
              </a:spcAft>
              <a:defRPr/>
            </a:pPr>
            <a:r>
              <a:rPr lang="en-US" dirty="0">
                <a:solidFill>
                  <a:srgbClr val="CCFFCC"/>
                </a:solidFill>
                <a:latin typeface="+mn-lt"/>
                <a:ea typeface="+mn-ea"/>
                <a:cs typeface="+mn-cs"/>
              </a:rPr>
              <a:t>t1spgr.nii</a:t>
            </a:r>
          </a:p>
          <a:p>
            <a:pPr algn="ctr" fontAlgn="auto">
              <a:spcBef>
                <a:spcPts val="0"/>
              </a:spcBef>
              <a:spcAft>
                <a:spcPts val="0"/>
              </a:spcAft>
              <a:defRPr/>
            </a:pPr>
            <a:r>
              <a:rPr lang="en-US" dirty="0" smtClean="0">
                <a:solidFill>
                  <a:srgbClr val="CCFFCC"/>
                </a:solidFill>
                <a:latin typeface="+mn-lt"/>
                <a:ea typeface="+mn-ea"/>
                <a:cs typeface="+mn-cs"/>
              </a:rPr>
              <a:t>t1overlay.nii</a:t>
            </a:r>
            <a:endParaRPr lang="en-US" dirty="0">
              <a:solidFill>
                <a:srgbClr val="CCFFCC"/>
              </a:solidFill>
              <a:latin typeface="+mn-lt"/>
              <a:ea typeface="+mn-ea"/>
              <a:cs typeface="+mn-cs"/>
            </a:endParaRPr>
          </a:p>
        </p:txBody>
      </p:sp>
      <p:cxnSp>
        <p:nvCxnSpPr>
          <p:cNvPr id="65" name="Straight Connector 64"/>
          <p:cNvCxnSpPr/>
          <p:nvPr/>
        </p:nvCxnSpPr>
        <p:spPr>
          <a:xfrm rot="16200000" flipH="1">
            <a:off x="4098132" y="3132931"/>
            <a:ext cx="442912" cy="31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0800000">
            <a:off x="2911475" y="3344863"/>
            <a:ext cx="4887913" cy="1111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4200525" y="3462338"/>
            <a:ext cx="236537"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5400000">
            <a:off x="5481638" y="3462338"/>
            <a:ext cx="2365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a:off x="2795588" y="3457575"/>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46" name="TextBox 78"/>
          <p:cNvSpPr txBox="1">
            <a:spLocks noChangeArrowheads="1"/>
          </p:cNvSpPr>
          <p:nvPr/>
        </p:nvSpPr>
        <p:spPr bwMode="auto">
          <a:xfrm>
            <a:off x="3775075" y="3576638"/>
            <a:ext cx="1071563"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run_02</a:t>
            </a:r>
          </a:p>
        </p:txBody>
      </p:sp>
      <p:sp>
        <p:nvSpPr>
          <p:cNvPr id="103447" name="TextBox 79"/>
          <p:cNvSpPr txBox="1">
            <a:spLocks noChangeArrowheads="1"/>
          </p:cNvSpPr>
          <p:nvPr/>
        </p:nvSpPr>
        <p:spPr bwMode="auto">
          <a:xfrm>
            <a:off x="2373313" y="3605213"/>
            <a:ext cx="1071562"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run_01</a:t>
            </a:r>
          </a:p>
        </p:txBody>
      </p:sp>
      <p:sp>
        <p:nvSpPr>
          <p:cNvPr id="103448" name="TextBox 80"/>
          <p:cNvSpPr txBox="1">
            <a:spLocks noChangeArrowheads="1"/>
          </p:cNvSpPr>
          <p:nvPr/>
        </p:nvSpPr>
        <p:spPr bwMode="auto">
          <a:xfrm>
            <a:off x="5151438" y="3576638"/>
            <a:ext cx="1066800" cy="457200"/>
          </a:xfrm>
          <a:prstGeom prst="rect">
            <a:avLst/>
          </a:prstGeom>
          <a:noFill/>
          <a:ln w="9525">
            <a:noFill/>
            <a:miter lim="800000"/>
            <a:headEnd/>
            <a:tailEnd/>
          </a:ln>
        </p:spPr>
        <p:txBody>
          <a:bodyPr wrap="none">
            <a:prstTxWarp prst="textNoShape">
              <a:avLst/>
            </a:prstTxWarp>
            <a:spAutoFit/>
          </a:bodyPr>
          <a:lstStyle/>
          <a:p>
            <a:r>
              <a:rPr lang="en-US" sz="2400">
                <a:solidFill>
                  <a:srgbClr val="FFFFFF"/>
                </a:solidFill>
                <a:latin typeface="Calibri" pitchFamily="127" charset="0"/>
              </a:rPr>
              <a:t>run_##</a:t>
            </a:r>
          </a:p>
        </p:txBody>
      </p:sp>
      <p:cxnSp>
        <p:nvCxnSpPr>
          <p:cNvPr id="98" name="Straight Connector 97"/>
          <p:cNvCxnSpPr/>
          <p:nvPr/>
        </p:nvCxnSpPr>
        <p:spPr>
          <a:xfrm rot="5400000">
            <a:off x="4230688" y="4154488"/>
            <a:ext cx="1730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5400000">
            <a:off x="642144" y="3013869"/>
            <a:ext cx="2286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51" name="TextBox 100"/>
          <p:cNvSpPr txBox="1">
            <a:spLocks noChangeArrowheads="1"/>
          </p:cNvSpPr>
          <p:nvPr/>
        </p:nvSpPr>
        <p:spPr bwMode="auto">
          <a:xfrm>
            <a:off x="2806700" y="4243388"/>
            <a:ext cx="3021013" cy="1739900"/>
          </a:xfrm>
          <a:prstGeom prst="rect">
            <a:avLst/>
          </a:prstGeom>
          <a:noFill/>
          <a:ln w="9525">
            <a:noFill/>
            <a:miter lim="800000"/>
            <a:headEnd/>
            <a:tailEnd/>
          </a:ln>
        </p:spPr>
        <p:txBody>
          <a:bodyPr wrap="none">
            <a:prstTxWarp prst="textNoShape">
              <a:avLst/>
            </a:prstTxWarp>
            <a:spAutoFit/>
          </a:bodyPr>
          <a:lstStyle/>
          <a:p>
            <a:pPr algn="ctr"/>
            <a:r>
              <a:rPr lang="en-US" dirty="0">
                <a:solidFill>
                  <a:srgbClr val="558ED5"/>
                </a:solidFill>
                <a:latin typeface="Calibri" pitchFamily="127" charset="0"/>
              </a:rPr>
              <a:t>run_02.nii</a:t>
            </a:r>
          </a:p>
          <a:p>
            <a:pPr algn="ctr"/>
            <a:r>
              <a:rPr lang="en-US" dirty="0">
                <a:solidFill>
                  <a:srgbClr val="558ED5"/>
                </a:solidFill>
                <a:latin typeface="Calibri" pitchFamily="127" charset="0"/>
              </a:rPr>
              <a:t>(rarun_02.nii or raprun_02.nii)</a:t>
            </a:r>
          </a:p>
          <a:p>
            <a:pPr algn="ctr"/>
            <a:r>
              <a:rPr lang="en-US" dirty="0">
                <a:solidFill>
                  <a:srgbClr val="FF0000"/>
                </a:solidFill>
                <a:latin typeface="Calibri" pitchFamily="127" charset="0"/>
              </a:rPr>
              <a:t>arun_02.nii</a:t>
            </a:r>
          </a:p>
          <a:p>
            <a:pPr algn="ctr"/>
            <a:r>
              <a:rPr lang="en-US" dirty="0">
                <a:solidFill>
                  <a:srgbClr val="FF0000"/>
                </a:solidFill>
                <a:latin typeface="Calibri" pitchFamily="127" charset="0"/>
              </a:rPr>
              <a:t>rarun_02.nii</a:t>
            </a:r>
          </a:p>
          <a:p>
            <a:pPr algn="ctr"/>
            <a:r>
              <a:rPr lang="en-US" dirty="0">
                <a:solidFill>
                  <a:srgbClr val="FF0000"/>
                </a:solidFill>
                <a:latin typeface="Calibri" pitchFamily="127" charset="0"/>
              </a:rPr>
              <a:t>w1mm_rarun_02.nii</a:t>
            </a:r>
          </a:p>
          <a:p>
            <a:pPr algn="ctr"/>
            <a:r>
              <a:rPr lang="en-US" dirty="0">
                <a:solidFill>
                  <a:srgbClr val="FF0000"/>
                </a:solidFill>
                <a:latin typeface="Calibri" pitchFamily="127" charset="0"/>
              </a:rPr>
              <a:t>sw1mm_rarun_02.nii</a:t>
            </a:r>
          </a:p>
        </p:txBody>
      </p:sp>
      <p:cxnSp>
        <p:nvCxnSpPr>
          <p:cNvPr id="42" name="Straight Connector 41"/>
          <p:cNvCxnSpPr/>
          <p:nvPr/>
        </p:nvCxnSpPr>
        <p:spPr>
          <a:xfrm rot="5400000">
            <a:off x="7669213" y="3473450"/>
            <a:ext cx="236538"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53" name="TextBox 42"/>
          <p:cNvSpPr txBox="1">
            <a:spLocks noChangeArrowheads="1"/>
          </p:cNvSpPr>
          <p:nvPr/>
        </p:nvSpPr>
        <p:spPr bwMode="auto">
          <a:xfrm>
            <a:off x="7331075" y="3576638"/>
            <a:ext cx="1003300" cy="457200"/>
          </a:xfrm>
          <a:prstGeom prst="rect">
            <a:avLst/>
          </a:prstGeom>
          <a:noFill/>
          <a:ln w="9525">
            <a:noFill/>
            <a:miter lim="800000"/>
            <a:headEnd/>
            <a:tailEnd/>
          </a:ln>
        </p:spPr>
        <p:txBody>
          <a:bodyPr wrap="none">
            <a:prstTxWarp prst="textNoShape">
              <a:avLst/>
            </a:prstTxWarp>
            <a:spAutoFit/>
          </a:bodyPr>
          <a:lstStyle/>
          <a:p>
            <a:r>
              <a:rPr lang="en-US" sz="2400" dirty="0" err="1">
                <a:solidFill>
                  <a:srgbClr val="FF0000"/>
                </a:solidFill>
                <a:latin typeface="Calibri" pitchFamily="127" charset="0"/>
              </a:rPr>
              <a:t>coReg</a:t>
            </a:r>
            <a:r>
              <a:rPr lang="en-US" sz="2400" dirty="0">
                <a:solidFill>
                  <a:srgbClr val="FF0000"/>
                </a:solidFill>
                <a:latin typeface="Calibri" pitchFamily="127" charset="0"/>
              </a:rPr>
              <a:t> </a:t>
            </a:r>
          </a:p>
        </p:txBody>
      </p:sp>
      <p:cxnSp>
        <p:nvCxnSpPr>
          <p:cNvPr id="44" name="Straight Connector 43"/>
          <p:cNvCxnSpPr/>
          <p:nvPr/>
        </p:nvCxnSpPr>
        <p:spPr>
          <a:xfrm rot="10800000">
            <a:off x="7259638" y="4268788"/>
            <a:ext cx="12017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7667625" y="4156075"/>
            <a:ext cx="236538"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a:off x="7154863" y="4386263"/>
            <a:ext cx="2365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a:off x="8329613" y="4389438"/>
            <a:ext cx="236537"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58" name="TextBox 48"/>
          <p:cNvSpPr txBox="1">
            <a:spLocks noChangeArrowheads="1"/>
          </p:cNvSpPr>
          <p:nvPr/>
        </p:nvSpPr>
        <p:spPr bwMode="auto">
          <a:xfrm>
            <a:off x="6518275" y="4483100"/>
            <a:ext cx="1341438" cy="641350"/>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latin typeface="Calibri" pitchFamily="127" charset="0"/>
              </a:rPr>
              <a:t>t1spgr.nii</a:t>
            </a:r>
          </a:p>
          <a:p>
            <a:pPr algn="ctr"/>
            <a:r>
              <a:rPr lang="en-US">
                <a:solidFill>
                  <a:srgbClr val="FF0000"/>
                </a:solidFill>
                <a:latin typeface="Calibri" pitchFamily="127" charset="0"/>
              </a:rPr>
              <a:t>t1overlay.nii</a:t>
            </a:r>
          </a:p>
        </p:txBody>
      </p:sp>
      <p:sp>
        <p:nvSpPr>
          <p:cNvPr id="103459" name="TextBox 49"/>
          <p:cNvSpPr txBox="1">
            <a:spLocks noChangeArrowheads="1"/>
          </p:cNvSpPr>
          <p:nvPr/>
        </p:nvSpPr>
        <p:spPr bwMode="auto">
          <a:xfrm>
            <a:off x="7951788" y="4508500"/>
            <a:ext cx="1006475" cy="457200"/>
          </a:xfrm>
          <a:prstGeom prst="rect">
            <a:avLst/>
          </a:prstGeom>
          <a:noFill/>
          <a:ln w="9525">
            <a:noFill/>
            <a:miter lim="800000"/>
            <a:headEnd/>
            <a:tailEnd/>
          </a:ln>
        </p:spPr>
        <p:txBody>
          <a:bodyPr wrap="none">
            <a:prstTxWarp prst="textNoShape">
              <a:avLst/>
            </a:prstTxWarp>
            <a:spAutoFit/>
          </a:bodyPr>
          <a:lstStyle/>
          <a:p>
            <a:r>
              <a:rPr lang="en-US" sz="2400">
                <a:solidFill>
                  <a:srgbClr val="FF0000"/>
                </a:solidFill>
                <a:latin typeface="Calibri" pitchFamily="127" charset="0"/>
              </a:rPr>
              <a:t>VBM8 </a:t>
            </a:r>
          </a:p>
        </p:txBody>
      </p:sp>
      <p:cxnSp>
        <p:nvCxnSpPr>
          <p:cNvPr id="51" name="Straight Connector 50"/>
          <p:cNvCxnSpPr/>
          <p:nvPr/>
        </p:nvCxnSpPr>
        <p:spPr>
          <a:xfrm rot="5400000">
            <a:off x="8170069" y="5247482"/>
            <a:ext cx="5540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3461" name="TextBox 51"/>
          <p:cNvSpPr txBox="1">
            <a:spLocks noChangeArrowheads="1"/>
          </p:cNvSpPr>
          <p:nvPr/>
        </p:nvSpPr>
        <p:spPr bwMode="auto">
          <a:xfrm>
            <a:off x="6813550" y="5524500"/>
            <a:ext cx="2274888" cy="1190625"/>
          </a:xfrm>
          <a:prstGeom prst="rect">
            <a:avLst/>
          </a:prstGeom>
          <a:noFill/>
          <a:ln w="9525">
            <a:noFill/>
            <a:miter lim="800000"/>
            <a:headEnd/>
            <a:tailEnd/>
          </a:ln>
        </p:spPr>
        <p:txBody>
          <a:bodyPr>
            <a:prstTxWarp prst="textNoShape">
              <a:avLst/>
            </a:prstTxWarp>
            <a:spAutoFit/>
          </a:bodyPr>
          <a:lstStyle/>
          <a:p>
            <a:pPr algn="ctr"/>
            <a:r>
              <a:rPr lang="en-US" dirty="0" smtClean="0">
                <a:solidFill>
                  <a:srgbClr val="FF0000"/>
                </a:solidFill>
                <a:latin typeface="Calibri" pitchFamily="127" charset="0"/>
              </a:rPr>
              <a:t>w3mm_t1spgr.nii</a:t>
            </a:r>
            <a:endParaRPr lang="en-US" dirty="0">
              <a:solidFill>
                <a:srgbClr val="FF0000"/>
              </a:solidFill>
              <a:latin typeface="Calibri" pitchFamily="127" charset="0"/>
            </a:endParaRPr>
          </a:p>
          <a:p>
            <a:pPr algn="ctr"/>
            <a:r>
              <a:rPr lang="en-US" dirty="0">
                <a:solidFill>
                  <a:srgbClr val="FF0000"/>
                </a:solidFill>
                <a:latin typeface="Calibri" pitchFamily="127" charset="0"/>
              </a:rPr>
              <a:t>y_rt1spgr.nii</a:t>
            </a:r>
          </a:p>
          <a:p>
            <a:pPr algn="ctr"/>
            <a:r>
              <a:rPr lang="en-US" dirty="0">
                <a:solidFill>
                  <a:srgbClr val="FF0000"/>
                </a:solidFill>
                <a:latin typeface="Calibri" pitchFamily="127" charset="0"/>
              </a:rPr>
              <a:t>(other DARTEL output)</a:t>
            </a:r>
          </a:p>
        </p:txBody>
      </p:sp>
      <p:sp>
        <p:nvSpPr>
          <p:cNvPr id="43" name="TextBox 3"/>
          <p:cNvSpPr txBox="1">
            <a:spLocks noChangeArrowheads="1"/>
          </p:cNvSpPr>
          <p:nvPr/>
        </p:nvSpPr>
        <p:spPr bwMode="auto">
          <a:xfrm>
            <a:off x="3072606" y="844550"/>
            <a:ext cx="2500313" cy="457200"/>
          </a:xfrm>
          <a:prstGeom prst="rect">
            <a:avLst/>
          </a:prstGeom>
          <a:noFill/>
          <a:ln w="9525">
            <a:noFill/>
            <a:miter lim="800000"/>
            <a:headEnd/>
            <a:tailEnd/>
          </a:ln>
        </p:spPr>
        <p:txBody>
          <a:bodyPr wrap="none">
            <a:prstTxWarp prst="textNoShape">
              <a:avLst/>
            </a:prstTxWarp>
            <a:spAutoFit/>
          </a:bodyPr>
          <a:lstStyle/>
          <a:p>
            <a:r>
              <a:rPr lang="en-US" sz="2400" dirty="0" err="1">
                <a:solidFill>
                  <a:srgbClr val="FFFFFF"/>
                </a:solidFill>
                <a:latin typeface="Calibri" pitchFamily="127" charset="0"/>
              </a:rPr>
              <a:t>Experiment_Name</a:t>
            </a:r>
            <a:endParaRPr lang="en-US" sz="2400" dirty="0">
              <a:solidFill>
                <a:srgbClr val="FFFFFF"/>
              </a:solidFill>
              <a:latin typeface="Calibri" pitchFamily="127" charset="0"/>
            </a:endParaRPr>
          </a:p>
        </p:txBody>
      </p:sp>
      <p:cxnSp>
        <p:nvCxnSpPr>
          <p:cNvPr id="45" name="Straight Connector 44"/>
          <p:cNvCxnSpPr/>
          <p:nvPr/>
        </p:nvCxnSpPr>
        <p:spPr>
          <a:xfrm rot="16200000" flipH="1">
            <a:off x="4137025" y="1452565"/>
            <a:ext cx="364334" cy="714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10800000" flipV="1">
            <a:off x="990601" y="1476375"/>
            <a:ext cx="666115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rot="5400000">
            <a:off x="7537451" y="1589087"/>
            <a:ext cx="227013"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8" name="TextBox 42"/>
          <p:cNvSpPr txBox="1">
            <a:spLocks noChangeArrowheads="1"/>
          </p:cNvSpPr>
          <p:nvPr/>
        </p:nvSpPr>
        <p:spPr bwMode="auto">
          <a:xfrm>
            <a:off x="6704532" y="1601142"/>
            <a:ext cx="1891263" cy="461665"/>
          </a:xfrm>
          <a:prstGeom prst="rect">
            <a:avLst/>
          </a:prstGeom>
          <a:noFill/>
          <a:ln w="9525">
            <a:noFill/>
            <a:miter lim="800000"/>
            <a:headEnd/>
            <a:tailEnd/>
          </a:ln>
        </p:spPr>
        <p:txBody>
          <a:bodyPr wrap="none">
            <a:prstTxWarp prst="textNoShape">
              <a:avLst/>
            </a:prstTxWarp>
            <a:spAutoFit/>
          </a:bodyPr>
          <a:lstStyle/>
          <a:p>
            <a:r>
              <a:rPr lang="en-US" sz="2400" dirty="0" err="1" smtClean="0">
                <a:solidFill>
                  <a:srgbClr val="FF0000"/>
                </a:solidFill>
                <a:latin typeface="Calibri" pitchFamily="127" charset="0"/>
              </a:rPr>
              <a:t>matlabScripts</a:t>
            </a:r>
            <a:r>
              <a:rPr lang="en-US" sz="2400" dirty="0" smtClean="0">
                <a:solidFill>
                  <a:srgbClr val="FF0000"/>
                </a:solidFill>
                <a:latin typeface="Calibri" pitchFamily="127" charset="0"/>
              </a:rPr>
              <a:t> </a:t>
            </a:r>
            <a:endParaRPr lang="en-US" sz="2400" dirty="0">
              <a:solidFill>
                <a:srgbClr val="FF0000"/>
              </a:solidFill>
              <a:latin typeface="Calibri" pitchFamily="127" charset="0"/>
            </a:endParaRPr>
          </a:p>
        </p:txBody>
      </p:sp>
      <p:sp>
        <p:nvSpPr>
          <p:cNvPr id="59" name="TextBox 4"/>
          <p:cNvSpPr txBox="1">
            <a:spLocks noChangeArrowheads="1"/>
          </p:cNvSpPr>
          <p:nvPr/>
        </p:nvSpPr>
        <p:spPr bwMode="auto">
          <a:xfrm>
            <a:off x="232570" y="1528764"/>
            <a:ext cx="1516062" cy="457200"/>
          </a:xfrm>
          <a:prstGeom prst="rect">
            <a:avLst/>
          </a:prstGeom>
          <a:noFill/>
          <a:ln w="9525">
            <a:noFill/>
            <a:miter lim="800000"/>
            <a:headEnd/>
            <a:tailEnd/>
          </a:ln>
        </p:spPr>
        <p:txBody>
          <a:bodyPr wrap="none">
            <a:prstTxWarp prst="textNoShape">
              <a:avLst/>
            </a:prstTxWarp>
            <a:spAutoFit/>
          </a:bodyPr>
          <a:lstStyle/>
          <a:p>
            <a:r>
              <a:rPr lang="en-US" sz="2400" dirty="0" err="1">
                <a:solidFill>
                  <a:srgbClr val="FFFFFF"/>
                </a:solidFill>
                <a:latin typeface="Calibri" pitchFamily="127" charset="0"/>
              </a:rPr>
              <a:t>Subject_ID</a:t>
            </a:r>
            <a:endParaRPr lang="en-US" sz="2400" dirty="0">
              <a:solidFill>
                <a:srgbClr val="FFFFFF"/>
              </a:solidFill>
              <a:latin typeface="Calibri" pitchFamily="127" charset="0"/>
            </a:endParaRPr>
          </a:p>
        </p:txBody>
      </p:sp>
      <p:cxnSp>
        <p:nvCxnSpPr>
          <p:cNvPr id="60" name="Straight Connector 59"/>
          <p:cNvCxnSpPr/>
          <p:nvPr/>
        </p:nvCxnSpPr>
        <p:spPr>
          <a:xfrm rot="5400000">
            <a:off x="877094" y="1574009"/>
            <a:ext cx="228600" cy="158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754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a:xfrm>
            <a:off x="838200" y="1166813"/>
            <a:ext cx="7467600" cy="1804987"/>
          </a:xfrm>
        </p:spPr>
        <p:txBody>
          <a:bodyPr/>
          <a:lstStyle/>
          <a:p>
            <a:pPr marL="0" indent="0">
              <a:buNone/>
            </a:pPr>
            <a:r>
              <a:rPr lang="en-US" sz="1600" dirty="0" smtClean="0"/>
              <a:t>When a process is run, the command will automatically configure a “job” by writing a </a:t>
            </a:r>
            <a:r>
              <a:rPr lang="en-US" sz="1600" dirty="0" err="1" smtClean="0"/>
              <a:t>shellscript</a:t>
            </a:r>
            <a:r>
              <a:rPr lang="en-US" sz="1600" dirty="0" smtClean="0"/>
              <a:t> file and as needed a </a:t>
            </a:r>
            <a:r>
              <a:rPr lang="en-US" sz="1600" dirty="0" err="1" smtClean="0"/>
              <a:t>matlab</a:t>
            </a:r>
            <a:r>
              <a:rPr lang="en-US" sz="1600" dirty="0" smtClean="0"/>
              <a:t> script file.  These files will be created in a directory specified by the name for the command being issued and then further segregated by the year and month.  The “job” files have names that are based on the command issued, the date,/time, the user and the computer node.  Once the command completes building the process it will launch into the background for execution, releasing the interactive terminal.</a:t>
            </a:r>
            <a:endParaRPr lang="en-US" sz="1600" dirty="0"/>
          </a:p>
        </p:txBody>
      </p:sp>
      <p:sp>
        <p:nvSpPr>
          <p:cNvPr id="4" name="Date Placeholder 3"/>
          <p:cNvSpPr>
            <a:spLocks noGrp="1"/>
          </p:cNvSpPr>
          <p:nvPr>
            <p:ph type="dt" sz="half" idx="10"/>
          </p:nvPr>
        </p:nvSpPr>
        <p:spPr/>
        <p:txBody>
          <a:bodyPr/>
          <a:lstStyle/>
          <a:p>
            <a:pPr>
              <a:defRPr/>
            </a:pPr>
            <a:r>
              <a:rPr lang="en-US" smtClean="0">
                <a:solidFill>
                  <a:prstClr val="black"/>
                </a:solidFill>
              </a:rPr>
              <a:t>6/1/12</a:t>
            </a:r>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fMRI</a:t>
            </a:r>
            <a:endParaRPr lang="en-US">
              <a:solidFill>
                <a:prstClr val="black"/>
              </a:solidFill>
            </a:endParaRPr>
          </a:p>
        </p:txBody>
      </p:sp>
      <p:sp>
        <p:nvSpPr>
          <p:cNvPr id="6" name="Rectangle 5"/>
          <p:cNvSpPr/>
          <p:nvPr/>
        </p:nvSpPr>
        <p:spPr>
          <a:xfrm>
            <a:off x="838200" y="3429000"/>
            <a:ext cx="1981200" cy="381000"/>
          </a:xfrm>
          <a:prstGeom prst="rect">
            <a:avLst/>
          </a:prstGeom>
          <a:solidFill>
            <a:srgbClr val="FC5B1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t>matlabScripts</a:t>
            </a:r>
            <a:endParaRPr lang="en-US" sz="2200" dirty="0" smtClean="0"/>
          </a:p>
        </p:txBody>
      </p:sp>
      <p:sp>
        <p:nvSpPr>
          <p:cNvPr id="7" name="Rectangle 6"/>
          <p:cNvSpPr/>
          <p:nvPr/>
        </p:nvSpPr>
        <p:spPr>
          <a:xfrm>
            <a:off x="1371600" y="3962400"/>
            <a:ext cx="1981200" cy="381000"/>
          </a:xfrm>
          <a:prstGeom prst="rect">
            <a:avLst/>
          </a:prstGeom>
          <a:solidFill>
            <a:srgbClr val="FC5B1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spm8Batch</a:t>
            </a:r>
          </a:p>
        </p:txBody>
      </p:sp>
      <p:sp>
        <p:nvSpPr>
          <p:cNvPr id="8" name="Rectangle 7"/>
          <p:cNvSpPr/>
          <p:nvPr/>
        </p:nvSpPr>
        <p:spPr>
          <a:xfrm>
            <a:off x="2057400" y="4495800"/>
            <a:ext cx="1981200" cy="381000"/>
          </a:xfrm>
          <a:prstGeom prst="rect">
            <a:avLst/>
          </a:prstGeom>
          <a:solidFill>
            <a:srgbClr val="FC5B1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t>coregOverlay</a:t>
            </a:r>
            <a:endParaRPr lang="en-US" sz="2200" dirty="0" smtClean="0"/>
          </a:p>
        </p:txBody>
      </p:sp>
      <p:sp>
        <p:nvSpPr>
          <p:cNvPr id="9" name="Rectangle 8"/>
          <p:cNvSpPr/>
          <p:nvPr/>
        </p:nvSpPr>
        <p:spPr>
          <a:xfrm>
            <a:off x="2590800" y="5029200"/>
            <a:ext cx="1883229" cy="381000"/>
          </a:xfrm>
          <a:prstGeom prst="rect">
            <a:avLst/>
          </a:prstGeom>
          <a:solidFill>
            <a:srgbClr val="FC5B1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2012_07</a:t>
            </a:r>
          </a:p>
        </p:txBody>
      </p:sp>
      <p:sp>
        <p:nvSpPr>
          <p:cNvPr id="10" name="TextBox 9"/>
          <p:cNvSpPr txBox="1"/>
          <p:nvPr/>
        </p:nvSpPr>
        <p:spPr>
          <a:xfrm>
            <a:off x="304800" y="2971800"/>
            <a:ext cx="1828800" cy="369332"/>
          </a:xfrm>
          <a:prstGeom prst="rect">
            <a:avLst/>
          </a:prstGeom>
          <a:noFill/>
        </p:spPr>
        <p:txBody>
          <a:bodyPr wrap="square" rtlCol="0">
            <a:spAutoFit/>
          </a:bodyPr>
          <a:lstStyle/>
          <a:p>
            <a:r>
              <a:rPr lang="en-US" dirty="0" smtClean="0">
                <a:solidFill>
                  <a:schemeClr val="bg1"/>
                </a:solidFill>
              </a:rPr>
              <a:t>Example:</a:t>
            </a:r>
            <a:endParaRPr lang="en-US" dirty="0">
              <a:solidFill>
                <a:schemeClr val="bg1"/>
              </a:solidFill>
            </a:endParaRPr>
          </a:p>
        </p:txBody>
      </p:sp>
      <p:sp>
        <p:nvSpPr>
          <p:cNvPr id="12" name="TextBox 11"/>
          <p:cNvSpPr txBox="1"/>
          <p:nvPr/>
        </p:nvSpPr>
        <p:spPr>
          <a:xfrm>
            <a:off x="3733800" y="5638800"/>
            <a:ext cx="5105400" cy="923330"/>
          </a:xfrm>
          <a:prstGeom prst="rect">
            <a:avLst/>
          </a:prstGeom>
          <a:noFill/>
        </p:spPr>
        <p:txBody>
          <a:bodyPr wrap="square" rtlCol="0">
            <a:spAutoFit/>
          </a:bodyPr>
          <a:lstStyle/>
          <a:p>
            <a:r>
              <a:rPr lang="en-US" dirty="0" smtClean="0">
                <a:solidFill>
                  <a:schemeClr val="bg1"/>
                </a:solidFill>
              </a:rPr>
              <a:t>coregOverlay_120722_09_37_18_heffjos.sh</a:t>
            </a:r>
          </a:p>
          <a:p>
            <a:r>
              <a:rPr lang="en-US" dirty="0" smtClean="0">
                <a:solidFill>
                  <a:schemeClr val="bg1"/>
                </a:solidFill>
              </a:rPr>
              <a:t>coregOverlay_120722_09_37_18_heffjos.m</a:t>
            </a:r>
          </a:p>
          <a:p>
            <a:r>
              <a:rPr lang="en-US" dirty="0" smtClean="0">
                <a:solidFill>
                  <a:schemeClr val="bg1"/>
                </a:solidFill>
              </a:rPr>
              <a:t>coregOverlay_120722_09_37_18_heffjos.log</a:t>
            </a:r>
            <a:endParaRPr lang="en-US" dirty="0">
              <a:solidFill>
                <a:schemeClr val="bg1"/>
              </a:solidFill>
            </a:endParaRPr>
          </a:p>
        </p:txBody>
      </p:sp>
    </p:spTree>
    <p:extLst>
      <p:ext uri="{BB962C8B-B14F-4D97-AF65-F5344CB8AC3E}">
        <p14:creationId xmlns:p14="http://schemas.microsoft.com/office/powerpoint/2010/main" val="386337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bg2">
                    <a:lumMod val="50000"/>
                  </a:schemeClr>
                </a:solidFill>
              </a:rPr>
              <a:t>Command Features</a:t>
            </a:r>
            <a:endParaRPr lang="en-US" sz="4800" dirty="0">
              <a:solidFill>
                <a:schemeClr val="bg2">
                  <a:lumMod val="50000"/>
                </a:schemeClr>
              </a:solidFill>
            </a:endParaRPr>
          </a:p>
        </p:txBody>
      </p:sp>
      <p:sp>
        <p:nvSpPr>
          <p:cNvPr id="3" name="Content Placeholder 2"/>
          <p:cNvSpPr>
            <a:spLocks noGrp="1"/>
          </p:cNvSpPr>
          <p:nvPr>
            <p:ph idx="1"/>
          </p:nvPr>
        </p:nvSpPr>
        <p:spPr/>
        <p:txBody>
          <a:bodyPr/>
          <a:lstStyle/>
          <a:p>
            <a:r>
              <a:rPr lang="en-US" sz="2800" dirty="0" smtClean="0"/>
              <a:t>Minimize user script writing</a:t>
            </a:r>
          </a:p>
          <a:p>
            <a:r>
              <a:rPr lang="en-US" sz="2800" dirty="0" smtClean="0"/>
              <a:t>Extensive logging for all processing</a:t>
            </a:r>
          </a:p>
          <a:p>
            <a:r>
              <a:rPr lang="en-US" sz="2800" dirty="0" smtClean="0"/>
              <a:t>Allows quality control between commands</a:t>
            </a:r>
          </a:p>
          <a:p>
            <a:r>
              <a:rPr lang="en-US" sz="2800" dirty="0" smtClean="0"/>
              <a:t>Allows for large scale data throughput</a:t>
            </a:r>
          </a:p>
          <a:p>
            <a:r>
              <a:rPr lang="en-US" sz="2800" dirty="0" smtClean="0"/>
              <a:t>Built-in help </a:t>
            </a:r>
            <a:r>
              <a:rPr lang="en-US" sz="1800" dirty="0" smtClean="0"/>
              <a:t>(just type command name at shell)</a:t>
            </a:r>
          </a:p>
          <a:p>
            <a:r>
              <a:rPr lang="en-US" sz="2800" dirty="0" smtClean="0"/>
              <a:t>Launches to background</a:t>
            </a:r>
          </a:p>
          <a:p>
            <a:r>
              <a:rPr lang="en-US" sz="2800" dirty="0" smtClean="0"/>
              <a:t>Email/text message notification</a:t>
            </a:r>
          </a:p>
          <a:p>
            <a:r>
              <a:rPr lang="en-US" sz="2800" dirty="0" smtClean="0"/>
              <a:t>Optimized performance</a:t>
            </a:r>
            <a:endParaRPr lang="en-US" sz="2800" dirty="0"/>
          </a:p>
        </p:txBody>
      </p:sp>
      <p:sp>
        <p:nvSpPr>
          <p:cNvPr id="4" name="Date Placeholder 3"/>
          <p:cNvSpPr>
            <a:spLocks noGrp="1"/>
          </p:cNvSpPr>
          <p:nvPr>
            <p:ph type="dt" sz="half" idx="10"/>
          </p:nvPr>
        </p:nvSpPr>
        <p:spPr/>
        <p:txBody>
          <a:bodyPr/>
          <a:lstStyle/>
          <a:p>
            <a:pPr>
              <a:defRPr/>
            </a:pPr>
            <a:r>
              <a:rPr lang="en-US" smtClean="0">
                <a:solidFill>
                  <a:prstClr val="black"/>
                </a:solidFill>
              </a:rPr>
              <a:t>6/1/12</a:t>
            </a:r>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fMRI</a:t>
            </a:r>
            <a:endParaRPr lang="en-US">
              <a:solidFill>
                <a:prstClr val="black"/>
              </a:solidFill>
            </a:endParaRPr>
          </a:p>
        </p:txBody>
      </p:sp>
    </p:spTree>
    <p:extLst>
      <p:ext uri="{BB962C8B-B14F-4D97-AF65-F5344CB8AC3E}">
        <p14:creationId xmlns:p14="http://schemas.microsoft.com/office/powerpoint/2010/main" val="79566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solidFill>
                  <a:prstClr val="black"/>
                </a:solidFill>
              </a:rPr>
              <a:t>6/1/12</a:t>
            </a:r>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a:solidFill>
                  <a:prstClr val="black"/>
                </a:solidFill>
              </a:rPr>
              <a:t>fMRI</a:t>
            </a:r>
            <a:endParaRPr lang="en-US">
              <a:solidFill>
                <a:prstClr val="black"/>
              </a:solidFill>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204048317"/>
              </p:ext>
            </p:extLst>
          </p:nvPr>
        </p:nvGraphicFramePr>
        <p:xfrm>
          <a:off x="550863" y="1149061"/>
          <a:ext cx="3856391" cy="4999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2286000" y="204857"/>
            <a:ext cx="4519186" cy="707886"/>
          </a:xfrm>
          <a:prstGeom prst="rect">
            <a:avLst/>
          </a:prstGeom>
          <a:noFill/>
        </p:spPr>
        <p:txBody>
          <a:bodyPr wrap="none" rtlCol="0">
            <a:spAutoFit/>
          </a:bodyPr>
          <a:lstStyle/>
          <a:p>
            <a:pPr defTabSz="457200" fontAlgn="base">
              <a:spcBef>
                <a:spcPct val="0"/>
              </a:spcBef>
              <a:spcAft>
                <a:spcPct val="0"/>
              </a:spcAft>
            </a:pPr>
            <a:r>
              <a:rPr lang="en-US" sz="4000" u="sng" dirty="0" smtClean="0">
                <a:solidFill>
                  <a:prstClr val="white"/>
                </a:solidFill>
              </a:rPr>
              <a:t>Processing Stream</a:t>
            </a:r>
            <a:endParaRPr lang="en-US" sz="4000" u="sng" dirty="0">
              <a:solidFill>
                <a:prstClr val="white"/>
              </a:solidFill>
            </a:endParaRPr>
          </a:p>
        </p:txBody>
      </p:sp>
      <p:sp>
        <p:nvSpPr>
          <p:cNvPr id="10" name="TextBox 9"/>
          <p:cNvSpPr txBox="1"/>
          <p:nvPr/>
        </p:nvSpPr>
        <p:spPr>
          <a:xfrm>
            <a:off x="6071218" y="990600"/>
            <a:ext cx="2016834" cy="523220"/>
          </a:xfrm>
          <a:prstGeom prst="rect">
            <a:avLst/>
          </a:prstGeom>
          <a:noFill/>
        </p:spPr>
        <p:txBody>
          <a:bodyPr wrap="none" rtlCol="0">
            <a:spAutoFit/>
          </a:bodyPr>
          <a:lstStyle/>
          <a:p>
            <a:pPr algn="ctr" defTabSz="457200" fontAlgn="base">
              <a:spcBef>
                <a:spcPct val="0"/>
              </a:spcBef>
              <a:spcAft>
                <a:spcPct val="0"/>
              </a:spcAft>
            </a:pPr>
            <a:r>
              <a:rPr lang="en-US" sz="2800" b="1" dirty="0" smtClean="0">
                <a:solidFill>
                  <a:srgbClr val="98AC5F"/>
                </a:solidFill>
              </a:rPr>
              <a:t>sliceTime</a:t>
            </a:r>
            <a:r>
              <a:rPr lang="en-US" sz="2800" b="1" dirty="0">
                <a:solidFill>
                  <a:srgbClr val="98AC5F"/>
                </a:solidFill>
              </a:rPr>
              <a:t>8</a:t>
            </a:r>
            <a:endParaRPr lang="en-US" sz="2800" b="1" dirty="0">
              <a:solidFill>
                <a:srgbClr val="98AC5F"/>
              </a:solidFill>
            </a:endParaRPr>
          </a:p>
        </p:txBody>
      </p:sp>
      <p:sp>
        <p:nvSpPr>
          <p:cNvPr id="11" name="TextBox 10"/>
          <p:cNvSpPr txBox="1"/>
          <p:nvPr/>
        </p:nvSpPr>
        <p:spPr>
          <a:xfrm>
            <a:off x="6019800" y="1600200"/>
            <a:ext cx="2139753" cy="523220"/>
          </a:xfrm>
          <a:prstGeom prst="rect">
            <a:avLst/>
          </a:prstGeom>
          <a:noFill/>
        </p:spPr>
        <p:txBody>
          <a:bodyPr wrap="none" rtlCol="0">
            <a:spAutoFit/>
          </a:bodyPr>
          <a:lstStyle/>
          <a:p>
            <a:pPr algn="ctr" defTabSz="457200" fontAlgn="base">
              <a:spcBef>
                <a:spcPct val="0"/>
              </a:spcBef>
              <a:spcAft>
                <a:spcPct val="0"/>
              </a:spcAft>
            </a:pPr>
            <a:r>
              <a:rPr lang="en-US" sz="2800" b="1" dirty="0" err="1">
                <a:solidFill>
                  <a:srgbClr val="98AC5F"/>
                </a:solidFill>
              </a:rPr>
              <a:t>realignfMRI</a:t>
            </a:r>
            <a:endParaRPr lang="en-US" sz="2800" b="1" dirty="0">
              <a:solidFill>
                <a:srgbClr val="98AC5F"/>
              </a:solidFill>
            </a:endParaRPr>
          </a:p>
        </p:txBody>
      </p:sp>
      <p:sp>
        <p:nvSpPr>
          <p:cNvPr id="12" name="TextBox 11"/>
          <p:cNvSpPr txBox="1"/>
          <p:nvPr/>
        </p:nvSpPr>
        <p:spPr>
          <a:xfrm>
            <a:off x="5900087" y="2219980"/>
            <a:ext cx="2492990" cy="523220"/>
          </a:xfrm>
          <a:prstGeom prst="rect">
            <a:avLst/>
          </a:prstGeom>
          <a:noFill/>
        </p:spPr>
        <p:txBody>
          <a:bodyPr wrap="none" rtlCol="0">
            <a:spAutoFit/>
          </a:bodyPr>
          <a:lstStyle/>
          <a:p>
            <a:pPr algn="ctr" defTabSz="457200" fontAlgn="base">
              <a:spcBef>
                <a:spcPct val="0"/>
              </a:spcBef>
              <a:spcAft>
                <a:spcPct val="0"/>
              </a:spcAft>
            </a:pPr>
            <a:r>
              <a:rPr lang="en-US" sz="2800" b="1" dirty="0" err="1">
                <a:solidFill>
                  <a:srgbClr val="DF7E31"/>
                </a:solidFill>
              </a:rPr>
              <a:t>coregOverlay</a:t>
            </a:r>
            <a:endParaRPr lang="en-US" sz="2800" b="1" dirty="0">
              <a:solidFill>
                <a:srgbClr val="DF7E31"/>
              </a:solidFill>
            </a:endParaRPr>
          </a:p>
        </p:txBody>
      </p:sp>
      <p:sp>
        <p:nvSpPr>
          <p:cNvPr id="13" name="TextBox 12"/>
          <p:cNvSpPr txBox="1"/>
          <p:nvPr/>
        </p:nvSpPr>
        <p:spPr>
          <a:xfrm>
            <a:off x="6019800" y="2753380"/>
            <a:ext cx="2180254" cy="523220"/>
          </a:xfrm>
          <a:prstGeom prst="rect">
            <a:avLst/>
          </a:prstGeom>
          <a:noFill/>
        </p:spPr>
        <p:txBody>
          <a:bodyPr wrap="none" rtlCol="0">
            <a:spAutoFit/>
          </a:bodyPr>
          <a:lstStyle/>
          <a:p>
            <a:pPr algn="ctr" defTabSz="457200" fontAlgn="base">
              <a:spcBef>
                <a:spcPct val="0"/>
              </a:spcBef>
              <a:spcAft>
                <a:spcPct val="0"/>
              </a:spcAft>
            </a:pPr>
            <a:r>
              <a:rPr lang="en-US" sz="2800" b="1" dirty="0" err="1">
                <a:solidFill>
                  <a:srgbClr val="DF7E31"/>
                </a:solidFill>
              </a:rPr>
              <a:t>coregHiRes</a:t>
            </a:r>
            <a:endParaRPr lang="en-US" sz="2800" b="1" dirty="0">
              <a:solidFill>
                <a:srgbClr val="DF7E31"/>
              </a:solidFill>
            </a:endParaRPr>
          </a:p>
        </p:txBody>
      </p:sp>
      <p:sp>
        <p:nvSpPr>
          <p:cNvPr id="14" name="TextBox 13"/>
          <p:cNvSpPr txBox="1"/>
          <p:nvPr/>
        </p:nvSpPr>
        <p:spPr>
          <a:xfrm>
            <a:off x="6186577" y="4582180"/>
            <a:ext cx="1800493" cy="523220"/>
          </a:xfrm>
          <a:prstGeom prst="rect">
            <a:avLst/>
          </a:prstGeom>
          <a:noFill/>
        </p:spPr>
        <p:txBody>
          <a:bodyPr wrap="none" rtlCol="0">
            <a:spAutoFit/>
          </a:bodyPr>
          <a:lstStyle/>
          <a:p>
            <a:pPr algn="ctr" defTabSz="457200" fontAlgn="base">
              <a:spcBef>
                <a:spcPct val="0"/>
              </a:spcBef>
              <a:spcAft>
                <a:spcPct val="0"/>
              </a:spcAft>
            </a:pPr>
            <a:r>
              <a:rPr lang="en-US" sz="2800" b="1" dirty="0" err="1">
                <a:solidFill>
                  <a:srgbClr val="DF7E31"/>
                </a:solidFill>
              </a:rPr>
              <a:t>warpfMRI</a:t>
            </a:r>
            <a:endParaRPr lang="en-US" sz="2800" b="1" dirty="0">
              <a:solidFill>
                <a:srgbClr val="DF7E31"/>
              </a:solidFill>
            </a:endParaRPr>
          </a:p>
        </p:txBody>
      </p:sp>
      <p:sp>
        <p:nvSpPr>
          <p:cNvPr id="15" name="TextBox 14"/>
          <p:cNvSpPr txBox="1"/>
          <p:nvPr/>
        </p:nvSpPr>
        <p:spPr>
          <a:xfrm>
            <a:off x="6019098" y="3362980"/>
            <a:ext cx="2140455" cy="523220"/>
          </a:xfrm>
          <a:prstGeom prst="rect">
            <a:avLst/>
          </a:prstGeom>
          <a:noFill/>
        </p:spPr>
        <p:txBody>
          <a:bodyPr wrap="none" rtlCol="0">
            <a:spAutoFit/>
          </a:bodyPr>
          <a:lstStyle/>
          <a:p>
            <a:pPr algn="ctr" defTabSz="457200" fontAlgn="base">
              <a:spcBef>
                <a:spcPct val="0"/>
              </a:spcBef>
              <a:spcAft>
                <a:spcPct val="0"/>
              </a:spcAft>
            </a:pPr>
            <a:r>
              <a:rPr lang="en-US" sz="2800" b="1" dirty="0">
                <a:solidFill>
                  <a:srgbClr val="DF7E31"/>
                </a:solidFill>
              </a:rPr>
              <a:t>vbm8HiRes</a:t>
            </a:r>
            <a:endParaRPr lang="en-US" sz="2800" b="1" dirty="0">
              <a:solidFill>
                <a:srgbClr val="DF7E31"/>
              </a:solidFill>
            </a:endParaRPr>
          </a:p>
        </p:txBody>
      </p:sp>
      <p:sp>
        <p:nvSpPr>
          <p:cNvPr id="16" name="TextBox 15"/>
          <p:cNvSpPr txBox="1"/>
          <p:nvPr/>
        </p:nvSpPr>
        <p:spPr>
          <a:xfrm>
            <a:off x="6019098" y="5625168"/>
            <a:ext cx="2258977" cy="523220"/>
          </a:xfrm>
          <a:prstGeom prst="rect">
            <a:avLst/>
          </a:prstGeom>
          <a:noFill/>
        </p:spPr>
        <p:txBody>
          <a:bodyPr wrap="none" rtlCol="0">
            <a:spAutoFit/>
          </a:bodyPr>
          <a:lstStyle/>
          <a:p>
            <a:pPr algn="ctr" defTabSz="457200" fontAlgn="base">
              <a:spcBef>
                <a:spcPct val="0"/>
              </a:spcBef>
              <a:spcAft>
                <a:spcPct val="0"/>
              </a:spcAft>
            </a:pPr>
            <a:r>
              <a:rPr lang="en-US" sz="2800" b="1" dirty="0" err="1">
                <a:solidFill>
                  <a:srgbClr val="8B79AE"/>
                </a:solidFill>
              </a:rPr>
              <a:t>smoothfMRI</a:t>
            </a:r>
            <a:endParaRPr lang="en-US" sz="2800" b="1" dirty="0">
              <a:solidFill>
                <a:srgbClr val="8B79AE"/>
              </a:solidFill>
            </a:endParaRPr>
          </a:p>
        </p:txBody>
      </p:sp>
      <p:sp>
        <p:nvSpPr>
          <p:cNvPr id="2" name="TextBox 1"/>
          <p:cNvSpPr txBox="1"/>
          <p:nvPr/>
        </p:nvSpPr>
        <p:spPr>
          <a:xfrm>
            <a:off x="6019800" y="3972580"/>
            <a:ext cx="2209800" cy="523220"/>
          </a:xfrm>
          <a:prstGeom prst="rect">
            <a:avLst/>
          </a:prstGeom>
          <a:noFill/>
        </p:spPr>
        <p:txBody>
          <a:bodyPr wrap="square" rtlCol="0">
            <a:spAutoFit/>
          </a:bodyPr>
          <a:lstStyle/>
          <a:p>
            <a:r>
              <a:rPr lang="en-US" sz="2800" b="1" dirty="0" smtClean="0">
                <a:solidFill>
                  <a:schemeClr val="accent4">
                    <a:lumMod val="60000"/>
                    <a:lumOff val="40000"/>
                  </a:schemeClr>
                </a:solidFill>
              </a:rPr>
              <a:t>vbm8Check</a:t>
            </a:r>
            <a:endParaRPr lang="en-US" sz="2800" b="1" dirty="0">
              <a:solidFill>
                <a:schemeClr val="accent4">
                  <a:lumMod val="60000"/>
                  <a:lumOff val="40000"/>
                </a:schemeClr>
              </a:solidFill>
            </a:endParaRPr>
          </a:p>
        </p:txBody>
      </p:sp>
      <p:sp>
        <p:nvSpPr>
          <p:cNvPr id="18" name="TextBox 17"/>
          <p:cNvSpPr txBox="1"/>
          <p:nvPr/>
        </p:nvSpPr>
        <p:spPr>
          <a:xfrm>
            <a:off x="6019800" y="5191780"/>
            <a:ext cx="2209800" cy="523220"/>
          </a:xfrm>
          <a:prstGeom prst="rect">
            <a:avLst/>
          </a:prstGeom>
          <a:noFill/>
        </p:spPr>
        <p:txBody>
          <a:bodyPr wrap="square" rtlCol="0">
            <a:spAutoFit/>
          </a:bodyPr>
          <a:lstStyle/>
          <a:p>
            <a:r>
              <a:rPr lang="en-US" sz="2800" b="1" dirty="0" smtClean="0">
                <a:solidFill>
                  <a:schemeClr val="accent4">
                    <a:lumMod val="60000"/>
                    <a:lumOff val="40000"/>
                  </a:schemeClr>
                </a:solidFill>
              </a:rPr>
              <a:t>vbm8Check</a:t>
            </a:r>
            <a:endParaRPr lang="en-US" sz="2800" b="1" dirty="0">
              <a:solidFill>
                <a:schemeClr val="accent4">
                  <a:lumMod val="60000"/>
                  <a:lumOff val="40000"/>
                </a:schemeClr>
              </a:solidFill>
            </a:endParaRPr>
          </a:p>
        </p:txBody>
      </p:sp>
    </p:spTree>
    <p:extLst>
      <p:ext uri="{BB962C8B-B14F-4D97-AF65-F5344CB8AC3E}">
        <p14:creationId xmlns:p14="http://schemas.microsoft.com/office/powerpoint/2010/main" val="3973604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9" name="Rectangle 9"/>
          <p:cNvSpPr>
            <a:spLocks/>
          </p:cNvSpPr>
          <p:nvPr/>
        </p:nvSpPr>
        <p:spPr bwMode="auto">
          <a:xfrm>
            <a:off x="457200" y="274638"/>
            <a:ext cx="8229600" cy="715962"/>
          </a:xfrm>
          <a:prstGeom prst="rect">
            <a:avLst/>
          </a:prstGeom>
          <a:solidFill>
            <a:srgbClr val="98AC5D"/>
          </a:solidFill>
          <a:ln w="9525">
            <a:noFill/>
            <a:miter lim="800000"/>
            <a:headEnd/>
            <a:tailEnd/>
          </a:ln>
        </p:spPr>
        <p:txBody>
          <a:bodyPr anchor="ctr">
            <a:prstTxWarp prst="textNoShape">
              <a:avLst/>
            </a:prstTxWarp>
          </a:bodyPr>
          <a:lstStyle/>
          <a:p>
            <a:pPr algn="ctr"/>
            <a:r>
              <a:rPr lang="en-US" sz="4400" dirty="0" smtClean="0">
                <a:solidFill>
                  <a:schemeClr val="bg1"/>
                </a:solidFill>
              </a:rPr>
              <a:t>sliceTime8</a:t>
            </a:r>
            <a:endParaRPr lang="en-US" sz="4400" dirty="0">
              <a:solidFill>
                <a:srgbClr val="D9D9D9"/>
              </a:solidFill>
            </a:endParaRPr>
          </a:p>
        </p:txBody>
      </p:sp>
      <p:pic>
        <p:nvPicPr>
          <p:cNvPr id="9" name="Picture 27" descr="Screen Shot 2012-05-19 at 3.15.48 AM.png"/>
          <p:cNvPicPr>
            <a:picLocks noChangeAspect="1"/>
          </p:cNvPicPr>
          <p:nvPr/>
        </p:nvPicPr>
        <p:blipFill>
          <a:blip r:embed="rId2"/>
          <a:srcRect/>
          <a:stretch>
            <a:fillRect/>
          </a:stretch>
        </p:blipFill>
        <p:spPr bwMode="auto">
          <a:xfrm>
            <a:off x="457200" y="1187980"/>
            <a:ext cx="1660878" cy="1316297"/>
          </a:xfrm>
          <a:prstGeom prst="rect">
            <a:avLst/>
          </a:prstGeom>
          <a:noFill/>
          <a:ln w="9525">
            <a:noFill/>
            <a:miter lim="800000"/>
            <a:headEnd/>
            <a:tailEnd/>
          </a:ln>
        </p:spPr>
      </p:pic>
      <p:sp>
        <p:nvSpPr>
          <p:cNvPr id="10" name="TextBox 9"/>
          <p:cNvSpPr txBox="1"/>
          <p:nvPr/>
        </p:nvSpPr>
        <p:spPr>
          <a:xfrm>
            <a:off x="177800" y="2946400"/>
            <a:ext cx="8788400" cy="2800767"/>
          </a:xfrm>
          <a:prstGeom prst="rect">
            <a:avLst/>
          </a:prstGeom>
          <a:noFill/>
        </p:spPr>
        <p:txBody>
          <a:bodyPr>
            <a:spAutoFit/>
          </a:bodyPr>
          <a:lstStyle/>
          <a:p>
            <a:pPr algn="ctr" fontAlgn="auto">
              <a:spcBef>
                <a:spcPts val="0"/>
              </a:spcBef>
              <a:spcAft>
                <a:spcPts val="0"/>
              </a:spcAft>
              <a:defRPr/>
            </a:pPr>
            <a:r>
              <a:rPr lang="en-US" sz="2800" dirty="0">
                <a:solidFill>
                  <a:srgbClr val="B8A9DC"/>
                </a:solidFill>
                <a:latin typeface="+mn-lt"/>
                <a:ea typeface="+mn-ea"/>
                <a:cs typeface="+mn-cs"/>
              </a:rPr>
              <a:t>TYPE THIS </a:t>
            </a:r>
            <a:r>
              <a:rPr lang="en-US" sz="2800" dirty="0" smtClean="0">
                <a:solidFill>
                  <a:srgbClr val="B8A9DC"/>
                </a:solidFill>
                <a:latin typeface="+mn-lt"/>
                <a:ea typeface="+mn-ea"/>
                <a:cs typeface="+mn-cs"/>
              </a:rPr>
              <a:t>COMMAND BY ITSELF:</a:t>
            </a:r>
          </a:p>
          <a:p>
            <a:pPr algn="ctr" fontAlgn="auto">
              <a:spcBef>
                <a:spcPts val="0"/>
              </a:spcBef>
              <a:spcAft>
                <a:spcPts val="0"/>
              </a:spcAft>
              <a:defRPr/>
            </a:pPr>
            <a:endParaRPr lang="en-US" sz="2800" dirty="0" smtClean="0">
              <a:solidFill>
                <a:srgbClr val="B8A9DC"/>
              </a:solidFill>
              <a:latin typeface="+mn-lt"/>
              <a:ea typeface="+mn-ea"/>
              <a:cs typeface="+mn-cs"/>
            </a:endParaRPr>
          </a:p>
          <a:p>
            <a:pPr algn="ctr" fontAlgn="auto">
              <a:spcBef>
                <a:spcPts val="0"/>
              </a:spcBef>
              <a:spcAft>
                <a:spcPts val="0"/>
              </a:spcAft>
              <a:defRPr/>
            </a:pPr>
            <a:r>
              <a:rPr lang="en-US" sz="3600" dirty="0" smtClean="0">
                <a:solidFill>
                  <a:srgbClr val="B8A9DC"/>
                </a:solidFill>
                <a:latin typeface="+mn-lt"/>
                <a:ea typeface="+mn-ea"/>
                <a:cs typeface="+mn-cs"/>
              </a:rPr>
              <a:t>sliceTime8</a:t>
            </a:r>
            <a:endParaRPr lang="en-US" sz="3600" dirty="0" smtClean="0">
              <a:solidFill>
                <a:srgbClr val="B8A9DC"/>
              </a:solidFill>
              <a:latin typeface="+mn-lt"/>
              <a:ea typeface="+mn-ea"/>
              <a:cs typeface="+mn-cs"/>
            </a:endParaRPr>
          </a:p>
          <a:p>
            <a:pPr algn="ctr" fontAlgn="auto">
              <a:spcBef>
                <a:spcPts val="0"/>
              </a:spcBef>
              <a:spcAft>
                <a:spcPts val="0"/>
              </a:spcAft>
              <a:defRPr/>
            </a:pPr>
            <a:endParaRPr lang="en-US" sz="2800" dirty="0" smtClean="0">
              <a:solidFill>
                <a:srgbClr val="B8A9DC"/>
              </a:solidFill>
              <a:latin typeface="+mn-lt"/>
              <a:ea typeface="+mn-ea"/>
              <a:cs typeface="+mn-cs"/>
            </a:endParaRPr>
          </a:p>
          <a:p>
            <a:pPr algn="ctr" fontAlgn="auto">
              <a:spcBef>
                <a:spcPts val="0"/>
              </a:spcBef>
              <a:spcAft>
                <a:spcPts val="0"/>
              </a:spcAft>
              <a:defRPr/>
            </a:pPr>
            <a:r>
              <a:rPr lang="en-US" sz="2800" dirty="0" smtClean="0">
                <a:solidFill>
                  <a:schemeClr val="bg1"/>
                </a:solidFill>
                <a:latin typeface="+mn-lt"/>
                <a:ea typeface="+mn-ea"/>
                <a:cs typeface="+mn-cs"/>
              </a:rPr>
              <a:t>View information &amp; available options</a:t>
            </a:r>
            <a:r>
              <a:rPr lang="en-US" sz="2800" dirty="0" smtClean="0">
                <a:solidFill>
                  <a:schemeClr val="bg1"/>
                </a:solidFill>
                <a:latin typeface="+mn-lt"/>
                <a:ea typeface="+mn-ea"/>
                <a:cs typeface="+mn-cs"/>
              </a:rPr>
              <a:t>. All commands have this feature.  </a:t>
            </a:r>
            <a:endParaRPr lang="en-US" sz="2800" dirty="0">
              <a:solidFill>
                <a:schemeClr val="bg1"/>
              </a:solidFill>
              <a:latin typeface="+mn-lt"/>
              <a:ea typeface="+mn-ea"/>
              <a:cs typeface="+mn-cs"/>
            </a:endParaRPr>
          </a:p>
        </p:txBody>
      </p:sp>
      <p:sp>
        <p:nvSpPr>
          <p:cNvPr id="6" name="TextBox 5"/>
          <p:cNvSpPr txBox="1"/>
          <p:nvPr/>
        </p:nvSpPr>
        <p:spPr>
          <a:xfrm>
            <a:off x="2536071" y="1303949"/>
            <a:ext cx="5617329" cy="830997"/>
          </a:xfrm>
          <a:prstGeom prst="rect">
            <a:avLst/>
          </a:prstGeom>
          <a:noFill/>
        </p:spPr>
        <p:txBody>
          <a:bodyPr wrap="square" rtlCol="0">
            <a:spAutoFit/>
          </a:bodyPr>
          <a:lstStyle/>
          <a:p>
            <a:r>
              <a:rPr lang="en-US" sz="2400" dirty="0" smtClean="0">
                <a:solidFill>
                  <a:schemeClr val="bg1"/>
                </a:solidFill>
              </a:rPr>
              <a:t>This script uses </a:t>
            </a:r>
            <a:r>
              <a:rPr lang="en-US" sz="2400" dirty="0" smtClean="0">
                <a:solidFill>
                  <a:schemeClr val="bg1"/>
                </a:solidFill>
              </a:rPr>
              <a:t>SPM8 to perform slice time </a:t>
            </a:r>
            <a:r>
              <a:rPr lang="en-US" sz="2400" dirty="0" err="1" smtClean="0">
                <a:solidFill>
                  <a:schemeClr val="bg1"/>
                </a:solidFill>
              </a:rPr>
              <a:t>corrrection</a:t>
            </a:r>
            <a:r>
              <a:rPr lang="en-US" sz="2400" dirty="0" smtClean="0">
                <a:solidFill>
                  <a:schemeClr val="bg1"/>
                </a:solidFill>
              </a:rPr>
              <a:t>.</a:t>
            </a:r>
          </a:p>
        </p:txBody>
      </p:sp>
    </p:spTree>
    <p:extLst>
      <p:ext uri="{BB962C8B-B14F-4D97-AF65-F5344CB8AC3E}">
        <p14:creationId xmlns:p14="http://schemas.microsoft.com/office/powerpoint/2010/main" val="407348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1" name="Rectangle 7"/>
          <p:cNvSpPr>
            <a:spLocks/>
          </p:cNvSpPr>
          <p:nvPr/>
        </p:nvSpPr>
        <p:spPr bwMode="auto">
          <a:xfrm>
            <a:off x="457200" y="274638"/>
            <a:ext cx="8229600" cy="715962"/>
          </a:xfrm>
          <a:prstGeom prst="rect">
            <a:avLst/>
          </a:prstGeom>
          <a:solidFill>
            <a:srgbClr val="98AC5D"/>
          </a:solidFill>
          <a:ln w="9525">
            <a:noFill/>
            <a:miter lim="800000"/>
            <a:headEnd/>
            <a:tailEnd/>
          </a:ln>
        </p:spPr>
        <p:txBody>
          <a:bodyPr anchor="ctr">
            <a:prstTxWarp prst="textNoShape">
              <a:avLst/>
            </a:prstTxWarp>
          </a:bodyPr>
          <a:lstStyle/>
          <a:p>
            <a:pPr algn="ctr"/>
            <a:r>
              <a:rPr lang="en-US" sz="4400" dirty="0" smtClean="0">
                <a:solidFill>
                  <a:schemeClr val="bg1"/>
                </a:solidFill>
              </a:rPr>
              <a:t>sliceTime8</a:t>
            </a:r>
            <a:endParaRPr lang="en-US" sz="4400" dirty="0">
              <a:solidFill>
                <a:srgbClr val="D9D9D9"/>
              </a:solidFill>
            </a:endParaRPr>
          </a:p>
        </p:txBody>
      </p:sp>
      <p:sp>
        <p:nvSpPr>
          <p:cNvPr id="8" name="TextBox 13"/>
          <p:cNvSpPr txBox="1">
            <a:spLocks noChangeArrowheads="1"/>
          </p:cNvSpPr>
          <p:nvPr/>
        </p:nvSpPr>
        <p:spPr bwMode="auto">
          <a:xfrm>
            <a:off x="457200" y="2057400"/>
            <a:ext cx="4953000" cy="519113"/>
          </a:xfrm>
          <a:prstGeom prst="rect">
            <a:avLst/>
          </a:prstGeom>
          <a:noFill/>
          <a:ln w="9525">
            <a:noFill/>
            <a:miter lim="800000"/>
            <a:headEnd/>
            <a:tailEnd/>
          </a:ln>
        </p:spPr>
        <p:txBody>
          <a:bodyPr>
            <a:prstTxWarp prst="textNoShape">
              <a:avLst/>
            </a:prstTxWarp>
            <a:spAutoFit/>
          </a:bodyPr>
          <a:lstStyle/>
          <a:p>
            <a:pPr defTabSz="914400"/>
            <a:r>
              <a:rPr lang="en-US" sz="2800" dirty="0" smtClean="0">
                <a:solidFill>
                  <a:schemeClr val="bg1"/>
                </a:solidFill>
                <a:latin typeface="Calibri" pitchFamily="127" charset="0"/>
              </a:rPr>
              <a:t>sliceTime8 </a:t>
            </a:r>
            <a:r>
              <a:rPr lang="en-US" sz="2800" dirty="0">
                <a:solidFill>
                  <a:schemeClr val="bg1"/>
                </a:solidFill>
                <a:latin typeface="Calibri" pitchFamily="127" charset="0"/>
              </a:rPr>
              <a:t>Options</a:t>
            </a:r>
          </a:p>
        </p:txBody>
      </p:sp>
      <p:sp>
        <p:nvSpPr>
          <p:cNvPr id="9" name="TextBox 5"/>
          <p:cNvSpPr txBox="1">
            <a:spLocks noChangeArrowheads="1"/>
          </p:cNvSpPr>
          <p:nvPr/>
        </p:nvSpPr>
        <p:spPr bwMode="auto">
          <a:xfrm>
            <a:off x="685800" y="2550616"/>
            <a:ext cx="7467600" cy="4154984"/>
          </a:xfrm>
          <a:prstGeom prst="rect">
            <a:avLst/>
          </a:prstGeom>
          <a:noFill/>
          <a:ln w="9525">
            <a:noFill/>
            <a:miter lim="800000"/>
            <a:headEnd/>
            <a:tailEnd/>
          </a:ln>
        </p:spPr>
        <p:txBody>
          <a:bodyPr>
            <a:prstTxWarp prst="textNoShape">
              <a:avLst/>
            </a:prstTxWarp>
            <a:spAutoFit/>
          </a:bodyPr>
          <a:lstStyle/>
          <a:p>
            <a:pPr defTabSz="914400"/>
            <a:r>
              <a:rPr lang="en-US" sz="2200" dirty="0" smtClean="0">
                <a:solidFill>
                  <a:schemeClr val="bg1"/>
                </a:solidFill>
                <a:latin typeface="Calibri" pitchFamily="127" charset="0"/>
              </a:rPr>
              <a:t>-B			run in the foreground</a:t>
            </a:r>
            <a:endParaRPr lang="en-US" sz="2200" dirty="0">
              <a:solidFill>
                <a:schemeClr val="bg1"/>
              </a:solidFill>
              <a:latin typeface="Calibri" pitchFamily="127" charset="0"/>
            </a:endParaRPr>
          </a:p>
          <a:p>
            <a:pPr defTabSz="914400"/>
            <a:r>
              <a:rPr lang="en-US" sz="2200" dirty="0" smtClean="0">
                <a:solidFill>
                  <a:schemeClr val="bg1"/>
                </a:solidFill>
                <a:latin typeface="Calibri" pitchFamily="127" charset="0"/>
              </a:rPr>
              <a:t>-</a:t>
            </a:r>
            <a:r>
              <a:rPr lang="en-US" sz="2200" dirty="0">
                <a:solidFill>
                  <a:schemeClr val="bg1"/>
                </a:solidFill>
                <a:latin typeface="Calibri" pitchFamily="127" charset="0"/>
              </a:rPr>
              <a:t>D                           	enable super debug flag</a:t>
            </a:r>
          </a:p>
          <a:p>
            <a:pPr defTabSz="914400"/>
            <a:r>
              <a:rPr lang="en-US" sz="2200" dirty="0">
                <a:solidFill>
                  <a:schemeClr val="bg1"/>
                </a:solidFill>
                <a:latin typeface="Calibri" pitchFamily="127" charset="0"/>
              </a:rPr>
              <a:t>-d                            	enable debug </a:t>
            </a:r>
            <a:r>
              <a:rPr lang="en-US" sz="2200" dirty="0" smtClean="0">
                <a:solidFill>
                  <a:schemeClr val="bg1"/>
                </a:solidFill>
                <a:latin typeface="Calibri" pitchFamily="127" charset="0"/>
              </a:rPr>
              <a:t>flag</a:t>
            </a:r>
          </a:p>
          <a:p>
            <a:pPr defTabSz="914400"/>
            <a:r>
              <a:rPr lang="en-US" sz="2200" dirty="0" smtClean="0">
                <a:solidFill>
                  <a:schemeClr val="bg1"/>
                </a:solidFill>
                <a:latin typeface="Calibri" pitchFamily="127" charset="0"/>
              </a:rPr>
              <a:t>-F </a:t>
            </a:r>
            <a:r>
              <a:rPr lang="en-US" sz="2200" dirty="0">
                <a:solidFill>
                  <a:schemeClr val="bg1"/>
                </a:solidFill>
                <a:latin typeface="Calibri" pitchFamily="127" charset="0"/>
              </a:rPr>
              <a:t>	</a:t>
            </a:r>
            <a:r>
              <a:rPr lang="en-US" sz="2200" dirty="0" smtClean="0">
                <a:solidFill>
                  <a:schemeClr val="bg1"/>
                </a:solidFill>
                <a:latin typeface="Calibri" pitchFamily="127" charset="0"/>
              </a:rPr>
              <a:t>		set the TR for volume acquisition</a:t>
            </a:r>
            <a:endParaRPr lang="en-US" sz="2200" dirty="0">
              <a:solidFill>
                <a:schemeClr val="bg1"/>
              </a:solidFill>
              <a:latin typeface="Calibri" pitchFamily="127" charset="0"/>
            </a:endParaRPr>
          </a:p>
          <a:p>
            <a:pPr defTabSz="914400"/>
            <a:r>
              <a:rPr lang="en-US" sz="2200" dirty="0">
                <a:solidFill>
                  <a:schemeClr val="bg1"/>
                </a:solidFill>
                <a:latin typeface="Calibri" pitchFamily="127" charset="0"/>
              </a:rPr>
              <a:t>-f    [directory]      	functional directory e.g. </a:t>
            </a:r>
            <a:r>
              <a:rPr lang="en-US" sz="2200" dirty="0" smtClean="0">
                <a:solidFill>
                  <a:schemeClr val="bg1"/>
                </a:solidFill>
                <a:latin typeface="Calibri" pitchFamily="127" charset="0"/>
              </a:rPr>
              <a:t>connect/</a:t>
            </a:r>
            <a:r>
              <a:rPr lang="en-US" sz="2200" dirty="0" err="1" smtClean="0">
                <a:solidFill>
                  <a:schemeClr val="bg1"/>
                </a:solidFill>
                <a:latin typeface="Calibri" pitchFamily="127" charset="0"/>
              </a:rPr>
              <a:t>func</a:t>
            </a:r>
            <a:endParaRPr lang="en-US" sz="2200" dirty="0" smtClean="0">
              <a:solidFill>
                <a:schemeClr val="bg1"/>
              </a:solidFill>
              <a:latin typeface="Calibri" pitchFamily="127" charset="0"/>
            </a:endParaRPr>
          </a:p>
          <a:p>
            <a:pPr defTabSz="914400"/>
            <a:r>
              <a:rPr lang="en-US" sz="2200" dirty="0" smtClean="0">
                <a:solidFill>
                  <a:schemeClr val="bg1"/>
                </a:solidFill>
                <a:latin typeface="Calibri" pitchFamily="127" charset="0"/>
              </a:rPr>
              <a:t>-G			set the value for the reference slice</a:t>
            </a:r>
            <a:endParaRPr lang="en-US" sz="2200" dirty="0" smtClean="0">
              <a:solidFill>
                <a:schemeClr val="bg1"/>
              </a:solidFill>
              <a:latin typeface="Calibri" pitchFamily="127" charset="0"/>
            </a:endParaRPr>
          </a:p>
          <a:p>
            <a:pPr defTabSz="914400"/>
            <a:r>
              <a:rPr lang="en-US" sz="2200" dirty="0" smtClean="0">
                <a:solidFill>
                  <a:srgbClr val="FFFF00"/>
                </a:solidFill>
                <a:latin typeface="Calibri" pitchFamily="127" charset="0"/>
              </a:rPr>
              <a:t>-M  [directory]       	master subject directory</a:t>
            </a:r>
          </a:p>
          <a:p>
            <a:pPr defTabSz="914400"/>
            <a:r>
              <a:rPr lang="en-US" sz="2200" dirty="0" smtClean="0">
                <a:solidFill>
                  <a:schemeClr val="bg1"/>
                </a:solidFill>
                <a:latin typeface="Calibri" pitchFamily="127" charset="0"/>
              </a:rPr>
              <a:t>-</a:t>
            </a:r>
            <a:r>
              <a:rPr lang="en-US" sz="2200" dirty="0">
                <a:solidFill>
                  <a:schemeClr val="bg1"/>
                </a:solidFill>
                <a:latin typeface="Calibri" pitchFamily="127" charset="0"/>
              </a:rPr>
              <a:t>n   [name]            	name </a:t>
            </a:r>
            <a:r>
              <a:rPr lang="en-US" sz="2200" dirty="0" smtClean="0">
                <a:solidFill>
                  <a:schemeClr val="bg1"/>
                </a:solidFill>
                <a:latin typeface="Calibri" pitchFamily="127" charset="0"/>
              </a:rPr>
              <a:t>prepend</a:t>
            </a:r>
          </a:p>
          <a:p>
            <a:pPr defTabSz="914400"/>
            <a:r>
              <a:rPr lang="en-US" sz="2200" dirty="0" smtClean="0">
                <a:solidFill>
                  <a:schemeClr val="bg1"/>
                </a:solidFill>
                <a:latin typeface="Calibri" pitchFamily="127" charset="0"/>
              </a:rPr>
              <a:t>-O			slice acquisition order</a:t>
            </a:r>
            <a:endParaRPr lang="en-US" sz="2200" dirty="0">
              <a:solidFill>
                <a:schemeClr val="bg1"/>
              </a:solidFill>
              <a:latin typeface="Calibri" pitchFamily="127" charset="0"/>
            </a:endParaRPr>
          </a:p>
          <a:p>
            <a:pPr defTabSz="914400"/>
            <a:r>
              <a:rPr lang="en-US" sz="2200" dirty="0">
                <a:solidFill>
                  <a:schemeClr val="bg1"/>
                </a:solidFill>
                <a:latin typeface="Calibri" pitchFamily="127" charset="0"/>
              </a:rPr>
              <a:t>-</a:t>
            </a:r>
            <a:r>
              <a:rPr lang="en-US" sz="2200" dirty="0" err="1">
                <a:solidFill>
                  <a:schemeClr val="bg1"/>
                </a:solidFill>
                <a:latin typeface="Calibri" pitchFamily="127" charset="0"/>
              </a:rPr>
              <a:t>t</a:t>
            </a:r>
            <a:r>
              <a:rPr lang="en-US" sz="2200" dirty="0">
                <a:solidFill>
                  <a:schemeClr val="bg1"/>
                </a:solidFill>
                <a:latin typeface="Calibri" pitchFamily="127" charset="0"/>
              </a:rPr>
              <a:t>                                	test flag</a:t>
            </a:r>
          </a:p>
          <a:p>
            <a:pPr defTabSz="914400"/>
            <a:r>
              <a:rPr lang="en-US" sz="2200" dirty="0">
                <a:solidFill>
                  <a:srgbClr val="FFFF00"/>
                </a:solidFill>
                <a:latin typeface="Calibri" pitchFamily="127" charset="0"/>
              </a:rPr>
              <a:t>-U   [unique]           	user email name/txt </a:t>
            </a:r>
            <a:r>
              <a:rPr lang="en-US" sz="2200" dirty="0" err="1">
                <a:solidFill>
                  <a:srgbClr val="FFFF00"/>
                </a:solidFill>
                <a:latin typeface="Calibri" pitchFamily="127" charset="0"/>
              </a:rPr>
              <a:t>msg</a:t>
            </a:r>
            <a:r>
              <a:rPr lang="en-US" sz="2200" dirty="0">
                <a:solidFill>
                  <a:srgbClr val="FFFF00"/>
                </a:solidFill>
                <a:latin typeface="Calibri" pitchFamily="127" charset="0"/>
              </a:rPr>
              <a:t> address</a:t>
            </a:r>
          </a:p>
          <a:p>
            <a:pPr defTabSz="914400"/>
            <a:r>
              <a:rPr lang="en-US" sz="2200" dirty="0">
                <a:solidFill>
                  <a:srgbClr val="FFFF00"/>
                </a:solidFill>
                <a:latin typeface="Calibri" pitchFamily="127" charset="0"/>
              </a:rPr>
              <a:t>-v    [name]             	volume name</a:t>
            </a:r>
            <a:r>
              <a:rPr lang="en-US" sz="2200" dirty="0" smtClean="0">
                <a:solidFill>
                  <a:srgbClr val="FFFF00"/>
                </a:solidFill>
                <a:latin typeface="Calibri" pitchFamily="127" charset="0"/>
              </a:rPr>
              <a:t> (name of functional </a:t>
            </a:r>
            <a:r>
              <a:rPr lang="en-US" sz="2200" dirty="0" smtClean="0">
                <a:solidFill>
                  <a:srgbClr val="FFFF00"/>
                </a:solidFill>
                <a:latin typeface="Calibri" pitchFamily="127" charset="0"/>
              </a:rPr>
              <a:t>file)</a:t>
            </a:r>
            <a:endParaRPr lang="en-US" sz="2200" dirty="0" smtClean="0">
              <a:solidFill>
                <a:srgbClr val="FFFF00"/>
              </a:solidFill>
              <a:latin typeface="Calibri" pitchFamily="127" charset="0"/>
            </a:endParaRPr>
          </a:p>
        </p:txBody>
      </p:sp>
      <p:sp>
        <p:nvSpPr>
          <p:cNvPr id="5" name="Rectangle 4"/>
          <p:cNvSpPr/>
          <p:nvPr/>
        </p:nvSpPr>
        <p:spPr>
          <a:xfrm>
            <a:off x="457200" y="1340643"/>
            <a:ext cx="8229600" cy="954107"/>
          </a:xfrm>
          <a:prstGeom prst="rect">
            <a:avLst/>
          </a:prstGeom>
        </p:spPr>
        <p:txBody>
          <a:bodyPr wrap="square">
            <a:spAutoFit/>
          </a:bodyPr>
          <a:lstStyle/>
          <a:p>
            <a:pPr algn="ctr" fontAlgn="auto">
              <a:spcBef>
                <a:spcPts val="0"/>
              </a:spcBef>
              <a:spcAft>
                <a:spcPts val="0"/>
              </a:spcAft>
              <a:defRPr/>
            </a:pPr>
            <a:r>
              <a:rPr lang="en-US" sz="2800" dirty="0" smtClean="0">
                <a:solidFill>
                  <a:srgbClr val="B8A9DC"/>
                </a:solidFill>
              </a:rPr>
              <a:t>sliceTime8 </a:t>
            </a:r>
            <a:r>
              <a:rPr lang="en-US" sz="2800" dirty="0" smtClean="0">
                <a:solidFill>
                  <a:srgbClr val="FFFFFF"/>
                </a:solidFill>
              </a:rPr>
              <a:t>–v </a:t>
            </a:r>
            <a:r>
              <a:rPr lang="en-US" sz="2800" dirty="0" smtClean="0">
                <a:solidFill>
                  <a:srgbClr val="FFFFFF"/>
                </a:solidFill>
              </a:rPr>
              <a:t>run</a:t>
            </a:r>
            <a:r>
              <a:rPr lang="en-US" sz="2800" dirty="0" smtClean="0">
                <a:solidFill>
                  <a:srgbClr val="FF8885"/>
                </a:solidFill>
              </a:rPr>
              <a:t> </a:t>
            </a:r>
            <a:r>
              <a:rPr lang="en-US" sz="2800" dirty="0" smtClean="0">
                <a:solidFill>
                  <a:srgbClr val="FFFFFF"/>
                </a:solidFill>
              </a:rPr>
              <a:t>–M ./ </a:t>
            </a:r>
            <a:r>
              <a:rPr lang="en-US" sz="2800" dirty="0" smtClean="0">
                <a:solidFill>
                  <a:srgbClr val="FF8885"/>
                </a:solidFill>
              </a:rPr>
              <a:t>&lt;Subjects&gt;</a:t>
            </a:r>
            <a:endParaRPr lang="en-US" sz="2800" dirty="0" smtClean="0">
              <a:solidFill>
                <a:srgbClr val="B8A9DC"/>
              </a:solidFill>
            </a:endParaRPr>
          </a:p>
          <a:p>
            <a:pPr algn="ctr" fontAlgn="auto">
              <a:spcBef>
                <a:spcPts val="0"/>
              </a:spcBef>
              <a:spcAft>
                <a:spcPts val="0"/>
              </a:spcAft>
              <a:defRPr/>
            </a:pPr>
            <a:r>
              <a:rPr lang="en-US" sz="2800" dirty="0" smtClean="0">
                <a:solidFill>
                  <a:srgbClr val="FFFFFF"/>
                </a:solidFill>
              </a:rPr>
              <a:t>-U </a:t>
            </a:r>
            <a:r>
              <a:rPr lang="en-US" sz="2800" dirty="0" err="1" smtClean="0">
                <a:solidFill>
                  <a:srgbClr val="FFFFFF"/>
                </a:solidFill>
              </a:rPr>
              <a:t>youremail@umich.edu</a:t>
            </a:r>
            <a:endParaRPr lang="en-US" sz="2800" dirty="0">
              <a:solidFill>
                <a:srgbClr val="FFFFFF"/>
              </a:solidFill>
            </a:endParaRPr>
          </a:p>
        </p:txBody>
      </p:sp>
    </p:spTree>
    <p:extLst>
      <p:ext uri="{BB962C8B-B14F-4D97-AF65-F5344CB8AC3E}">
        <p14:creationId xmlns:p14="http://schemas.microsoft.com/office/powerpoint/2010/main" val="3496322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1" name="Rectangle 7"/>
          <p:cNvSpPr>
            <a:spLocks/>
          </p:cNvSpPr>
          <p:nvPr/>
        </p:nvSpPr>
        <p:spPr bwMode="auto">
          <a:xfrm>
            <a:off x="457200" y="274638"/>
            <a:ext cx="8229600" cy="715962"/>
          </a:xfrm>
          <a:prstGeom prst="rect">
            <a:avLst/>
          </a:prstGeom>
          <a:solidFill>
            <a:srgbClr val="98AC5D"/>
          </a:solidFill>
          <a:ln w="9525">
            <a:noFill/>
            <a:miter lim="800000"/>
            <a:headEnd/>
            <a:tailEnd/>
          </a:ln>
        </p:spPr>
        <p:txBody>
          <a:bodyPr anchor="ctr">
            <a:prstTxWarp prst="textNoShape">
              <a:avLst/>
            </a:prstTxWarp>
          </a:bodyPr>
          <a:lstStyle/>
          <a:p>
            <a:pPr algn="ctr"/>
            <a:r>
              <a:rPr lang="en-US" sz="4400" dirty="0" smtClean="0">
                <a:solidFill>
                  <a:schemeClr val="bg1"/>
                </a:solidFill>
              </a:rPr>
              <a:t>sliceTime8</a:t>
            </a:r>
            <a:endParaRPr lang="en-US" sz="4400" dirty="0">
              <a:solidFill>
                <a:srgbClr val="D9D9D9"/>
              </a:solidFill>
            </a:endParaRPr>
          </a:p>
        </p:txBody>
      </p:sp>
      <p:sp>
        <p:nvSpPr>
          <p:cNvPr id="8" name="TextBox 13"/>
          <p:cNvSpPr txBox="1">
            <a:spLocks noChangeArrowheads="1"/>
          </p:cNvSpPr>
          <p:nvPr/>
        </p:nvSpPr>
        <p:spPr bwMode="auto">
          <a:xfrm>
            <a:off x="457200" y="1079033"/>
            <a:ext cx="8153400" cy="1815882"/>
          </a:xfrm>
          <a:prstGeom prst="rect">
            <a:avLst/>
          </a:prstGeom>
          <a:noFill/>
          <a:ln w="9525">
            <a:noFill/>
            <a:miter lim="800000"/>
            <a:headEnd/>
            <a:tailEnd/>
          </a:ln>
        </p:spPr>
        <p:txBody>
          <a:bodyPr wrap="square">
            <a:prstTxWarp prst="textNoShape">
              <a:avLst/>
            </a:prstTxWarp>
            <a:spAutoFit/>
          </a:bodyPr>
          <a:lstStyle/>
          <a:p>
            <a:pPr defTabSz="914400"/>
            <a:r>
              <a:rPr lang="en-US" sz="2800" dirty="0" smtClean="0">
                <a:solidFill>
                  <a:schemeClr val="bg1"/>
                </a:solidFill>
                <a:latin typeface="Calibri" pitchFamily="127" charset="0"/>
              </a:rPr>
              <a:t>If you typed everything correctly, you will get an email when </a:t>
            </a:r>
            <a:r>
              <a:rPr lang="en-US" sz="2800" dirty="0" smtClean="0">
                <a:solidFill>
                  <a:schemeClr val="bg1"/>
                </a:solidFill>
                <a:latin typeface="Calibri" pitchFamily="127" charset="0"/>
              </a:rPr>
              <a:t>sliceTime8 </a:t>
            </a:r>
            <a:r>
              <a:rPr lang="en-US" sz="2800" dirty="0" smtClean="0">
                <a:solidFill>
                  <a:schemeClr val="bg1"/>
                </a:solidFill>
                <a:latin typeface="Calibri" pitchFamily="127" charset="0"/>
              </a:rPr>
              <a:t>is complete.</a:t>
            </a:r>
          </a:p>
          <a:p>
            <a:pPr defTabSz="914400"/>
            <a:endParaRPr lang="en-US" sz="2800" dirty="0" smtClean="0">
              <a:solidFill>
                <a:schemeClr val="bg1"/>
              </a:solidFill>
              <a:latin typeface="Calibri" pitchFamily="127" charset="0"/>
            </a:endParaRPr>
          </a:p>
          <a:p>
            <a:pPr defTabSz="914400"/>
            <a:r>
              <a:rPr lang="en-US" sz="2800" dirty="0" smtClean="0">
                <a:solidFill>
                  <a:schemeClr val="bg1"/>
                </a:solidFill>
                <a:latin typeface="Calibri" pitchFamily="127" charset="0"/>
              </a:rPr>
              <a:t>List the contents of Subject_01’s run_01 directory:</a:t>
            </a:r>
            <a:endParaRPr lang="en-US" sz="2800" dirty="0">
              <a:solidFill>
                <a:schemeClr val="bg1"/>
              </a:solidFill>
              <a:latin typeface="Calibri" pitchFamily="127" charset="0"/>
            </a:endParaRPr>
          </a:p>
        </p:txBody>
      </p:sp>
      <p:pic>
        <p:nvPicPr>
          <p:cNvPr id="9" name="Picture 8" descr="Picture 12.png"/>
          <p:cNvPicPr>
            <a:picLocks noChangeAspect="1"/>
          </p:cNvPicPr>
          <p:nvPr/>
        </p:nvPicPr>
        <p:blipFill>
          <a:blip r:embed="rId2"/>
          <a:srcRect r="9312"/>
          <a:stretch>
            <a:fillRect/>
          </a:stretch>
        </p:blipFill>
        <p:spPr>
          <a:xfrm>
            <a:off x="571500" y="3199715"/>
            <a:ext cx="8039100" cy="609600"/>
          </a:xfrm>
          <a:prstGeom prst="rect">
            <a:avLst/>
          </a:prstGeom>
        </p:spPr>
      </p:pic>
      <p:sp>
        <p:nvSpPr>
          <p:cNvPr id="10" name="TextBox 9"/>
          <p:cNvSpPr txBox="1"/>
          <p:nvPr/>
        </p:nvSpPr>
        <p:spPr>
          <a:xfrm>
            <a:off x="457200" y="4762500"/>
            <a:ext cx="8495211" cy="461665"/>
          </a:xfrm>
          <a:prstGeom prst="rect">
            <a:avLst/>
          </a:prstGeom>
          <a:noFill/>
        </p:spPr>
        <p:txBody>
          <a:bodyPr wrap="none" rtlCol="0">
            <a:spAutoFit/>
          </a:bodyPr>
          <a:lstStyle/>
          <a:p>
            <a:r>
              <a:rPr lang="en-US" sz="2400" dirty="0" smtClean="0">
                <a:solidFill>
                  <a:srgbClr val="FFFF00"/>
                </a:solidFill>
              </a:rPr>
              <a:t>You should now see a </a:t>
            </a:r>
            <a:r>
              <a:rPr lang="en-US" sz="2400" dirty="0" smtClean="0">
                <a:solidFill>
                  <a:srgbClr val="FFFF00"/>
                </a:solidFill>
              </a:rPr>
              <a:t>slice timed </a:t>
            </a:r>
            <a:r>
              <a:rPr lang="en-US" sz="2400" dirty="0" smtClean="0">
                <a:solidFill>
                  <a:srgbClr val="FFFF00"/>
                </a:solidFill>
              </a:rPr>
              <a:t>corrected run – arun_01.nii</a:t>
            </a:r>
            <a:endParaRPr lang="en-US" sz="2400" dirty="0">
              <a:solidFill>
                <a:srgbClr val="FFFF00"/>
              </a:solidFill>
            </a:endParaRPr>
          </a:p>
        </p:txBody>
      </p:sp>
      <p:cxnSp>
        <p:nvCxnSpPr>
          <p:cNvPr id="11" name="Straight Connector 10"/>
          <p:cNvCxnSpPr/>
          <p:nvPr/>
        </p:nvCxnSpPr>
        <p:spPr>
          <a:xfrm rot="10800000">
            <a:off x="1041401" y="3543301"/>
            <a:ext cx="1588" cy="1046139"/>
          </a:xfrm>
          <a:prstGeom prst="line">
            <a:avLst/>
          </a:prstGeom>
          <a:ln w="57150" cap="flat" cmpd="sng" algn="ctr">
            <a:solidFill>
              <a:srgbClr val="FFFF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111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57263" y="5048943"/>
            <a:ext cx="7315200" cy="1235261"/>
            <a:chOff x="457200" y="2661372"/>
            <a:chExt cx="7315200" cy="1235261"/>
          </a:xfrm>
        </p:grpSpPr>
        <p:sp>
          <p:nvSpPr>
            <p:cNvPr id="92163" name="TextBox 14"/>
            <p:cNvSpPr txBox="1">
              <a:spLocks noChangeArrowheads="1"/>
            </p:cNvSpPr>
            <p:nvPr/>
          </p:nvSpPr>
          <p:spPr bwMode="auto">
            <a:xfrm>
              <a:off x="457200" y="2661372"/>
              <a:ext cx="4953000" cy="519113"/>
            </a:xfrm>
            <a:prstGeom prst="rect">
              <a:avLst/>
            </a:prstGeom>
            <a:noFill/>
            <a:ln w="9525">
              <a:noFill/>
              <a:miter lim="800000"/>
              <a:headEnd/>
              <a:tailEnd/>
            </a:ln>
          </p:spPr>
          <p:txBody>
            <a:bodyPr>
              <a:prstTxWarp prst="textNoShape">
                <a:avLst/>
              </a:prstTxWarp>
              <a:spAutoFit/>
            </a:bodyPr>
            <a:lstStyle/>
            <a:p>
              <a:pPr defTabSz="914400"/>
              <a:r>
                <a:rPr lang="en-US" sz="2800" dirty="0">
                  <a:solidFill>
                    <a:schemeClr val="bg1"/>
                  </a:solidFill>
                  <a:latin typeface="Calibri" pitchFamily="127" charset="0"/>
                </a:rPr>
                <a:t>Under the Hood</a:t>
              </a:r>
            </a:p>
          </p:txBody>
        </p:sp>
        <p:sp>
          <p:nvSpPr>
            <p:cNvPr id="92164" name="TextBox 15"/>
            <p:cNvSpPr txBox="1">
              <a:spLocks noChangeArrowheads="1"/>
            </p:cNvSpPr>
            <p:nvPr/>
          </p:nvSpPr>
          <p:spPr bwMode="auto">
            <a:xfrm>
              <a:off x="685800" y="3065636"/>
              <a:ext cx="7086600" cy="830997"/>
            </a:xfrm>
            <a:prstGeom prst="rect">
              <a:avLst/>
            </a:prstGeom>
            <a:noFill/>
            <a:ln w="9525">
              <a:noFill/>
              <a:miter lim="800000"/>
              <a:headEnd/>
              <a:tailEnd/>
            </a:ln>
          </p:spPr>
          <p:txBody>
            <a:bodyPr>
              <a:prstTxWarp prst="textNoShape">
                <a:avLst/>
              </a:prstTxWarp>
              <a:spAutoFit/>
            </a:bodyPr>
            <a:lstStyle/>
            <a:p>
              <a:pPr defTabSz="914400">
                <a:buFont typeface="Arial" pitchFamily="127" charset="0"/>
                <a:buChar char="•"/>
              </a:pPr>
              <a:r>
                <a:rPr lang="en-US" sz="2400" dirty="0">
                  <a:solidFill>
                    <a:schemeClr val="bg1"/>
                  </a:solidFill>
                  <a:latin typeface="Calibri" pitchFamily="127" charset="0"/>
                </a:rPr>
                <a:t> Builds shell script that calls </a:t>
              </a:r>
              <a:r>
                <a:rPr lang="en-US" sz="2400" dirty="0" err="1">
                  <a:solidFill>
                    <a:schemeClr val="bg1"/>
                  </a:solidFill>
                  <a:latin typeface="Calibri" pitchFamily="127" charset="0"/>
                </a:rPr>
                <a:t>FSL’s</a:t>
              </a:r>
              <a:r>
                <a:rPr lang="en-US" sz="2400" dirty="0">
                  <a:solidFill>
                    <a:schemeClr val="bg1"/>
                  </a:solidFill>
                  <a:latin typeface="Calibri" pitchFamily="127" charset="0"/>
                </a:rPr>
                <a:t> </a:t>
              </a:r>
              <a:r>
                <a:rPr lang="en-US" sz="2400" i="1" dirty="0" err="1">
                  <a:solidFill>
                    <a:schemeClr val="bg1"/>
                  </a:solidFill>
                  <a:latin typeface="Calibri" pitchFamily="127" charset="0"/>
                </a:rPr>
                <a:t>mcflirt</a:t>
              </a:r>
              <a:endParaRPr lang="en-US" sz="2400" i="1" dirty="0">
                <a:solidFill>
                  <a:schemeClr val="bg1"/>
                </a:solidFill>
                <a:latin typeface="Calibri" pitchFamily="127" charset="0"/>
              </a:endParaRPr>
            </a:p>
            <a:p>
              <a:pPr defTabSz="914400">
                <a:buFont typeface="Arial" pitchFamily="127" charset="0"/>
                <a:buChar char="•"/>
              </a:pPr>
              <a:r>
                <a:rPr lang="en-US" sz="2400" i="1" dirty="0">
                  <a:solidFill>
                    <a:schemeClr val="bg1"/>
                  </a:solidFill>
                  <a:latin typeface="Calibri" pitchFamily="127" charset="0"/>
                </a:rPr>
                <a:t> </a:t>
              </a:r>
              <a:r>
                <a:rPr lang="en-US" sz="2400" dirty="0">
                  <a:solidFill>
                    <a:schemeClr val="bg1"/>
                  </a:solidFill>
                  <a:latin typeface="Calibri" pitchFamily="127" charset="0"/>
                </a:rPr>
                <a:t>Default </a:t>
              </a:r>
              <a:r>
                <a:rPr lang="en-US" sz="2400" dirty="0" err="1">
                  <a:solidFill>
                    <a:schemeClr val="bg1"/>
                  </a:solidFill>
                  <a:latin typeface="Calibri" pitchFamily="127" charset="0"/>
                </a:rPr>
                <a:t>mcflirt</a:t>
              </a:r>
              <a:r>
                <a:rPr lang="en-US" sz="2400" dirty="0">
                  <a:solidFill>
                    <a:schemeClr val="bg1"/>
                  </a:solidFill>
                  <a:latin typeface="Calibri" pitchFamily="127" charset="0"/>
                </a:rPr>
                <a:t> options: “-cost </a:t>
              </a:r>
              <a:r>
                <a:rPr lang="en-US" sz="2400" dirty="0" err="1">
                  <a:solidFill>
                    <a:schemeClr val="bg1"/>
                  </a:solidFill>
                  <a:latin typeface="Calibri" pitchFamily="127" charset="0"/>
                </a:rPr>
                <a:t>normcorr</a:t>
              </a:r>
              <a:r>
                <a:rPr lang="en-US" sz="2400" dirty="0">
                  <a:solidFill>
                    <a:schemeClr val="bg1"/>
                  </a:solidFill>
                  <a:latin typeface="Calibri" pitchFamily="127" charset="0"/>
                </a:rPr>
                <a:t> -stats -plots</a:t>
              </a:r>
              <a:r>
                <a:rPr lang="en-US" sz="2400" dirty="0" smtClean="0">
                  <a:solidFill>
                    <a:schemeClr val="bg1"/>
                  </a:solidFill>
                  <a:latin typeface="Calibri" pitchFamily="127" charset="0"/>
                </a:rPr>
                <a:t>”</a:t>
              </a:r>
              <a:endParaRPr lang="en-US" sz="2400" dirty="0">
                <a:solidFill>
                  <a:schemeClr val="bg1"/>
                </a:solidFill>
                <a:latin typeface="Calibri" pitchFamily="127" charset="0"/>
              </a:endParaRPr>
            </a:p>
          </p:txBody>
        </p:sp>
      </p:grpSp>
      <p:sp>
        <p:nvSpPr>
          <p:cNvPr id="92168" name="Rectangle 8"/>
          <p:cNvSpPr>
            <a:spLocks/>
          </p:cNvSpPr>
          <p:nvPr/>
        </p:nvSpPr>
        <p:spPr bwMode="auto">
          <a:xfrm>
            <a:off x="550863" y="277813"/>
            <a:ext cx="8042275" cy="752475"/>
          </a:xfrm>
          <a:prstGeom prst="rect">
            <a:avLst/>
          </a:prstGeom>
          <a:solidFill>
            <a:srgbClr val="98AC5D"/>
          </a:solidFill>
          <a:ln w="9525">
            <a:noFill/>
            <a:miter lim="800000"/>
            <a:headEnd/>
            <a:tailEnd/>
          </a:ln>
        </p:spPr>
        <p:txBody>
          <a:bodyPr anchorCtr="1">
            <a:prstTxWarp prst="textNoShape">
              <a:avLst/>
            </a:prstTxWarp>
          </a:bodyPr>
          <a:lstStyle/>
          <a:p>
            <a:pPr algn="ctr"/>
            <a:r>
              <a:rPr lang="en-US" sz="4400" dirty="0" smtClean="0">
                <a:solidFill>
                  <a:schemeClr val="bg1"/>
                </a:solidFill>
              </a:rPr>
              <a:t>Realignment</a:t>
            </a:r>
            <a:endParaRPr lang="en-US" sz="4400" dirty="0">
              <a:solidFill>
                <a:srgbClr val="D9D9D9"/>
              </a:solidFill>
            </a:endParaRPr>
          </a:p>
        </p:txBody>
      </p:sp>
      <p:sp>
        <p:nvSpPr>
          <p:cNvPr id="8" name="Rectangle 7"/>
          <p:cNvSpPr/>
          <p:nvPr/>
        </p:nvSpPr>
        <p:spPr>
          <a:xfrm>
            <a:off x="516468" y="1144940"/>
            <a:ext cx="8076670" cy="595548"/>
          </a:xfrm>
          <a:prstGeom prst="rect">
            <a:avLst/>
          </a:prstGeom>
        </p:spPr>
        <p:txBody>
          <a:bodyPr wrap="square">
            <a:spAutoFit/>
          </a:bodyPr>
          <a:lstStyle/>
          <a:p>
            <a:pPr marL="228600" indent="-228600">
              <a:lnSpc>
                <a:spcPct val="90000"/>
              </a:lnSpc>
              <a:spcBef>
                <a:spcPct val="20000"/>
              </a:spcBef>
              <a:buClr>
                <a:srgbClr val="E1EBF4"/>
              </a:buClr>
              <a:buSzPct val="100000"/>
            </a:pPr>
            <a:r>
              <a:rPr lang="en-US" dirty="0" smtClean="0">
                <a:solidFill>
                  <a:srgbClr val="D9D9D9"/>
                </a:solidFill>
              </a:rPr>
              <a:t>Remember:  This step is to align each volume of the brain to a target volume using six parameters: three translations and three rotations</a:t>
            </a:r>
          </a:p>
        </p:txBody>
      </p:sp>
      <p:grpSp>
        <p:nvGrpSpPr>
          <p:cNvPr id="25" name="Group 24"/>
          <p:cNvGrpSpPr/>
          <p:nvPr/>
        </p:nvGrpSpPr>
        <p:grpSpPr>
          <a:xfrm>
            <a:off x="112713" y="1733193"/>
            <a:ext cx="8928100" cy="3600450"/>
            <a:chOff x="112713" y="1196975"/>
            <a:chExt cx="8928100" cy="3600450"/>
          </a:xfrm>
        </p:grpSpPr>
        <p:pic>
          <p:nvPicPr>
            <p:cNvPr id="10" name="Picture 4"/>
            <p:cNvPicPr>
              <a:picLocks noChangeAspect="1" noChangeArrowheads="1"/>
            </p:cNvPicPr>
            <p:nvPr/>
          </p:nvPicPr>
          <p:blipFill>
            <a:blip r:embed="rId2"/>
            <a:srcRect/>
            <a:stretch>
              <a:fillRect/>
            </a:stretch>
          </p:blipFill>
          <p:spPr bwMode="auto">
            <a:xfrm>
              <a:off x="323850" y="1935163"/>
              <a:ext cx="2952750" cy="2333625"/>
            </a:xfrm>
            <a:prstGeom prst="rect">
              <a:avLst/>
            </a:prstGeom>
            <a:noFill/>
            <a:ln w="9525">
              <a:noFill/>
              <a:miter lim="800000"/>
              <a:headEnd/>
              <a:tailEnd/>
            </a:ln>
          </p:spPr>
        </p:pic>
        <p:pic>
          <p:nvPicPr>
            <p:cNvPr id="11" name="Picture 5"/>
            <p:cNvPicPr>
              <a:picLocks noChangeAspect="1" noChangeArrowheads="1"/>
            </p:cNvPicPr>
            <p:nvPr/>
          </p:nvPicPr>
          <p:blipFill>
            <a:blip r:embed="rId3"/>
            <a:srcRect/>
            <a:stretch>
              <a:fillRect/>
            </a:stretch>
          </p:blipFill>
          <p:spPr bwMode="auto">
            <a:xfrm>
              <a:off x="3489325" y="1719263"/>
              <a:ext cx="2738438" cy="2514600"/>
            </a:xfrm>
            <a:prstGeom prst="rect">
              <a:avLst/>
            </a:prstGeom>
            <a:noFill/>
            <a:ln w="9525">
              <a:noFill/>
              <a:miter lim="800000"/>
              <a:headEnd/>
              <a:tailEnd/>
            </a:ln>
          </p:spPr>
        </p:pic>
        <p:pic>
          <p:nvPicPr>
            <p:cNvPr id="12" name="Picture 6"/>
            <p:cNvPicPr>
              <a:picLocks noChangeAspect="1" noChangeArrowheads="1"/>
            </p:cNvPicPr>
            <p:nvPr/>
          </p:nvPicPr>
          <p:blipFill>
            <a:blip r:embed="rId4"/>
            <a:srcRect/>
            <a:stretch>
              <a:fillRect/>
            </a:stretch>
          </p:blipFill>
          <p:spPr bwMode="auto">
            <a:xfrm>
              <a:off x="6227763" y="1795463"/>
              <a:ext cx="2298700" cy="2514600"/>
            </a:xfrm>
            <a:prstGeom prst="rect">
              <a:avLst/>
            </a:prstGeom>
            <a:noFill/>
            <a:ln w="9525">
              <a:noFill/>
              <a:miter lim="800000"/>
              <a:headEnd/>
              <a:tailEnd/>
            </a:ln>
          </p:spPr>
        </p:pic>
        <p:sp>
          <p:nvSpPr>
            <p:cNvPr id="13" name="Line 7"/>
            <p:cNvSpPr>
              <a:spLocks noChangeShapeType="1"/>
            </p:cNvSpPr>
            <p:nvPr/>
          </p:nvSpPr>
          <p:spPr bwMode="auto">
            <a:xfrm>
              <a:off x="3778250" y="4316413"/>
              <a:ext cx="2160588" cy="0"/>
            </a:xfrm>
            <a:prstGeom prst="line">
              <a:avLst/>
            </a:prstGeom>
            <a:noFill/>
            <a:ln w="38100">
              <a:solidFill>
                <a:srgbClr val="FFFFFF"/>
              </a:solidFill>
              <a:round/>
              <a:headEnd type="triangle" w="lg" len="lg"/>
              <a:tailEnd type="triangle" w="lg" len="lg"/>
            </a:ln>
          </p:spPr>
          <p:txBody>
            <a:bodyPr>
              <a:prstTxWarp prst="textNoShape">
                <a:avLst/>
              </a:prstTxWarp>
              <a:spAutoFit/>
            </a:bodyPr>
            <a:lstStyle/>
            <a:p>
              <a:endParaRPr lang="en-US"/>
            </a:p>
          </p:txBody>
        </p:sp>
        <p:sp>
          <p:nvSpPr>
            <p:cNvPr id="14" name="Text Box 8"/>
            <p:cNvSpPr txBox="1">
              <a:spLocks noChangeArrowheads="1"/>
            </p:cNvSpPr>
            <p:nvPr/>
          </p:nvSpPr>
          <p:spPr bwMode="auto">
            <a:xfrm>
              <a:off x="4151313" y="4430713"/>
              <a:ext cx="1416050" cy="366712"/>
            </a:xfrm>
            <a:prstGeom prst="rect">
              <a:avLst/>
            </a:prstGeom>
            <a:noFill/>
            <a:ln w="9525">
              <a:noFill/>
              <a:miter lim="800000"/>
              <a:headEnd/>
              <a:tailEnd/>
            </a:ln>
          </p:spPr>
          <p:txBody>
            <a:bodyPr wrap="none">
              <a:prstTxWarp prst="textNoShape">
                <a:avLst/>
              </a:prstTxWarp>
              <a:spAutoFit/>
            </a:bodyPr>
            <a:lstStyle/>
            <a:p>
              <a:pPr marL="495300" indent="-495300"/>
              <a:r>
                <a:rPr lang="en-US">
                  <a:solidFill>
                    <a:schemeClr val="bg1"/>
                  </a:solidFill>
                </a:rPr>
                <a:t>x translation</a:t>
              </a:r>
            </a:p>
          </p:txBody>
        </p:sp>
        <p:sp>
          <p:nvSpPr>
            <p:cNvPr id="15" name="Line 9"/>
            <p:cNvSpPr>
              <a:spLocks noChangeShapeType="1"/>
            </p:cNvSpPr>
            <p:nvPr/>
          </p:nvSpPr>
          <p:spPr bwMode="auto">
            <a:xfrm rot="16200000">
              <a:off x="-611981" y="3236119"/>
              <a:ext cx="2160588" cy="0"/>
            </a:xfrm>
            <a:prstGeom prst="line">
              <a:avLst/>
            </a:prstGeom>
            <a:noFill/>
            <a:ln w="38100">
              <a:solidFill>
                <a:schemeClr val="bg1"/>
              </a:solidFill>
              <a:round/>
              <a:headEnd type="triangle" w="lg" len="lg"/>
              <a:tailEnd type="triangle" w="lg" len="lg"/>
            </a:ln>
          </p:spPr>
          <p:txBody>
            <a:bodyPr>
              <a:prstTxWarp prst="textNoShape">
                <a:avLst/>
              </a:prstTxWarp>
              <a:spAutoFit/>
            </a:bodyPr>
            <a:lstStyle/>
            <a:p>
              <a:endParaRPr lang="en-US"/>
            </a:p>
          </p:txBody>
        </p:sp>
        <p:sp>
          <p:nvSpPr>
            <p:cNvPr id="16" name="Text Box 10"/>
            <p:cNvSpPr txBox="1">
              <a:spLocks noChangeArrowheads="1"/>
            </p:cNvSpPr>
            <p:nvPr/>
          </p:nvSpPr>
          <p:spPr bwMode="auto">
            <a:xfrm rot="16200000">
              <a:off x="-411956" y="2783682"/>
              <a:ext cx="1416050" cy="366712"/>
            </a:xfrm>
            <a:prstGeom prst="rect">
              <a:avLst/>
            </a:prstGeom>
            <a:noFill/>
            <a:ln w="9525">
              <a:noFill/>
              <a:miter lim="800000"/>
              <a:headEnd/>
              <a:tailEnd/>
            </a:ln>
          </p:spPr>
          <p:txBody>
            <a:bodyPr wrap="none">
              <a:prstTxWarp prst="textNoShape">
                <a:avLst/>
              </a:prstTxWarp>
              <a:spAutoFit/>
            </a:bodyPr>
            <a:lstStyle/>
            <a:p>
              <a:pPr marL="495300" indent="-495300"/>
              <a:r>
                <a:rPr lang="en-US">
                  <a:solidFill>
                    <a:schemeClr val="bg1"/>
                  </a:solidFill>
                </a:rPr>
                <a:t>z translation</a:t>
              </a:r>
            </a:p>
          </p:txBody>
        </p:sp>
        <p:sp>
          <p:nvSpPr>
            <p:cNvPr id="17" name="Line 12"/>
            <p:cNvSpPr>
              <a:spLocks noChangeShapeType="1"/>
            </p:cNvSpPr>
            <p:nvPr/>
          </p:nvSpPr>
          <p:spPr bwMode="auto">
            <a:xfrm rot="16200000">
              <a:off x="7523956" y="3091657"/>
              <a:ext cx="2160587" cy="0"/>
            </a:xfrm>
            <a:prstGeom prst="line">
              <a:avLst/>
            </a:prstGeom>
            <a:noFill/>
            <a:ln w="38100">
              <a:solidFill>
                <a:srgbClr val="FFFFFF"/>
              </a:solidFill>
              <a:round/>
              <a:headEnd type="triangle" w="lg" len="lg"/>
              <a:tailEnd type="triangle" w="lg" len="lg"/>
            </a:ln>
          </p:spPr>
          <p:txBody>
            <a:bodyPr>
              <a:prstTxWarp prst="textNoShape">
                <a:avLst/>
              </a:prstTxWarp>
              <a:spAutoFit/>
            </a:bodyPr>
            <a:lstStyle/>
            <a:p>
              <a:endParaRPr lang="en-US"/>
            </a:p>
          </p:txBody>
        </p:sp>
        <p:sp>
          <p:nvSpPr>
            <p:cNvPr id="18" name="Text Box 13"/>
            <p:cNvSpPr txBox="1">
              <a:spLocks noChangeArrowheads="1"/>
            </p:cNvSpPr>
            <p:nvPr/>
          </p:nvSpPr>
          <p:spPr bwMode="auto">
            <a:xfrm rot="16200000">
              <a:off x="8149432" y="2907506"/>
              <a:ext cx="1416050" cy="366713"/>
            </a:xfrm>
            <a:prstGeom prst="rect">
              <a:avLst/>
            </a:prstGeom>
            <a:noFill/>
            <a:ln w="9525">
              <a:noFill/>
              <a:miter lim="800000"/>
              <a:headEnd/>
              <a:tailEnd/>
            </a:ln>
          </p:spPr>
          <p:txBody>
            <a:bodyPr wrap="none">
              <a:prstTxWarp prst="textNoShape">
                <a:avLst/>
              </a:prstTxWarp>
              <a:spAutoFit/>
            </a:bodyPr>
            <a:lstStyle/>
            <a:p>
              <a:pPr marL="495300" indent="-495300"/>
              <a:r>
                <a:rPr lang="en-US">
                  <a:solidFill>
                    <a:schemeClr val="bg1"/>
                  </a:solidFill>
                </a:rPr>
                <a:t>y translation</a:t>
              </a:r>
            </a:p>
          </p:txBody>
        </p:sp>
        <p:sp>
          <p:nvSpPr>
            <p:cNvPr id="19" name="Text Box 16"/>
            <p:cNvSpPr txBox="1">
              <a:spLocks noChangeArrowheads="1"/>
            </p:cNvSpPr>
            <p:nvPr/>
          </p:nvSpPr>
          <p:spPr bwMode="auto">
            <a:xfrm>
              <a:off x="1692275" y="1196975"/>
              <a:ext cx="666750" cy="366713"/>
            </a:xfrm>
            <a:prstGeom prst="rect">
              <a:avLst/>
            </a:prstGeom>
            <a:noFill/>
            <a:ln w="9525">
              <a:noFill/>
              <a:miter lim="800000"/>
              <a:headEnd/>
              <a:tailEnd/>
            </a:ln>
          </p:spPr>
          <p:txBody>
            <a:bodyPr wrap="none">
              <a:prstTxWarp prst="textNoShape">
                <a:avLst/>
              </a:prstTxWarp>
              <a:spAutoFit/>
            </a:bodyPr>
            <a:lstStyle/>
            <a:p>
              <a:pPr marL="495300" indent="-495300"/>
              <a:r>
                <a:rPr lang="en-US" dirty="0">
                  <a:solidFill>
                    <a:srgbClr val="FFFFFF"/>
                  </a:solidFill>
                </a:rPr>
                <a:t>pitch</a:t>
              </a:r>
            </a:p>
          </p:txBody>
        </p:sp>
        <p:sp>
          <p:nvSpPr>
            <p:cNvPr id="20" name="Text Box 17"/>
            <p:cNvSpPr txBox="1">
              <a:spLocks noChangeArrowheads="1"/>
            </p:cNvSpPr>
            <p:nvPr/>
          </p:nvSpPr>
          <p:spPr bwMode="auto">
            <a:xfrm>
              <a:off x="4614863" y="1196975"/>
              <a:ext cx="488950" cy="366713"/>
            </a:xfrm>
            <a:prstGeom prst="rect">
              <a:avLst/>
            </a:prstGeom>
            <a:noFill/>
            <a:ln w="9525">
              <a:noFill/>
              <a:miter lim="800000"/>
              <a:headEnd/>
              <a:tailEnd/>
            </a:ln>
          </p:spPr>
          <p:txBody>
            <a:bodyPr wrap="none">
              <a:prstTxWarp prst="textNoShape">
                <a:avLst/>
              </a:prstTxWarp>
              <a:spAutoFit/>
            </a:bodyPr>
            <a:lstStyle/>
            <a:p>
              <a:pPr marL="495300" indent="-495300"/>
              <a:r>
                <a:rPr lang="en-US">
                  <a:solidFill>
                    <a:srgbClr val="FFFFFF"/>
                  </a:solidFill>
                </a:rPr>
                <a:t>roll</a:t>
              </a:r>
            </a:p>
          </p:txBody>
        </p:sp>
        <p:sp>
          <p:nvSpPr>
            <p:cNvPr id="21" name="Text Box 18"/>
            <p:cNvSpPr txBox="1">
              <a:spLocks noChangeArrowheads="1"/>
            </p:cNvSpPr>
            <p:nvPr/>
          </p:nvSpPr>
          <p:spPr bwMode="auto">
            <a:xfrm>
              <a:off x="7092950" y="1196975"/>
              <a:ext cx="590550" cy="366713"/>
            </a:xfrm>
            <a:prstGeom prst="rect">
              <a:avLst/>
            </a:prstGeom>
            <a:noFill/>
            <a:ln w="9525">
              <a:noFill/>
              <a:miter lim="800000"/>
              <a:headEnd/>
              <a:tailEnd/>
            </a:ln>
          </p:spPr>
          <p:txBody>
            <a:bodyPr wrap="none">
              <a:prstTxWarp prst="textNoShape">
                <a:avLst/>
              </a:prstTxWarp>
              <a:spAutoFit/>
            </a:bodyPr>
            <a:lstStyle/>
            <a:p>
              <a:pPr marL="495300" indent="-495300"/>
              <a:r>
                <a:rPr lang="en-US">
                  <a:solidFill>
                    <a:srgbClr val="FFFFFF"/>
                  </a:solidFill>
                </a:rPr>
                <a:t>yaw</a:t>
              </a:r>
            </a:p>
          </p:txBody>
        </p:sp>
        <p:sp>
          <p:nvSpPr>
            <p:cNvPr id="22" name="Arc 11"/>
            <p:cNvSpPr>
              <a:spLocks/>
            </p:cNvSpPr>
            <p:nvPr/>
          </p:nvSpPr>
          <p:spPr bwMode="auto">
            <a:xfrm>
              <a:off x="1627188" y="1743075"/>
              <a:ext cx="857250" cy="404813"/>
            </a:xfrm>
            <a:custGeom>
              <a:avLst/>
              <a:gdLst>
                <a:gd name="T0" fmla="*/ 0 w 30413"/>
                <a:gd name="T1" fmla="*/ 2147483647 h 21600"/>
                <a:gd name="T2" fmla="*/ 2147483647 w 30413"/>
                <a:gd name="T3" fmla="*/ 2147483647 h 21600"/>
                <a:gd name="T4" fmla="*/ 2147483647 w 30413"/>
                <a:gd name="T5" fmla="*/ 2147483647 h 21600"/>
                <a:gd name="T6" fmla="*/ 0 60000 65536"/>
                <a:gd name="T7" fmla="*/ 0 60000 65536"/>
                <a:gd name="T8" fmla="*/ 0 60000 65536"/>
                <a:gd name="T9" fmla="*/ 0 w 30413"/>
                <a:gd name="T10" fmla="*/ 0 h 21600"/>
                <a:gd name="T11" fmla="*/ 30413 w 30413"/>
                <a:gd name="T12" fmla="*/ 21600 h 21600"/>
              </a:gdLst>
              <a:ahLst/>
              <a:cxnLst>
                <a:cxn ang="T6">
                  <a:pos x="T0" y="T1"/>
                </a:cxn>
                <a:cxn ang="T7">
                  <a:pos x="T2" y="T3"/>
                </a:cxn>
                <a:cxn ang="T8">
                  <a:pos x="T4" y="T5"/>
                </a:cxn>
              </a:cxnLst>
              <a:rect l="T9" t="T10" r="T11" b="T12"/>
              <a:pathLst>
                <a:path w="30413" h="21600" fill="none" extrusionOk="0">
                  <a:moveTo>
                    <a:pt x="-1" y="5947"/>
                  </a:moveTo>
                  <a:cubicBezTo>
                    <a:pt x="4015" y="2129"/>
                    <a:pt x="9344" y="-1"/>
                    <a:pt x="14885" y="0"/>
                  </a:cubicBezTo>
                  <a:cubicBezTo>
                    <a:pt x="20739" y="0"/>
                    <a:pt x="26343" y="2376"/>
                    <a:pt x="30412" y="6585"/>
                  </a:cubicBezTo>
                </a:path>
                <a:path w="30413" h="21600" stroke="0" extrusionOk="0">
                  <a:moveTo>
                    <a:pt x="-1" y="5947"/>
                  </a:moveTo>
                  <a:cubicBezTo>
                    <a:pt x="4015" y="2129"/>
                    <a:pt x="9344" y="-1"/>
                    <a:pt x="14885" y="0"/>
                  </a:cubicBezTo>
                  <a:cubicBezTo>
                    <a:pt x="20739" y="0"/>
                    <a:pt x="26343" y="2376"/>
                    <a:pt x="30412" y="6585"/>
                  </a:cubicBezTo>
                  <a:lnTo>
                    <a:pt x="14885" y="21600"/>
                  </a:lnTo>
                  <a:lnTo>
                    <a:pt x="-1" y="5947"/>
                  </a:lnTo>
                  <a:close/>
                </a:path>
              </a:pathLst>
            </a:custGeom>
            <a:noFill/>
            <a:ln w="38100">
              <a:solidFill>
                <a:srgbClr val="FFFFFF"/>
              </a:solidFill>
              <a:round/>
              <a:headEnd type="triangle" w="lg" len="lg"/>
              <a:tailEnd type="triangle" w="lg" len="lg"/>
            </a:ln>
          </p:spPr>
          <p:txBody>
            <a:bodyPr anchor="ctr">
              <a:prstTxWarp prst="textNoShape">
                <a:avLst/>
              </a:prstTxWarp>
              <a:spAutoFit/>
            </a:bodyPr>
            <a:lstStyle/>
            <a:p>
              <a:endParaRPr lang="en-US">
                <a:latin typeface="Cambria" pitchFamily="127" charset="0"/>
              </a:endParaRPr>
            </a:p>
          </p:txBody>
        </p:sp>
        <p:sp>
          <p:nvSpPr>
            <p:cNvPr id="23" name="Arc 14"/>
            <p:cNvSpPr>
              <a:spLocks/>
            </p:cNvSpPr>
            <p:nvPr/>
          </p:nvSpPr>
          <p:spPr bwMode="auto">
            <a:xfrm>
              <a:off x="4430713" y="1744663"/>
              <a:ext cx="857250" cy="404812"/>
            </a:xfrm>
            <a:custGeom>
              <a:avLst/>
              <a:gdLst>
                <a:gd name="T0" fmla="*/ 0 w 30413"/>
                <a:gd name="T1" fmla="*/ 2147483647 h 21600"/>
                <a:gd name="T2" fmla="*/ 2147483647 w 30413"/>
                <a:gd name="T3" fmla="*/ 2147483647 h 21600"/>
                <a:gd name="T4" fmla="*/ 2147483647 w 30413"/>
                <a:gd name="T5" fmla="*/ 2147483647 h 21600"/>
                <a:gd name="T6" fmla="*/ 0 60000 65536"/>
                <a:gd name="T7" fmla="*/ 0 60000 65536"/>
                <a:gd name="T8" fmla="*/ 0 60000 65536"/>
                <a:gd name="T9" fmla="*/ 0 w 30413"/>
                <a:gd name="T10" fmla="*/ 0 h 21600"/>
                <a:gd name="T11" fmla="*/ 30413 w 30413"/>
                <a:gd name="T12" fmla="*/ 21600 h 21600"/>
              </a:gdLst>
              <a:ahLst/>
              <a:cxnLst>
                <a:cxn ang="T6">
                  <a:pos x="T0" y="T1"/>
                </a:cxn>
                <a:cxn ang="T7">
                  <a:pos x="T2" y="T3"/>
                </a:cxn>
                <a:cxn ang="T8">
                  <a:pos x="T4" y="T5"/>
                </a:cxn>
              </a:cxnLst>
              <a:rect l="T9" t="T10" r="T11" b="T12"/>
              <a:pathLst>
                <a:path w="30413" h="21600" fill="none" extrusionOk="0">
                  <a:moveTo>
                    <a:pt x="-1" y="5947"/>
                  </a:moveTo>
                  <a:cubicBezTo>
                    <a:pt x="4015" y="2129"/>
                    <a:pt x="9344" y="-1"/>
                    <a:pt x="14885" y="0"/>
                  </a:cubicBezTo>
                  <a:cubicBezTo>
                    <a:pt x="20739" y="0"/>
                    <a:pt x="26343" y="2376"/>
                    <a:pt x="30412" y="6585"/>
                  </a:cubicBezTo>
                </a:path>
                <a:path w="30413" h="21600" stroke="0" extrusionOk="0">
                  <a:moveTo>
                    <a:pt x="-1" y="5947"/>
                  </a:moveTo>
                  <a:cubicBezTo>
                    <a:pt x="4015" y="2129"/>
                    <a:pt x="9344" y="-1"/>
                    <a:pt x="14885" y="0"/>
                  </a:cubicBezTo>
                  <a:cubicBezTo>
                    <a:pt x="20739" y="0"/>
                    <a:pt x="26343" y="2376"/>
                    <a:pt x="30412" y="6585"/>
                  </a:cubicBezTo>
                  <a:lnTo>
                    <a:pt x="14885" y="21600"/>
                  </a:lnTo>
                  <a:lnTo>
                    <a:pt x="-1" y="5947"/>
                  </a:lnTo>
                  <a:close/>
                </a:path>
              </a:pathLst>
            </a:custGeom>
            <a:noFill/>
            <a:ln w="38100">
              <a:solidFill>
                <a:srgbClr val="FFFFFF"/>
              </a:solidFill>
              <a:round/>
              <a:headEnd type="triangle" w="lg" len="lg"/>
              <a:tailEnd type="triangle" w="lg" len="lg"/>
            </a:ln>
          </p:spPr>
          <p:txBody>
            <a:bodyPr anchor="ctr">
              <a:prstTxWarp prst="textNoShape">
                <a:avLst/>
              </a:prstTxWarp>
              <a:spAutoFit/>
            </a:bodyPr>
            <a:lstStyle/>
            <a:p>
              <a:endParaRPr lang="en-US">
                <a:latin typeface="Cambria" pitchFamily="127" charset="0"/>
              </a:endParaRPr>
            </a:p>
          </p:txBody>
        </p:sp>
        <p:sp>
          <p:nvSpPr>
            <p:cNvPr id="24" name="Arc 15"/>
            <p:cNvSpPr>
              <a:spLocks/>
            </p:cNvSpPr>
            <p:nvPr/>
          </p:nvSpPr>
          <p:spPr bwMode="auto">
            <a:xfrm>
              <a:off x="6988175" y="1746250"/>
              <a:ext cx="857250" cy="404813"/>
            </a:xfrm>
            <a:custGeom>
              <a:avLst/>
              <a:gdLst>
                <a:gd name="T0" fmla="*/ 0 w 30413"/>
                <a:gd name="T1" fmla="*/ 2147483647 h 21600"/>
                <a:gd name="T2" fmla="*/ 2147483647 w 30413"/>
                <a:gd name="T3" fmla="*/ 2147483647 h 21600"/>
                <a:gd name="T4" fmla="*/ 2147483647 w 30413"/>
                <a:gd name="T5" fmla="*/ 2147483647 h 21600"/>
                <a:gd name="T6" fmla="*/ 0 60000 65536"/>
                <a:gd name="T7" fmla="*/ 0 60000 65536"/>
                <a:gd name="T8" fmla="*/ 0 60000 65536"/>
                <a:gd name="T9" fmla="*/ 0 w 30413"/>
                <a:gd name="T10" fmla="*/ 0 h 21600"/>
                <a:gd name="T11" fmla="*/ 30413 w 30413"/>
                <a:gd name="T12" fmla="*/ 21600 h 21600"/>
              </a:gdLst>
              <a:ahLst/>
              <a:cxnLst>
                <a:cxn ang="T6">
                  <a:pos x="T0" y="T1"/>
                </a:cxn>
                <a:cxn ang="T7">
                  <a:pos x="T2" y="T3"/>
                </a:cxn>
                <a:cxn ang="T8">
                  <a:pos x="T4" y="T5"/>
                </a:cxn>
              </a:cxnLst>
              <a:rect l="T9" t="T10" r="T11" b="T12"/>
              <a:pathLst>
                <a:path w="30413" h="21600" fill="none" extrusionOk="0">
                  <a:moveTo>
                    <a:pt x="-1" y="5947"/>
                  </a:moveTo>
                  <a:cubicBezTo>
                    <a:pt x="4015" y="2129"/>
                    <a:pt x="9344" y="-1"/>
                    <a:pt x="14885" y="0"/>
                  </a:cubicBezTo>
                  <a:cubicBezTo>
                    <a:pt x="20739" y="0"/>
                    <a:pt x="26343" y="2376"/>
                    <a:pt x="30412" y="6585"/>
                  </a:cubicBezTo>
                </a:path>
                <a:path w="30413" h="21600" stroke="0" extrusionOk="0">
                  <a:moveTo>
                    <a:pt x="-1" y="5947"/>
                  </a:moveTo>
                  <a:cubicBezTo>
                    <a:pt x="4015" y="2129"/>
                    <a:pt x="9344" y="-1"/>
                    <a:pt x="14885" y="0"/>
                  </a:cubicBezTo>
                  <a:cubicBezTo>
                    <a:pt x="20739" y="0"/>
                    <a:pt x="26343" y="2376"/>
                    <a:pt x="30412" y="6585"/>
                  </a:cubicBezTo>
                  <a:lnTo>
                    <a:pt x="14885" y="21600"/>
                  </a:lnTo>
                  <a:lnTo>
                    <a:pt x="-1" y="5947"/>
                  </a:lnTo>
                  <a:close/>
                </a:path>
              </a:pathLst>
            </a:custGeom>
            <a:noFill/>
            <a:ln w="38100">
              <a:solidFill>
                <a:srgbClr val="FFFFFF"/>
              </a:solidFill>
              <a:round/>
              <a:headEnd type="triangle" w="lg" len="lg"/>
              <a:tailEnd type="triangle" w="lg" len="lg"/>
            </a:ln>
          </p:spPr>
          <p:txBody>
            <a:bodyPr anchor="ctr">
              <a:prstTxWarp prst="textNoShape">
                <a:avLst/>
              </a:prstTxWarp>
              <a:spAutoFit/>
            </a:bodyPr>
            <a:lstStyle/>
            <a:p>
              <a:endParaRPr lang="en-US">
                <a:latin typeface="Cambria" pitchFamily="127" charset="0"/>
              </a:endParaRPr>
            </a:p>
          </p:txBody>
        </p:sp>
      </p:grpSp>
    </p:spTree>
    <p:extLst>
      <p:ext uri="{BB962C8B-B14F-4D97-AF65-F5344CB8AC3E}">
        <p14:creationId xmlns:p14="http://schemas.microsoft.com/office/powerpoint/2010/main" val="38064330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Arial"/>
        <a:ea typeface="ＭＳ Ｐゴシック"/>
        <a:cs typeface="ＭＳ Ｐゴシック"/>
      </a:majorFont>
      <a:minorFont>
        <a:latin typeface="Arial"/>
        <a:ea typeface="ＭＳ Ｐゴシック"/>
        <a:cs typeface="ＭＳ Ｐゴシック"/>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984</Words>
  <Application>Microsoft Office PowerPoint</Application>
  <PresentationFormat>On-screen Show (4:3)</PresentationFormat>
  <Paragraphs>358</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Sketchbook</vt:lpstr>
      <vt:lpstr>PowerPoint Presentation</vt:lpstr>
      <vt:lpstr>Requirements</vt:lpstr>
      <vt:lpstr>Expected Directory Structure</vt:lpstr>
      <vt:lpstr>Command Features</vt:lpstr>
      <vt:lpstr>PowerPoint Presentation</vt:lpstr>
      <vt:lpstr>PowerPoint Presentation</vt:lpstr>
      <vt:lpstr>PowerPoint Presentation</vt:lpstr>
      <vt:lpstr>PowerPoint Presentation</vt:lpstr>
      <vt:lpstr>PowerPoint Presentation</vt:lpstr>
      <vt:lpstr>Realignment</vt:lpstr>
      <vt:lpstr>Realignment</vt:lpstr>
      <vt:lpstr>Pause – A look at what you have so far</vt:lpstr>
      <vt:lpstr>coregOverlay</vt:lpstr>
      <vt:lpstr>coregOverlay</vt:lpstr>
      <vt:lpstr>coregHiRes</vt:lpstr>
      <vt:lpstr>coregHiRes</vt:lpstr>
      <vt:lpstr>DARTEL Warping – vbm8HiRes</vt:lpstr>
      <vt:lpstr>Directory Structure – After DARTEL</vt:lpstr>
      <vt:lpstr>DARTEL Warping – vbm8HiRes</vt:lpstr>
      <vt:lpstr>Quality Checks</vt:lpstr>
      <vt:lpstr>Quality Checks</vt:lpstr>
      <vt:lpstr>Quality Checks</vt:lpstr>
      <vt:lpstr>Quality Checks</vt:lpstr>
      <vt:lpstr>Quality Checks</vt:lpstr>
      <vt:lpstr>Quality Checks</vt:lpstr>
      <vt:lpstr>Apply Warp – warpfMRI</vt:lpstr>
      <vt:lpstr>Quality Checks</vt:lpstr>
      <vt:lpstr>Quality Checks</vt:lpstr>
      <vt:lpstr>Smoothing - smoothfMRI</vt:lpstr>
      <vt:lpstr>Directory Structure – After Processing</vt:lpstr>
      <vt:lpstr>Logging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Heffernan, Joseph</dc:creator>
  <cp:lastModifiedBy>Heffernan, Joseph</cp:lastModifiedBy>
  <cp:revision>13</cp:revision>
  <dcterms:created xsi:type="dcterms:W3CDTF">2013-03-08T16:21:19Z</dcterms:created>
  <dcterms:modified xsi:type="dcterms:W3CDTF">2013-03-08T18:35:15Z</dcterms:modified>
</cp:coreProperties>
</file>