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57" r:id="rId2"/>
    <p:sldId id="258" r:id="rId3"/>
    <p:sldId id="259" r:id="rId4"/>
    <p:sldId id="323" r:id="rId5"/>
    <p:sldId id="324" r:id="rId6"/>
    <p:sldId id="267" r:id="rId7"/>
    <p:sldId id="273" r:id="rId8"/>
    <p:sldId id="348" r:id="rId9"/>
    <p:sldId id="334" r:id="rId10"/>
    <p:sldId id="280" r:id="rId11"/>
    <p:sldId id="306" r:id="rId12"/>
    <p:sldId id="283" r:id="rId13"/>
    <p:sldId id="291" r:id="rId14"/>
    <p:sldId id="331" r:id="rId15"/>
    <p:sldId id="341" r:id="rId16"/>
    <p:sldId id="335" r:id="rId17"/>
    <p:sldId id="336" r:id="rId18"/>
    <p:sldId id="337" r:id="rId19"/>
    <p:sldId id="340" r:id="rId20"/>
    <p:sldId id="296" r:id="rId21"/>
    <p:sldId id="314" r:id="rId22"/>
    <p:sldId id="298" r:id="rId23"/>
    <p:sldId id="315" r:id="rId24"/>
    <p:sldId id="300" r:id="rId25"/>
    <p:sldId id="301" r:id="rId26"/>
    <p:sldId id="333" r:id="rId27"/>
    <p:sldId id="332" r:id="rId28"/>
    <p:sldId id="349" r:id="rId29"/>
    <p:sldId id="325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5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09"/>
    <p:restoredTop sz="94799"/>
  </p:normalViewPr>
  <p:slideViewPr>
    <p:cSldViewPr snapToGrid="0" snapToObjects="1">
      <p:cViewPr varScale="1">
        <p:scale>
          <a:sx n="71" d="100"/>
          <a:sy n="71" d="100"/>
        </p:scale>
        <p:origin x="184" y="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F128F-A8E4-B84B-97DE-C97DCDD5D643}" type="datetimeFigureOut">
              <a:rPr lang="en-US" smtClean="0"/>
              <a:t>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CB694-5A5A-C24C-AADF-322BE0EB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65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CB694-5A5A-C24C-AADF-322BE0EB80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4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CB694-5A5A-C24C-AADF-322BE0EB80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04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CB694-5A5A-C24C-AADF-322BE0EB80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51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CB694-5A5A-C24C-AADF-322BE0EB80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86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CB694-5A5A-C24C-AADF-322BE0EB80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56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CB694-5A5A-C24C-AADF-322BE0EB80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52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CB694-5A5A-C24C-AADF-322BE0EB80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88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CB694-5A5A-C24C-AADF-322BE0EB80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65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CB694-5A5A-C24C-AADF-322BE0EB80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98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CB694-5A5A-C24C-AADF-322BE0EB80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737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CB694-5A5A-C24C-AADF-322BE0EB80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4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CB694-5A5A-C24C-AADF-322BE0EB80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60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CB694-5A5A-C24C-AADF-322BE0EB80C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56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CB694-5A5A-C24C-AADF-322BE0EB80C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345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CB694-5A5A-C24C-AADF-322BE0EB80C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43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CB694-5A5A-C24C-AADF-322BE0EB80C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442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CB694-5A5A-C24C-AADF-322BE0EB80C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8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CB694-5A5A-C24C-AADF-322BE0EB80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32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CB694-5A5A-C24C-AADF-322BE0EB80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40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CB694-5A5A-C24C-AADF-322BE0EB80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21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CB694-5A5A-C24C-AADF-322BE0EB80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88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CB694-5A5A-C24C-AADF-322BE0EB80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58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CB694-5A5A-C24C-AADF-322BE0EB80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87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CB694-5A5A-C24C-AADF-322BE0EB80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7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8" y="1550745"/>
            <a:ext cx="8535737" cy="2049713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74" y="3886200"/>
            <a:ext cx="7533105" cy="175260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5801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909059"/>
            <a:ext cx="8432800" cy="935791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22175"/>
            <a:ext cx="8229600" cy="36039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925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57" y="1024913"/>
            <a:ext cx="8662737" cy="1362075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689684"/>
            <a:ext cx="7772400" cy="717216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5342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63972"/>
            <a:ext cx="8229600" cy="936229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181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5484"/>
            <a:ext cx="8229600" cy="919629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24140"/>
            <a:ext cx="4040188" cy="3951288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424140"/>
            <a:ext cx="4041775" cy="3951288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510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7824"/>
            <a:ext cx="8229600" cy="919629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277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50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2" y="666737"/>
            <a:ext cx="3008313" cy="928791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66738"/>
            <a:ext cx="5111750" cy="5619855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400" b="0" i="1">
                <a:latin typeface="Gill Sans SemiBold"/>
                <a:cs typeface="Lucida Grande"/>
              </a:defRPr>
            </a:lvl3pPr>
            <a:lvl4pPr>
              <a:defRPr sz="2000" b="0" i="1">
                <a:latin typeface="Gill Sans SemiBold"/>
                <a:cs typeface="Lucida Grande"/>
              </a:defRPr>
            </a:lvl4pPr>
            <a:lvl5pPr>
              <a:defRPr sz="2000" b="0" i="1">
                <a:latin typeface="Gill Sans SemiBold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2" y="159553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550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5"/>
            <a:ext cx="5486400" cy="804863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013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109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tryit.asp?filename=tryjsref_node_textcontent_se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Operator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ColleenEMc/pen/OyQJKd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pen.io/ColleenEMc/pen/EVQvdQ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8" y="1563445"/>
            <a:ext cx="8535737" cy="2049713"/>
          </a:xfrm>
        </p:spPr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7378" y="3627954"/>
            <a:ext cx="8535737" cy="2049713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i="0" kern="1200" cap="none">
                <a:solidFill>
                  <a:schemeClr val="bg1"/>
                </a:solidFill>
                <a:latin typeface="Gill Sans SemiBold"/>
                <a:ea typeface="+mj-ea"/>
                <a:cs typeface="Lucida Grande"/>
              </a:defRPr>
            </a:lvl1pPr>
          </a:lstStyle>
          <a:p>
            <a:r>
              <a:rPr lang="en-US" sz="2800" dirty="0"/>
              <a:t>This is completely new.</a:t>
            </a:r>
          </a:p>
          <a:p>
            <a:r>
              <a:rPr lang="en-US" sz="2800" dirty="0"/>
              <a:t>Do not fall behind because you are working on HTML/CSS stuff</a:t>
            </a:r>
          </a:p>
        </p:txBody>
      </p:sp>
    </p:spTree>
    <p:extLst>
      <p:ext uri="{BB962C8B-B14F-4D97-AF65-F5344CB8AC3E}">
        <p14:creationId xmlns:p14="http://schemas.microsoft.com/office/powerpoint/2010/main" val="3715993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inner.HTML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50"/>
            <a:ext cx="8229600" cy="3603988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/>
              <a:t>You can use </a:t>
            </a:r>
            <a:r>
              <a:rPr lang="en-US" sz="3000" dirty="0" err="1"/>
              <a:t>innerHTML</a:t>
            </a:r>
            <a:r>
              <a:rPr lang="en-US" sz="3000" dirty="0"/>
              <a:t> combined with the element you want to change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/>
              <a:t>You can also use </a:t>
            </a:r>
            <a:r>
              <a:rPr lang="en-US" sz="3000" dirty="0" err="1"/>
              <a:t>textContent</a:t>
            </a:r>
            <a:r>
              <a:rPr lang="en-US" sz="3000" dirty="0"/>
              <a:t>, but notice the difference when you include an h1 tag: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>
                <a:hlinkClick r:id="rId3"/>
              </a:rPr>
              <a:t>https://www.w3schools.com/jsref/tryit.asp?filename=tryjsref_node_textcontent_set</a:t>
            </a:r>
            <a:endParaRPr lang="en-US" sz="3000" dirty="0"/>
          </a:p>
          <a:p>
            <a:pPr marL="457200" indent="-457200">
              <a:buFont typeface="Arial"/>
              <a:buChar char="•"/>
            </a:pPr>
            <a:endParaRPr lang="en-US" sz="3000" dirty="0"/>
          </a:p>
          <a:p>
            <a:pPr marL="457200" indent="-457200">
              <a:buFont typeface="Arial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66843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You MUST utilize the console now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Does more than take “print” statements, also provides debugging information for JavaScript, HTML and CSS</a:t>
            </a:r>
          </a:p>
        </p:txBody>
      </p:sp>
    </p:spTree>
    <p:extLst>
      <p:ext uri="{BB962C8B-B14F-4D97-AF65-F5344CB8AC3E}">
        <p14:creationId xmlns:p14="http://schemas.microsoft.com/office/powerpoint/2010/main" val="615783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Right now, we are doing simple things with output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As you learn more, the power grows</a:t>
            </a:r>
          </a:p>
        </p:txBody>
      </p:sp>
    </p:spTree>
    <p:extLst>
      <p:ext uri="{BB962C8B-B14F-4D97-AF65-F5344CB8AC3E}">
        <p14:creationId xmlns:p14="http://schemas.microsoft.com/office/powerpoint/2010/main" val="3277138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46100" y="3583881"/>
            <a:ext cx="8229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&lt;script&gt;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alert(“Hi”);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let name = prompt(“What is your name?”);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&lt;/script&gt;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4000" y="1473869"/>
            <a:ext cx="8229600" cy="179479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1" i="0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/>
              <a:buChar char="•"/>
            </a:pPr>
            <a:r>
              <a:rPr lang="en-US" dirty="0"/>
              <a:t>Variables are declared using </a:t>
            </a:r>
            <a:r>
              <a:rPr lang="en-US" dirty="0" err="1">
                <a:solidFill>
                  <a:srgbClr val="FC5238"/>
                </a:solidFill>
              </a:rPr>
              <a:t>var</a:t>
            </a:r>
            <a:r>
              <a:rPr lang="en-US" dirty="0"/>
              <a:t> or </a:t>
            </a:r>
            <a:r>
              <a:rPr lang="en-US" dirty="0">
                <a:solidFill>
                  <a:srgbClr val="FC5238"/>
                </a:solidFill>
              </a:rPr>
              <a:t>let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err="1"/>
              <a:t>var</a:t>
            </a:r>
            <a:r>
              <a:rPr lang="en-US" sz="2800" dirty="0"/>
              <a:t> has </a:t>
            </a:r>
            <a:r>
              <a:rPr lang="en-US" sz="2800" dirty="0">
                <a:solidFill>
                  <a:srgbClr val="FC5238"/>
                </a:solidFill>
              </a:rPr>
              <a:t>function score</a:t>
            </a:r>
            <a:r>
              <a:rPr lang="en-US" sz="2800" dirty="0"/>
              <a:t>, let has </a:t>
            </a:r>
            <a:r>
              <a:rPr lang="en-US" sz="2800" dirty="0">
                <a:solidFill>
                  <a:srgbClr val="FC5238"/>
                </a:solidFill>
              </a:rPr>
              <a:t>block scope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Use </a:t>
            </a:r>
            <a:r>
              <a:rPr lang="en-US" sz="2800" dirty="0" err="1"/>
              <a:t>camelCase</a:t>
            </a:r>
            <a:endParaRPr lang="en-US" sz="2800" dirty="0"/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Do not start with $ 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Names are case-sensitive</a:t>
            </a:r>
          </a:p>
          <a:p>
            <a:pPr marL="1200150" lvl="1" indent="-457200">
              <a:buFont typeface="Arial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3027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99459"/>
            <a:ext cx="8432800" cy="935791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1233475"/>
            <a:ext cx="8788400" cy="3603988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String</a:t>
            </a:r>
          </a:p>
          <a:p>
            <a:pPr lvl="1" indent="0">
              <a:buNone/>
            </a:pPr>
            <a:r>
              <a:rPr lang="en-US" sz="2800" dirty="0" err="1">
                <a:solidFill>
                  <a:srgbClr val="FFFF00"/>
                </a:solidFill>
              </a:rPr>
              <a:t>var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myVar</a:t>
            </a:r>
            <a:r>
              <a:rPr lang="en-US" sz="2800" dirty="0">
                <a:solidFill>
                  <a:srgbClr val="FFFF00"/>
                </a:solidFill>
              </a:rPr>
              <a:t> = “Colleen” 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Number</a:t>
            </a:r>
          </a:p>
          <a:p>
            <a:pPr lvl="1" indent="0">
              <a:buNone/>
            </a:pPr>
            <a:r>
              <a:rPr lang="en-US" sz="2800" dirty="0" err="1">
                <a:solidFill>
                  <a:srgbClr val="FFFF00"/>
                </a:solidFill>
              </a:rPr>
              <a:t>var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myVar</a:t>
            </a:r>
            <a:r>
              <a:rPr lang="en-US" sz="2800" dirty="0">
                <a:solidFill>
                  <a:srgbClr val="FFFF00"/>
                </a:solidFill>
              </a:rPr>
              <a:t> = 25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Boolean</a:t>
            </a:r>
          </a:p>
          <a:p>
            <a:pPr lvl="1" indent="0">
              <a:buNone/>
            </a:pPr>
            <a:r>
              <a:rPr lang="en-US" sz="2800" dirty="0" err="1">
                <a:solidFill>
                  <a:srgbClr val="FFFF00"/>
                </a:solidFill>
              </a:rPr>
              <a:t>var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myVar</a:t>
            </a:r>
            <a:r>
              <a:rPr lang="en-US" sz="2800" dirty="0">
                <a:solidFill>
                  <a:srgbClr val="FFFF00"/>
                </a:solidFill>
              </a:rPr>
              <a:t> = true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Object</a:t>
            </a:r>
          </a:p>
          <a:p>
            <a:pPr lvl="1" indent="0">
              <a:buNone/>
            </a:pPr>
            <a:r>
              <a:rPr lang="en-US" sz="2800" dirty="0" err="1">
                <a:solidFill>
                  <a:srgbClr val="FFFF00"/>
                </a:solidFill>
              </a:rPr>
              <a:t>var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myVar</a:t>
            </a:r>
            <a:r>
              <a:rPr lang="en-US" sz="2800" dirty="0">
                <a:solidFill>
                  <a:srgbClr val="FFFF00"/>
                </a:solidFill>
              </a:rPr>
              <a:t> = </a:t>
            </a:r>
            <a:r>
              <a:rPr lang="en-US" sz="2800" dirty="0" err="1">
                <a:solidFill>
                  <a:srgbClr val="FFFF00"/>
                </a:solidFill>
              </a:rPr>
              <a:t>document.querySelector</a:t>
            </a:r>
            <a:r>
              <a:rPr lang="en-US" sz="2800" dirty="0">
                <a:solidFill>
                  <a:srgbClr val="FFFF00"/>
                </a:solidFill>
              </a:rPr>
              <a:t>(“h1”)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Array</a:t>
            </a:r>
          </a:p>
          <a:p>
            <a:pPr lvl="1" indent="0">
              <a:buNone/>
            </a:pPr>
            <a:r>
              <a:rPr lang="en-US" sz="2800" dirty="0" err="1">
                <a:solidFill>
                  <a:srgbClr val="FFFF00"/>
                </a:solidFill>
              </a:rPr>
              <a:t>var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myVar</a:t>
            </a:r>
            <a:r>
              <a:rPr lang="en-US" sz="2800" dirty="0">
                <a:solidFill>
                  <a:srgbClr val="FFFF00"/>
                </a:solidFill>
              </a:rPr>
              <a:t> = [‘Chris’, 13, ‘Catherine’, 11, “</a:t>
            </a:r>
            <a:r>
              <a:rPr lang="en-US" sz="2800" dirty="0" err="1">
                <a:solidFill>
                  <a:srgbClr val="FFFF00"/>
                </a:solidFill>
              </a:rPr>
              <a:t>Becca</a:t>
            </a:r>
            <a:r>
              <a:rPr lang="en-US" sz="2800" dirty="0">
                <a:solidFill>
                  <a:srgbClr val="FFFF00"/>
                </a:solidFill>
              </a:rPr>
              <a:t>”]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2866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335" y="1924705"/>
            <a:ext cx="8492893" cy="420145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>
                <a:latin typeface="+mj-lt"/>
              </a:rPr>
              <a:t>Arrays let you store multiple values in a single variable</a:t>
            </a:r>
          </a:p>
          <a:p>
            <a:endParaRPr lang="en-US" dirty="0">
              <a:latin typeface="+mj-lt"/>
            </a:endParaRPr>
          </a:p>
          <a:p>
            <a:r>
              <a:rPr lang="en-US" sz="2400" dirty="0">
                <a:solidFill>
                  <a:srgbClr val="FFFF00"/>
                </a:solidFill>
                <a:latin typeface="+mj-lt"/>
              </a:rPr>
              <a:t>	</a:t>
            </a:r>
            <a:r>
              <a:rPr lang="en-US" sz="2400" dirty="0" err="1">
                <a:solidFill>
                  <a:srgbClr val="FFFF00"/>
                </a:solidFill>
                <a:latin typeface="+mj-lt"/>
              </a:rPr>
              <a:t>var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 foods </a:t>
            </a:r>
            <a:r>
              <a:rPr lang="en-US" sz="2400" dirty="0">
                <a:solidFill>
                  <a:srgbClr val="FF6600"/>
                </a:solidFill>
                <a:latin typeface="+mj-lt"/>
              </a:rPr>
              <a:t>= [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‘bananas’, ‘apples’, ‘pizza’</a:t>
            </a:r>
            <a:r>
              <a:rPr lang="en-US" sz="2400" dirty="0">
                <a:solidFill>
                  <a:srgbClr val="FF6600"/>
                </a:solidFill>
                <a:latin typeface="+mj-lt"/>
              </a:rPr>
              <a:t>];</a:t>
            </a:r>
          </a:p>
          <a:p>
            <a:r>
              <a:rPr lang="en-US" sz="2400" dirty="0">
                <a:solidFill>
                  <a:srgbClr val="FF6600"/>
                </a:solidFill>
                <a:latin typeface="+mj-lt"/>
              </a:rPr>
              <a:t>     </a:t>
            </a:r>
            <a:r>
              <a:rPr lang="en-US" sz="2400" dirty="0" err="1">
                <a:solidFill>
                  <a:srgbClr val="FF6600"/>
                </a:solidFill>
                <a:latin typeface="+mj-lt"/>
              </a:rPr>
              <a:t>document.write</a:t>
            </a:r>
            <a:r>
              <a:rPr lang="en-US" sz="2400" dirty="0">
                <a:solidFill>
                  <a:srgbClr val="FF6600"/>
                </a:solidFill>
                <a:latin typeface="+mj-lt"/>
              </a:rPr>
              <a:t>(foods[0]);  </a:t>
            </a:r>
            <a:r>
              <a:rPr lang="en-US" sz="2400" dirty="0">
                <a:solidFill>
                  <a:srgbClr val="FF6600"/>
                </a:solidFill>
                <a:latin typeface="+mj-lt"/>
                <a:sym typeface="Wingdings"/>
              </a:rPr>
              <a:t> What will this display?</a:t>
            </a:r>
            <a:endParaRPr lang="en-US" sz="2400" dirty="0">
              <a:solidFill>
                <a:srgbClr val="FF6600"/>
              </a:solidFill>
              <a:latin typeface="+mj-lt"/>
            </a:endParaRPr>
          </a:p>
          <a:p>
            <a:endParaRPr lang="en-US" sz="2600" dirty="0">
              <a:solidFill>
                <a:srgbClr val="FF6600"/>
              </a:solidFill>
              <a:latin typeface="+mj-lt"/>
            </a:endParaRPr>
          </a:p>
          <a:p>
            <a:r>
              <a:rPr lang="en-US" sz="2600" dirty="0">
                <a:solidFill>
                  <a:srgbClr val="FFFF00"/>
                </a:solidFill>
                <a:latin typeface="+mj-lt"/>
              </a:rPr>
              <a:t>	</a:t>
            </a:r>
            <a:r>
              <a:rPr lang="en-US" sz="2400" dirty="0" err="1">
                <a:solidFill>
                  <a:srgbClr val="FFFF00"/>
                </a:solidFill>
                <a:latin typeface="+mj-lt"/>
              </a:rPr>
              <a:t>var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 foods </a:t>
            </a:r>
            <a:r>
              <a:rPr lang="en-US" sz="2400" dirty="0">
                <a:solidFill>
                  <a:srgbClr val="FF6600"/>
                </a:solidFill>
                <a:latin typeface="+mj-lt"/>
              </a:rPr>
              <a:t>= </a:t>
            </a:r>
            <a:r>
              <a:rPr lang="en-US" sz="2200" dirty="0" err="1">
                <a:solidFill>
                  <a:srgbClr val="FF6600"/>
                </a:solidFill>
                <a:latin typeface="+mj-lt"/>
              </a:rPr>
              <a:t>document.getElementsByClassName</a:t>
            </a:r>
            <a:r>
              <a:rPr lang="en-US" sz="2200" dirty="0">
                <a:solidFill>
                  <a:srgbClr val="FF6600"/>
                </a:solidFill>
                <a:latin typeface="+mj-lt"/>
              </a:rPr>
              <a:t>[</a:t>
            </a:r>
            <a:r>
              <a:rPr lang="en-US" sz="2200" dirty="0">
                <a:solidFill>
                  <a:srgbClr val="FFFF00"/>
                </a:solidFill>
                <a:latin typeface="+mj-lt"/>
              </a:rPr>
              <a:t>‘food’</a:t>
            </a:r>
            <a:r>
              <a:rPr lang="en-US" sz="2200" dirty="0">
                <a:solidFill>
                  <a:srgbClr val="FF6600"/>
                </a:solidFill>
                <a:latin typeface="+mj-lt"/>
              </a:rPr>
              <a:t>];</a:t>
            </a:r>
          </a:p>
          <a:p>
            <a:endParaRPr lang="en-US" sz="2200" dirty="0">
              <a:solidFill>
                <a:srgbClr val="FF6600"/>
              </a:solidFill>
              <a:latin typeface="+mj-lt"/>
            </a:endParaRPr>
          </a:p>
          <a:p>
            <a:r>
              <a:rPr lang="en-US" sz="2400" dirty="0">
                <a:solidFill>
                  <a:srgbClr val="FFFF00"/>
                </a:solidFill>
                <a:latin typeface="+mj-lt"/>
              </a:rPr>
              <a:t>	</a:t>
            </a:r>
            <a:r>
              <a:rPr lang="en-US" sz="2400" dirty="0" err="1">
                <a:solidFill>
                  <a:srgbClr val="FFFF00"/>
                </a:solidFill>
                <a:latin typeface="+mj-lt"/>
              </a:rPr>
              <a:t>var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+mj-lt"/>
              </a:rPr>
              <a:t>listItems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FF6600"/>
                </a:solidFill>
                <a:latin typeface="+mj-lt"/>
              </a:rPr>
              <a:t>= </a:t>
            </a:r>
            <a:r>
              <a:rPr lang="en-US" sz="2200" dirty="0" err="1">
                <a:solidFill>
                  <a:srgbClr val="FF6600"/>
                </a:solidFill>
                <a:latin typeface="+mj-lt"/>
              </a:rPr>
              <a:t>document.getElementsByTagName</a:t>
            </a:r>
            <a:r>
              <a:rPr lang="en-US" sz="2200" dirty="0">
                <a:solidFill>
                  <a:srgbClr val="FF6600"/>
                </a:solidFill>
                <a:latin typeface="+mj-lt"/>
              </a:rPr>
              <a:t>[</a:t>
            </a:r>
            <a:r>
              <a:rPr lang="en-US" sz="2200" dirty="0">
                <a:solidFill>
                  <a:srgbClr val="FFFF00"/>
                </a:solidFill>
                <a:latin typeface="+mj-lt"/>
              </a:rPr>
              <a:t>‘li’</a:t>
            </a:r>
            <a:r>
              <a:rPr lang="en-US" sz="2200" dirty="0">
                <a:solidFill>
                  <a:srgbClr val="FF6600"/>
                </a:solidFill>
                <a:latin typeface="+mj-lt"/>
              </a:rPr>
              <a:t>];</a:t>
            </a:r>
          </a:p>
          <a:p>
            <a:endParaRPr lang="en-US" dirty="0">
              <a:solidFill>
                <a:srgbClr val="FF66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966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graphicFrame>
        <p:nvGraphicFramePr>
          <p:cNvPr id="4" name="Content Placeholder 3" descr="Operators and their purpos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593530"/>
              </p:ext>
            </p:extLst>
          </p:nvPr>
        </p:nvGraphicFramePr>
        <p:xfrm>
          <a:off x="457200" y="2103438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 OR</a:t>
                      </a:r>
                      <a:r>
                        <a:rPr lang="en-US" baseline="0" dirty="0"/>
                        <a:t> concatenation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-, *, /,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Subtraction,</a:t>
                      </a:r>
                      <a:r>
                        <a:rPr lang="en-US" baseline="0" dirty="0"/>
                        <a:t> multiplication, division, reminder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==,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Equality,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Identity</a:t>
                      </a:r>
                      <a:r>
                        <a:rPr lang="en-US" baseline="0" dirty="0"/>
                        <a:t> (same type)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!, !==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&amp;&amp;, 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And,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23900" y="5455335"/>
            <a:ext cx="7696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hlinkClick r:id="rId3"/>
              </a:rPr>
              <a:t>https://developer.mozilla.org/en-US/docs/Web/JavaScript/Reference/Operators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52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2032000"/>
            <a:ext cx="8432800" cy="4432300"/>
          </a:xfrm>
        </p:spPr>
        <p:txBody>
          <a:bodyPr>
            <a:normAutofit lnSpcReduction="10000"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var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iceCream</a:t>
            </a:r>
            <a:r>
              <a:rPr lang="en-US" sz="2800" dirty="0">
                <a:solidFill>
                  <a:srgbClr val="FFFF00"/>
                </a:solidFill>
              </a:rPr>
              <a:t> = prompt(“Enter your favorite flavor’; </a:t>
            </a:r>
          </a:p>
          <a:p>
            <a:endParaRPr lang="en-US" sz="2800" dirty="0">
              <a:solidFill>
                <a:srgbClr val="FFFF00"/>
              </a:solidFill>
            </a:endParaRPr>
          </a:p>
          <a:p>
            <a:r>
              <a:rPr lang="en-US" sz="2800" dirty="0">
                <a:solidFill>
                  <a:srgbClr val="FFFF00"/>
                </a:solidFill>
              </a:rPr>
              <a:t>if (</a:t>
            </a:r>
            <a:r>
              <a:rPr lang="en-US" sz="2800" dirty="0" err="1">
                <a:solidFill>
                  <a:srgbClr val="FFFF00"/>
                </a:solidFill>
              </a:rPr>
              <a:t>iceCream</a:t>
            </a:r>
            <a:r>
              <a:rPr lang="en-US" sz="2800" dirty="0">
                <a:solidFill>
                  <a:srgbClr val="FFFF00"/>
                </a:solidFill>
              </a:rPr>
              <a:t> === 'chocolate') {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	alert('Yay, I love chocolate ice cream!');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} else {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	alert('</a:t>
            </a:r>
            <a:r>
              <a:rPr lang="en-US" sz="2800" dirty="0" err="1">
                <a:solidFill>
                  <a:srgbClr val="FFFF00"/>
                </a:solidFill>
              </a:rPr>
              <a:t>Awwww</a:t>
            </a:r>
            <a:r>
              <a:rPr lang="en-US" sz="2800" dirty="0">
                <a:solidFill>
                  <a:srgbClr val="FFFF00"/>
                </a:solidFill>
              </a:rPr>
              <a:t>, but chocolate is my favorite...');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}</a:t>
            </a:r>
          </a:p>
          <a:p>
            <a:endParaRPr lang="en-US" sz="2800" dirty="0">
              <a:solidFill>
                <a:srgbClr val="FC5238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How can we test this code??</a:t>
            </a:r>
          </a:p>
        </p:txBody>
      </p:sp>
    </p:spTree>
    <p:extLst>
      <p:ext uri="{BB962C8B-B14F-4D97-AF65-F5344CB8AC3E}">
        <p14:creationId xmlns:p14="http://schemas.microsoft.com/office/powerpoint/2010/main" val="1630057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function multiply(num1,num2) { </a:t>
            </a:r>
          </a:p>
          <a:p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err="1">
                <a:solidFill>
                  <a:srgbClr val="FFFF00"/>
                </a:solidFill>
              </a:rPr>
              <a:t>var</a:t>
            </a:r>
            <a:r>
              <a:rPr lang="en-US" dirty="0">
                <a:solidFill>
                  <a:srgbClr val="FFFF00"/>
                </a:solidFill>
              </a:rPr>
              <a:t> result = num1 * num2; </a:t>
            </a:r>
          </a:p>
          <a:p>
            <a:r>
              <a:rPr lang="en-US" dirty="0">
                <a:solidFill>
                  <a:srgbClr val="FFFF00"/>
                </a:solidFill>
              </a:rPr>
              <a:t>	return result; </a:t>
            </a:r>
          </a:p>
          <a:p>
            <a:r>
              <a:rPr lang="en-US" dirty="0">
                <a:solidFill>
                  <a:srgbClr val="FFFF00"/>
                </a:solidFill>
              </a:rPr>
              <a:t>}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“return” is necessary since result is a local variable.</a:t>
            </a:r>
          </a:p>
        </p:txBody>
      </p:sp>
    </p:spTree>
    <p:extLst>
      <p:ext uri="{BB962C8B-B14F-4D97-AF65-F5344CB8AC3E}">
        <p14:creationId xmlns:p14="http://schemas.microsoft.com/office/powerpoint/2010/main" val="3713560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are created using </a:t>
            </a:r>
            <a:r>
              <a:rPr lang="en-US" b="1" i="1" dirty="0">
                <a:solidFill>
                  <a:srgbClr val="FF6600"/>
                </a:solidFill>
              </a:rPr>
              <a:t>function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>
                <a:solidFill>
                  <a:srgbClr val="FF6600"/>
                </a:solidFill>
                <a:hlinkClick r:id="rId3"/>
              </a:rPr>
              <a:t>JS Functions – Basic Example</a:t>
            </a:r>
            <a:endParaRPr lang="en-US" dirty="0">
              <a:solidFill>
                <a:srgbClr val="FF6600"/>
              </a:solidFill>
              <a:hlinkClick r:id="rId4"/>
            </a:endParaRPr>
          </a:p>
          <a:p>
            <a:pPr lvl="1"/>
            <a:r>
              <a:rPr lang="en-US" dirty="0">
                <a:solidFill>
                  <a:srgbClr val="FF6600"/>
                </a:solidFill>
                <a:hlinkClick r:id="rId4"/>
              </a:rPr>
              <a:t>JS Functions – Basic Example with Parameters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55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can do with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JavaScript is a “real” programming language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/>
              <a:t>Store variables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/>
              <a:t>Set decision points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/>
              <a:t>Loop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/>
              <a:t>Reuse code with functions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In addition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/>
              <a:t>Get data from the browser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/>
              <a:t>Manipulate the DOM that browsers use to create web pages</a:t>
            </a:r>
          </a:p>
        </p:txBody>
      </p:sp>
    </p:spTree>
    <p:extLst>
      <p:ext uri="{BB962C8B-B14F-4D97-AF65-F5344CB8AC3E}">
        <p14:creationId xmlns:p14="http://schemas.microsoft.com/office/powerpoint/2010/main" val="3265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refresher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Many know of the DOM as the tree-like structure used to represent HTML files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DOM represents elements as objects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These objects have </a:t>
            </a:r>
            <a:r>
              <a:rPr lang="en-US" dirty="0">
                <a:solidFill>
                  <a:srgbClr val="FF6600"/>
                </a:solidFill>
              </a:rPr>
              <a:t>properties</a:t>
            </a:r>
            <a:r>
              <a:rPr lang="en-US" dirty="0"/>
              <a:t>, </a:t>
            </a:r>
            <a:r>
              <a:rPr lang="en-US" dirty="0">
                <a:solidFill>
                  <a:srgbClr val="FF6600"/>
                </a:solidFill>
              </a:rPr>
              <a:t>methods</a:t>
            </a:r>
            <a:r>
              <a:rPr lang="en-US" dirty="0"/>
              <a:t>, and </a:t>
            </a:r>
            <a:r>
              <a:rPr lang="en-US" dirty="0">
                <a:solidFill>
                  <a:srgbClr val="FF6600"/>
                </a:solidFill>
              </a:rPr>
              <a:t>events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74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</a:t>
            </a:r>
            <a:r>
              <a:rPr lang="en-US" dirty="0" err="1"/>
              <a:t>vs</a:t>
            </a:r>
            <a:r>
              <a:rPr lang="en-US" dirty="0"/>
              <a:t>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2148"/>
            <a:ext cx="8229600" cy="3957707"/>
          </a:xfrm>
        </p:spPr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000" dirty="0" err="1">
                <a:solidFill>
                  <a:srgbClr val="FF6600"/>
                </a:solidFill>
              </a:rPr>
              <a:t>document.write</a:t>
            </a:r>
            <a:r>
              <a:rPr lang="en-US" sz="4000" dirty="0">
                <a:solidFill>
                  <a:srgbClr val="FF6600"/>
                </a:solidFill>
              </a:rPr>
              <a:t>()    		</a:t>
            </a:r>
            <a:r>
              <a:rPr lang="en-US" sz="4000" dirty="0">
                <a:sym typeface="Wingdings"/>
              </a:rPr>
              <a:t> method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err="1">
                <a:solidFill>
                  <a:srgbClr val="FF6600"/>
                </a:solidFill>
              </a:rPr>
              <a:t>element.innerHTML</a:t>
            </a:r>
            <a:r>
              <a:rPr lang="en-US" sz="4000" dirty="0">
                <a:solidFill>
                  <a:srgbClr val="FF6600"/>
                </a:solidFill>
              </a:rPr>
              <a:t>  	</a:t>
            </a:r>
            <a:r>
              <a:rPr lang="en-US" sz="4000" dirty="0">
                <a:sym typeface="Wingdings"/>
              </a:rPr>
              <a:t>attribute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err="1">
                <a:solidFill>
                  <a:srgbClr val="FF6600"/>
                </a:solidFill>
              </a:rPr>
              <a:t>console.log</a:t>
            </a:r>
            <a:r>
              <a:rPr lang="en-US" sz="4000" dirty="0">
                <a:solidFill>
                  <a:srgbClr val="FF6600"/>
                </a:solidFill>
              </a:rPr>
              <a:t>()    				</a:t>
            </a:r>
            <a:r>
              <a:rPr lang="en-US" sz="4000" dirty="0">
                <a:sym typeface="Wingdings"/>
              </a:rPr>
              <a:t> method</a:t>
            </a:r>
          </a:p>
          <a:p>
            <a:pPr marL="571500" indent="-571500">
              <a:buFont typeface="Arial"/>
              <a:buChar char="•"/>
            </a:pPr>
            <a:endParaRPr lang="en-US" sz="4000" dirty="0">
              <a:sym typeface="Wingdings"/>
            </a:endParaRPr>
          </a:p>
          <a:p>
            <a:pPr marL="571500" indent="-571500">
              <a:buFont typeface="Arial"/>
              <a:buChar char="•"/>
            </a:pPr>
            <a:r>
              <a:rPr lang="en-US" sz="2800" dirty="0">
                <a:sym typeface="Wingdings"/>
              </a:rPr>
              <a:t>You will learn these methods and attributes through practice.</a:t>
            </a:r>
            <a:endParaRPr lang="en-US" sz="2800" dirty="0"/>
          </a:p>
          <a:p>
            <a:pPr lvl="1" indent="0">
              <a:buNone/>
            </a:pPr>
            <a:endParaRPr lang="en-US" sz="2800" dirty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62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9374"/>
            <a:ext cx="8229600" cy="4110591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Using the DOM, JavaScript can: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change HTML elements and/or attributes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add new elements and/or attributes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remove existing elements and attributes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change CSS styles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react to elements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569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6843"/>
            <a:ext cx="8492836" cy="367883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err="1"/>
              <a:t>document.baseURI</a:t>
            </a:r>
            <a:r>
              <a:rPr lang="en-US" dirty="0"/>
              <a:t>  </a:t>
            </a:r>
            <a:r>
              <a:rPr lang="en-US" dirty="0">
                <a:sym typeface="Wingdings" pitchFamily="2" charset="2"/>
              </a:rPr>
              <a:t> returns a string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err="1"/>
              <a:t>document.doctype</a:t>
            </a:r>
            <a:r>
              <a:rPr lang="en-US" dirty="0"/>
              <a:t>  </a:t>
            </a:r>
            <a:r>
              <a:rPr lang="en-US" dirty="0">
                <a:sym typeface="Wingdings" pitchFamily="2" charset="2"/>
              </a:rPr>
              <a:t> returns an object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err="1"/>
              <a:t>document.title</a:t>
            </a:r>
            <a:r>
              <a:rPr lang="en-US" dirty="0"/>
              <a:t>		   </a:t>
            </a:r>
            <a:r>
              <a:rPr lang="en-US" dirty="0">
                <a:sym typeface="Wingdings" pitchFamily="2" charset="2"/>
              </a:rPr>
              <a:t> returns a string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err="1"/>
              <a:t>document.anchors</a:t>
            </a:r>
            <a:r>
              <a:rPr lang="en-US" dirty="0"/>
              <a:t>  </a:t>
            </a:r>
            <a:r>
              <a:rPr lang="en-US" dirty="0">
                <a:sym typeface="Wingdings" pitchFamily="2" charset="2"/>
              </a:rPr>
              <a:t> returns a collection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err="1"/>
              <a:t>document.images</a:t>
            </a:r>
            <a:r>
              <a:rPr lang="en-US" dirty="0"/>
              <a:t>	</a:t>
            </a:r>
            <a:r>
              <a:rPr lang="en-US" dirty="0">
                <a:sym typeface="Wingdings" pitchFamily="2" charset="2"/>
              </a:rPr>
              <a:t>   returns a collection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err="1"/>
              <a:t>document.links</a:t>
            </a:r>
            <a:r>
              <a:rPr lang="en-US" dirty="0"/>
              <a:t>		</a:t>
            </a:r>
            <a:r>
              <a:rPr lang="en-US" dirty="0">
                <a:sym typeface="Wingdings" pitchFamily="2" charset="2"/>
              </a:rPr>
              <a:t>   returns a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68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27" y="1844850"/>
            <a:ext cx="8298873" cy="428131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err="1"/>
              <a:t>document.querySelector</a:t>
            </a:r>
            <a:r>
              <a:rPr lang="en-US" dirty="0"/>
              <a:t>()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/>
              <a:t>document.getElementById</a:t>
            </a:r>
            <a:r>
              <a:rPr lang="en-US" dirty="0"/>
              <a:t>()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/>
              <a:t>document.getElementsByTagName</a:t>
            </a:r>
            <a:r>
              <a:rPr lang="en-US" dirty="0"/>
              <a:t>() 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/>
              <a:t>document.getElementsByClassName</a:t>
            </a:r>
            <a:r>
              <a:rPr lang="en-US" dirty="0"/>
              <a:t>()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/>
              <a:t>document.querySelectorAll</a:t>
            </a:r>
            <a:r>
              <a:rPr lang="en-US" dirty="0"/>
              <a:t>(“</a:t>
            </a:r>
            <a:r>
              <a:rPr lang="en-US" dirty="0" err="1"/>
              <a:t>nav</a:t>
            </a:r>
            <a:r>
              <a:rPr lang="en-US" dirty="0"/>
              <a:t> a”)</a:t>
            </a:r>
          </a:p>
          <a:p>
            <a:pPr marL="457200" indent="-457200">
              <a:buFont typeface="Arial"/>
              <a:buChar char="•"/>
            </a:pPr>
            <a:r>
              <a:rPr lang="en-US" b="0" i="1" dirty="0"/>
              <a:t>All but the first two methods return an array of elements, not just 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98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that Add or Delete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118"/>
            <a:ext cx="8229600" cy="3603988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err="1"/>
              <a:t>document.createElement</a:t>
            </a:r>
            <a:r>
              <a:rPr lang="en-US" dirty="0"/>
              <a:t>()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/>
              <a:t>document.removeChild</a:t>
            </a:r>
            <a:r>
              <a:rPr lang="en-US" dirty="0"/>
              <a:t>()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/>
              <a:t>document.appendChild</a:t>
            </a:r>
            <a:r>
              <a:rPr lang="en-US" dirty="0"/>
              <a:t>()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/>
              <a:t>document.replaceChild</a:t>
            </a:r>
            <a:r>
              <a:rPr lang="en-US" dirty="0"/>
              <a:t>()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/>
              <a:t>document.write</a:t>
            </a:r>
            <a:r>
              <a:rPr lang="en-US" dirty="0"/>
              <a:t>(text)</a:t>
            </a:r>
          </a:p>
        </p:txBody>
      </p:sp>
    </p:spTree>
    <p:extLst>
      <p:ext uri="{BB962C8B-B14F-4D97-AF65-F5344CB8AC3E}">
        <p14:creationId xmlns:p14="http://schemas.microsoft.com/office/powerpoint/2010/main" val="4268585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34471" y="1506818"/>
            <a:ext cx="8800353" cy="517188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sz="3000" dirty="0"/>
              <a:t>Events are things that “happen” to HTML elements:</a:t>
            </a:r>
          </a:p>
          <a:p>
            <a:pPr lvl="1"/>
            <a:r>
              <a:rPr lang="en-US" sz="2800" dirty="0"/>
              <a:t>A mouse click</a:t>
            </a:r>
          </a:p>
          <a:p>
            <a:pPr lvl="1"/>
            <a:r>
              <a:rPr lang="en-US" sz="2800" dirty="0"/>
              <a:t>A web page or an image loading</a:t>
            </a:r>
          </a:p>
          <a:p>
            <a:pPr lvl="1"/>
            <a:r>
              <a:rPr lang="en-US" sz="2800" dirty="0"/>
              <a:t>Holding mouse over a hot spot on the web page</a:t>
            </a:r>
          </a:p>
          <a:p>
            <a:pPr lvl="1"/>
            <a:r>
              <a:rPr lang="en-US" sz="2800" dirty="0"/>
              <a:t>Selecting an input field in an HTML form</a:t>
            </a:r>
          </a:p>
          <a:p>
            <a:pPr lvl="1"/>
            <a:r>
              <a:rPr lang="en-US" sz="2800" dirty="0"/>
              <a:t>Submitting an HTML form</a:t>
            </a:r>
          </a:p>
          <a:p>
            <a:pPr lvl="1"/>
            <a:r>
              <a:rPr lang="en-US" sz="2800" dirty="0"/>
              <a:t>A keystroke </a:t>
            </a:r>
          </a:p>
          <a:p>
            <a:pPr marL="349250" lvl="1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i="1" dirty="0">
                <a:solidFill>
                  <a:srgbClr val="FF6600"/>
                </a:solidFill>
              </a:rPr>
              <a:t>Events are normally used in combination with functions, and the function will not be executed before the event occurs!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4004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31800" y="1518920"/>
            <a:ext cx="8470900" cy="50977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err="1"/>
              <a:t>onload</a:t>
            </a:r>
            <a:r>
              <a:rPr lang="en-US" sz="2800" dirty="0"/>
              <a:t> – </a:t>
            </a:r>
            <a:r>
              <a:rPr lang="en-US" sz="2800" i="1" dirty="0"/>
              <a:t>browser has finished loading a page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err="1"/>
              <a:t>onchange</a:t>
            </a:r>
            <a:r>
              <a:rPr lang="en-US" sz="2800" dirty="0"/>
              <a:t>/</a:t>
            </a:r>
            <a:r>
              <a:rPr lang="en-US" sz="2800" dirty="0" err="1"/>
              <a:t>oninput</a:t>
            </a:r>
            <a:r>
              <a:rPr lang="en-US" sz="2800" dirty="0"/>
              <a:t> – </a:t>
            </a:r>
            <a:r>
              <a:rPr lang="en-US" sz="2800" i="1" dirty="0"/>
              <a:t>element has been changed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err="1"/>
              <a:t>onclick</a:t>
            </a:r>
            <a:r>
              <a:rPr lang="en-US" sz="2800" dirty="0"/>
              <a:t>	 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err="1"/>
              <a:t>onmouseover</a:t>
            </a:r>
            <a:r>
              <a:rPr lang="en-US" sz="2800" dirty="0"/>
              <a:t>/</a:t>
            </a:r>
            <a:r>
              <a:rPr lang="en-US" sz="2800" dirty="0" err="1"/>
              <a:t>onmouseout</a:t>
            </a:r>
            <a:r>
              <a:rPr lang="en-US" sz="2800" dirty="0"/>
              <a:t> (</a:t>
            </a:r>
            <a:r>
              <a:rPr lang="en-US" sz="2800" i="1" dirty="0"/>
              <a:t>similar to hover)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err="1"/>
              <a:t>onkeydown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err="1"/>
              <a:t>onfocus</a:t>
            </a:r>
            <a:r>
              <a:rPr lang="en-US" sz="2800" dirty="0"/>
              <a:t>/</a:t>
            </a:r>
            <a:r>
              <a:rPr lang="en-US" sz="2800" dirty="0" err="1"/>
              <a:t>onblur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6931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95439-241D-EC40-81DA-30DBF3CF4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6C2BC-41C2-9F4D-A76E-A7E5DA948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/>
              <a:t>formsWithJS</a:t>
            </a:r>
            <a:r>
              <a:rPr lang="en-US" dirty="0"/>
              <a:t> code.</a:t>
            </a:r>
          </a:p>
        </p:txBody>
      </p:sp>
    </p:spTree>
    <p:extLst>
      <p:ext uri="{BB962C8B-B14F-4D97-AF65-F5344CB8AC3E}">
        <p14:creationId xmlns:p14="http://schemas.microsoft.com/office/powerpoint/2010/main" val="3497608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(</a:t>
            </a:r>
            <a:r>
              <a:rPr lang="en-US" dirty="0" err="1"/>
              <a:t>Codepen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90700"/>
            <a:ext cx="8013700" cy="4876800"/>
          </a:xfrm>
        </p:spPr>
        <p:txBody>
          <a:bodyPr>
            <a:normAutofit/>
          </a:bodyPr>
          <a:lstStyle/>
          <a:p>
            <a:r>
              <a:rPr lang="en-US" sz="2400" dirty="0"/>
              <a:t>I have code examples when I have 	      in the slides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“Week One” - </a:t>
            </a:r>
            <a:r>
              <a:rPr lang="en-US" sz="2000" dirty="0"/>
              <a:t>https://codepen.io/collection/nLPkgP/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“Week Two” - </a:t>
            </a:r>
            <a:r>
              <a:rPr lang="en-US" sz="2000" dirty="0"/>
              <a:t>https://codepen.io/collection/Adbwgo/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“Week Three”  </a:t>
            </a:r>
            <a:r>
              <a:rPr lang="en-US" sz="2000" dirty="0"/>
              <a:t>- https://codepen.io/collection/noEJaj/</a:t>
            </a:r>
          </a:p>
          <a:p>
            <a:r>
              <a:rPr lang="en-US" sz="2000" dirty="0">
                <a:solidFill>
                  <a:srgbClr val="FF0000"/>
                </a:solidFill>
              </a:rPr>
              <a:t>“Week Four” - </a:t>
            </a:r>
            <a:r>
              <a:rPr lang="en-US" sz="2000" dirty="0"/>
              <a:t>https://</a:t>
            </a:r>
            <a:r>
              <a:rPr lang="en-US" sz="2000" dirty="0" err="1"/>
              <a:t>codepen.io</a:t>
            </a:r>
            <a:r>
              <a:rPr lang="en-US" sz="2000" dirty="0"/>
              <a:t>/collection/</a:t>
            </a:r>
            <a:r>
              <a:rPr lang="en-US" sz="2000" dirty="0" err="1"/>
              <a:t>DYydJE</a:t>
            </a:r>
            <a:r>
              <a:rPr lang="en-US" sz="2000" dirty="0"/>
              <a:t>/</a:t>
            </a:r>
          </a:p>
        </p:txBody>
      </p:sp>
      <p:pic>
        <p:nvPicPr>
          <p:cNvPr id="4" name="Picture 3" descr="Code Pen &#10;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136" y="1410578"/>
            <a:ext cx="868543" cy="86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3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074" y="1844850"/>
            <a:ext cx="8277726" cy="428131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JavaScript statements are embedded into your HTML code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The statements are instructions for the browser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JavaScript can find, add, and delete elements from the DOM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Can also react to mouse clicks, page reloads,  and other actions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04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Can JavaScript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12775" y="1844850"/>
            <a:ext cx="7918450" cy="48564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/>
              <a:t>Can read and write HTML elements</a:t>
            </a:r>
          </a:p>
          <a:p>
            <a:endParaRPr lang="en-US" sz="2400" dirty="0"/>
          </a:p>
          <a:p>
            <a:r>
              <a:rPr lang="en-US" sz="2400" dirty="0"/>
              <a:t>React to events  (mouse events, keyboard events, etc.)</a:t>
            </a:r>
          </a:p>
          <a:p>
            <a:endParaRPr lang="en-US" sz="2400" dirty="0"/>
          </a:p>
          <a:p>
            <a:r>
              <a:rPr lang="en-US" sz="2400" dirty="0"/>
              <a:t>Validate data (we will do this with forms)</a:t>
            </a:r>
          </a:p>
          <a:p>
            <a:endParaRPr lang="en-US" sz="2400" dirty="0"/>
          </a:p>
          <a:p>
            <a:r>
              <a:rPr lang="en-US" sz="2400" dirty="0"/>
              <a:t>Detect the visitor's browser</a:t>
            </a:r>
          </a:p>
          <a:p>
            <a:endParaRPr lang="en-US" sz="2400" dirty="0"/>
          </a:p>
          <a:p>
            <a:r>
              <a:rPr lang="en-US" sz="2400" dirty="0"/>
              <a:t>Create cookies</a:t>
            </a:r>
          </a:p>
        </p:txBody>
      </p:sp>
    </p:spTree>
    <p:extLst>
      <p:ext uri="{BB962C8B-B14F-4D97-AF65-F5344CB8AC3E}">
        <p14:creationId xmlns:p14="http://schemas.microsoft.com/office/powerpoint/2010/main" val="270780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199" y="1371600"/>
            <a:ext cx="8543467" cy="45259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2800" dirty="0"/>
              <a:t>Whitespace does not matter - spaces and new lines are ignored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Begin and end of blocks are curly braces{ }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2800" dirty="0"/>
              <a:t>Statements </a:t>
            </a:r>
            <a:r>
              <a:rPr lang="en-US" sz="2800" b="1" i="1" dirty="0">
                <a:solidFill>
                  <a:srgbClr val="FF6600"/>
                </a:solidFill>
              </a:rPr>
              <a:t>must </a:t>
            </a:r>
            <a:r>
              <a:rPr lang="en-US" sz="2800" dirty="0"/>
              <a:t>end in semicolons if you have more than one statement in a line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2800" dirty="0"/>
              <a:t>This is not a type-specific language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You don’t have to specify the different types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2800" dirty="0"/>
              <a:t>Variables are created using </a:t>
            </a:r>
            <a:r>
              <a:rPr lang="en-US" sz="2800" b="1" i="1" dirty="0" err="1">
                <a:solidFill>
                  <a:srgbClr val="FF6600"/>
                </a:solidFill>
              </a:rPr>
              <a:t>var</a:t>
            </a:r>
            <a:r>
              <a:rPr lang="en-US" sz="2800" b="1" i="1" dirty="0">
                <a:solidFill>
                  <a:srgbClr val="FF6600"/>
                </a:solidFill>
              </a:rPr>
              <a:t> </a:t>
            </a:r>
            <a:r>
              <a:rPr lang="en-US" sz="2800" b="1" i="1" dirty="0"/>
              <a:t>or</a:t>
            </a:r>
            <a:r>
              <a:rPr lang="en-US" sz="2800" b="1" i="1" dirty="0">
                <a:solidFill>
                  <a:srgbClr val="FF6600"/>
                </a:solidFill>
              </a:rPr>
              <a:t> let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002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  <a:r>
              <a:rPr lang="mr-IN" dirty="0"/>
              <a:t>…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A major component of learning any programming language is practice and repetition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Expect to make mistakes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 if you aren’t making mistakes you aren’t learning.</a:t>
            </a:r>
          </a:p>
        </p:txBody>
      </p:sp>
    </p:spTree>
    <p:extLst>
      <p:ext uri="{BB962C8B-B14F-4D97-AF65-F5344CB8AC3E}">
        <p14:creationId xmlns:p14="http://schemas.microsoft.com/office/powerpoint/2010/main" val="927291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Java doesn’t have a built-in print</a:t>
            </a:r>
            <a:r>
              <a:rPr lang="en-US" b="1" i="1" dirty="0"/>
              <a:t> </a:t>
            </a:r>
            <a:r>
              <a:rPr lang="en-US" dirty="0"/>
              <a:t>function</a:t>
            </a:r>
            <a:endParaRPr lang="en-US" i="1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Data is displayed via</a:t>
            </a:r>
          </a:p>
          <a:p>
            <a:pPr lvl="1"/>
            <a:r>
              <a:rPr lang="en-US" sz="2800" dirty="0"/>
              <a:t>an alert box using </a:t>
            </a:r>
            <a:r>
              <a:rPr lang="en-US" sz="2800" b="1" i="1" dirty="0" err="1"/>
              <a:t>window.alert</a:t>
            </a:r>
            <a:r>
              <a:rPr lang="en-US" sz="2800" b="1" i="1" dirty="0"/>
              <a:t>()</a:t>
            </a:r>
          </a:p>
          <a:p>
            <a:pPr lvl="1"/>
            <a:r>
              <a:rPr lang="en-US" sz="2800" dirty="0"/>
              <a:t>HTML output using </a:t>
            </a:r>
            <a:r>
              <a:rPr lang="en-US" sz="2800" b="1" i="1" dirty="0" err="1"/>
              <a:t>document.write</a:t>
            </a:r>
            <a:r>
              <a:rPr lang="en-US" sz="2800" b="1" i="1" dirty="0"/>
              <a:t>()</a:t>
            </a:r>
          </a:p>
          <a:p>
            <a:pPr lvl="1"/>
            <a:r>
              <a:rPr lang="en-US" sz="2800" dirty="0"/>
              <a:t>HTML element  using </a:t>
            </a:r>
            <a:r>
              <a:rPr lang="en-US" sz="2800" b="1" i="1" dirty="0" err="1"/>
              <a:t>innerHTML</a:t>
            </a:r>
            <a:r>
              <a:rPr lang="en-US" sz="2800" b="1" i="1" dirty="0"/>
              <a:t>() or </a:t>
            </a:r>
            <a:r>
              <a:rPr lang="en-US" sz="2800" b="1" i="1" dirty="0" err="1"/>
              <a:t>textContent</a:t>
            </a:r>
            <a:r>
              <a:rPr lang="en-US" sz="2800" b="1" i="1" dirty="0"/>
              <a:t>()</a:t>
            </a:r>
          </a:p>
          <a:p>
            <a:pPr lvl="1"/>
            <a:r>
              <a:rPr lang="en-US" sz="2800" dirty="0"/>
              <a:t>the browser console using  </a:t>
            </a:r>
            <a:r>
              <a:rPr lang="en-US" sz="2800" b="1" i="1" dirty="0" err="1"/>
              <a:t>console.log</a:t>
            </a:r>
            <a:r>
              <a:rPr lang="en-US" sz="2800" b="1" i="1" dirty="0"/>
              <a:t>()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765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E247-E0D6-864E-BD2A-89C6D1A4B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3AFE9-DA47-5D40-BB58-2F79EC6A1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&lt;body&gt;</a:t>
            </a:r>
          </a:p>
          <a:p>
            <a:r>
              <a:rPr lang="en-US" dirty="0"/>
              <a:t>&lt;h1&gt; Colleen &lt;/h1&gt;</a:t>
            </a:r>
          </a:p>
          <a:p>
            <a:r>
              <a:rPr lang="en-US" dirty="0"/>
              <a:t>&lt;p id = “demo”&gt; This is a demo&lt;/p&gt;</a:t>
            </a:r>
          </a:p>
          <a:p>
            <a:r>
              <a:rPr lang="en-US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470421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855" y="0"/>
            <a:ext cx="8432800" cy="935791"/>
          </a:xfrm>
        </p:spPr>
        <p:txBody>
          <a:bodyPr/>
          <a:lstStyle/>
          <a:p>
            <a:r>
              <a:rPr lang="en-US" dirty="0"/>
              <a:t>Add this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1640"/>
            <a:ext cx="9351819" cy="6123708"/>
          </a:xfrm>
        </p:spPr>
        <p:txBody>
          <a:bodyPr>
            <a:normAutofit fontScale="92500"/>
          </a:bodyPr>
          <a:lstStyle/>
          <a:p>
            <a:r>
              <a:rPr lang="en-US" dirty="0"/>
              <a:t>alert("Hi");</a:t>
            </a:r>
          </a:p>
          <a:p>
            <a:endParaRPr lang="en-US" dirty="0"/>
          </a:p>
          <a:p>
            <a:r>
              <a:rPr lang="en-US" dirty="0"/>
              <a:t>let nm = prompt("What is your name?");</a:t>
            </a:r>
          </a:p>
          <a:p>
            <a:endParaRPr lang="en-US" dirty="0"/>
          </a:p>
          <a:p>
            <a:r>
              <a:rPr lang="en-US" dirty="0" err="1"/>
              <a:t>document.write</a:t>
            </a:r>
            <a:r>
              <a:rPr lang="en-US" dirty="0"/>
              <a:t>("&lt;h2&gt; </a:t>
            </a:r>
            <a:r>
              <a:rPr lang="en-US" dirty="0" err="1"/>
              <a:t>document.write</a:t>
            </a:r>
            <a:r>
              <a:rPr lang="en-US" dirty="0"/>
              <a:t>&lt;/h2&gt;")</a:t>
            </a:r>
          </a:p>
          <a:p>
            <a:endParaRPr lang="en-US" dirty="0"/>
          </a:p>
          <a:p>
            <a:r>
              <a:rPr lang="en-US" dirty="0" err="1"/>
              <a:t>document.querySelector</a:t>
            </a:r>
            <a:r>
              <a:rPr lang="en-US" dirty="0"/>
              <a:t>('h1').</a:t>
            </a:r>
            <a:r>
              <a:rPr lang="en-US" dirty="0" err="1"/>
              <a:t>innerHTML</a:t>
            </a:r>
            <a:r>
              <a:rPr lang="en-US" dirty="0"/>
              <a:t> = nm;                   </a:t>
            </a:r>
          </a:p>
          <a:p>
            <a:endParaRPr lang="en-US" dirty="0"/>
          </a:p>
          <a:p>
            <a:r>
              <a:rPr lang="en-US" dirty="0" err="1"/>
              <a:t>document.getElementById</a:t>
            </a:r>
            <a:r>
              <a:rPr lang="en-US" dirty="0"/>
              <a:t>(‘demo’).</a:t>
            </a:r>
            <a:r>
              <a:rPr lang="en-US" dirty="0" err="1"/>
              <a:t>style.color</a:t>
            </a:r>
            <a:r>
              <a:rPr lang="en-US" dirty="0"/>
              <a:t> = ‘blue’;</a:t>
            </a:r>
          </a:p>
          <a:p>
            <a:endParaRPr lang="en-US" dirty="0"/>
          </a:p>
          <a:p>
            <a:r>
              <a:rPr lang="en-US" dirty="0" err="1"/>
              <a:t>console.log</a:t>
            </a:r>
            <a:r>
              <a:rPr lang="en-US" dirty="0"/>
              <a:t>("JavaScript console! </a:t>
            </a:r>
            <a:r>
              <a:rPr lang="mr-IN" dirty="0"/>
              <a:t>–</a:t>
            </a:r>
            <a:r>
              <a:rPr lang="en-US" dirty="0"/>
              <a:t>Find this message")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722907"/>
      </p:ext>
    </p:extLst>
  </p:cSld>
  <p:clrMapOvr>
    <a:masterClrMapping/>
  </p:clrMapOvr>
</p:sld>
</file>

<file path=ppt/theme/theme1.xml><?xml version="1.0" encoding="utf-8"?>
<a:theme xmlns:a="http://schemas.openxmlformats.org/drawingml/2006/main" name="041415 Powerpoint A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25022</TotalTime>
  <Words>1216</Words>
  <Application>Microsoft Macintosh PowerPoint</Application>
  <PresentationFormat>On-screen Show (4:3)</PresentationFormat>
  <Paragraphs>226</Paragraphs>
  <Slides>29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Georgia</vt:lpstr>
      <vt:lpstr>Gill Sans SemiBold</vt:lpstr>
      <vt:lpstr>Lucida Grande</vt:lpstr>
      <vt:lpstr>Times New Roman</vt:lpstr>
      <vt:lpstr>Wingdings</vt:lpstr>
      <vt:lpstr>041415 Powerpoint A</vt:lpstr>
      <vt:lpstr>JavaScript</vt:lpstr>
      <vt:lpstr>What you can do with It</vt:lpstr>
      <vt:lpstr>How it works</vt:lpstr>
      <vt:lpstr>What Can JavaScript do?</vt:lpstr>
      <vt:lpstr>Language Syntax</vt:lpstr>
      <vt:lpstr>Before we begin….</vt:lpstr>
      <vt:lpstr>JavaScript Output</vt:lpstr>
      <vt:lpstr>In Class code!</vt:lpstr>
      <vt:lpstr>Add this code</vt:lpstr>
      <vt:lpstr>inner.HTML</vt:lpstr>
      <vt:lpstr>The console</vt:lpstr>
      <vt:lpstr>Review</vt:lpstr>
      <vt:lpstr>Variables</vt:lpstr>
      <vt:lpstr>Data Types</vt:lpstr>
      <vt:lpstr>Arrays</vt:lpstr>
      <vt:lpstr>Operators</vt:lpstr>
      <vt:lpstr>Conditionals</vt:lpstr>
      <vt:lpstr>Declaring functions</vt:lpstr>
      <vt:lpstr>Functions</vt:lpstr>
      <vt:lpstr>DOM refresher</vt:lpstr>
      <vt:lpstr>methods vs attributes</vt:lpstr>
      <vt:lpstr>Capabilities</vt:lpstr>
      <vt:lpstr>Document attributes</vt:lpstr>
      <vt:lpstr>Document Methods</vt:lpstr>
      <vt:lpstr>Methods that Add or Delete Elements</vt:lpstr>
      <vt:lpstr>Events</vt:lpstr>
      <vt:lpstr>Common Events</vt:lpstr>
      <vt:lpstr>Adding Events</vt:lpstr>
      <vt:lpstr>Resources (Codepen)</vt:lpstr>
    </vt:vector>
  </TitlesOfParts>
  <Company>University of Michigan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School of Michigan</dc:creator>
  <cp:lastModifiedBy>Colleen van Lent</cp:lastModifiedBy>
  <cp:revision>68</cp:revision>
  <cp:lastPrinted>2020-02-17T15:56:04Z</cp:lastPrinted>
  <dcterms:created xsi:type="dcterms:W3CDTF">2015-10-09T13:11:03Z</dcterms:created>
  <dcterms:modified xsi:type="dcterms:W3CDTF">2020-02-17T16:00:29Z</dcterms:modified>
</cp:coreProperties>
</file>