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6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95FE"/>
    <a:srgbClr val="E6E6E6"/>
    <a:srgbClr val="666666"/>
    <a:srgbClr val="33363B"/>
    <a:srgbClr val="12A7E1"/>
    <a:srgbClr val="4EC1B2"/>
    <a:srgbClr val="006FA6"/>
    <a:srgbClr val="FF9D4C"/>
    <a:srgbClr val="F97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94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69100A-149D-4A41-9CE7-C8C7A09C7A3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FE42E9D-DD23-4242-90CD-FC1EB910CCBA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4F95F6CC-A5D1-40DB-9A50-0B3CA70C94FC}" type="parTrans" cxnId="{46CB5F3A-355B-4132-8110-02ABF3CB56C8}">
      <dgm:prSet/>
      <dgm:spPr/>
      <dgm:t>
        <a:bodyPr/>
        <a:lstStyle/>
        <a:p>
          <a:endParaRPr lang="en-US"/>
        </a:p>
      </dgm:t>
    </dgm:pt>
    <dgm:pt modelId="{C3A85B44-8113-4834-B01B-8D99B87321CD}" type="sibTrans" cxnId="{46CB5F3A-355B-4132-8110-02ABF3CB56C8}">
      <dgm:prSet/>
      <dgm:spPr/>
      <dgm:t>
        <a:bodyPr/>
        <a:lstStyle/>
        <a:p>
          <a:endParaRPr lang="en-US"/>
        </a:p>
      </dgm:t>
    </dgm:pt>
    <dgm:pt modelId="{59B72A2F-BA2A-485A-B147-4A58D3252F07}">
      <dgm:prSet phldrT="[Text]"/>
      <dgm:spPr/>
      <dgm:t>
        <a:bodyPr/>
        <a:lstStyle/>
        <a:p>
          <a:r>
            <a:rPr lang="en-US" dirty="0"/>
            <a:t>Deactivate</a:t>
          </a:r>
        </a:p>
      </dgm:t>
    </dgm:pt>
    <dgm:pt modelId="{A9FC59C5-E7EB-44D0-8F98-DD59D2CA197C}" type="parTrans" cxnId="{4432AA6E-C09E-4114-8A50-702C17F239C8}">
      <dgm:prSet/>
      <dgm:spPr/>
      <dgm:t>
        <a:bodyPr/>
        <a:lstStyle/>
        <a:p>
          <a:endParaRPr lang="en-US"/>
        </a:p>
      </dgm:t>
    </dgm:pt>
    <dgm:pt modelId="{8179B626-C0FF-4313-96B4-32F7BF3B6FAD}" type="sibTrans" cxnId="{4432AA6E-C09E-4114-8A50-702C17F239C8}">
      <dgm:prSet/>
      <dgm:spPr/>
      <dgm:t>
        <a:bodyPr/>
        <a:lstStyle/>
        <a:p>
          <a:endParaRPr lang="en-US"/>
        </a:p>
      </dgm:t>
    </dgm:pt>
    <dgm:pt modelId="{1CE3A02A-3EDA-48D6-A1DA-20004D342E73}">
      <dgm:prSet phldrT="[Text]"/>
      <dgm:spPr/>
      <dgm:t>
        <a:bodyPr/>
        <a:lstStyle/>
        <a:p>
          <a:r>
            <a:rPr lang="en-US" dirty="0"/>
            <a:t>Update</a:t>
          </a:r>
        </a:p>
      </dgm:t>
    </dgm:pt>
    <dgm:pt modelId="{9B198F80-68F2-4F51-B930-837005C6F399}" type="parTrans" cxnId="{9E4E9DE5-BFD7-44E3-80EB-79F575AFB75E}">
      <dgm:prSet/>
      <dgm:spPr/>
      <dgm:t>
        <a:bodyPr/>
        <a:lstStyle/>
        <a:p>
          <a:endParaRPr lang="en-US"/>
        </a:p>
      </dgm:t>
    </dgm:pt>
    <dgm:pt modelId="{AB4FE87A-6C47-4FF8-9D9A-5D3579B05E74}" type="sibTrans" cxnId="{9E4E9DE5-BFD7-44E3-80EB-79F575AFB75E}">
      <dgm:prSet/>
      <dgm:spPr/>
      <dgm:t>
        <a:bodyPr/>
        <a:lstStyle/>
        <a:p>
          <a:endParaRPr lang="en-US"/>
        </a:p>
      </dgm:t>
    </dgm:pt>
    <dgm:pt modelId="{24BF7EE9-31BF-48B4-A5AE-D3A8D724D5AB}">
      <dgm:prSet/>
      <dgm:spPr/>
      <dgm:t>
        <a:bodyPr/>
        <a:lstStyle/>
        <a:p>
          <a:r>
            <a:rPr lang="en-US" dirty="0"/>
            <a:t>Activate</a:t>
          </a:r>
        </a:p>
      </dgm:t>
    </dgm:pt>
    <dgm:pt modelId="{D6C970AA-AC88-43C6-A7D8-BE7A9BE70675}" type="parTrans" cxnId="{11F8BCE9-2B8E-4C3B-9A7C-C90C84486663}">
      <dgm:prSet/>
      <dgm:spPr/>
      <dgm:t>
        <a:bodyPr/>
        <a:lstStyle/>
        <a:p>
          <a:endParaRPr lang="en-US"/>
        </a:p>
      </dgm:t>
    </dgm:pt>
    <dgm:pt modelId="{82D29B2D-7AAF-4CC0-A6A4-2644D32763B2}" type="sibTrans" cxnId="{11F8BCE9-2B8E-4C3B-9A7C-C90C84486663}">
      <dgm:prSet/>
      <dgm:spPr/>
      <dgm:t>
        <a:bodyPr/>
        <a:lstStyle/>
        <a:p>
          <a:endParaRPr lang="en-US"/>
        </a:p>
      </dgm:t>
    </dgm:pt>
    <dgm:pt modelId="{3730A825-DC21-4A57-A15F-A5DDC806556A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F7F2930F-E6D3-449E-913B-89784F40A578}" type="parTrans" cxnId="{E2581BEE-135C-4732-A629-3A221920EFA8}">
      <dgm:prSet/>
      <dgm:spPr/>
      <dgm:t>
        <a:bodyPr/>
        <a:lstStyle/>
        <a:p>
          <a:endParaRPr lang="en-US"/>
        </a:p>
      </dgm:t>
    </dgm:pt>
    <dgm:pt modelId="{B834F5D5-E2EF-4A66-8115-DD13E9E75448}" type="sibTrans" cxnId="{E2581BEE-135C-4732-A629-3A221920EFA8}">
      <dgm:prSet/>
      <dgm:spPr/>
      <dgm:t>
        <a:bodyPr/>
        <a:lstStyle/>
        <a:p>
          <a:endParaRPr lang="en-US"/>
        </a:p>
      </dgm:t>
    </dgm:pt>
    <dgm:pt modelId="{4B5D91F7-12BB-4F7E-9BEE-046CE52CEF17}" type="pres">
      <dgm:prSet presAssocID="{9969100A-149D-4A41-9CE7-C8C7A09C7A3B}" presName="CompostProcess" presStyleCnt="0">
        <dgm:presLayoutVars>
          <dgm:dir/>
          <dgm:resizeHandles val="exact"/>
        </dgm:presLayoutVars>
      </dgm:prSet>
      <dgm:spPr/>
    </dgm:pt>
    <dgm:pt modelId="{CFD0B7C3-4B6C-4C0C-8EF2-0FECFEBF2E2F}" type="pres">
      <dgm:prSet presAssocID="{9969100A-149D-4A41-9CE7-C8C7A09C7A3B}" presName="arrow" presStyleLbl="bgShp" presStyleIdx="0" presStyleCnt="1"/>
      <dgm:spPr/>
    </dgm:pt>
    <dgm:pt modelId="{F2DAC630-9F5E-4992-AE27-0B300B846F8D}" type="pres">
      <dgm:prSet presAssocID="{9969100A-149D-4A41-9CE7-C8C7A09C7A3B}" presName="linearProcess" presStyleCnt="0"/>
      <dgm:spPr/>
    </dgm:pt>
    <dgm:pt modelId="{27248AA6-3991-4C73-95EC-27439C69C975}" type="pres">
      <dgm:prSet presAssocID="{9FE42E9D-DD23-4242-90CD-FC1EB910CCBA}" presName="textNode" presStyleLbl="node1" presStyleIdx="0" presStyleCnt="5">
        <dgm:presLayoutVars>
          <dgm:bulletEnabled val="1"/>
        </dgm:presLayoutVars>
      </dgm:prSet>
      <dgm:spPr/>
    </dgm:pt>
    <dgm:pt modelId="{A859F0E3-669C-45D6-8414-F50FB0ECC683}" type="pres">
      <dgm:prSet presAssocID="{C3A85B44-8113-4834-B01B-8D99B87321CD}" presName="sibTrans" presStyleCnt="0"/>
      <dgm:spPr/>
    </dgm:pt>
    <dgm:pt modelId="{ADDE42C6-3C5C-4C10-8F81-84653F264BFF}" type="pres">
      <dgm:prSet presAssocID="{59B72A2F-BA2A-485A-B147-4A58D3252F07}" presName="textNode" presStyleLbl="node1" presStyleIdx="1" presStyleCnt="5">
        <dgm:presLayoutVars>
          <dgm:bulletEnabled val="1"/>
        </dgm:presLayoutVars>
      </dgm:prSet>
      <dgm:spPr/>
    </dgm:pt>
    <dgm:pt modelId="{DDAEAE1D-E4EB-4119-8C61-DC61749CB887}" type="pres">
      <dgm:prSet presAssocID="{8179B626-C0FF-4313-96B4-32F7BF3B6FAD}" presName="sibTrans" presStyleCnt="0"/>
      <dgm:spPr/>
    </dgm:pt>
    <dgm:pt modelId="{47D8EBFF-09D4-4EE2-8119-A7E891361554}" type="pres">
      <dgm:prSet presAssocID="{1CE3A02A-3EDA-48D6-A1DA-20004D342E73}" presName="textNode" presStyleLbl="node1" presStyleIdx="2" presStyleCnt="5">
        <dgm:presLayoutVars>
          <dgm:bulletEnabled val="1"/>
        </dgm:presLayoutVars>
      </dgm:prSet>
      <dgm:spPr/>
    </dgm:pt>
    <dgm:pt modelId="{0E29E094-6D6F-47FC-B0BD-BE2FAD2A51B3}" type="pres">
      <dgm:prSet presAssocID="{AB4FE87A-6C47-4FF8-9D9A-5D3579B05E74}" presName="sibTrans" presStyleCnt="0"/>
      <dgm:spPr/>
    </dgm:pt>
    <dgm:pt modelId="{01ADC4B6-CEAE-4BA9-ADCC-8477B3358C1A}" type="pres">
      <dgm:prSet presAssocID="{24BF7EE9-31BF-48B4-A5AE-D3A8D724D5AB}" presName="textNode" presStyleLbl="node1" presStyleIdx="3" presStyleCnt="5">
        <dgm:presLayoutVars>
          <dgm:bulletEnabled val="1"/>
        </dgm:presLayoutVars>
      </dgm:prSet>
      <dgm:spPr/>
    </dgm:pt>
    <dgm:pt modelId="{597413EF-9469-40BF-85C9-53CAF9B72254}" type="pres">
      <dgm:prSet presAssocID="{82D29B2D-7AAF-4CC0-A6A4-2644D32763B2}" presName="sibTrans" presStyleCnt="0"/>
      <dgm:spPr/>
    </dgm:pt>
    <dgm:pt modelId="{FFE029BF-1943-4466-A99C-8AFF2088F28A}" type="pres">
      <dgm:prSet presAssocID="{3730A825-DC21-4A57-A15F-A5DDC806556A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6CB5F3A-355B-4132-8110-02ABF3CB56C8}" srcId="{9969100A-149D-4A41-9CE7-C8C7A09C7A3B}" destId="{9FE42E9D-DD23-4242-90CD-FC1EB910CCBA}" srcOrd="0" destOrd="0" parTransId="{4F95F6CC-A5D1-40DB-9A50-0B3CA70C94FC}" sibTransId="{C3A85B44-8113-4834-B01B-8D99B87321CD}"/>
    <dgm:cxn modelId="{C3F1A762-88C1-4DDF-8036-B0B1DE9F6331}" type="presOf" srcId="{24BF7EE9-31BF-48B4-A5AE-D3A8D724D5AB}" destId="{01ADC4B6-CEAE-4BA9-ADCC-8477B3358C1A}" srcOrd="0" destOrd="0" presId="urn:microsoft.com/office/officeart/2005/8/layout/hProcess9"/>
    <dgm:cxn modelId="{4432AA6E-C09E-4114-8A50-702C17F239C8}" srcId="{9969100A-149D-4A41-9CE7-C8C7A09C7A3B}" destId="{59B72A2F-BA2A-485A-B147-4A58D3252F07}" srcOrd="1" destOrd="0" parTransId="{A9FC59C5-E7EB-44D0-8F98-DD59D2CA197C}" sibTransId="{8179B626-C0FF-4313-96B4-32F7BF3B6FAD}"/>
    <dgm:cxn modelId="{D4AA40AB-3A6C-4547-8A3A-1B2209CA60B5}" type="presOf" srcId="{59B72A2F-BA2A-485A-B147-4A58D3252F07}" destId="{ADDE42C6-3C5C-4C10-8F81-84653F264BFF}" srcOrd="0" destOrd="0" presId="urn:microsoft.com/office/officeart/2005/8/layout/hProcess9"/>
    <dgm:cxn modelId="{5261BEAE-29CF-423C-A56B-A17291FB5F89}" type="presOf" srcId="{1CE3A02A-3EDA-48D6-A1DA-20004D342E73}" destId="{47D8EBFF-09D4-4EE2-8119-A7E891361554}" srcOrd="0" destOrd="0" presId="urn:microsoft.com/office/officeart/2005/8/layout/hProcess9"/>
    <dgm:cxn modelId="{918D59CB-F784-4C4D-AECE-02170AAE075E}" type="presOf" srcId="{3730A825-DC21-4A57-A15F-A5DDC806556A}" destId="{FFE029BF-1943-4466-A99C-8AFF2088F28A}" srcOrd="0" destOrd="0" presId="urn:microsoft.com/office/officeart/2005/8/layout/hProcess9"/>
    <dgm:cxn modelId="{060959DE-12B2-4593-92AB-1A40D2439A47}" type="presOf" srcId="{9969100A-149D-4A41-9CE7-C8C7A09C7A3B}" destId="{4B5D91F7-12BB-4F7E-9BEE-046CE52CEF17}" srcOrd="0" destOrd="0" presId="urn:microsoft.com/office/officeart/2005/8/layout/hProcess9"/>
    <dgm:cxn modelId="{5A3BE6E1-0D1A-4A6C-AB6A-87E2B8AFCA98}" type="presOf" srcId="{9FE42E9D-DD23-4242-90CD-FC1EB910CCBA}" destId="{27248AA6-3991-4C73-95EC-27439C69C975}" srcOrd="0" destOrd="0" presId="urn:microsoft.com/office/officeart/2005/8/layout/hProcess9"/>
    <dgm:cxn modelId="{9E4E9DE5-BFD7-44E3-80EB-79F575AFB75E}" srcId="{9969100A-149D-4A41-9CE7-C8C7A09C7A3B}" destId="{1CE3A02A-3EDA-48D6-A1DA-20004D342E73}" srcOrd="2" destOrd="0" parTransId="{9B198F80-68F2-4F51-B930-837005C6F399}" sibTransId="{AB4FE87A-6C47-4FF8-9D9A-5D3579B05E74}"/>
    <dgm:cxn modelId="{11F8BCE9-2B8E-4C3B-9A7C-C90C84486663}" srcId="{9969100A-149D-4A41-9CE7-C8C7A09C7A3B}" destId="{24BF7EE9-31BF-48B4-A5AE-D3A8D724D5AB}" srcOrd="3" destOrd="0" parTransId="{D6C970AA-AC88-43C6-A7D8-BE7A9BE70675}" sibTransId="{82D29B2D-7AAF-4CC0-A6A4-2644D32763B2}"/>
    <dgm:cxn modelId="{E2581BEE-135C-4732-A629-3A221920EFA8}" srcId="{9969100A-149D-4A41-9CE7-C8C7A09C7A3B}" destId="{3730A825-DC21-4A57-A15F-A5DDC806556A}" srcOrd="4" destOrd="0" parTransId="{F7F2930F-E6D3-449E-913B-89784F40A578}" sibTransId="{B834F5D5-E2EF-4A66-8115-DD13E9E75448}"/>
    <dgm:cxn modelId="{A9E42ED9-B40A-4486-A69C-C05B2D235B36}" type="presParOf" srcId="{4B5D91F7-12BB-4F7E-9BEE-046CE52CEF17}" destId="{CFD0B7C3-4B6C-4C0C-8EF2-0FECFEBF2E2F}" srcOrd="0" destOrd="0" presId="urn:microsoft.com/office/officeart/2005/8/layout/hProcess9"/>
    <dgm:cxn modelId="{2B2E5075-15FA-41F3-AE86-FAE124A4108F}" type="presParOf" srcId="{4B5D91F7-12BB-4F7E-9BEE-046CE52CEF17}" destId="{F2DAC630-9F5E-4992-AE27-0B300B846F8D}" srcOrd="1" destOrd="0" presId="urn:microsoft.com/office/officeart/2005/8/layout/hProcess9"/>
    <dgm:cxn modelId="{B0D8B55B-BDAD-41C3-A1A0-757ADC80240A}" type="presParOf" srcId="{F2DAC630-9F5E-4992-AE27-0B300B846F8D}" destId="{27248AA6-3991-4C73-95EC-27439C69C975}" srcOrd="0" destOrd="0" presId="urn:microsoft.com/office/officeart/2005/8/layout/hProcess9"/>
    <dgm:cxn modelId="{AA0B1E6E-67BE-4FF0-B543-1F752C728C47}" type="presParOf" srcId="{F2DAC630-9F5E-4992-AE27-0B300B846F8D}" destId="{A859F0E3-669C-45D6-8414-F50FB0ECC683}" srcOrd="1" destOrd="0" presId="urn:microsoft.com/office/officeart/2005/8/layout/hProcess9"/>
    <dgm:cxn modelId="{82560E6B-5CA9-4EAE-B68B-3D3788B1CF8E}" type="presParOf" srcId="{F2DAC630-9F5E-4992-AE27-0B300B846F8D}" destId="{ADDE42C6-3C5C-4C10-8F81-84653F264BFF}" srcOrd="2" destOrd="0" presId="urn:microsoft.com/office/officeart/2005/8/layout/hProcess9"/>
    <dgm:cxn modelId="{D3BD31E3-8AF4-4B8C-B39C-EED0BB701742}" type="presParOf" srcId="{F2DAC630-9F5E-4992-AE27-0B300B846F8D}" destId="{DDAEAE1D-E4EB-4119-8C61-DC61749CB887}" srcOrd="3" destOrd="0" presId="urn:microsoft.com/office/officeart/2005/8/layout/hProcess9"/>
    <dgm:cxn modelId="{E368C5E5-1D1F-4E03-A294-BAAE61759D91}" type="presParOf" srcId="{F2DAC630-9F5E-4992-AE27-0B300B846F8D}" destId="{47D8EBFF-09D4-4EE2-8119-A7E891361554}" srcOrd="4" destOrd="0" presId="urn:microsoft.com/office/officeart/2005/8/layout/hProcess9"/>
    <dgm:cxn modelId="{202D0168-AA43-441D-8427-19449DBDAB61}" type="presParOf" srcId="{F2DAC630-9F5E-4992-AE27-0B300B846F8D}" destId="{0E29E094-6D6F-47FC-B0BD-BE2FAD2A51B3}" srcOrd="5" destOrd="0" presId="urn:microsoft.com/office/officeart/2005/8/layout/hProcess9"/>
    <dgm:cxn modelId="{0B89C6D9-71B9-492D-8ACF-DB99FEA9D095}" type="presParOf" srcId="{F2DAC630-9F5E-4992-AE27-0B300B846F8D}" destId="{01ADC4B6-CEAE-4BA9-ADCC-8477B3358C1A}" srcOrd="6" destOrd="0" presId="urn:microsoft.com/office/officeart/2005/8/layout/hProcess9"/>
    <dgm:cxn modelId="{A4699A81-359D-41D4-B3C6-24DDADA7E7A3}" type="presParOf" srcId="{F2DAC630-9F5E-4992-AE27-0B300B846F8D}" destId="{597413EF-9469-40BF-85C9-53CAF9B72254}" srcOrd="7" destOrd="0" presId="urn:microsoft.com/office/officeart/2005/8/layout/hProcess9"/>
    <dgm:cxn modelId="{5C4015FB-7D75-4016-8035-CDE5A04AFB88}" type="presParOf" srcId="{F2DAC630-9F5E-4992-AE27-0B300B846F8D}" destId="{FFE029BF-1943-4466-A99C-8AFF2088F28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0B7C3-4B6C-4C0C-8EF2-0FECFEBF2E2F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48AA6-3991-4C73-95EC-27439C69C975}">
      <dsp:nvSpPr>
        <dsp:cNvPr id="0" name=""/>
        <dsp:cNvSpPr/>
      </dsp:nvSpPr>
      <dsp:spPr>
        <a:xfrm>
          <a:off x="1856" y="1305401"/>
          <a:ext cx="192944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Release</a:t>
          </a:r>
        </a:p>
      </dsp:txBody>
      <dsp:txXfrm>
        <a:off x="86822" y="1390367"/>
        <a:ext cx="1759513" cy="1570603"/>
      </dsp:txXfrm>
    </dsp:sp>
    <dsp:sp modelId="{ADDE42C6-3C5C-4C10-8F81-84653F264BFF}">
      <dsp:nvSpPr>
        <dsp:cNvPr id="0" name=""/>
        <dsp:cNvSpPr/>
      </dsp:nvSpPr>
      <dsp:spPr>
        <a:xfrm>
          <a:off x="2147466" y="1305401"/>
          <a:ext cx="192944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Deactivate</a:t>
          </a:r>
        </a:p>
      </dsp:txBody>
      <dsp:txXfrm>
        <a:off x="2232432" y="1390367"/>
        <a:ext cx="1759513" cy="1570603"/>
      </dsp:txXfrm>
    </dsp:sp>
    <dsp:sp modelId="{47D8EBFF-09D4-4EE2-8119-A7E891361554}">
      <dsp:nvSpPr>
        <dsp:cNvPr id="0" name=""/>
        <dsp:cNvSpPr/>
      </dsp:nvSpPr>
      <dsp:spPr>
        <a:xfrm>
          <a:off x="4293077" y="1305401"/>
          <a:ext cx="192944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Update</a:t>
          </a:r>
        </a:p>
      </dsp:txBody>
      <dsp:txXfrm>
        <a:off x="4378043" y="1390367"/>
        <a:ext cx="1759513" cy="1570603"/>
      </dsp:txXfrm>
    </dsp:sp>
    <dsp:sp modelId="{01ADC4B6-CEAE-4BA9-ADCC-8477B3358C1A}">
      <dsp:nvSpPr>
        <dsp:cNvPr id="0" name=""/>
        <dsp:cNvSpPr/>
      </dsp:nvSpPr>
      <dsp:spPr>
        <a:xfrm>
          <a:off x="6438687" y="1305401"/>
          <a:ext cx="192944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Activate</a:t>
          </a:r>
        </a:p>
      </dsp:txBody>
      <dsp:txXfrm>
        <a:off x="6523653" y="1390367"/>
        <a:ext cx="1759513" cy="1570603"/>
      </dsp:txXfrm>
    </dsp:sp>
    <dsp:sp modelId="{FFE029BF-1943-4466-A99C-8AFF2088F28A}">
      <dsp:nvSpPr>
        <dsp:cNvPr id="0" name=""/>
        <dsp:cNvSpPr/>
      </dsp:nvSpPr>
      <dsp:spPr>
        <a:xfrm>
          <a:off x="8584298" y="1305401"/>
          <a:ext cx="192944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Test</a:t>
          </a:r>
        </a:p>
      </dsp:txBody>
      <dsp:txXfrm>
        <a:off x="8669264" y="1390367"/>
        <a:ext cx="1759513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F37ED-90F5-4EAF-98A6-55B7F0E1EFCE}" type="datetimeFigureOut">
              <a:rPr lang="en-IN" smtClean="0"/>
              <a:t>16-09-2017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A1C63-4A19-4F29-92CF-3B41E46C3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18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BC237-54E6-445A-A7FA-512DE34CCA1B}" type="datetimeFigureOut">
              <a:rPr lang="en-IN" smtClean="0"/>
              <a:t>16-09-2017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EA90-197E-479D-89C5-AF38B411E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9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Demonstrate</a:t>
            </a:r>
            <a:r>
              <a:rPr lang="en-US" baseline="0" dirty="0"/>
              <a:t> scaling out in this and the next two slides by showing the VM count increasing as traffic increases.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C7CCC-142D-49D3-9F87-359057063C45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69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33363B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450875" y="653143"/>
            <a:ext cx="199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EE78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100097" y="3208333"/>
            <a:ext cx="2509200" cy="2507576"/>
            <a:chOff x="1100097" y="3208333"/>
            <a:chExt cx="2509200" cy="2507576"/>
          </a:xfrm>
        </p:grpSpPr>
        <p:sp>
          <p:nvSpPr>
            <p:cNvPr id="45" name="Donut 44"/>
            <p:cNvSpPr/>
            <p:nvPr/>
          </p:nvSpPr>
          <p:spPr>
            <a:xfrm>
              <a:off x="1100097" y="3208333"/>
              <a:ext cx="2509200" cy="2507576"/>
            </a:xfrm>
            <a:prstGeom prst="donut">
              <a:avLst>
                <a:gd name="adj" fmla="val 12578"/>
              </a:avLst>
            </a:prstGeom>
            <a:solidFill>
              <a:srgbClr val="EE7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6" name="Donut 45"/>
            <p:cNvSpPr/>
            <p:nvPr/>
          </p:nvSpPr>
          <p:spPr>
            <a:xfrm>
              <a:off x="2732867" y="3296917"/>
              <a:ext cx="597600" cy="597251"/>
            </a:xfrm>
            <a:prstGeom prst="donu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32868" y="2403971"/>
            <a:ext cx="6615848" cy="525777"/>
            <a:chOff x="2732868" y="2403971"/>
            <a:chExt cx="6615848" cy="525777"/>
          </a:xfrm>
        </p:grpSpPr>
        <p:sp>
          <p:nvSpPr>
            <p:cNvPr id="41" name="Rectangle 40"/>
            <p:cNvSpPr/>
            <p:nvPr/>
          </p:nvSpPr>
          <p:spPr>
            <a:xfrm>
              <a:off x="2732868" y="2403981"/>
              <a:ext cx="4508589" cy="525767"/>
            </a:xfrm>
            <a:prstGeom prst="rect">
              <a:avLst/>
            </a:prstGeom>
            <a:solidFill>
              <a:srgbClr val="0495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2" name="Flowchart: Card 25"/>
            <p:cNvSpPr/>
            <p:nvPr/>
          </p:nvSpPr>
          <p:spPr>
            <a:xfrm rot="10800000" flipH="1">
              <a:off x="7020233" y="2403971"/>
              <a:ext cx="2328483" cy="525767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FF9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55661" y="2516329"/>
              <a:ext cx="4164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kern="1200" baseline="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Sri Eshwar College of Engineering, Coimbatore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64233" y="2491390"/>
              <a:ext cx="18404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Sep 16, 2017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2" y="285596"/>
            <a:ext cx="2683310" cy="353856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10548566" y="152914"/>
            <a:ext cx="1509182" cy="619219"/>
            <a:chOff x="10465439" y="307418"/>
            <a:chExt cx="1509182" cy="619219"/>
          </a:xfrm>
        </p:grpSpPr>
        <p:sp>
          <p:nvSpPr>
            <p:cNvPr id="21" name="TextBox 20"/>
            <p:cNvSpPr txBox="1"/>
            <p:nvPr userDrawn="1"/>
          </p:nvSpPr>
          <p:spPr>
            <a:xfrm>
              <a:off x="10465439" y="307418"/>
              <a:ext cx="1509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Brought to you by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70916"/>
              <a:ext cx="1504237" cy="255721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100097" y="1600727"/>
            <a:ext cx="975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666666"/>
                </a:solidFill>
                <a:latin typeface="+mj-lt"/>
                <a:cs typeface="Arial" panose="020B0604020202020204" pitchFamily="34" charset="0"/>
              </a:rPr>
              <a:t>Azure App Service</a:t>
            </a:r>
          </a:p>
        </p:txBody>
      </p:sp>
      <p:pic>
        <p:nvPicPr>
          <p:cNvPr id="18" name="Picture 17" descr="https://www.techmeet360.com/wp-content/uploads/2017/07/umamaheswaran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82"/>
          <a:stretch/>
        </p:blipFill>
        <p:spPr bwMode="auto">
          <a:xfrm>
            <a:off x="1575352" y="3680921"/>
            <a:ext cx="1558689" cy="1562400"/>
          </a:xfrm>
          <a:prstGeom prst="flowChartConnector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43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zure Light" descr="MS-Azure_rgb_Wh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686" y="147877"/>
            <a:ext cx="1662233" cy="38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53926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173E30-8D43-43BA-9C8B-0C6B0D93C55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0798330" y="188884"/>
            <a:ext cx="1189651" cy="466598"/>
            <a:chOff x="10465439" y="307418"/>
            <a:chExt cx="1509182" cy="591923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0798329" y="188884"/>
            <a:ext cx="1189651" cy="466598"/>
            <a:chOff x="10465439" y="307418"/>
            <a:chExt cx="1509182" cy="591923"/>
          </a:xfrm>
        </p:grpSpPr>
        <p:sp>
          <p:nvSpPr>
            <p:cNvPr id="27" name="TextBox 26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6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10798330" y="188884"/>
            <a:ext cx="1189651" cy="466598"/>
            <a:chOff x="10465439" y="307418"/>
            <a:chExt cx="1509182" cy="591923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96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0798330" y="188884"/>
            <a:ext cx="1189651" cy="466598"/>
            <a:chOff x="10465439" y="307418"/>
            <a:chExt cx="1509182" cy="591923"/>
          </a:xfrm>
        </p:grpSpPr>
        <p:sp>
          <p:nvSpPr>
            <p:cNvPr id="22" name="TextBox 21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4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0798329" y="188884"/>
            <a:ext cx="1189651" cy="466598"/>
            <a:chOff x="10465439" y="307418"/>
            <a:chExt cx="1509182" cy="591923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3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10798329" y="188884"/>
            <a:ext cx="1189651" cy="466598"/>
            <a:chOff x="10465439" y="307418"/>
            <a:chExt cx="1509182" cy="591923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941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10798329" y="188884"/>
            <a:ext cx="1189651" cy="466598"/>
            <a:chOff x="10465439" y="307418"/>
            <a:chExt cx="1509182" cy="591923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739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10798329" y="188884"/>
            <a:ext cx="1189651" cy="466598"/>
            <a:chOff x="10465439" y="307418"/>
            <a:chExt cx="1509182" cy="591923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109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173E30-8D43-43BA-9C8B-0C6B0D93C55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01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3.emf"/><Relationship Id="rId3" Type="http://schemas.openxmlformats.org/officeDocument/2006/relationships/image" Target="../media/image19.emf"/><Relationship Id="rId7" Type="http://schemas.openxmlformats.org/officeDocument/2006/relationships/image" Target="../media/image16.emf"/><Relationship Id="rId12" Type="http://schemas.openxmlformats.org/officeDocument/2006/relationships/image" Target="../media/image22.emf"/><Relationship Id="rId2" Type="http://schemas.openxmlformats.org/officeDocument/2006/relationships/image" Target="../media/image18.emf"/><Relationship Id="rId16" Type="http://schemas.openxmlformats.org/officeDocument/2006/relationships/image" Target="../media/image28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emf"/><Relationship Id="rId11" Type="http://schemas.openxmlformats.org/officeDocument/2006/relationships/image" Target="../media/image25.png"/><Relationship Id="rId5" Type="http://schemas.openxmlformats.org/officeDocument/2006/relationships/image" Target="../media/image14.emf"/><Relationship Id="rId15" Type="http://schemas.openxmlformats.org/officeDocument/2006/relationships/image" Target="../media/image27.emf"/><Relationship Id="rId10" Type="http://schemas.openxmlformats.org/officeDocument/2006/relationships/image" Target="../media/image24.emf"/><Relationship Id="rId4" Type="http://schemas.openxmlformats.org/officeDocument/2006/relationships/image" Target="../media/image20.emf"/><Relationship Id="rId9" Type="http://schemas.openxmlformats.org/officeDocument/2006/relationships/image" Target="../media/image21.emf"/><Relationship Id="rId1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17" Type="http://schemas.openxmlformats.org/officeDocument/2006/relationships/image" Target="../media/image2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5" Type="http://schemas.openxmlformats.org/officeDocument/2006/relationships/image" Target="../media/image2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3" Type="http://schemas.openxmlformats.org/officeDocument/2006/relationships/image" Target="../media/image15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2" Type="http://schemas.openxmlformats.org/officeDocument/2006/relationships/image" Target="../media/image14.emf"/><Relationship Id="rId16" Type="http://schemas.openxmlformats.org/officeDocument/2006/relationships/image" Target="../media/image28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emf"/><Relationship Id="rId11" Type="http://schemas.openxmlformats.org/officeDocument/2006/relationships/image" Target="../media/image25.png"/><Relationship Id="rId5" Type="http://schemas.openxmlformats.org/officeDocument/2006/relationships/image" Target="../media/image17.emf"/><Relationship Id="rId15" Type="http://schemas.openxmlformats.org/officeDocument/2006/relationships/image" Target="../media/image20.emf"/><Relationship Id="rId10" Type="http://schemas.openxmlformats.org/officeDocument/2006/relationships/image" Target="../media/image24.emf"/><Relationship Id="rId4" Type="http://schemas.openxmlformats.org/officeDocument/2006/relationships/image" Target="../media/image16.emf"/><Relationship Id="rId9" Type="http://schemas.openxmlformats.org/officeDocument/2006/relationships/image" Target="../media/image23.emf"/><Relationship Id="rId1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17554" y="3848348"/>
            <a:ext cx="7327076" cy="1354217"/>
            <a:chOff x="3917476" y="3393700"/>
            <a:chExt cx="7327076" cy="1354217"/>
          </a:xfrm>
        </p:grpSpPr>
        <p:sp>
          <p:nvSpPr>
            <p:cNvPr id="10" name="TextBox 9"/>
            <p:cNvSpPr txBox="1"/>
            <p:nvPr/>
          </p:nvSpPr>
          <p:spPr>
            <a:xfrm>
              <a:off x="3917476" y="3393700"/>
              <a:ext cx="6485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Umamaheswaran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17476" y="4040031"/>
              <a:ext cx="73270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Senior Software Engineer, BizTalk360</a:t>
              </a:r>
            </a:p>
            <a:p>
              <a:r>
                <a:rPr lang="en-IN" sz="2000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@UMW360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47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9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712" y="-373535"/>
            <a:ext cx="7264070" cy="4706299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26828" y="-2672094"/>
            <a:ext cx="2712308" cy="4040125"/>
            <a:chOff x="768089" y="-1605208"/>
            <a:chExt cx="3768750" cy="561375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363" y="4756882"/>
            <a:ext cx="2172796" cy="14000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9503" y="0"/>
            <a:ext cx="5582498" cy="36140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4314" y="267557"/>
            <a:ext cx="3327550" cy="2147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2002" y="1562735"/>
            <a:ext cx="6671087" cy="43105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56137" y="2523955"/>
            <a:ext cx="1468487" cy="948588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9568" y="388212"/>
            <a:ext cx="934789" cy="1104751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2606742" y="-984809"/>
            <a:ext cx="2712308" cy="4040125"/>
            <a:chOff x="768089" y="-1605208"/>
            <a:chExt cx="3768750" cy="561375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5208428" y="713362"/>
            <a:ext cx="2712308" cy="4040125"/>
            <a:chOff x="768089" y="-1605208"/>
            <a:chExt cx="3768750" cy="561375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7777456" y="2422420"/>
            <a:ext cx="2712308" cy="4040125"/>
            <a:chOff x="768089" y="-1605208"/>
            <a:chExt cx="3768750" cy="5613751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0357370" y="4131478"/>
            <a:ext cx="2712308" cy="4040125"/>
            <a:chOff x="768089" y="-1605208"/>
            <a:chExt cx="3768750" cy="561375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2606742" y="-3412323"/>
            <a:ext cx="2712308" cy="4040125"/>
            <a:chOff x="768089" y="-1605208"/>
            <a:chExt cx="3768750" cy="5613751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5208428" y="-1714152"/>
            <a:ext cx="2712308" cy="4040125"/>
            <a:chOff x="768089" y="-1605208"/>
            <a:chExt cx="3768750" cy="561375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7777456" y="-5094"/>
            <a:ext cx="2712308" cy="4040125"/>
            <a:chOff x="768089" y="-1605208"/>
            <a:chExt cx="3768750" cy="5613751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0357370" y="1703964"/>
            <a:ext cx="2712308" cy="4040125"/>
            <a:chOff x="768089" y="-1605208"/>
            <a:chExt cx="3768750" cy="561375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299" y="5344301"/>
            <a:ext cx="2172796" cy="140007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380" y="4146760"/>
            <a:ext cx="2172796" cy="140007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" y="3743009"/>
            <a:ext cx="4822369" cy="3124661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7977" y="5707769"/>
            <a:ext cx="1481228" cy="95662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5340" y="3302216"/>
            <a:ext cx="2092500" cy="23400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7611" y="5043761"/>
            <a:ext cx="1237500" cy="14625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88810" y="4960912"/>
            <a:ext cx="447874" cy="1224190"/>
          </a:xfrm>
          <a:prstGeom prst="rect">
            <a:avLst/>
          </a:prstGeom>
        </p:spPr>
      </p:pic>
      <p:grpSp>
        <p:nvGrpSpPr>
          <p:cNvPr id="89" name="Group 88"/>
          <p:cNvGrpSpPr/>
          <p:nvPr/>
        </p:nvGrpSpPr>
        <p:grpSpPr>
          <a:xfrm>
            <a:off x="9787568" y="-79793"/>
            <a:ext cx="934789" cy="1104751"/>
            <a:chOff x="9827324" y="-40038"/>
            <a:chExt cx="934789" cy="1104751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7777456" y="-2431811"/>
            <a:ext cx="2712308" cy="4040125"/>
            <a:chOff x="768089" y="-1605208"/>
            <a:chExt cx="3768750" cy="5613751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10357370" y="-722753"/>
            <a:ext cx="2712308" cy="4040125"/>
            <a:chOff x="768089" y="-1605208"/>
            <a:chExt cx="3768750" cy="5613751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10357370" y="-3128495"/>
            <a:ext cx="2712308" cy="4040125"/>
            <a:chOff x="768089" y="-1605208"/>
            <a:chExt cx="3768750" cy="5613751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sp>
        <p:nvSpPr>
          <p:cNvPr id="86" name="TextBox 85"/>
          <p:cNvSpPr txBox="1"/>
          <p:nvPr/>
        </p:nvSpPr>
        <p:spPr>
          <a:xfrm rot="2035382">
            <a:off x="4953778" y="4105871"/>
            <a:ext cx="2386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FFFF"/>
                </a:solidFill>
                <a:cs typeface="Segoe UI" panose="020B0502040204020203" pitchFamily="34" charset="0"/>
              </a:rPr>
              <a:t>Web App</a:t>
            </a:r>
          </a:p>
          <a:p>
            <a:pPr>
              <a:defRPr/>
            </a:pPr>
            <a:endParaRPr lang="en-US" sz="2800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5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5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5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Deployment Slots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Use a Deploy-Confirm-Promote workflow</a:t>
            </a:r>
          </a:p>
          <a:p>
            <a:pPr lvl="1"/>
            <a:r>
              <a:rPr lang="en-US" dirty="0"/>
              <a:t>Promote via “swap” through Azure portal</a:t>
            </a:r>
          </a:p>
          <a:p>
            <a:r>
              <a:rPr lang="en-US" dirty="0"/>
              <a:t>http://sitename</a:t>
            </a:r>
            <a:r>
              <a:rPr lang="en-US" dirty="0">
                <a:solidFill>
                  <a:srgbClr val="FF0000"/>
                </a:solidFill>
              </a:rPr>
              <a:t>-slotname</a:t>
            </a:r>
            <a:r>
              <a:rPr lang="en-US" dirty="0"/>
              <a:t>.azurewebsites.net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14" y="3643630"/>
            <a:ext cx="8428571" cy="2533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965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A/B Testing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Test changes by routing requests to different deployment slots</a:t>
            </a:r>
          </a:p>
          <a:p>
            <a:r>
              <a:rPr lang="en-US" dirty="0"/>
              <a:t>Use Traffic Routing to direct % of traffic to alternate slots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351" y="3114887"/>
            <a:ext cx="4605297" cy="30620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09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Web apps can be deployed manually via FTP or </a:t>
            </a:r>
            <a:r>
              <a:rPr lang="en-US" dirty="0" err="1"/>
              <a:t>WebDeploy</a:t>
            </a:r>
            <a:endParaRPr lang="en-US" dirty="0"/>
          </a:p>
          <a:p>
            <a:r>
              <a:rPr lang="en-US" dirty="0"/>
              <a:t>Automate deployment using 3</a:t>
            </a:r>
            <a:r>
              <a:rPr lang="en-US" baseline="30000" dirty="0"/>
              <a:t>rd</a:t>
            </a:r>
            <a:r>
              <a:rPr lang="en-US" dirty="0"/>
              <a:t> party source-control providers</a:t>
            </a:r>
          </a:p>
          <a:p>
            <a:r>
              <a:rPr lang="en-US" dirty="0"/>
              <a:t>Can also use a local </a:t>
            </a:r>
            <a:r>
              <a:rPr lang="en-US" dirty="0" err="1"/>
              <a:t>Git</a:t>
            </a:r>
            <a:r>
              <a:rPr lang="en-US" dirty="0"/>
              <a:t> repository from Azure Portal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83924" y="4001294"/>
            <a:ext cx="9024152" cy="1714506"/>
            <a:chOff x="805776" y="5077545"/>
            <a:chExt cx="9024152" cy="1714506"/>
          </a:xfrm>
        </p:grpSpPr>
        <p:grpSp>
          <p:nvGrpSpPr>
            <p:cNvPr id="8" name="Group 7"/>
            <p:cNvGrpSpPr/>
            <p:nvPr/>
          </p:nvGrpSpPr>
          <p:grpSpPr>
            <a:xfrm>
              <a:off x="8574200" y="5077545"/>
              <a:ext cx="1255728" cy="1348667"/>
              <a:chOff x="8574200" y="5077545"/>
              <a:chExt cx="1255728" cy="1348667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1919" y="5077545"/>
                <a:ext cx="780290" cy="780290"/>
              </a:xfrm>
              <a:prstGeom prst="rect">
                <a:avLst/>
              </a:prstGeom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8574200" y="5964547"/>
                <a:ext cx="12557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srgbClr val="0079D6"/>
                    </a:solidFill>
                  </a:rPr>
                  <a:t>DropBox</a:t>
                </a:r>
                <a:endParaRPr lang="en-US" sz="2400" dirty="0">
                  <a:solidFill>
                    <a:srgbClr val="0079D6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917188" y="5077545"/>
              <a:ext cx="1367297" cy="1348667"/>
              <a:chOff x="6917188" y="5077545"/>
              <a:chExt cx="1367297" cy="1348667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0692" y="5077545"/>
                <a:ext cx="780290" cy="780290"/>
              </a:xfrm>
              <a:prstGeom prst="rect">
                <a:avLst/>
              </a:prstGeom>
            </p:spPr>
          </p:pic>
          <p:sp>
            <p:nvSpPr>
              <p:cNvPr id="23" name="Rectangle 22"/>
              <p:cNvSpPr/>
              <p:nvPr/>
            </p:nvSpPr>
            <p:spPr>
              <a:xfrm>
                <a:off x="6917188" y="5964547"/>
                <a:ext cx="1367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srgbClr val="0079D6"/>
                    </a:solidFill>
                  </a:rPr>
                  <a:t>BitBucket</a:t>
                </a:r>
                <a:endParaRPr lang="en-US" sz="2400" dirty="0">
                  <a:solidFill>
                    <a:srgbClr val="0079D6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465647" y="5077545"/>
              <a:ext cx="1067921" cy="1345175"/>
              <a:chOff x="5465647" y="5077545"/>
              <a:chExt cx="1067921" cy="1345175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9463" y="5077545"/>
                <a:ext cx="780290" cy="780290"/>
              </a:xfrm>
              <a:prstGeom prst="rect">
                <a:avLst/>
              </a:prstGeom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5465647" y="5961055"/>
                <a:ext cx="1067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79D6"/>
                    </a:solidFill>
                  </a:rPr>
                  <a:t>GitHub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9702" y="5077545"/>
              <a:ext cx="1337354" cy="1345174"/>
              <a:chOff x="3729702" y="5077545"/>
              <a:chExt cx="1337354" cy="1345174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8234" y="5077545"/>
                <a:ext cx="780290" cy="780290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3729702" y="5961054"/>
                <a:ext cx="1337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79D6"/>
                    </a:solidFill>
                  </a:rPr>
                  <a:t>CodePlex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825794" y="5077545"/>
              <a:ext cx="1942711" cy="1714506"/>
              <a:chOff x="1825794" y="5077545"/>
              <a:chExt cx="1942711" cy="1714506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7005" y="5077545"/>
                <a:ext cx="780290" cy="780290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1825794" y="5961054"/>
                <a:ext cx="194271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9D6"/>
                    </a:solidFill>
                  </a:rPr>
                  <a:t>Visual Studio</a:t>
                </a:r>
                <a:br>
                  <a:rPr lang="en-US" sz="2400" dirty="0">
                    <a:solidFill>
                      <a:srgbClr val="0079D6"/>
                    </a:solidFill>
                  </a:rPr>
                </a:br>
                <a:r>
                  <a:rPr lang="en-US" sz="2400" dirty="0">
                    <a:solidFill>
                      <a:srgbClr val="0079D6"/>
                    </a:solidFill>
                  </a:rPr>
                  <a:t>Team Services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5776" y="5077545"/>
              <a:ext cx="780290" cy="1345173"/>
              <a:chOff x="805776" y="5077545"/>
              <a:chExt cx="780290" cy="1345173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776" y="5077545"/>
                <a:ext cx="780290" cy="780290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920044" y="5961053"/>
                <a:ext cx="5517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srgbClr val="0079D6"/>
                    </a:solidFill>
                  </a:rPr>
                  <a:t>Git</a:t>
                </a:r>
                <a:endParaRPr lang="en-US" sz="2400" dirty="0">
                  <a:solidFill>
                    <a:srgbClr val="0079D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607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7849" cy="1325563"/>
          </a:xfrm>
        </p:spPr>
        <p:txBody>
          <a:bodyPr/>
          <a:lstStyle/>
          <a:p>
            <a:r>
              <a:rPr lang="en-US" dirty="0"/>
              <a:t>Continuous Integration + Deployment Slots</a:t>
            </a: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61" y="2511768"/>
            <a:ext cx="780290" cy="78029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06" y="4776168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70" y="4776168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491770"/>
            <a:ext cx="685800" cy="6858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1251506" y="3292058"/>
            <a:ext cx="0" cy="1484110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1713053" y="5233368"/>
            <a:ext cx="1642417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24" y="2377658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8" idx="0"/>
            <a:endCxn id="12" idx="2"/>
          </p:cNvCxnSpPr>
          <p:nvPr/>
        </p:nvCxnSpPr>
        <p:spPr>
          <a:xfrm flipH="1" flipV="1">
            <a:off x="3808424" y="3292058"/>
            <a:ext cx="4246" cy="1484110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480" y="2444525"/>
            <a:ext cx="780290" cy="7802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86218" y="3459945"/>
            <a:ext cx="42370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Developer commits code</a:t>
            </a:r>
          </a:p>
          <a:p>
            <a:pPr marL="342900" indent="-342900">
              <a:buAutoNum type="arabicPeriod"/>
            </a:pPr>
            <a:r>
              <a:rPr lang="en-US" sz="2000" dirty="0"/>
              <a:t>Automated process builds/compiles and deploys to staging slot</a:t>
            </a:r>
          </a:p>
          <a:p>
            <a:pPr marL="342900" indent="-342900">
              <a:buAutoNum type="arabicPeriod"/>
            </a:pPr>
            <a:r>
              <a:rPr lang="en-US" sz="2000" dirty="0"/>
              <a:t>Automated and other tests validate content in staging slot</a:t>
            </a:r>
          </a:p>
          <a:p>
            <a:pPr marL="342900" indent="-342900">
              <a:buAutoNum type="arabicPeriod"/>
            </a:pPr>
            <a:r>
              <a:rPr lang="en-US" sz="2000" dirty="0"/>
              <a:t>Staging content promoted to production</a:t>
            </a:r>
          </a:p>
          <a:p>
            <a:pPr marL="342900" indent="-342900">
              <a:buAutoNum type="arabicPeriod"/>
            </a:pPr>
            <a:r>
              <a:rPr lang="en-US" sz="2000" dirty="0"/>
              <a:t>Users see updated site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748139"/>
            <a:ext cx="685800" cy="685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55" y="1690688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80" y="3224815"/>
            <a:ext cx="685800" cy="685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55" y="3175542"/>
            <a:ext cx="780290" cy="780290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9" idx="1"/>
            <a:endCxn id="12" idx="3"/>
          </p:cNvCxnSpPr>
          <p:nvPr/>
        </p:nvCxnSpPr>
        <p:spPr>
          <a:xfrm flipH="1" flipV="1">
            <a:off x="4265624" y="2834858"/>
            <a:ext cx="1440231" cy="730829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12" idx="3"/>
          </p:cNvCxnSpPr>
          <p:nvPr/>
        </p:nvCxnSpPr>
        <p:spPr>
          <a:xfrm flipH="1">
            <a:off x="4265624" y="2080833"/>
            <a:ext cx="1440231" cy="754025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  <a:endCxn id="12" idx="3"/>
          </p:cNvCxnSpPr>
          <p:nvPr/>
        </p:nvCxnSpPr>
        <p:spPr>
          <a:xfrm flipH="1">
            <a:off x="4265624" y="2834670"/>
            <a:ext cx="1419856" cy="188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187386" y="5378807"/>
            <a:ext cx="1239638" cy="623455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88197" y="5728793"/>
            <a:ext cx="1244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Staging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9588" y="1834717"/>
            <a:ext cx="1789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Production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18122" y="5752880"/>
            <a:ext cx="762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Test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1109" y="5728793"/>
            <a:ext cx="12607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Source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28" name="Oval 27"/>
          <p:cNvSpPr/>
          <p:nvPr/>
        </p:nvSpPr>
        <p:spPr>
          <a:xfrm>
            <a:off x="1349467" y="3695371"/>
            <a:ext cx="532436" cy="52092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2137081" y="4630645"/>
            <a:ext cx="532436" cy="52092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4858297" y="5181301"/>
            <a:ext cx="532436" cy="52092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3900461" y="3827420"/>
            <a:ext cx="532436" cy="52092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4756541" y="3359263"/>
            <a:ext cx="532436" cy="52092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20970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 Service Plans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Billing and provisioning for App Service resources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4782"/>
              </p:ext>
            </p:extLst>
          </p:nvPr>
        </p:nvGraphicFramePr>
        <p:xfrm>
          <a:off x="838200" y="2698024"/>
          <a:ext cx="9779136" cy="2966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97750">
                  <a:extLst>
                    <a:ext uri="{9D8B030D-6E8A-4147-A177-3AD203B41FA5}">
                      <a16:colId xmlns:a16="http://schemas.microsoft.com/office/drawing/2014/main" val="3872267235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1177306289"/>
                    </a:ext>
                  </a:extLst>
                </a:gridCol>
                <a:gridCol w="1137425">
                  <a:extLst>
                    <a:ext uri="{9D8B030D-6E8A-4147-A177-3AD203B41FA5}">
                      <a16:colId xmlns:a16="http://schemas.microsoft.com/office/drawing/2014/main" val="238301891"/>
                    </a:ext>
                  </a:extLst>
                </a:gridCol>
                <a:gridCol w="1561170">
                  <a:extLst>
                    <a:ext uri="{9D8B030D-6E8A-4147-A177-3AD203B41FA5}">
                      <a16:colId xmlns:a16="http://schemas.microsoft.com/office/drawing/2014/main" val="1573368495"/>
                    </a:ext>
                  </a:extLst>
                </a:gridCol>
                <a:gridCol w="1761893">
                  <a:extLst>
                    <a:ext uri="{9D8B030D-6E8A-4147-A177-3AD203B41FA5}">
                      <a16:colId xmlns:a16="http://schemas.microsoft.com/office/drawing/2014/main" val="1663854859"/>
                    </a:ext>
                  </a:extLst>
                </a:gridCol>
                <a:gridCol w="1650381">
                  <a:extLst>
                    <a:ext uri="{9D8B030D-6E8A-4147-A177-3AD203B41FA5}">
                      <a16:colId xmlns:a16="http://schemas.microsoft.com/office/drawing/2014/main" val="5972052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Shared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Premium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3066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# of Apps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Unlimited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Unlimited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Unlimited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3153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Shared Disk Space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 GB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 GB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10 GB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50 GB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500</a:t>
                      </a:r>
                      <a:r>
                        <a:rPr lang="en-US" baseline="0" dirty="0"/>
                        <a:t> GB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07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Maximum Instances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41101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 err="1"/>
                        <a:t>Autoscale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No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No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No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Yes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71324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Staging Environments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6987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Custom Domains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No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Yes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Yes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Yes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Yes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3473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SLA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99.95%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99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74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Web Apps HOL.html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52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4913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deployment process</a:t>
            </a:r>
          </a:p>
        </p:txBody>
      </p:sp>
    </p:spTree>
    <p:extLst>
      <p:ext uri="{BB962C8B-B14F-4D97-AF65-F5344CB8AC3E}">
        <p14:creationId xmlns:p14="http://schemas.microsoft.com/office/powerpoint/2010/main" val="216394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Azure App Service Family</a:t>
            </a:r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56" y="2074069"/>
            <a:ext cx="3657600" cy="3657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470" y="1690688"/>
            <a:ext cx="1143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999" y="1690688"/>
            <a:ext cx="1143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470" y="4004965"/>
            <a:ext cx="1143000" cy="1143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999" y="4052926"/>
            <a:ext cx="1143000" cy="1143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490102" y="3019217"/>
            <a:ext cx="23241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Apps</a:t>
            </a:r>
          </a:p>
          <a:p>
            <a:pPr algn="ctr"/>
            <a:r>
              <a:rPr lang="en-US" sz="1400" dirty="0"/>
              <a:t>Web apps that scale with your business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01100" y="3019217"/>
            <a:ext cx="22347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Mobile Apps</a:t>
            </a:r>
          </a:p>
          <a:p>
            <a:pPr algn="ctr"/>
            <a:r>
              <a:rPr lang="en-US" sz="1400" dirty="0"/>
              <a:t>Build mobile apps for any device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0102" y="5333494"/>
            <a:ext cx="23241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Logic Apps</a:t>
            </a:r>
          </a:p>
          <a:p>
            <a:pPr algn="ctr"/>
            <a:r>
              <a:rPr lang="en-US" sz="1400" dirty="0"/>
              <a:t>Automate business processes across SaaS and on-premises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14202" y="5333494"/>
            <a:ext cx="23241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 Apps</a:t>
            </a:r>
          </a:p>
          <a:p>
            <a:pPr algn="ctr"/>
            <a:r>
              <a:rPr lang="en-US" sz="1400" dirty="0"/>
              <a:t>Build and consume APIs in the cloud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8801100" y="2452726"/>
            <a:ext cx="0" cy="2743200"/>
          </a:xfrm>
          <a:prstGeom prst="line">
            <a:avLst/>
          </a:prstGeom>
          <a:ln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8801100" y="2520260"/>
            <a:ext cx="0" cy="2743200"/>
          </a:xfrm>
          <a:prstGeom prst="line">
            <a:avLst/>
          </a:prstGeom>
          <a:ln>
            <a:solidFill>
              <a:srgbClr val="008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0800000">
            <a:off x="5352989" y="2074068"/>
            <a:ext cx="614007" cy="3657601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Azure Web Apps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Support a variety of languages and platforms</a:t>
            </a:r>
          </a:p>
          <a:p>
            <a:pPr lvl="1"/>
            <a:r>
              <a:rPr lang="en-US" dirty="0"/>
              <a:t>.NET, Java, Node.js, PHP, Python, and more</a:t>
            </a:r>
          </a:p>
          <a:p>
            <a:r>
              <a:rPr lang="en-US" dirty="0"/>
              <a:t>Support scaling (manual or auto) and load balancing</a:t>
            </a:r>
          </a:p>
          <a:p>
            <a:r>
              <a:rPr lang="en-US" dirty="0"/>
              <a:t>Support slots for staged deployments and A/B testing</a:t>
            </a:r>
          </a:p>
          <a:p>
            <a:r>
              <a:rPr lang="en-US" dirty="0"/>
              <a:t>Support continuous integration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9908" y="4457466"/>
            <a:ext cx="2823431" cy="1854434"/>
          </a:xfrm>
          <a:prstGeom prst="rect">
            <a:avLst/>
          </a:prstGeom>
          <a:solidFill>
            <a:srgbClr val="509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</a:rPr>
              <a:t>Global Scale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Scale up and down as needed, manually or automatically</a:t>
            </a:r>
          </a:p>
        </p:txBody>
      </p:sp>
      <p:sp>
        <p:nvSpPr>
          <p:cNvPr id="9" name="Rectangle 8"/>
          <p:cNvSpPr/>
          <p:nvPr/>
        </p:nvSpPr>
        <p:spPr>
          <a:xfrm>
            <a:off x="4546692" y="4457466"/>
            <a:ext cx="2823431" cy="1854434"/>
          </a:xfrm>
          <a:prstGeom prst="rect">
            <a:avLst/>
          </a:prstGeom>
          <a:solidFill>
            <a:srgbClr val="509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</a:rPr>
              <a:t>Enterprise Grade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ISO-, SOC2-, and PCO-compliant with enterprise-level SLAs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33476" y="4457466"/>
            <a:ext cx="2823431" cy="1854434"/>
          </a:xfrm>
          <a:prstGeom prst="rect">
            <a:avLst/>
          </a:prstGeom>
          <a:solidFill>
            <a:srgbClr val="509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</a:rPr>
              <a:t>Familiar and Fast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Leverage existing skills, plus languages, frameworks, and tools you're familiar with</a:t>
            </a:r>
          </a:p>
        </p:txBody>
      </p:sp>
    </p:spTree>
    <p:extLst>
      <p:ext uri="{BB962C8B-B14F-4D97-AF65-F5344CB8AC3E}">
        <p14:creationId xmlns:p14="http://schemas.microsoft.com/office/powerpoint/2010/main" val="248349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Scaling - Cloud Computing Patterns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82153" y="5310615"/>
            <a:ext cx="3941859" cy="1026722"/>
            <a:chOff x="342905" y="5150364"/>
            <a:chExt cx="3941859" cy="1026722"/>
          </a:xfrm>
        </p:grpSpPr>
        <p:sp>
          <p:nvSpPr>
            <p:cNvPr id="7" name="TextBox 6"/>
            <p:cNvSpPr txBox="1"/>
            <p:nvPr/>
          </p:nvSpPr>
          <p:spPr>
            <a:xfrm>
              <a:off x="342905" y="5150364"/>
              <a:ext cx="3941859" cy="4801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45718" rIns="0" bIns="45718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2800" dirty="0">
                  <a:solidFill>
                    <a:schemeClr val="tx2">
                      <a:alpha val="99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Predictable Bursts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5" y="5623088"/>
              <a:ext cx="3190656" cy="553998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marL="0" lvl="1" defTabSz="1218836" fontAlgn="base">
                <a:spcAft>
                  <a:spcPct val="0"/>
                </a:spcAft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Services with micro seasonality trends   </a:t>
              </a:r>
            </a:p>
            <a:p>
              <a:pPr marL="0" lvl="1" defTabSz="1218836" fontAlgn="base">
                <a:spcAft>
                  <a:spcPct val="0"/>
                </a:spcAft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Peaks due to periodic increased demand</a:t>
              </a:r>
            </a:p>
            <a:p>
              <a:pPr marL="0" lvl="1" defTabSz="1218836" fontAlgn="base">
                <a:spcAft>
                  <a:spcPct val="0"/>
                </a:spcAft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IT complexity and wasted capacity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77284" y="4143015"/>
            <a:ext cx="3732278" cy="1213827"/>
            <a:chOff x="4261124" y="5644173"/>
            <a:chExt cx="3732278" cy="1213827"/>
          </a:xfrm>
        </p:grpSpPr>
        <p:sp>
          <p:nvSpPr>
            <p:cNvPr id="10" name="Rectangle 9"/>
            <p:cNvSpPr/>
            <p:nvPr/>
          </p:nvSpPr>
          <p:spPr>
            <a:xfrm rot="16200000">
              <a:off x="3865551" y="6039746"/>
              <a:ext cx="1024540" cy="233393"/>
            </a:xfrm>
            <a:prstGeom prst="rect">
              <a:avLst/>
            </a:prstGeom>
            <a:ln>
              <a:noFill/>
            </a:ln>
          </p:spPr>
          <p:txBody>
            <a:bodyPr wrap="square" lIns="91436" tIns="45718" rIns="91436" bIns="45718">
              <a:spAutoFit/>
            </a:bodyPr>
            <a:lstStyle/>
            <a:p>
              <a:pPr marL="304735" indent="-304735" algn="ctr" defTabSz="1218936" eaLnBrk="0" fontAlgn="base" hangingPunct="0">
                <a:lnSpc>
                  <a:spcPts val="1066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Compute 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582482" y="5864109"/>
              <a:ext cx="3410920" cy="993891"/>
              <a:chOff x="4582482" y="5864109"/>
              <a:chExt cx="3410920" cy="993891"/>
            </a:xfrm>
          </p:grpSpPr>
          <p:sp>
            <p:nvSpPr>
              <p:cNvPr id="12" name="Text Placeholder 6"/>
              <p:cNvSpPr txBox="1">
                <a:spLocks/>
              </p:cNvSpPr>
              <p:nvPr/>
            </p:nvSpPr>
            <p:spPr bwMode="auto">
              <a:xfrm>
                <a:off x="7781504" y="6646984"/>
                <a:ext cx="211898" cy="21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1218936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US" sz="1400" i="1" dirty="0">
                    <a:solidFill>
                      <a:schemeClr val="tx1">
                        <a:alpha val="99000"/>
                      </a:schemeClr>
                    </a:solidFill>
                  </a:rPr>
                  <a:t>t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 bwMode="auto">
              <a:xfrm flipV="1">
                <a:off x="4597721" y="5864109"/>
                <a:ext cx="0" cy="89744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4582482" y="6749009"/>
                <a:ext cx="3152990" cy="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5" name="Freeform 13"/>
              <p:cNvSpPr/>
              <p:nvPr/>
            </p:nvSpPr>
            <p:spPr>
              <a:xfrm>
                <a:off x="4595628" y="5920458"/>
                <a:ext cx="2919644" cy="583019"/>
              </a:xfrm>
              <a:custGeom>
                <a:avLst/>
                <a:gdLst>
                  <a:gd name="connsiteX0" fmla="*/ 0 w 2190307"/>
                  <a:gd name="connsiteY0" fmla="*/ 689345 h 781494"/>
                  <a:gd name="connsiteX1" fmla="*/ 531628 w 2190307"/>
                  <a:gd name="connsiteY1" fmla="*/ 8861 h 781494"/>
                  <a:gd name="connsiteX2" fmla="*/ 967563 w 2190307"/>
                  <a:gd name="connsiteY2" fmla="*/ 742508 h 781494"/>
                  <a:gd name="connsiteX3" fmla="*/ 1435395 w 2190307"/>
                  <a:gd name="connsiteY3" fmla="*/ 8861 h 781494"/>
                  <a:gd name="connsiteX4" fmla="*/ 1828800 w 2190307"/>
                  <a:gd name="connsiteY4" fmla="*/ 721243 h 781494"/>
                  <a:gd name="connsiteX5" fmla="*/ 2190307 w 2190307"/>
                  <a:gd name="connsiteY5" fmla="*/ 370368 h 7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90307" h="781494">
                    <a:moveTo>
                      <a:pt x="0" y="689345"/>
                    </a:moveTo>
                    <a:cubicBezTo>
                      <a:pt x="185183" y="344672"/>
                      <a:pt x="370367" y="0"/>
                      <a:pt x="531628" y="8861"/>
                    </a:cubicBezTo>
                    <a:cubicBezTo>
                      <a:pt x="692889" y="17722"/>
                      <a:pt x="816935" y="742508"/>
                      <a:pt x="967563" y="742508"/>
                    </a:cubicBezTo>
                    <a:cubicBezTo>
                      <a:pt x="1118191" y="742508"/>
                      <a:pt x="1291856" y="12405"/>
                      <a:pt x="1435395" y="8861"/>
                    </a:cubicBezTo>
                    <a:cubicBezTo>
                      <a:pt x="1578934" y="5317"/>
                      <a:pt x="1702981" y="660992"/>
                      <a:pt x="1828800" y="721243"/>
                    </a:cubicBezTo>
                    <a:cubicBezTo>
                      <a:pt x="1954619" y="781494"/>
                      <a:pt x="2119423" y="430619"/>
                      <a:pt x="2190307" y="370368"/>
                    </a:cubicBezTo>
                  </a:path>
                </a:pathLst>
              </a:custGeom>
              <a:ln w="254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/>
              <p:nvPr/>
            </p:nvCxnSpPr>
            <p:spPr bwMode="auto">
              <a:xfrm>
                <a:off x="4621762" y="6295119"/>
                <a:ext cx="2963103" cy="2485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6696402" y="2945314"/>
            <a:ext cx="3821938" cy="997096"/>
            <a:chOff x="342905" y="3877806"/>
            <a:chExt cx="3821938" cy="997096"/>
          </a:xfrm>
        </p:grpSpPr>
        <p:sp>
          <p:nvSpPr>
            <p:cNvPr id="18" name="TextBox 17"/>
            <p:cNvSpPr txBox="1"/>
            <p:nvPr/>
          </p:nvSpPr>
          <p:spPr>
            <a:xfrm>
              <a:off x="342905" y="3877806"/>
              <a:ext cx="3821938" cy="4801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45718" rIns="0" bIns="45718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2800" dirty="0">
                  <a:solidFill>
                    <a:schemeClr val="tx2">
                      <a:alpha val="99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Unpredictable Bursts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2905" y="4320904"/>
              <a:ext cx="3045807" cy="553998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marL="0" lvl="1" defTabSz="1218836" fontAlgn="base">
                <a:spcAft>
                  <a:spcPct val="0"/>
                </a:spcAft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Unexpected/unplanned peak in demand  </a:t>
              </a:r>
            </a:p>
            <a:p>
              <a:pPr marL="0" lvl="1" defTabSz="1218836" fontAlgn="base">
                <a:spcAft>
                  <a:spcPct val="0"/>
                </a:spcAft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Sudden spike impacts performance </a:t>
              </a:r>
            </a:p>
            <a:p>
              <a:pPr marL="0" lvl="1" defTabSz="1218836" fontAlgn="base">
                <a:spcAft>
                  <a:spcPct val="0"/>
                </a:spcAft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Can’t over provision for extreme cases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77284" y="1923214"/>
            <a:ext cx="3747205" cy="1019525"/>
            <a:chOff x="4246197" y="4388722"/>
            <a:chExt cx="3747205" cy="1019525"/>
          </a:xfrm>
        </p:grpSpPr>
        <p:sp>
          <p:nvSpPr>
            <p:cNvPr id="21" name="Text Placeholder 6"/>
            <p:cNvSpPr txBox="1">
              <a:spLocks/>
            </p:cNvSpPr>
            <p:nvPr/>
          </p:nvSpPr>
          <p:spPr bwMode="auto">
            <a:xfrm>
              <a:off x="7781504" y="5206224"/>
              <a:ext cx="211898" cy="158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defTabSz="1218936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400" i="1" dirty="0">
                  <a:solidFill>
                    <a:schemeClr val="tx1">
                      <a:alpha val="99000"/>
                    </a:schemeClr>
                  </a:solidFill>
                </a:rPr>
                <a:t>t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 flipV="1">
              <a:off x="4582793" y="4394495"/>
              <a:ext cx="4" cy="89744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4582792" y="5281149"/>
              <a:ext cx="3152991" cy="9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 rot="16200000">
              <a:off x="3853131" y="4781788"/>
              <a:ext cx="1019525" cy="233393"/>
            </a:xfrm>
            <a:prstGeom prst="rect">
              <a:avLst/>
            </a:prstGeom>
            <a:ln>
              <a:noFill/>
            </a:ln>
          </p:spPr>
          <p:txBody>
            <a:bodyPr wrap="square" lIns="91436" tIns="45718" rIns="91436" bIns="45718">
              <a:spAutoFit/>
            </a:bodyPr>
            <a:lstStyle/>
            <a:p>
              <a:pPr marL="304735" indent="-304735" algn="ctr" defTabSz="1218936" eaLnBrk="0" fontAlgn="base" hangingPunct="0">
                <a:lnSpc>
                  <a:spcPts val="1066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Compute 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576846" y="4498417"/>
              <a:ext cx="3152246" cy="492377"/>
              <a:chOff x="4576846" y="4498417"/>
              <a:chExt cx="3152246" cy="492377"/>
            </a:xfrm>
          </p:grpSpPr>
          <p:cxnSp>
            <p:nvCxnSpPr>
              <p:cNvPr id="26" name="Straight Arrow Connector 25"/>
              <p:cNvCxnSpPr/>
              <p:nvPr/>
            </p:nvCxnSpPr>
            <p:spPr bwMode="auto">
              <a:xfrm>
                <a:off x="6558783" y="4988411"/>
                <a:ext cx="1170309" cy="17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4576846" y="4983352"/>
                <a:ext cx="1113905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8" name="Freeform 26"/>
              <p:cNvSpPr/>
              <p:nvPr/>
            </p:nvSpPr>
            <p:spPr>
              <a:xfrm>
                <a:off x="5690750" y="4498417"/>
                <a:ext cx="857791" cy="492377"/>
              </a:xfrm>
              <a:custGeom>
                <a:avLst/>
                <a:gdLst>
                  <a:gd name="connsiteX0" fmla="*/ 0 w 1595120"/>
                  <a:gd name="connsiteY0" fmla="*/ 662093 h 672253"/>
                  <a:gd name="connsiteX1" fmla="*/ 751840 w 1595120"/>
                  <a:gd name="connsiteY1" fmla="*/ 1693 h 672253"/>
                  <a:gd name="connsiteX2" fmla="*/ 1595120 w 1595120"/>
                  <a:gd name="connsiteY2" fmla="*/ 672253 h 672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95120" h="672253">
                    <a:moveTo>
                      <a:pt x="0" y="662093"/>
                    </a:moveTo>
                    <a:cubicBezTo>
                      <a:pt x="242993" y="331046"/>
                      <a:pt x="485987" y="0"/>
                      <a:pt x="751840" y="1693"/>
                    </a:cubicBezTo>
                    <a:cubicBezTo>
                      <a:pt x="1017693" y="3386"/>
                      <a:pt x="1306406" y="337819"/>
                      <a:pt x="1595120" y="672253"/>
                    </a:cubicBezTo>
                  </a:path>
                </a:pathLst>
              </a:custGeom>
              <a:ln w="254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2115407" y="5310094"/>
            <a:ext cx="3119051" cy="1020871"/>
            <a:chOff x="342905" y="2485579"/>
            <a:chExt cx="3119051" cy="1020871"/>
          </a:xfrm>
        </p:grpSpPr>
        <p:sp>
          <p:nvSpPr>
            <p:cNvPr id="30" name="TextBox 29"/>
            <p:cNvSpPr txBox="1"/>
            <p:nvPr/>
          </p:nvSpPr>
          <p:spPr>
            <a:xfrm>
              <a:off x="342905" y="2485579"/>
              <a:ext cx="3119051" cy="4801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45718" rIns="0" bIns="45718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2800" dirty="0">
                  <a:solidFill>
                    <a:schemeClr val="tx2">
                      <a:alpha val="99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Growing Fast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2905" y="2952452"/>
              <a:ext cx="3119051" cy="553998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marL="0" lvl="1" defTabSz="1218836" fontAlgn="base">
                <a:spcAft>
                  <a:spcPct val="0"/>
                </a:spcAft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Successful services needs to grow/scale   </a:t>
              </a:r>
            </a:p>
            <a:p>
              <a:pPr marL="0" lvl="1" defTabSz="1218836" fontAlgn="base">
                <a:spcAft>
                  <a:spcPct val="0"/>
                </a:spcAft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Keeping up w/ growth is big IT challenge </a:t>
              </a:r>
            </a:p>
            <a:p>
              <a:pPr marL="0" lvl="1" defTabSz="1218836" fontAlgn="base">
                <a:spcAft>
                  <a:spcPct val="0"/>
                </a:spcAft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Cannot provision hardware fast enough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796618" y="4325147"/>
            <a:ext cx="3756631" cy="1062869"/>
            <a:chOff x="4236771" y="2938938"/>
            <a:chExt cx="3756631" cy="1062869"/>
          </a:xfrm>
        </p:grpSpPr>
        <p:sp>
          <p:nvSpPr>
            <p:cNvPr id="33" name="Text Placeholder 6"/>
            <p:cNvSpPr txBox="1">
              <a:spLocks/>
            </p:cNvSpPr>
            <p:nvPr/>
          </p:nvSpPr>
          <p:spPr bwMode="auto">
            <a:xfrm>
              <a:off x="7781504" y="3788904"/>
              <a:ext cx="211898" cy="158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defTabSz="1218936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400" i="1" dirty="0">
                  <a:solidFill>
                    <a:schemeClr val="tx1">
                      <a:alpha val="99000"/>
                    </a:schemeClr>
                  </a:solidFill>
                </a:rPr>
                <a:t>t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H="1" flipV="1">
              <a:off x="4573367" y="2938938"/>
              <a:ext cx="3478" cy="93051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576845" y="3855771"/>
              <a:ext cx="3152991" cy="9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 rot="16200000">
              <a:off x="3845993" y="3377636"/>
              <a:ext cx="1014949" cy="233393"/>
            </a:xfrm>
            <a:prstGeom prst="rect">
              <a:avLst/>
            </a:prstGeom>
            <a:ln>
              <a:noFill/>
            </a:ln>
          </p:spPr>
          <p:txBody>
            <a:bodyPr wrap="square" lIns="91436" tIns="45718" rIns="91436" bIns="45718">
              <a:spAutoFit/>
            </a:bodyPr>
            <a:lstStyle/>
            <a:p>
              <a:pPr marL="304735" indent="-304735" algn="ctr" defTabSz="1218936" eaLnBrk="0" fontAlgn="base" hangingPunct="0">
                <a:lnSpc>
                  <a:spcPts val="1066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Compute </a:t>
              </a:r>
            </a:p>
          </p:txBody>
        </p:sp>
        <p:sp>
          <p:nvSpPr>
            <p:cNvPr id="37" name="Freeform 35"/>
            <p:cNvSpPr/>
            <p:nvPr/>
          </p:nvSpPr>
          <p:spPr>
            <a:xfrm>
              <a:off x="4567527" y="2992443"/>
              <a:ext cx="3085702" cy="860645"/>
            </a:xfrm>
            <a:custGeom>
              <a:avLst/>
              <a:gdLst>
                <a:gd name="connsiteX0" fmla="*/ 0 w 3180080"/>
                <a:gd name="connsiteY0" fmla="*/ 782320 h 912707"/>
                <a:gd name="connsiteX1" fmla="*/ 1635760 w 3180080"/>
                <a:gd name="connsiteY1" fmla="*/ 782320 h 912707"/>
                <a:gd name="connsiteX2" fmla="*/ 3180080 w 3180080"/>
                <a:gd name="connsiteY2" fmla="*/ 0 h 912707"/>
                <a:gd name="connsiteX0" fmla="*/ 0 w 3159760"/>
                <a:gd name="connsiteY0" fmla="*/ 881288 h 946481"/>
                <a:gd name="connsiteX1" fmla="*/ 1615440 w 3159760"/>
                <a:gd name="connsiteY1" fmla="*/ 782320 h 946481"/>
                <a:gd name="connsiteX2" fmla="*/ 3159760 w 3159760"/>
                <a:gd name="connsiteY2" fmla="*/ 0 h 946481"/>
                <a:gd name="connsiteX0" fmla="*/ 0 w 3159760"/>
                <a:gd name="connsiteY0" fmla="*/ 881288 h 929201"/>
                <a:gd name="connsiteX1" fmla="*/ 1615440 w 3159760"/>
                <a:gd name="connsiteY1" fmla="*/ 782320 h 929201"/>
                <a:gd name="connsiteX2" fmla="*/ 3159760 w 3159760"/>
                <a:gd name="connsiteY2" fmla="*/ 0 h 929201"/>
                <a:gd name="connsiteX0" fmla="*/ 0 w 3149600"/>
                <a:gd name="connsiteY0" fmla="*/ 991253 h 1001464"/>
                <a:gd name="connsiteX1" fmla="*/ 1605280 w 3149600"/>
                <a:gd name="connsiteY1" fmla="*/ 782320 h 1001464"/>
                <a:gd name="connsiteX2" fmla="*/ 3149600 w 3149600"/>
                <a:gd name="connsiteY2" fmla="*/ 0 h 1001464"/>
                <a:gd name="connsiteX0" fmla="*/ 0 w 3149600"/>
                <a:gd name="connsiteY0" fmla="*/ 991253 h 991253"/>
                <a:gd name="connsiteX1" fmla="*/ 1605280 w 3149600"/>
                <a:gd name="connsiteY1" fmla="*/ 782320 h 991253"/>
                <a:gd name="connsiteX2" fmla="*/ 3149600 w 3149600"/>
                <a:gd name="connsiteY2" fmla="*/ 0 h 99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9600" h="991253">
                  <a:moveTo>
                    <a:pt x="0" y="991253"/>
                  </a:moveTo>
                  <a:cubicBezTo>
                    <a:pt x="623993" y="979471"/>
                    <a:pt x="1080347" y="947529"/>
                    <a:pt x="1605280" y="782320"/>
                  </a:cubicBezTo>
                  <a:cubicBezTo>
                    <a:pt x="2130213" y="617111"/>
                    <a:pt x="2642446" y="325966"/>
                    <a:pt x="3149600" y="0"/>
                  </a:cubicBezTo>
                </a:path>
              </a:pathLst>
            </a:custGeom>
            <a:ln w="25400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txBody>
            <a:bodyPr lIns="91436" tIns="45718" rIns="91436" bIns="45718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118269" y="2948443"/>
            <a:ext cx="3613707" cy="988924"/>
            <a:chOff x="342904" y="1233639"/>
            <a:chExt cx="3613707" cy="988924"/>
          </a:xfrm>
        </p:grpSpPr>
        <p:sp>
          <p:nvSpPr>
            <p:cNvPr id="39" name="TextBox 38"/>
            <p:cNvSpPr txBox="1"/>
            <p:nvPr/>
          </p:nvSpPr>
          <p:spPr>
            <a:xfrm>
              <a:off x="342904" y="1233639"/>
              <a:ext cx="3045807" cy="4801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45718" rIns="0" bIns="45718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2800" dirty="0">
                  <a:solidFill>
                    <a:schemeClr val="tx2">
                      <a:alpha val="99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 and Off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42905" y="1668565"/>
              <a:ext cx="3613706" cy="553998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marL="0" lvl="1" defTabSz="1218836" fontAlgn="base">
                <a:spcAft>
                  <a:spcPct val="0"/>
                </a:spcAft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On &amp; off workloads (e.g. batch job)</a:t>
              </a:r>
            </a:p>
            <a:p>
              <a:pPr marL="0" lvl="1" defTabSz="1218836" fontAlgn="base">
                <a:spcAft>
                  <a:spcPct val="0"/>
                </a:spcAft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Over provisioned capacity is wasted </a:t>
              </a:r>
            </a:p>
            <a:p>
              <a:pPr marL="0" lvl="1" defTabSz="1218836" fontAlgn="base">
                <a:spcAft>
                  <a:spcPct val="0"/>
                </a:spcAft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  <a:ea typeface="Kozuka Gothic Pro R" pitchFamily="34" charset="-128"/>
                </a:rPr>
                <a:t>Time to market can be cumbersome 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96617" y="1932591"/>
            <a:ext cx="3756632" cy="1030592"/>
            <a:chOff x="4236770" y="1502840"/>
            <a:chExt cx="3756632" cy="1030592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 rot="16200000" flipV="1">
              <a:off x="4125732" y="1950475"/>
              <a:ext cx="895273" cy="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auto">
            <a:xfrm>
              <a:off x="4573368" y="2387396"/>
              <a:ext cx="3152991" cy="9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4" name="Text Placeholder 6"/>
            <p:cNvSpPr txBox="1">
              <a:spLocks/>
            </p:cNvSpPr>
            <p:nvPr/>
          </p:nvSpPr>
          <p:spPr bwMode="auto">
            <a:xfrm>
              <a:off x="7781504" y="2289035"/>
              <a:ext cx="211898" cy="158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defTabSz="1218936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400" i="1" dirty="0">
                  <a:solidFill>
                    <a:schemeClr val="tx1">
                      <a:alpha val="99000"/>
                    </a:schemeClr>
                  </a:solidFill>
                </a:rPr>
                <a:t>t</a:t>
              </a: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839898" y="1903167"/>
              <a:ext cx="1027137" cy="233393"/>
            </a:xfrm>
            <a:prstGeom prst="rect">
              <a:avLst/>
            </a:prstGeom>
            <a:ln>
              <a:noFill/>
            </a:ln>
          </p:spPr>
          <p:txBody>
            <a:bodyPr wrap="square" lIns="91436" tIns="45718" rIns="91436" bIns="45718">
              <a:spAutoFit/>
            </a:bodyPr>
            <a:lstStyle/>
            <a:p>
              <a:pPr marL="304735" indent="-304735" algn="ctr" defTabSz="1218936" eaLnBrk="0" fontAlgn="base" hangingPunct="0">
                <a:lnSpc>
                  <a:spcPts val="1066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Compute 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4573368" y="2053731"/>
              <a:ext cx="1018711" cy="6536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 bwMode="auto">
            <a:xfrm flipV="1">
              <a:off x="6598035" y="2032750"/>
              <a:ext cx="1067313" cy="863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 bwMode="auto">
            <a:xfrm rot="5400000" flipH="1" flipV="1">
              <a:off x="6172987" y="1961495"/>
              <a:ext cx="853043" cy="156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551400" y="1692150"/>
              <a:ext cx="1117021" cy="618115"/>
            </a:xfrm>
            <a:prstGeom prst="rect">
              <a:avLst/>
            </a:prstGeom>
            <a:ln>
              <a:noFill/>
            </a:ln>
          </p:spPr>
          <p:txBody>
            <a:bodyPr wrap="square" lIns="91436" tIns="45718" rIns="91436" bIns="45718">
              <a:spAutoFit/>
            </a:bodyPr>
            <a:lstStyle/>
            <a:p>
              <a:pPr marL="304735" indent="-304735" algn="ctr" defTabSz="1218936" eaLnBrk="0" fontAlgn="base" hangingPunct="0">
                <a:lnSpc>
                  <a:spcPts val="1066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US" sz="1100" dirty="0">
                <a:solidFill>
                  <a:schemeClr val="tx1">
                    <a:alpha val="99000"/>
                  </a:schemeClr>
                </a:solidFill>
              </a:endParaRPr>
            </a:p>
            <a:p>
              <a:pPr marL="304735" indent="-304735" algn="ctr" defTabSz="1218936" eaLnBrk="0" fontAlgn="base" hangingPunct="0">
                <a:lnSpc>
                  <a:spcPts val="1066"/>
                </a:lnSpc>
                <a:spcAft>
                  <a:spcPts val="800"/>
                </a:spcAft>
                <a:buClr>
                  <a:srgbClr val="000000"/>
                </a:buClr>
              </a:pPr>
              <a:r>
                <a:rPr lang="en-US" sz="1100" dirty="0">
                  <a:solidFill>
                    <a:schemeClr val="tx1">
                      <a:alpha val="99000"/>
                    </a:schemeClr>
                  </a:solidFill>
                </a:rPr>
                <a:t>Inactivity</a:t>
              </a:r>
            </a:p>
            <a:p>
              <a:pPr marL="304735" indent="-304735" algn="ctr" defTabSz="1218936" eaLnBrk="0" fontAlgn="base" hangingPunct="0">
                <a:lnSpc>
                  <a:spcPts val="1066"/>
                </a:lnSpc>
                <a:spcAft>
                  <a:spcPts val="800"/>
                </a:spcAft>
                <a:buClr>
                  <a:srgbClr val="000000"/>
                </a:buClr>
              </a:pPr>
              <a:r>
                <a:rPr lang="en-US" sz="1100" dirty="0">
                  <a:solidFill>
                    <a:schemeClr val="tx1">
                      <a:alpha val="99000"/>
                    </a:schemeClr>
                  </a:solidFill>
                </a:rPr>
                <a:t>Period 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rot="5400000" flipH="1" flipV="1">
              <a:off x="5186925" y="1961495"/>
              <a:ext cx="853043" cy="156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63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Scaling Up vs. Scaling 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614901" y="1772027"/>
            <a:ext cx="4889948" cy="4310743"/>
          </a:xfrm>
          <a:prstGeom prst="rect">
            <a:avLst/>
          </a:prstGeom>
          <a:solidFill>
            <a:srgbClr val="5095D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  <a:p>
            <a:pPr algn="ctr"/>
            <a:r>
              <a:rPr lang="en-US" sz="4000" dirty="0"/>
              <a:t>Scale Up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45539" y="2845924"/>
            <a:ext cx="2605644" cy="914400"/>
            <a:chOff x="6096000" y="1614678"/>
            <a:chExt cx="2605644" cy="9144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825625"/>
              <a:ext cx="457200" cy="457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322" y="1711325"/>
              <a:ext cx="685800" cy="6858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244" y="1614678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614901" y="4048104"/>
            <a:ext cx="48899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bg1"/>
                </a:solidFill>
              </a:rPr>
              <a:t>Vary the </a:t>
            </a:r>
            <a:r>
              <a:rPr lang="en-US" sz="3200" u="sng" dirty="0">
                <a:solidFill>
                  <a:schemeClr val="bg1"/>
                </a:solidFill>
              </a:rPr>
              <a:t>VM size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14901" y="4623664"/>
            <a:ext cx="4889948" cy="1353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i="1" dirty="0">
                <a:solidFill>
                  <a:schemeClr val="bg1"/>
                </a:solidFill>
              </a:rPr>
              <a:t>1 Core w/ 1.75 GB RAM </a:t>
            </a:r>
            <a:br>
              <a:rPr lang="en-US" sz="2400" i="1" dirty="0">
                <a:solidFill>
                  <a:schemeClr val="bg1"/>
                </a:solidFill>
              </a:rPr>
            </a:br>
            <a:r>
              <a:rPr lang="en-US" sz="2400" i="1" dirty="0">
                <a:solidFill>
                  <a:schemeClr val="bg1"/>
                </a:solidFill>
              </a:rPr>
              <a:t> 2 Cores w/ 3.5 GB RAM</a:t>
            </a:r>
            <a:br>
              <a:rPr lang="en-US" sz="2400" i="1" dirty="0">
                <a:solidFill>
                  <a:schemeClr val="bg1"/>
                </a:solidFill>
              </a:rPr>
            </a:br>
            <a:r>
              <a:rPr lang="en-US" sz="2400" i="1" dirty="0">
                <a:solidFill>
                  <a:schemeClr val="bg1"/>
                </a:solidFill>
              </a:rPr>
              <a:t> 4 Cores w/ 7 GB RAM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19625" y="1772029"/>
            <a:ext cx="4889948" cy="4310743"/>
          </a:xfrm>
          <a:prstGeom prst="rect">
            <a:avLst/>
          </a:prstGeom>
          <a:solidFill>
            <a:srgbClr val="5095D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  <a:p>
            <a:pPr algn="ctr"/>
            <a:r>
              <a:rPr lang="en-US" sz="4000" dirty="0"/>
              <a:t>Scale Out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19625" y="4048104"/>
            <a:ext cx="48899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bg1"/>
                </a:solidFill>
              </a:rPr>
              <a:t>Vary the </a:t>
            </a:r>
            <a:r>
              <a:rPr lang="en-US" sz="3200" u="sng" dirty="0">
                <a:solidFill>
                  <a:schemeClr val="bg1"/>
                </a:solidFill>
              </a:rPr>
              <a:t>VM count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719625" y="4623664"/>
            <a:ext cx="4889948" cy="1319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i="1" dirty="0">
                <a:solidFill>
                  <a:schemeClr val="bg1"/>
                </a:solidFill>
              </a:rPr>
              <a:t>Max 3* instances</a:t>
            </a:r>
            <a:br>
              <a:rPr lang="en-US" sz="2400" i="1" dirty="0">
                <a:solidFill>
                  <a:schemeClr val="bg1"/>
                </a:solidFill>
              </a:rPr>
            </a:br>
            <a:r>
              <a:rPr lang="en-US" sz="2400" i="1" dirty="0">
                <a:solidFill>
                  <a:schemeClr val="bg1"/>
                </a:solidFill>
              </a:rPr>
              <a:t>Max 10 instances</a:t>
            </a:r>
            <a:br>
              <a:rPr lang="en-US" sz="2400" i="1" dirty="0">
                <a:solidFill>
                  <a:schemeClr val="bg1"/>
                </a:solidFill>
              </a:rPr>
            </a:br>
            <a:r>
              <a:rPr lang="en-US" sz="2400" i="1" dirty="0">
                <a:solidFill>
                  <a:schemeClr val="bg1"/>
                </a:solidFill>
              </a:rPr>
              <a:t> Max 20/50** instances </a:t>
            </a:r>
            <a:endParaRPr lang="en-US" sz="1800" i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00" y="2844395"/>
            <a:ext cx="457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731" y="2844395"/>
            <a:ext cx="457200" cy="457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62" y="2844395"/>
            <a:ext cx="45720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93" y="2844395"/>
            <a:ext cx="457200" cy="457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6" y="2844395"/>
            <a:ext cx="457200" cy="457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00" y="3433548"/>
            <a:ext cx="457200" cy="457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731" y="3433548"/>
            <a:ext cx="457200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62" y="3433548"/>
            <a:ext cx="457200" cy="457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93" y="3433548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6" y="343354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Manual Scaling vs. Auto-Scaling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0379"/>
          <a:stretch/>
        </p:blipFill>
        <p:spPr>
          <a:xfrm>
            <a:off x="5400404" y="1597238"/>
            <a:ext cx="5159037" cy="1153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31849" y="5308240"/>
            <a:ext cx="3958352" cy="444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Auto – Schedule &amp; Performance Rules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31849" y="1734699"/>
            <a:ext cx="4046034" cy="505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Manual – Scale via portal or scripts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31849" y="3771582"/>
            <a:ext cx="4266575" cy="4471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Auto – CPU Percentage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6657"/>
          <a:stretch/>
        </p:blipFill>
        <p:spPr>
          <a:xfrm>
            <a:off x="5400403" y="2934704"/>
            <a:ext cx="5159038" cy="21282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424" y="5196903"/>
            <a:ext cx="5161017" cy="11798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984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9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363" y="4756882"/>
            <a:ext cx="2172796" cy="14000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503" y="0"/>
            <a:ext cx="5582498" cy="36140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314" y="267557"/>
            <a:ext cx="3327550" cy="2147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2002" y="1562735"/>
            <a:ext cx="6671087" cy="43105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12" y="-373535"/>
            <a:ext cx="7264070" cy="4706299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5208428" y="713362"/>
            <a:ext cx="2712308" cy="4040125"/>
            <a:chOff x="768089" y="-1605208"/>
            <a:chExt cx="3768750" cy="56137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6137" y="2523955"/>
            <a:ext cx="1468487" cy="948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" y="3743009"/>
            <a:ext cx="4822369" cy="31246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7977" y="5707769"/>
            <a:ext cx="1481228" cy="95662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9568" y="388212"/>
            <a:ext cx="934789" cy="1104751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340" y="3302216"/>
            <a:ext cx="2092500" cy="234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7611" y="5043761"/>
            <a:ext cx="1237500" cy="1462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88810" y="4960912"/>
            <a:ext cx="447874" cy="122419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9787568" y="-79793"/>
            <a:ext cx="934789" cy="1104751"/>
            <a:chOff x="9827324" y="-40038"/>
            <a:chExt cx="934789" cy="110475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 rot="2035382">
            <a:off x="4953778" y="4105871"/>
            <a:ext cx="2386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FFFF"/>
                </a:solidFill>
                <a:cs typeface="Segoe UI" panose="020B0502040204020203" pitchFamily="34" charset="0"/>
              </a:rPr>
              <a:t>Web App</a:t>
            </a:r>
          </a:p>
          <a:p>
            <a:pPr>
              <a:defRPr/>
            </a:pPr>
            <a:endParaRPr lang="en-US" sz="2800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2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9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80" y="4146760"/>
            <a:ext cx="2172796" cy="140007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63" y="4756882"/>
            <a:ext cx="2172796" cy="14000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03" y="0"/>
            <a:ext cx="5582498" cy="36140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314" y="267557"/>
            <a:ext cx="3327550" cy="2147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02" y="1562735"/>
            <a:ext cx="6671087" cy="43105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712" y="-373535"/>
            <a:ext cx="7264070" cy="47062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6137" y="2523955"/>
            <a:ext cx="1468487" cy="948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3743009"/>
            <a:ext cx="4822369" cy="31246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977" y="5707769"/>
            <a:ext cx="1481228" cy="95662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9568" y="388212"/>
            <a:ext cx="934789" cy="1104751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340" y="3302216"/>
            <a:ext cx="2092500" cy="234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7611" y="5043761"/>
            <a:ext cx="1237500" cy="1462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88810" y="4960912"/>
            <a:ext cx="447874" cy="122419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606742" y="-984809"/>
            <a:ext cx="2712308" cy="4040125"/>
            <a:chOff x="768089" y="-1605208"/>
            <a:chExt cx="3768750" cy="561375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5208428" y="713362"/>
            <a:ext cx="2712308" cy="4040125"/>
            <a:chOff x="768089" y="-1605208"/>
            <a:chExt cx="3768750" cy="561375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7777456" y="2422420"/>
            <a:ext cx="2712308" cy="4040125"/>
            <a:chOff x="768089" y="-1605208"/>
            <a:chExt cx="3768750" cy="5613751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9787568" y="-79793"/>
            <a:ext cx="934789" cy="1104751"/>
            <a:chOff x="9827324" y="-40038"/>
            <a:chExt cx="934789" cy="110475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 rot="2035382">
            <a:off x="4953778" y="4105871"/>
            <a:ext cx="2386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FFFF"/>
                </a:solidFill>
                <a:cs typeface="Segoe UI" panose="020B0502040204020203" pitchFamily="34" charset="0"/>
              </a:rPr>
              <a:t>Web App</a:t>
            </a:r>
          </a:p>
          <a:p>
            <a:pPr>
              <a:defRPr/>
            </a:pPr>
            <a:endParaRPr lang="en-US" sz="2800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07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81F81DC5BEF84096615F0BA9929F51" ma:contentTypeVersion="2" ma:contentTypeDescription="Create a new document." ma:contentTypeScope="" ma:versionID="0a5f5797e8191b0eb0c5e3098c4ac85f">
  <xsd:schema xmlns:xsd="http://www.w3.org/2001/XMLSchema" xmlns:xs="http://www.w3.org/2001/XMLSchema" xmlns:p="http://schemas.microsoft.com/office/2006/metadata/properties" xmlns:ns2="6572b90b-9a27-40e9-bbdc-d32d2d31ad39" targetNamespace="http://schemas.microsoft.com/office/2006/metadata/properties" ma:root="true" ma:fieldsID="f46122011700eca45fa8c383875aacad" ns2:_="">
    <xsd:import namespace="6572b90b-9a27-40e9-bbdc-d32d2d31ad3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2b90b-9a27-40e9-bbdc-d32d2d31ad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3D9159-1EB3-42F9-9A64-6E02005876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71132C-3358-4741-BAB2-A58FBA8206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72b90b-9a27-40e9-bbdc-d32d2d31ad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7F3881-6EB3-4E38-8DD5-FEAF14887EA9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6572b90b-9a27-40e9-bbdc-d32d2d31ad39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533</Words>
  <Application>Microsoft Office PowerPoint</Application>
  <PresentationFormat>Widescreen</PresentationFormat>
  <Paragraphs>165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Kozuka Gothic Pro R</vt:lpstr>
      <vt:lpstr>Lato</vt:lpstr>
      <vt:lpstr>Montserrat</vt:lpstr>
      <vt:lpstr>Segoe UI</vt:lpstr>
      <vt:lpstr>Office Theme</vt:lpstr>
      <vt:lpstr>PowerPoint Presentation</vt:lpstr>
      <vt:lpstr>Web app deployment process</vt:lpstr>
      <vt:lpstr>Azure App Service</vt:lpstr>
      <vt:lpstr>Azure Web Apps</vt:lpstr>
      <vt:lpstr>Scaling - Cloud Computing Patterns</vt:lpstr>
      <vt:lpstr>Scaling Up vs. Scaling Out</vt:lpstr>
      <vt:lpstr>Manual Scaling vs. Auto-Scaling</vt:lpstr>
      <vt:lpstr>PowerPoint Presentation</vt:lpstr>
      <vt:lpstr>PowerPoint Presentation</vt:lpstr>
      <vt:lpstr>PowerPoint Presentation</vt:lpstr>
      <vt:lpstr>Deployment Slots</vt:lpstr>
      <vt:lpstr>A/B Testing</vt:lpstr>
      <vt:lpstr>Continuous Integration</vt:lpstr>
      <vt:lpstr>Continuous Integration + Deployment Slots</vt:lpstr>
      <vt:lpstr>App Service Plans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Hariharan</dc:creator>
  <cp:lastModifiedBy>Umamaheswaran Manivannan</cp:lastModifiedBy>
  <cp:revision>96</cp:revision>
  <dcterms:created xsi:type="dcterms:W3CDTF">2016-04-19T12:30:53Z</dcterms:created>
  <dcterms:modified xsi:type="dcterms:W3CDTF">2017-09-16T06:21:50Z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0x0101001E81F81DC5BEF84096615F0BA9929F51</vt:lpwstr>
  </property>
</Properties>
</file>