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2" r:id="rId15"/>
  </p:sldIdLst>
  <p:sldSz cx="12192000" cy="6858000"/>
  <p:notesSz cx="6858000" cy="9144000"/>
  <p:embeddedFontLst>
    <p:embeddedFont>
      <p:font typeface="Segoe UI" panose="020B0502040204020203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50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A6"/>
    <a:srgbClr val="F8F8F8"/>
    <a:srgbClr val="E6E6E6"/>
    <a:srgbClr val="666666"/>
    <a:srgbClr val="33363B"/>
    <a:srgbClr val="0495FE"/>
    <a:srgbClr val="12A7E1"/>
    <a:srgbClr val="4EC1B2"/>
    <a:srgbClr val="FF9D4C"/>
    <a:srgbClr val="F97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43" autoAdjust="0"/>
  </p:normalViewPr>
  <p:slideViewPr>
    <p:cSldViewPr snapToGrid="0">
      <p:cViewPr varScale="1">
        <p:scale>
          <a:sx n="88" d="100"/>
          <a:sy n="88" d="100"/>
        </p:scale>
        <p:origin x="13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9D21D-D8FD-48E6-BC81-EE6FCB38BB8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8D5D8-EC5A-4C5E-8A31-F3A3CC0D37A8}">
      <dgm:prSet phldrT="[Text]"/>
      <dgm:spPr/>
      <dgm:t>
        <a:bodyPr/>
        <a:lstStyle/>
        <a:p>
          <a:r>
            <a:rPr lang="en-US" dirty="0"/>
            <a:t>Presentation Layer</a:t>
          </a:r>
        </a:p>
      </dgm:t>
    </dgm:pt>
    <dgm:pt modelId="{06727D50-E3E9-40D6-BAD0-227B64C20BF8}" type="parTrans" cxnId="{60D8FA94-4138-4B8D-939D-306A106DB1BA}">
      <dgm:prSet/>
      <dgm:spPr/>
      <dgm:t>
        <a:bodyPr/>
        <a:lstStyle/>
        <a:p>
          <a:endParaRPr lang="en-US"/>
        </a:p>
      </dgm:t>
    </dgm:pt>
    <dgm:pt modelId="{C3C4E838-7CEC-432E-99D5-8CCE1CFE4175}" type="sibTrans" cxnId="{60D8FA94-4138-4B8D-939D-306A106DB1BA}">
      <dgm:prSet/>
      <dgm:spPr/>
      <dgm:t>
        <a:bodyPr/>
        <a:lstStyle/>
        <a:p>
          <a:endParaRPr lang="en-US"/>
        </a:p>
      </dgm:t>
    </dgm:pt>
    <dgm:pt modelId="{813A344D-B2B5-496A-8F31-778CD356B23D}">
      <dgm:prSet phldrT="[Text]"/>
      <dgm:spPr/>
      <dgm:t>
        <a:bodyPr/>
        <a:lstStyle/>
        <a:p>
          <a:r>
            <a:rPr lang="en-US" dirty="0"/>
            <a:t>User Interface</a:t>
          </a:r>
        </a:p>
      </dgm:t>
    </dgm:pt>
    <dgm:pt modelId="{56141D83-CF04-4556-B8BF-1F4406EDF745}" type="parTrans" cxnId="{650CD628-728E-44CE-8C8B-841CF873656F}">
      <dgm:prSet/>
      <dgm:spPr/>
      <dgm:t>
        <a:bodyPr/>
        <a:lstStyle/>
        <a:p>
          <a:endParaRPr lang="en-US"/>
        </a:p>
      </dgm:t>
    </dgm:pt>
    <dgm:pt modelId="{44389817-88E1-410D-B7E0-5136500999CA}" type="sibTrans" cxnId="{650CD628-728E-44CE-8C8B-841CF873656F}">
      <dgm:prSet/>
      <dgm:spPr/>
      <dgm:t>
        <a:bodyPr/>
        <a:lstStyle/>
        <a:p>
          <a:endParaRPr lang="en-US"/>
        </a:p>
      </dgm:t>
    </dgm:pt>
    <dgm:pt modelId="{7F36F713-21AC-4DDD-87C4-249FFE591441}">
      <dgm:prSet phldrT="[Text]"/>
      <dgm:spPr/>
      <dgm:t>
        <a:bodyPr/>
        <a:lstStyle/>
        <a:p>
          <a:r>
            <a:rPr lang="en-US" dirty="0"/>
            <a:t>Business Layer</a:t>
          </a:r>
        </a:p>
      </dgm:t>
    </dgm:pt>
    <dgm:pt modelId="{C0AC45EC-8E93-48D6-92DC-AC07A398D89C}" type="parTrans" cxnId="{A045C93B-0A50-4A43-B4BE-DD30017C0B55}">
      <dgm:prSet/>
      <dgm:spPr/>
      <dgm:t>
        <a:bodyPr/>
        <a:lstStyle/>
        <a:p>
          <a:endParaRPr lang="en-US"/>
        </a:p>
      </dgm:t>
    </dgm:pt>
    <dgm:pt modelId="{06138886-5159-4694-BF1B-43370721B4DD}" type="sibTrans" cxnId="{A045C93B-0A50-4A43-B4BE-DD30017C0B55}">
      <dgm:prSet/>
      <dgm:spPr/>
      <dgm:t>
        <a:bodyPr/>
        <a:lstStyle/>
        <a:p>
          <a:endParaRPr lang="en-US"/>
        </a:p>
      </dgm:t>
    </dgm:pt>
    <dgm:pt modelId="{0ECD2B1C-0140-47C0-A618-AECD64A85E4A}">
      <dgm:prSet phldrT="[Text]"/>
      <dgm:spPr/>
      <dgm:t>
        <a:bodyPr/>
        <a:lstStyle/>
        <a:p>
          <a:r>
            <a:rPr lang="en-US" dirty="0"/>
            <a:t>(Application User Interface)</a:t>
          </a:r>
        </a:p>
      </dgm:t>
    </dgm:pt>
    <dgm:pt modelId="{204DAE0A-A446-4420-8FB8-763921357BEA}" type="parTrans" cxnId="{D4F74A88-ED79-4C1D-97FC-1E21FFD9019D}">
      <dgm:prSet/>
      <dgm:spPr/>
      <dgm:t>
        <a:bodyPr/>
        <a:lstStyle/>
        <a:p>
          <a:endParaRPr lang="en-US"/>
        </a:p>
      </dgm:t>
    </dgm:pt>
    <dgm:pt modelId="{6FEAB4D8-18F8-47FD-BEC7-A60C07FD412B}" type="sibTrans" cxnId="{D4F74A88-ED79-4C1D-97FC-1E21FFD9019D}">
      <dgm:prSet/>
      <dgm:spPr/>
      <dgm:t>
        <a:bodyPr/>
        <a:lstStyle/>
        <a:p>
          <a:endParaRPr lang="en-US"/>
        </a:p>
      </dgm:t>
    </dgm:pt>
    <dgm:pt modelId="{2E06B9E4-C08D-459F-989D-CD7073729915}">
      <dgm:prSet phldrT="[Text]"/>
      <dgm:spPr/>
      <dgm:t>
        <a:bodyPr/>
        <a:lstStyle/>
        <a:p>
          <a:r>
            <a:rPr lang="en-US" dirty="0"/>
            <a:t>Database Layer</a:t>
          </a:r>
        </a:p>
      </dgm:t>
    </dgm:pt>
    <dgm:pt modelId="{938B3E2F-F69F-4B4B-9AED-E32927C8F39B}" type="parTrans" cxnId="{5E868DCA-A9CC-433C-A658-CDA2828F6A13}">
      <dgm:prSet/>
      <dgm:spPr/>
      <dgm:t>
        <a:bodyPr/>
        <a:lstStyle/>
        <a:p>
          <a:endParaRPr lang="en-US"/>
        </a:p>
      </dgm:t>
    </dgm:pt>
    <dgm:pt modelId="{621829F4-C72F-4F3E-908B-A66D4A9A2A73}" type="sibTrans" cxnId="{5E868DCA-A9CC-433C-A658-CDA2828F6A13}">
      <dgm:prSet/>
      <dgm:spPr/>
      <dgm:t>
        <a:bodyPr/>
        <a:lstStyle/>
        <a:p>
          <a:endParaRPr lang="en-US"/>
        </a:p>
      </dgm:t>
    </dgm:pt>
    <dgm:pt modelId="{843F9F7F-3F7E-4190-B18B-6BF6D37AC080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37E78763-7AD6-48C2-A35B-F6316329BB47}" type="parTrans" cxnId="{3EA6B029-88C5-40D3-8895-4D4F12D74E41}">
      <dgm:prSet/>
      <dgm:spPr/>
      <dgm:t>
        <a:bodyPr/>
        <a:lstStyle/>
        <a:p>
          <a:endParaRPr lang="en-US"/>
        </a:p>
      </dgm:t>
    </dgm:pt>
    <dgm:pt modelId="{5B2EE69F-C16A-4146-A34A-9F9B0FA7836E}" type="sibTrans" cxnId="{3EA6B029-88C5-40D3-8895-4D4F12D74E41}">
      <dgm:prSet/>
      <dgm:spPr/>
      <dgm:t>
        <a:bodyPr/>
        <a:lstStyle/>
        <a:p>
          <a:endParaRPr lang="en-US"/>
        </a:p>
      </dgm:t>
    </dgm:pt>
    <dgm:pt modelId="{7D0BD627-CA36-43A3-8E9C-2D4959C06FA8}" type="pres">
      <dgm:prSet presAssocID="{E059D21D-D8FD-48E6-BC81-EE6FCB38BB8E}" presName="Name0" presStyleCnt="0">
        <dgm:presLayoutVars>
          <dgm:dir/>
          <dgm:resizeHandles val="exact"/>
        </dgm:presLayoutVars>
      </dgm:prSet>
      <dgm:spPr/>
    </dgm:pt>
    <dgm:pt modelId="{AE348ED5-85F6-4F2E-A39A-C983832CB975}" type="pres">
      <dgm:prSet presAssocID="{9978D5D8-EC5A-4C5E-8A31-F3A3CC0D37A8}" presName="node" presStyleLbl="node1" presStyleIdx="0" presStyleCnt="3">
        <dgm:presLayoutVars>
          <dgm:bulletEnabled val="1"/>
        </dgm:presLayoutVars>
      </dgm:prSet>
      <dgm:spPr/>
    </dgm:pt>
    <dgm:pt modelId="{26FDB2C3-5076-479C-9D38-EB3AF79BFF69}" type="pres">
      <dgm:prSet presAssocID="{C3C4E838-7CEC-432E-99D5-8CCE1CFE4175}" presName="sibTrans" presStyleCnt="0"/>
      <dgm:spPr/>
    </dgm:pt>
    <dgm:pt modelId="{EA3CB271-BEE7-462B-B54D-07376A469580}" type="pres">
      <dgm:prSet presAssocID="{7F36F713-21AC-4DDD-87C4-249FFE591441}" presName="node" presStyleLbl="node1" presStyleIdx="1" presStyleCnt="3">
        <dgm:presLayoutVars>
          <dgm:bulletEnabled val="1"/>
        </dgm:presLayoutVars>
      </dgm:prSet>
      <dgm:spPr/>
    </dgm:pt>
    <dgm:pt modelId="{8D2D59AA-5042-47BD-823D-1287D36B8D80}" type="pres">
      <dgm:prSet presAssocID="{06138886-5159-4694-BF1B-43370721B4DD}" presName="sibTrans" presStyleCnt="0"/>
      <dgm:spPr/>
    </dgm:pt>
    <dgm:pt modelId="{6BC88E4C-C1CC-462F-8EA3-8CAF99469919}" type="pres">
      <dgm:prSet presAssocID="{2E06B9E4-C08D-459F-989D-CD7073729915}" presName="node" presStyleLbl="node1" presStyleIdx="2" presStyleCnt="3">
        <dgm:presLayoutVars>
          <dgm:bulletEnabled val="1"/>
        </dgm:presLayoutVars>
      </dgm:prSet>
      <dgm:spPr/>
    </dgm:pt>
  </dgm:ptLst>
  <dgm:cxnLst>
    <dgm:cxn modelId="{65EAA827-0D08-4468-9AF2-3243841CC198}" type="presOf" srcId="{2E06B9E4-C08D-459F-989D-CD7073729915}" destId="{6BC88E4C-C1CC-462F-8EA3-8CAF99469919}" srcOrd="0" destOrd="0" presId="urn:microsoft.com/office/officeart/2005/8/layout/hList6"/>
    <dgm:cxn modelId="{650CD628-728E-44CE-8C8B-841CF873656F}" srcId="{9978D5D8-EC5A-4C5E-8A31-F3A3CC0D37A8}" destId="{813A344D-B2B5-496A-8F31-778CD356B23D}" srcOrd="0" destOrd="0" parTransId="{56141D83-CF04-4556-B8BF-1F4406EDF745}" sibTransId="{44389817-88E1-410D-B7E0-5136500999CA}"/>
    <dgm:cxn modelId="{3EA6B029-88C5-40D3-8895-4D4F12D74E41}" srcId="{2E06B9E4-C08D-459F-989D-CD7073729915}" destId="{843F9F7F-3F7E-4190-B18B-6BF6D37AC080}" srcOrd="0" destOrd="0" parTransId="{37E78763-7AD6-48C2-A35B-F6316329BB47}" sibTransId="{5B2EE69F-C16A-4146-A34A-9F9B0FA7836E}"/>
    <dgm:cxn modelId="{A045C93B-0A50-4A43-B4BE-DD30017C0B55}" srcId="{E059D21D-D8FD-48E6-BC81-EE6FCB38BB8E}" destId="{7F36F713-21AC-4DDD-87C4-249FFE591441}" srcOrd="1" destOrd="0" parTransId="{C0AC45EC-8E93-48D6-92DC-AC07A398D89C}" sibTransId="{06138886-5159-4694-BF1B-43370721B4DD}"/>
    <dgm:cxn modelId="{9690496B-1C9B-4F62-BE33-D2CA7C943D34}" type="presOf" srcId="{843F9F7F-3F7E-4190-B18B-6BF6D37AC080}" destId="{6BC88E4C-C1CC-462F-8EA3-8CAF99469919}" srcOrd="0" destOrd="1" presId="urn:microsoft.com/office/officeart/2005/8/layout/hList6"/>
    <dgm:cxn modelId="{D4F74A88-ED79-4C1D-97FC-1E21FFD9019D}" srcId="{7F36F713-21AC-4DDD-87C4-249FFE591441}" destId="{0ECD2B1C-0140-47C0-A618-AECD64A85E4A}" srcOrd="0" destOrd="0" parTransId="{204DAE0A-A446-4420-8FB8-763921357BEA}" sibTransId="{6FEAB4D8-18F8-47FD-BEC7-A60C07FD412B}"/>
    <dgm:cxn modelId="{E3A5CF8C-1A7B-43B1-B0CA-76D44E4FE514}" type="presOf" srcId="{7F36F713-21AC-4DDD-87C4-249FFE591441}" destId="{EA3CB271-BEE7-462B-B54D-07376A469580}" srcOrd="0" destOrd="0" presId="urn:microsoft.com/office/officeart/2005/8/layout/hList6"/>
    <dgm:cxn modelId="{60D8FA94-4138-4B8D-939D-306A106DB1BA}" srcId="{E059D21D-D8FD-48E6-BC81-EE6FCB38BB8E}" destId="{9978D5D8-EC5A-4C5E-8A31-F3A3CC0D37A8}" srcOrd="0" destOrd="0" parTransId="{06727D50-E3E9-40D6-BAD0-227B64C20BF8}" sibTransId="{C3C4E838-7CEC-432E-99D5-8CCE1CFE4175}"/>
    <dgm:cxn modelId="{CFF82E9C-69AC-4B80-A729-D6048905E3B0}" type="presOf" srcId="{813A344D-B2B5-496A-8F31-778CD356B23D}" destId="{AE348ED5-85F6-4F2E-A39A-C983832CB975}" srcOrd="0" destOrd="1" presId="urn:microsoft.com/office/officeart/2005/8/layout/hList6"/>
    <dgm:cxn modelId="{699E049E-ECAE-464A-A678-1FDCEE574F5C}" type="presOf" srcId="{E059D21D-D8FD-48E6-BC81-EE6FCB38BB8E}" destId="{7D0BD627-CA36-43A3-8E9C-2D4959C06FA8}" srcOrd="0" destOrd="0" presId="urn:microsoft.com/office/officeart/2005/8/layout/hList6"/>
    <dgm:cxn modelId="{E31ABFC5-5D92-42E7-ABD0-D4A41261588B}" type="presOf" srcId="{0ECD2B1C-0140-47C0-A618-AECD64A85E4A}" destId="{EA3CB271-BEE7-462B-B54D-07376A469580}" srcOrd="0" destOrd="1" presId="urn:microsoft.com/office/officeart/2005/8/layout/hList6"/>
    <dgm:cxn modelId="{5E868DCA-A9CC-433C-A658-CDA2828F6A13}" srcId="{E059D21D-D8FD-48E6-BC81-EE6FCB38BB8E}" destId="{2E06B9E4-C08D-459F-989D-CD7073729915}" srcOrd="2" destOrd="0" parTransId="{938B3E2F-F69F-4B4B-9AED-E32927C8F39B}" sibTransId="{621829F4-C72F-4F3E-908B-A66D4A9A2A73}"/>
    <dgm:cxn modelId="{A14ADDF5-9EC3-430E-A837-16DB4C45EE54}" type="presOf" srcId="{9978D5D8-EC5A-4C5E-8A31-F3A3CC0D37A8}" destId="{AE348ED5-85F6-4F2E-A39A-C983832CB975}" srcOrd="0" destOrd="0" presId="urn:microsoft.com/office/officeart/2005/8/layout/hList6"/>
    <dgm:cxn modelId="{DC119E0E-2879-4F80-958B-693111DC7809}" type="presParOf" srcId="{7D0BD627-CA36-43A3-8E9C-2D4959C06FA8}" destId="{AE348ED5-85F6-4F2E-A39A-C983832CB975}" srcOrd="0" destOrd="0" presId="urn:microsoft.com/office/officeart/2005/8/layout/hList6"/>
    <dgm:cxn modelId="{FA2CE68D-C2D1-471F-9769-EBEF0DC5E2F6}" type="presParOf" srcId="{7D0BD627-CA36-43A3-8E9C-2D4959C06FA8}" destId="{26FDB2C3-5076-479C-9D38-EB3AF79BFF69}" srcOrd="1" destOrd="0" presId="urn:microsoft.com/office/officeart/2005/8/layout/hList6"/>
    <dgm:cxn modelId="{C032138A-FA9C-43A2-A31E-E2ACF3B006F4}" type="presParOf" srcId="{7D0BD627-CA36-43A3-8E9C-2D4959C06FA8}" destId="{EA3CB271-BEE7-462B-B54D-07376A469580}" srcOrd="2" destOrd="0" presId="urn:microsoft.com/office/officeart/2005/8/layout/hList6"/>
    <dgm:cxn modelId="{9CCCD392-FFEA-4300-8176-3E6EA4957EA1}" type="presParOf" srcId="{7D0BD627-CA36-43A3-8E9C-2D4959C06FA8}" destId="{8D2D59AA-5042-47BD-823D-1287D36B8D80}" srcOrd="3" destOrd="0" presId="urn:microsoft.com/office/officeart/2005/8/layout/hList6"/>
    <dgm:cxn modelId="{B2346E5E-6DBA-400B-A2A9-909B5DCF26BB}" type="presParOf" srcId="{7D0BD627-CA36-43A3-8E9C-2D4959C06FA8}" destId="{6BC88E4C-C1CC-462F-8EA3-8CAF9946991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48ED5-85F6-4F2E-A39A-C983832CB975}">
      <dsp:nvSpPr>
        <dsp:cNvPr id="0" name=""/>
        <dsp:cNvSpPr/>
      </dsp:nvSpPr>
      <dsp:spPr>
        <a:xfrm rot="16200000">
          <a:off x="-674718" y="676002"/>
          <a:ext cx="4689475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6063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Presentation Layer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User Interface</a:t>
          </a:r>
        </a:p>
      </dsp:txBody>
      <dsp:txXfrm rot="5400000">
        <a:off x="1285" y="937894"/>
        <a:ext cx="3337470" cy="2813685"/>
      </dsp:txXfrm>
    </dsp:sp>
    <dsp:sp modelId="{EA3CB271-BEE7-462B-B54D-07376A469580}">
      <dsp:nvSpPr>
        <dsp:cNvPr id="0" name=""/>
        <dsp:cNvSpPr/>
      </dsp:nvSpPr>
      <dsp:spPr>
        <a:xfrm rot="16200000">
          <a:off x="2913062" y="676002"/>
          <a:ext cx="4689475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6063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Business Layer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(Application User Interface)</a:t>
          </a:r>
        </a:p>
      </dsp:txBody>
      <dsp:txXfrm rot="5400000">
        <a:off x="3589065" y="937894"/>
        <a:ext cx="3337470" cy="2813685"/>
      </dsp:txXfrm>
    </dsp:sp>
    <dsp:sp modelId="{6BC88E4C-C1CC-462F-8EA3-8CAF99469919}">
      <dsp:nvSpPr>
        <dsp:cNvPr id="0" name=""/>
        <dsp:cNvSpPr/>
      </dsp:nvSpPr>
      <dsp:spPr>
        <a:xfrm rot="16200000">
          <a:off x="6500843" y="676002"/>
          <a:ext cx="4689475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6063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Database Layer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Database</a:t>
          </a:r>
        </a:p>
      </dsp:txBody>
      <dsp:txXfrm rot="5400000">
        <a:off x="7176846" y="937894"/>
        <a:ext cx="3337470" cy="2813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37ED-90F5-4EAF-98A6-55B7F0E1EFCE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1C63-4A19-4F29-92CF-3B41E46C3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C237-54E6-445A-A7FA-512DE34CCA1B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A90-197E-479D-89C5-AF38B411E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5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50875" y="653143"/>
            <a:ext cx="19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EE78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PRESENTS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1100097" y="3208333"/>
            <a:ext cx="2509200" cy="2507576"/>
            <a:chOff x="1118723" y="2803638"/>
            <a:chExt cx="2509200" cy="2507576"/>
          </a:xfrm>
        </p:grpSpPr>
        <p:sp>
          <p:nvSpPr>
            <p:cNvPr id="45" name="Donut 44"/>
            <p:cNvSpPr/>
            <p:nvPr/>
          </p:nvSpPr>
          <p:spPr>
            <a:xfrm>
              <a:off x="1118723" y="2803638"/>
              <a:ext cx="2509200" cy="2507576"/>
            </a:xfrm>
            <a:prstGeom prst="donut">
              <a:avLst>
                <a:gd name="adj" fmla="val 12578"/>
              </a:avLst>
            </a:prstGeom>
            <a:solidFill>
              <a:srgbClr val="EE7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6" name="Donut 45"/>
            <p:cNvSpPr/>
            <p:nvPr userDrawn="1"/>
          </p:nvSpPr>
          <p:spPr>
            <a:xfrm>
              <a:off x="2751493" y="2892222"/>
              <a:ext cx="597600" cy="597251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" y="285596"/>
            <a:ext cx="2683310" cy="3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7606"/>
            <a:ext cx="10515600" cy="4689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76702" y="4074353"/>
            <a:ext cx="8157009" cy="2783647"/>
            <a:chOff x="3797732" y="3844075"/>
            <a:chExt cx="8157009" cy="1431688"/>
          </a:xfrm>
        </p:grpSpPr>
        <p:sp>
          <p:nvSpPr>
            <p:cNvPr id="6" name="TextBox 5"/>
            <p:cNvSpPr txBox="1"/>
            <p:nvPr/>
          </p:nvSpPr>
          <p:spPr>
            <a:xfrm>
              <a:off x="3917475" y="4606550"/>
              <a:ext cx="5982661" cy="26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Umamaheswaran (UMW360)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17475" y="4875653"/>
              <a:ext cx="7327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BizTalk360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7732" y="3844075"/>
              <a:ext cx="8157009" cy="1187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API Testing Crash Course</a:t>
              </a:r>
              <a:br>
                <a:rPr lang="en-IN" sz="3600" b="1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</a:br>
              <a:endParaRPr lang="en-IN" sz="3600" b="1" dirty="0">
                <a:solidFill>
                  <a:srgbClr val="505050"/>
                </a:solidFill>
                <a:ea typeface="Lato" panose="020F0502020204030203" pitchFamily="34" charset="0"/>
                <a:cs typeface="Segoe UI" panose="020B0502040204020203" pitchFamily="34" charset="0"/>
              </a:endParaRPr>
            </a:p>
            <a:p>
              <a:endParaRPr lang="en-IN" sz="3600" b="1" dirty="0">
                <a:solidFill>
                  <a:srgbClr val="505050"/>
                </a:solidFill>
                <a:ea typeface="Lato" panose="020F0502020204030203" pitchFamily="34" charset="0"/>
                <a:cs typeface="Segoe UI" panose="020B0502040204020203" pitchFamily="34" charset="0"/>
              </a:endParaRPr>
            </a:p>
            <a:p>
              <a:endParaRPr lang="en-IN" sz="3600" b="1" dirty="0">
                <a:solidFill>
                  <a:srgbClr val="505050"/>
                </a:solidFill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8" name="Picture 4" descr="https://www.techmeet360.com/wp-content/uploads/2017/07/umamaheswara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2"/>
          <a:stretch/>
        </p:blipFill>
        <p:spPr bwMode="auto">
          <a:xfrm>
            <a:off x="1598840" y="3666115"/>
            <a:ext cx="1558689" cy="1562400"/>
          </a:xfrm>
          <a:prstGeom prst="flowChartConnector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7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08E4B2-199F-40D1-86A5-3A7979A3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Combination, Parameter Selection and Call Sequencing</a:t>
            </a:r>
          </a:p>
          <a:p>
            <a:r>
              <a:rPr lang="en-US"/>
              <a:t>No GUI</a:t>
            </a:r>
            <a:endParaRPr lang="en-US" dirty="0"/>
          </a:p>
          <a:p>
            <a:r>
              <a:rPr lang="en-US" dirty="0"/>
              <a:t>Validating and Verifying output in different system is little difficult system is little difficult</a:t>
            </a:r>
          </a:p>
          <a:p>
            <a:r>
              <a:rPr lang="en-US" dirty="0"/>
              <a:t>Exception handling function needs to be tested</a:t>
            </a:r>
          </a:p>
          <a:p>
            <a:r>
              <a:rPr lang="en-US" dirty="0"/>
              <a:t>Coding knowledge is necessary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D4CED5-B068-4228-9A23-0F72BD00B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77F828-266E-4EB7-BB1E-4EAFA947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03718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A8EC-378E-4F68-AE2A-D9EAE41A0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6F97DD-C023-44F6-8CA2-D0493AA4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325"/>
            <a:ext cx="10515600" cy="904117"/>
          </a:xfrm>
        </p:spPr>
        <p:txBody>
          <a:bodyPr/>
          <a:lstStyle/>
          <a:p>
            <a:pPr algn="ctr"/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4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763CBC-1820-4B03-8D8B-2601AEE2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rules for transferring files (text, graphic, images, sound video and other multimedia files) on WWW</a:t>
            </a:r>
          </a:p>
          <a:p>
            <a:r>
              <a:rPr lang="en-US" dirty="0"/>
              <a:t>Methods: GET, PUT, POST, DELETE, OPTIONS (PATCH, CONNECT)</a:t>
            </a:r>
          </a:p>
          <a:p>
            <a:r>
              <a:rPr lang="en-US" dirty="0"/>
              <a:t>Response Codes: 1xx, 2xx, 3xx, 4xx, 5xx</a:t>
            </a:r>
          </a:p>
          <a:p>
            <a:r>
              <a:rPr lang="en-US" dirty="0"/>
              <a:t>Parts of a HTTP Message: Header, Body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17795-2FA8-4973-BCB8-C19BCB8B7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0A7C58-155B-416B-9B04-D88AAADC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</a:t>
            </a:r>
          </a:p>
        </p:txBody>
      </p:sp>
    </p:spTree>
    <p:extLst>
      <p:ext uri="{BB962C8B-B14F-4D97-AF65-F5344CB8AC3E}">
        <p14:creationId xmlns:p14="http://schemas.microsoft.com/office/powerpoint/2010/main" val="142475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CE664B-B798-4695-B4B1-BD8E8492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 Berners-Lee(Director of W3C) proposed idea in March 1989 and Implemented in November the same year.</a:t>
            </a:r>
          </a:p>
          <a:p>
            <a:r>
              <a:rPr lang="en-US" dirty="0"/>
              <a:t>HTTP 0.9 (1991): One-Line Protocol</a:t>
            </a:r>
          </a:p>
          <a:p>
            <a:r>
              <a:rPr lang="en-US" dirty="0"/>
              <a:t>HTTP/1.0 (1991 to 1995): Improved HTML, Web browsers</a:t>
            </a:r>
          </a:p>
          <a:p>
            <a:r>
              <a:rPr lang="en-US" dirty="0"/>
              <a:t>HTTP/1.1 (1995 to 1999): Internet Standard</a:t>
            </a:r>
          </a:p>
          <a:p>
            <a:r>
              <a:rPr lang="en-US" dirty="0"/>
              <a:t>HTTP/2: Improving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433E98-F321-4965-9D8A-849F4CB09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64C7EC-8795-47D7-A483-0B353762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HTTP</a:t>
            </a:r>
          </a:p>
        </p:txBody>
      </p:sp>
    </p:spTree>
    <p:extLst>
      <p:ext uri="{BB962C8B-B14F-4D97-AF65-F5344CB8AC3E}">
        <p14:creationId xmlns:p14="http://schemas.microsoft.com/office/powerpoint/2010/main" val="408104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0B8F9-C909-4566-BE65-92F0C08A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607"/>
            <a:ext cx="10515600" cy="2333280"/>
          </a:xfrm>
        </p:spPr>
        <p:txBody>
          <a:bodyPr/>
          <a:lstStyle/>
          <a:p>
            <a:r>
              <a:rPr lang="en-US" dirty="0"/>
              <a:t>Application Programming Interface</a:t>
            </a:r>
          </a:p>
          <a:p>
            <a:r>
              <a:rPr lang="en-US" dirty="0"/>
              <a:t>Enables communication and data exchange between two separate software systems. </a:t>
            </a:r>
          </a:p>
          <a:p>
            <a:r>
              <a:rPr lang="en-US" dirty="0"/>
              <a:t>A function/sub routing implemented in a software system can be executed by another software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264CE-CF35-49D0-90F7-95E22F30D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30981-EDC3-4F2F-A16F-C38D2B8A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044497"/>
            <a:ext cx="10515600" cy="904117"/>
          </a:xfrm>
        </p:spPr>
        <p:txBody>
          <a:bodyPr/>
          <a:lstStyle/>
          <a:p>
            <a:r>
              <a:rPr lang="en-US" dirty="0"/>
              <a:t>What is Web API?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823C63B-FF10-4F21-8983-15BD74BC2AB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90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/>
              <a:t>What is API?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013B8B6-5EEF-4701-B7A2-C953884C4C36}"/>
              </a:ext>
            </a:extLst>
          </p:cNvPr>
          <p:cNvSpPr txBox="1">
            <a:spLocks/>
          </p:cNvSpPr>
          <p:nvPr/>
        </p:nvSpPr>
        <p:spPr>
          <a:xfrm>
            <a:off x="990600" y="4753321"/>
            <a:ext cx="10515600" cy="1690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A159A-13EB-4C18-B78F-3FF8891DE521}"/>
              </a:ext>
            </a:extLst>
          </p:cNvPr>
          <p:cNvSpPr txBox="1">
            <a:spLocks/>
          </p:cNvSpPr>
          <p:nvPr/>
        </p:nvSpPr>
        <p:spPr>
          <a:xfrm>
            <a:off x="838200" y="4733059"/>
            <a:ext cx="10515600" cy="102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communication and data exchange between two separate software system via Web</a:t>
            </a:r>
          </a:p>
        </p:txBody>
      </p:sp>
    </p:spTree>
    <p:extLst>
      <p:ext uri="{BB962C8B-B14F-4D97-AF65-F5344CB8AC3E}">
        <p14:creationId xmlns:p14="http://schemas.microsoft.com/office/powerpoint/2010/main" val="277216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5F570F-3396-4522-9FEC-86653DC8C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705568"/>
              </p:ext>
            </p:extLst>
          </p:nvPr>
        </p:nvGraphicFramePr>
        <p:xfrm>
          <a:off x="838200" y="1487488"/>
          <a:ext cx="10515600" cy="468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DE367-18CD-4BA4-9E1A-1E313620C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305A5F-0ADD-441C-9B76-55CE5EA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testing</a:t>
            </a:r>
          </a:p>
        </p:txBody>
      </p:sp>
    </p:spTree>
    <p:extLst>
      <p:ext uri="{BB962C8B-B14F-4D97-AF65-F5344CB8AC3E}">
        <p14:creationId xmlns:p14="http://schemas.microsoft.com/office/powerpoint/2010/main" val="180702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AD0BC6-D546-4279-AEE9-F5C658B7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functions of API application and clearly define the scope of the program</a:t>
            </a:r>
          </a:p>
          <a:p>
            <a:r>
              <a:rPr lang="en-US" dirty="0"/>
              <a:t>Create equivalence models, boundary value analysis and error guessing and write test cases for the API</a:t>
            </a:r>
          </a:p>
          <a:p>
            <a:r>
              <a:rPr lang="en-US" dirty="0"/>
              <a:t>Input parameters for the API need to be planned and defined appropriately</a:t>
            </a:r>
          </a:p>
          <a:p>
            <a:r>
              <a:rPr lang="en-US" dirty="0"/>
              <a:t>Execute the test cases and compare expected and actual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D41D9-6AED-4FCB-BC6C-DCB57C98C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ECDDFC-704D-4A9D-865B-59934BF9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of API Testing</a:t>
            </a:r>
          </a:p>
        </p:txBody>
      </p:sp>
    </p:spTree>
    <p:extLst>
      <p:ext uri="{BB962C8B-B14F-4D97-AF65-F5344CB8AC3E}">
        <p14:creationId xmlns:p14="http://schemas.microsoft.com/office/powerpoint/2010/main" val="386199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07D490-8055-45DD-BC0F-BF24B005B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293179"/>
              </p:ext>
            </p:extLst>
          </p:nvPr>
        </p:nvGraphicFramePr>
        <p:xfrm>
          <a:off x="838200" y="1487488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544978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7305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Separate functionality is tested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to End functionality has been tested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 testing is also involved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API functions are tested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3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Only basic functionalities are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functional issues are tested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5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Limited in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Broader is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5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 time to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lesser time to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0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Runs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5652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29930-BF61-4184-B3C6-66B41C00B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08638-C296-4625-9E1E-C142B965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vs API testing</a:t>
            </a:r>
          </a:p>
        </p:txBody>
      </p:sp>
    </p:spTree>
    <p:extLst>
      <p:ext uri="{BB962C8B-B14F-4D97-AF65-F5344CB8AC3E}">
        <p14:creationId xmlns:p14="http://schemas.microsoft.com/office/powerpoint/2010/main" val="110545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2CC845-668B-4434-A5C9-7D7C54D5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Discovery testing</a:t>
            </a:r>
          </a:p>
          <a:p>
            <a:r>
              <a:rPr lang="en-US" dirty="0"/>
              <a:t>Usability testing</a:t>
            </a:r>
          </a:p>
          <a:p>
            <a:r>
              <a:rPr lang="en-US" dirty="0"/>
              <a:t>Security testing</a:t>
            </a:r>
          </a:p>
          <a:p>
            <a:r>
              <a:rPr lang="en-US" dirty="0"/>
              <a:t>Automated testing</a:t>
            </a:r>
          </a:p>
          <a:p>
            <a:r>
              <a:rPr lang="en-US" dirty="0"/>
              <a:t>Documentation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65A2C-64FA-4FC4-BF4C-A42069EDC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EF2C4B-2BA9-4A40-9BDF-FB904DF4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</p:spTree>
    <p:extLst>
      <p:ext uri="{BB962C8B-B14F-4D97-AF65-F5344CB8AC3E}">
        <p14:creationId xmlns:p14="http://schemas.microsoft.com/office/powerpoint/2010/main" val="132326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D03D3-94D7-4A1C-8891-1088EC6B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Fiddler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Curl</a:t>
            </a:r>
          </a:p>
          <a:p>
            <a:r>
              <a:rPr lang="en-US" dirty="0"/>
              <a:t>Custom code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51D189-DAD9-457C-8D8A-947F6B93B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349077-F234-4075-B2E8-3BCA405A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68722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a5f5797e8191b0eb0c5e3098c4ac85f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f46122011700eca45fa8c383875aacad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7F3881-6EB3-4E38-8DD5-FEAF14887EA9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572b90b-9a27-40e9-bbdc-d32d2d31ad39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71132C-3358-4741-BAB2-A58FBA82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3D9159-1EB3-42F9-9A64-6E02005876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383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Segoe UI</vt:lpstr>
      <vt:lpstr>Lato</vt:lpstr>
      <vt:lpstr>Calibri</vt:lpstr>
      <vt:lpstr>Montserrat</vt:lpstr>
      <vt:lpstr>Office Theme</vt:lpstr>
      <vt:lpstr>PowerPoint Presentation</vt:lpstr>
      <vt:lpstr>What is HTTP</vt:lpstr>
      <vt:lpstr>History HTTP</vt:lpstr>
      <vt:lpstr>What is Web API?</vt:lpstr>
      <vt:lpstr>What is API testing</vt:lpstr>
      <vt:lpstr>Approach of API Testing</vt:lpstr>
      <vt:lpstr>Unit Testing vs API testing</vt:lpstr>
      <vt:lpstr>Things to consider</vt:lpstr>
      <vt:lpstr>Tools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Hariharan</dc:creator>
  <cp:lastModifiedBy>Umamaheswaran Manivannan</cp:lastModifiedBy>
  <cp:revision>215</cp:revision>
  <dcterms:created xsi:type="dcterms:W3CDTF">2016-04-19T12:30:53Z</dcterms:created>
  <dcterms:modified xsi:type="dcterms:W3CDTF">2017-11-30T06:10:00Z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0x0101001E81F81DC5BEF84096615F0BA9929F51</vt:lpwstr>
  </property>
</Properties>
</file>