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0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BC5"/>
    <a:srgbClr val="0384C5"/>
    <a:srgbClr val="039BE5"/>
    <a:srgbClr val="33363B"/>
    <a:srgbClr val="12A7E1"/>
    <a:srgbClr val="E6E6E6"/>
    <a:srgbClr val="666666"/>
    <a:srgbClr val="0495FE"/>
    <a:srgbClr val="4EC1B2"/>
    <a:srgbClr val="006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F37ED-90F5-4EAF-98A6-55B7F0E1EFCE}" type="datetimeFigureOut">
              <a:rPr lang="en-IN" smtClean="0"/>
              <a:t>03-08-2018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A1C63-4A19-4F29-92CF-3B41E46C3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18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BC237-54E6-445A-A7FA-512DE34CCA1B}" type="datetimeFigureOut">
              <a:rPr lang="en-IN" smtClean="0"/>
              <a:t>03-08-2018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EEA90-197E-479D-89C5-AF38B411E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59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52B039-F21B-47C2-834C-55EDA36536B4}"/>
              </a:ext>
            </a:extLst>
          </p:cNvPr>
          <p:cNvGrpSpPr/>
          <p:nvPr userDrawn="1"/>
        </p:nvGrpSpPr>
        <p:grpSpPr>
          <a:xfrm>
            <a:off x="106352" y="285596"/>
            <a:ext cx="11868269" cy="5430313"/>
            <a:chOff x="106352" y="285596"/>
            <a:chExt cx="11868269" cy="543031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DDFFE1-4FFD-423C-A2AD-63F8F0685ADE}"/>
                </a:ext>
              </a:extLst>
            </p:cNvPr>
            <p:cNvSpPr txBox="1"/>
            <p:nvPr/>
          </p:nvSpPr>
          <p:spPr>
            <a:xfrm>
              <a:off x="450875" y="653143"/>
              <a:ext cx="199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rgbClr val="EE782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PRESENTS</a:t>
              </a:r>
            </a:p>
          </p:txBody>
        </p:sp>
        <p:sp>
          <p:nvSpPr>
            <p:cNvPr id="26" name="Donut 44">
              <a:extLst>
                <a:ext uri="{FF2B5EF4-FFF2-40B4-BE49-F238E27FC236}">
                  <a16:creationId xmlns:a16="http://schemas.microsoft.com/office/drawing/2014/main" id="{1959588E-1B84-425C-9D0C-DED498C528A2}"/>
                </a:ext>
              </a:extLst>
            </p:cNvPr>
            <p:cNvSpPr/>
            <p:nvPr/>
          </p:nvSpPr>
          <p:spPr>
            <a:xfrm>
              <a:off x="1100097" y="3208333"/>
              <a:ext cx="2509200" cy="2507576"/>
            </a:xfrm>
            <a:prstGeom prst="donut">
              <a:avLst>
                <a:gd name="adj" fmla="val 12578"/>
              </a:avLst>
            </a:prstGeom>
            <a:solidFill>
              <a:srgbClr val="EE78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7" name="Donut 45">
              <a:extLst>
                <a:ext uri="{FF2B5EF4-FFF2-40B4-BE49-F238E27FC236}">
                  <a16:creationId xmlns:a16="http://schemas.microsoft.com/office/drawing/2014/main" id="{A43A77C8-B42D-498B-9164-F9FB60924BF8}"/>
                </a:ext>
              </a:extLst>
            </p:cNvPr>
            <p:cNvSpPr/>
            <p:nvPr/>
          </p:nvSpPr>
          <p:spPr>
            <a:xfrm>
              <a:off x="2732867" y="3296917"/>
              <a:ext cx="597600" cy="597251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48FAFC-FBB4-4E43-9E70-9CF12609A85A}"/>
                </a:ext>
              </a:extLst>
            </p:cNvPr>
            <p:cNvSpPr/>
            <p:nvPr/>
          </p:nvSpPr>
          <p:spPr>
            <a:xfrm>
              <a:off x="2732868" y="2403981"/>
              <a:ext cx="4508589" cy="525767"/>
            </a:xfrm>
            <a:prstGeom prst="rect">
              <a:avLst/>
            </a:prstGeom>
            <a:solidFill>
              <a:srgbClr val="0495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9" name="Flowchart: Card 25">
              <a:extLst>
                <a:ext uri="{FF2B5EF4-FFF2-40B4-BE49-F238E27FC236}">
                  <a16:creationId xmlns:a16="http://schemas.microsoft.com/office/drawing/2014/main" id="{864ABD58-9A97-484C-81B2-561972012B80}"/>
                </a:ext>
              </a:extLst>
            </p:cNvPr>
            <p:cNvSpPr/>
            <p:nvPr/>
          </p:nvSpPr>
          <p:spPr>
            <a:xfrm rot="10800000" flipH="1">
              <a:off x="7020233" y="2403971"/>
              <a:ext cx="2328483" cy="525767"/>
            </a:xfrm>
            <a:custGeom>
              <a:avLst/>
              <a:gdLst>
                <a:gd name="connsiteX0" fmla="*/ 0 w 10000"/>
                <a:gd name="connsiteY0" fmla="*/ 2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3 w 10000"/>
                <a:gd name="connsiteY0" fmla="*/ 9813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  <a:gd name="connsiteX0" fmla="*/ 43 w 10000"/>
                <a:gd name="connsiteY0" fmla="*/ 9813 h 10000"/>
                <a:gd name="connsiteX1" fmla="*/ 689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3" y="9813"/>
                  </a:moveTo>
                  <a:cubicBezTo>
                    <a:pt x="258" y="6542"/>
                    <a:pt x="474" y="3271"/>
                    <a:pt x="689" y="0"/>
                  </a:cubicBez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14" y="9938"/>
                    <a:pt x="29" y="9875"/>
                    <a:pt x="43" y="9813"/>
                  </a:cubicBezTo>
                  <a:close/>
                </a:path>
              </a:pathLst>
            </a:custGeom>
            <a:solidFill>
              <a:srgbClr val="FF9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58B9323-77DF-4361-8EDF-019A93B2AF13}"/>
                </a:ext>
              </a:extLst>
            </p:cNvPr>
            <p:cNvSpPr txBox="1"/>
            <p:nvPr/>
          </p:nvSpPr>
          <p:spPr>
            <a:xfrm>
              <a:off x="2855661" y="2491390"/>
              <a:ext cx="4164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0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Coimbatore, Tamil Nadu, India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D28D3D2-4E3A-4F03-8FAA-4B3DFA4C661E}"/>
                </a:ext>
              </a:extLst>
            </p:cNvPr>
            <p:cNvSpPr txBox="1"/>
            <p:nvPr/>
          </p:nvSpPr>
          <p:spPr>
            <a:xfrm>
              <a:off x="7264233" y="2491390"/>
              <a:ext cx="1840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Aug 04, 2018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B8674B8-5956-4295-8E78-A50F50BE0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52" y="285596"/>
              <a:ext cx="2683310" cy="353856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C31CFF-6008-4B84-AFCB-36CDF217A456}"/>
                </a:ext>
              </a:extLst>
            </p:cNvPr>
            <p:cNvSpPr txBox="1"/>
            <p:nvPr userDrawn="1"/>
          </p:nvSpPr>
          <p:spPr>
            <a:xfrm>
              <a:off x="10465439" y="307418"/>
              <a:ext cx="1509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Brought to you by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E184FE3-5464-4AA9-97CC-5C945A5544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70916"/>
              <a:ext cx="1504237" cy="255721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EE772DA-DEE5-470B-ACEB-D888A5D34B76}"/>
                </a:ext>
              </a:extLst>
            </p:cNvPr>
            <p:cNvSpPr txBox="1"/>
            <p:nvPr/>
          </p:nvSpPr>
          <p:spPr>
            <a:xfrm>
              <a:off x="1100097" y="1600727"/>
              <a:ext cx="97587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base"/>
              <a:r>
                <a:rPr lang="en-US" sz="3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Serverless in the cloud: Microsoft Azure – Part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4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D173E30-8D43-43BA-9C8B-0C6B0D93C55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0798329" y="188884"/>
            <a:ext cx="1189651" cy="466598"/>
            <a:chOff x="10465439" y="307418"/>
            <a:chExt cx="1509182" cy="591923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5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0798329" y="188884"/>
            <a:ext cx="1189651" cy="466598"/>
            <a:chOff x="10465439" y="307418"/>
            <a:chExt cx="1509182" cy="591923"/>
          </a:xfrm>
        </p:grpSpPr>
        <p:sp>
          <p:nvSpPr>
            <p:cNvPr id="27" name="TextBox 26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6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1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0698360" y="188884"/>
            <a:ext cx="1289620" cy="466598"/>
            <a:chOff x="10338619" y="307418"/>
            <a:chExt cx="1636002" cy="591923"/>
          </a:xfrm>
        </p:grpSpPr>
        <p:sp>
          <p:nvSpPr>
            <p:cNvPr id="22" name="TextBox 21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  <p:cxnSp>
          <p:nvCxnSpPr>
            <p:cNvPr id="24" name="Straight Connector 23"/>
            <p:cNvCxnSpPr/>
            <p:nvPr userDrawn="1"/>
          </p:nvCxnSpPr>
          <p:spPr>
            <a:xfrm>
              <a:off x="10338619" y="344588"/>
              <a:ext cx="0" cy="506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4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0798329" y="188884"/>
            <a:ext cx="1189651" cy="466598"/>
            <a:chOff x="10465439" y="307418"/>
            <a:chExt cx="1509182" cy="591923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3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798330" y="188884"/>
            <a:ext cx="1189651" cy="466598"/>
            <a:chOff x="10465439" y="307418"/>
            <a:chExt cx="1509182" cy="591923"/>
          </a:xfrm>
        </p:grpSpPr>
        <p:sp>
          <p:nvSpPr>
            <p:cNvPr id="17" name="TextBox 16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1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0798330" y="188884"/>
            <a:ext cx="1189651" cy="466598"/>
            <a:chOff x="10465439" y="307418"/>
            <a:chExt cx="1509182" cy="591923"/>
          </a:xfrm>
        </p:grpSpPr>
        <p:sp>
          <p:nvSpPr>
            <p:cNvPr id="20" name="TextBox 19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9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0798330" y="188884"/>
            <a:ext cx="1189651" cy="466598"/>
            <a:chOff x="10465439" y="307418"/>
            <a:chExt cx="1509182" cy="591923"/>
          </a:xfrm>
        </p:grpSpPr>
        <p:sp>
          <p:nvSpPr>
            <p:cNvPr id="20" name="TextBox 19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9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D173E30-8D43-43BA-9C8B-0C6B0D93C55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01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17.emf"/><Relationship Id="rId4" Type="http://schemas.microsoft.com/office/2007/relationships/hdphoto" Target="../media/hdphoto1.wdp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hyperlink" Target="http://azure.microsoft.com/en-us/documentation/articles/app-insights-java-trace-logs/" TargetMode="External"/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12" Type="http://schemas.openxmlformats.org/officeDocument/2006/relationships/hyperlink" Target="http://azure.microsoft.com/en-us/documentation/articles/app-insights-diagnostic-search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11" Type="http://schemas.openxmlformats.org/officeDocument/2006/relationships/hyperlink" Target="https://github.com/Microsoft/ApplicationInsights-Home" TargetMode="External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techmeet360.com/wp-content/uploads/2017/07/umamaheswaran.jpg">
            <a:extLst>
              <a:ext uri="{FF2B5EF4-FFF2-40B4-BE49-F238E27FC236}">
                <a16:creationId xmlns:a16="http://schemas.microsoft.com/office/drawing/2014/main" id="{DA6A50C7-D4DD-4EA5-BB35-A34EF200D0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3" t="3150" r="573" b="11414"/>
          <a:stretch/>
        </p:blipFill>
        <p:spPr bwMode="auto">
          <a:xfrm>
            <a:off x="1580229" y="3668690"/>
            <a:ext cx="1567493" cy="1562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0E59455-3F6C-4E60-A7F8-393303028FE4}"/>
              </a:ext>
            </a:extLst>
          </p:cNvPr>
          <p:cNvGrpSpPr/>
          <p:nvPr/>
        </p:nvGrpSpPr>
        <p:grpSpPr>
          <a:xfrm>
            <a:off x="3911193" y="3599761"/>
            <a:ext cx="8044384" cy="1700258"/>
            <a:chOff x="3917475" y="3393700"/>
            <a:chExt cx="8044384" cy="170025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2C0E0D-B60B-4391-8242-061A557E2030}"/>
                </a:ext>
              </a:extLst>
            </p:cNvPr>
            <p:cNvSpPr txBox="1"/>
            <p:nvPr/>
          </p:nvSpPr>
          <p:spPr>
            <a:xfrm>
              <a:off x="3917476" y="3393700"/>
              <a:ext cx="69436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dirty="0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  <a:t>Umamaheswaran Manivannan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5EB1B2-CE81-4507-94CF-2DE2265932DB}"/>
                </a:ext>
              </a:extLst>
            </p:cNvPr>
            <p:cNvSpPr txBox="1"/>
            <p:nvPr/>
          </p:nvSpPr>
          <p:spPr>
            <a:xfrm>
              <a:off x="3917475" y="3993904"/>
              <a:ext cx="8044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  <a:t>Senior Software Engineer – BizTalk360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A6C3CD-D169-40AD-929E-DB3C5CB5632F}"/>
                </a:ext>
              </a:extLst>
            </p:cNvPr>
            <p:cNvSpPr txBox="1"/>
            <p:nvPr/>
          </p:nvSpPr>
          <p:spPr>
            <a:xfrm>
              <a:off x="3917475" y="4509183"/>
              <a:ext cx="76487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  <a:t>Analytics using Application Insights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47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3">
            <a:extLst>
              <a:ext uri="{FF2B5EF4-FFF2-40B4-BE49-F238E27FC236}">
                <a16:creationId xmlns:a16="http://schemas.microsoft.com/office/drawing/2014/main" id="{7EB6210B-BB87-44A7-8C24-084E9C43358D}"/>
              </a:ext>
            </a:extLst>
          </p:cNvPr>
          <p:cNvSpPr>
            <a:spLocks noGrp="1"/>
          </p:cNvSpPr>
          <p:nvPr/>
        </p:nvSpPr>
        <p:spPr>
          <a:xfrm>
            <a:off x="97268" y="2009972"/>
            <a:ext cx="11147425" cy="3430587"/>
          </a:xfrm>
        </p:spPr>
        <p:txBody>
          <a:bodyPr/>
          <a:lstStyle>
            <a:lvl1pPr marL="336076" marR="0" indent="-336076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392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72574" marR="0" indent="-236498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2352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84178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2352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08229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196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32280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196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3996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7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7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68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Understand where your users are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coming from and where they spend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most of their time</a:t>
            </a:r>
          </a:p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404040"/>
              </a:solidFill>
              <a:latin typeface="Segoe UI"/>
            </a:endParaRPr>
          </a:p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Prioritize future investments and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continuously improve your app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based on user activity and usage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patterns and trends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81EC814C-ECFC-4491-9604-4EFA180EDAB9}"/>
              </a:ext>
            </a:extLst>
          </p:cNvPr>
          <p:cNvSpPr>
            <a:spLocks noGrp="1"/>
          </p:cNvSpPr>
          <p:nvPr/>
        </p:nvSpPr>
        <p:spPr>
          <a:xfrm>
            <a:off x="97268" y="179404"/>
            <a:ext cx="11149013" cy="665163"/>
          </a:xfr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Fast and powerful insights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D9C414-332E-481A-AF4F-379AAA686CE9}"/>
              </a:ext>
            </a:extLst>
          </p:cNvPr>
          <p:cNvSpPr/>
          <p:nvPr/>
        </p:nvSpPr>
        <p:spPr>
          <a:xfrm>
            <a:off x="600122" y="1014899"/>
            <a:ext cx="10333703" cy="4689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6" fontAlgn="base"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solidFill>
                <a:srgbClr val="969696"/>
              </a:solidFill>
              <a:latin typeface="Segoe UI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EFFA3E-E688-4932-B844-1C317D65C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972" y="1785841"/>
            <a:ext cx="6327759" cy="4917976"/>
          </a:xfrm>
          <a:prstGeom prst="rect">
            <a:avLst/>
          </a:prstGeom>
          <a:ln w="25400">
            <a:solidFill>
              <a:srgbClr val="0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D222B-87DA-4FA1-AF86-33FDA0142583}"/>
              </a:ext>
            </a:extLst>
          </p:cNvPr>
          <p:cNvSpPr/>
          <p:nvPr/>
        </p:nvSpPr>
        <p:spPr>
          <a:xfrm>
            <a:off x="740017" y="844567"/>
            <a:ext cx="6265241" cy="67165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37" dirty="0">
                <a:solidFill>
                  <a:srgbClr val="6B2A7A"/>
                </a:solidFill>
                <a:latin typeface="Segoe UI Light"/>
              </a:rPr>
              <a:t>Learn &amp; improve with usage insights</a:t>
            </a:r>
          </a:p>
        </p:txBody>
      </p:sp>
    </p:spTree>
    <p:extLst>
      <p:ext uri="{BB962C8B-B14F-4D97-AF65-F5344CB8AC3E}">
        <p14:creationId xmlns:p14="http://schemas.microsoft.com/office/powerpoint/2010/main" val="288654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3">
            <a:extLst>
              <a:ext uri="{FF2B5EF4-FFF2-40B4-BE49-F238E27FC236}">
                <a16:creationId xmlns:a16="http://schemas.microsoft.com/office/drawing/2014/main" id="{B8FC19D3-54C7-45F5-B278-C6B8BC125B04}"/>
              </a:ext>
            </a:extLst>
          </p:cNvPr>
          <p:cNvSpPr>
            <a:spLocks noGrp="1"/>
          </p:cNvSpPr>
          <p:nvPr/>
        </p:nvSpPr>
        <p:spPr>
          <a:xfrm>
            <a:off x="780579" y="1657839"/>
            <a:ext cx="5034151" cy="2581275"/>
          </a:xfrm>
        </p:spPr>
        <p:txBody>
          <a:bodyPr/>
          <a:lstStyle>
            <a:lvl1pPr marL="336076" marR="0" indent="-336076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392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72574" marR="0" indent="-236498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2352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84178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2352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08229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196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32280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196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3996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7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7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68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Add custom metrics and events to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better track and analyze user activity</a:t>
            </a:r>
          </a:p>
          <a:p>
            <a:pPr marL="0" indent="0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1600" kern="0" dirty="0">
              <a:solidFill>
                <a:srgbClr val="404040"/>
              </a:solidFill>
              <a:latin typeface="Segoe UI"/>
            </a:endParaRPr>
          </a:p>
          <a:p>
            <a:pPr marL="0" indent="0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Continuously Export data to Azure Blob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Storage for custom integration with other data sources and further analysis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8DB1CDD4-3A3D-4814-BE35-B0FAEC243F6F}"/>
              </a:ext>
            </a:extLst>
          </p:cNvPr>
          <p:cNvSpPr>
            <a:spLocks noGrp="1"/>
          </p:cNvSpPr>
          <p:nvPr/>
        </p:nvSpPr>
        <p:spPr>
          <a:xfrm>
            <a:off x="137831" y="230328"/>
            <a:ext cx="11149013" cy="665163"/>
          </a:xfr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Fast and powerful insights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9A4C59-9AB5-4B2E-B799-6E2B745EB2B1}"/>
              </a:ext>
            </a:extLst>
          </p:cNvPr>
          <p:cNvSpPr/>
          <p:nvPr/>
        </p:nvSpPr>
        <p:spPr>
          <a:xfrm>
            <a:off x="640685" y="1042179"/>
            <a:ext cx="10333703" cy="4689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6" fontAlgn="base"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solidFill>
                <a:srgbClr val="969696"/>
              </a:solidFill>
              <a:latin typeface="Segoe UI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B89648-FFCE-4F82-93C8-67CD56C01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448" y="1128147"/>
            <a:ext cx="5222721" cy="5546888"/>
          </a:xfrm>
          <a:prstGeom prst="rect">
            <a:avLst/>
          </a:prstGeom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B362FE2-9477-45A7-AC0C-7682974703E8}"/>
              </a:ext>
            </a:extLst>
          </p:cNvPr>
          <p:cNvSpPr/>
          <p:nvPr/>
        </p:nvSpPr>
        <p:spPr>
          <a:xfrm>
            <a:off x="780580" y="871847"/>
            <a:ext cx="3888116" cy="67165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37" dirty="0">
                <a:solidFill>
                  <a:srgbClr val="6B2A7A"/>
                </a:solidFill>
                <a:latin typeface="Segoe UI Light"/>
              </a:rPr>
              <a:t>Extend telemetry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762C55-893D-4DEE-BD60-5CFFDB6B7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72" y="4247970"/>
            <a:ext cx="5616585" cy="242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9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5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0650CE0-EE70-483D-9518-A52FBFD86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91" y="2655889"/>
            <a:ext cx="10086517" cy="917575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0080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5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2961" y="247338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goal is to turn data into information, and information into insight.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AE67A0-A844-4D31-AB1D-8DF540030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B0D75C-7E0F-4913-80D4-AAC5024D09FC}"/>
              </a:ext>
            </a:extLst>
          </p:cNvPr>
          <p:cNvSpPr/>
          <p:nvPr/>
        </p:nvSpPr>
        <p:spPr bwMode="auto">
          <a:xfrm>
            <a:off x="2453" y="119"/>
            <a:ext cx="12187096" cy="68570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2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spc="-50" dirty="0">
              <a:solidFill>
                <a:srgbClr val="404040"/>
              </a:solidFill>
              <a:latin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6B4B4-E0C1-4F0B-B374-54EA3E9F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505" y="5611117"/>
            <a:ext cx="2016197" cy="1246765"/>
          </a:xfrm>
          <a:prstGeom prst="rect">
            <a:avLst/>
          </a:prstGeom>
        </p:spPr>
      </p:pic>
      <p:sp>
        <p:nvSpPr>
          <p:cNvPr id="7" name="Bent Arrow 73">
            <a:extLst>
              <a:ext uri="{FF2B5EF4-FFF2-40B4-BE49-F238E27FC236}">
                <a16:creationId xmlns:a16="http://schemas.microsoft.com/office/drawing/2014/main" id="{5FF7D3E3-E001-4A13-981E-9E96148F854D}"/>
              </a:ext>
            </a:extLst>
          </p:cNvPr>
          <p:cNvSpPr/>
          <p:nvPr/>
        </p:nvSpPr>
        <p:spPr bwMode="auto">
          <a:xfrm>
            <a:off x="1001799" y="2558667"/>
            <a:ext cx="2779785" cy="3374686"/>
          </a:xfrm>
          <a:prstGeom prst="bentArrow">
            <a:avLst/>
          </a:prstGeom>
          <a:solidFill>
            <a:schemeClr val="bg1">
              <a:alpha val="2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2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spc="-50" dirty="0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E5EF82-D94A-4B46-8124-545F68C4B309}"/>
              </a:ext>
            </a:extLst>
          </p:cNvPr>
          <p:cNvSpPr>
            <a:spLocks noGrp="1"/>
          </p:cNvSpPr>
          <p:nvPr/>
        </p:nvSpPr>
        <p:spPr>
          <a:xfrm>
            <a:off x="180393" y="174868"/>
            <a:ext cx="11655840" cy="899537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705" dirty="0">
                <a:solidFill>
                  <a:schemeClr val="tx1"/>
                </a:solidFill>
              </a:rPr>
              <a:t>What is Application Insights?</a:t>
            </a:r>
          </a:p>
        </p:txBody>
      </p:sp>
      <p:sp>
        <p:nvSpPr>
          <p:cNvPr id="9" name="Freeform 95">
            <a:extLst>
              <a:ext uri="{FF2B5EF4-FFF2-40B4-BE49-F238E27FC236}">
                <a16:creationId xmlns:a16="http://schemas.microsoft.com/office/drawing/2014/main" id="{02EE22F7-4931-4626-B486-83D318A07F41}"/>
              </a:ext>
            </a:extLst>
          </p:cNvPr>
          <p:cNvSpPr>
            <a:spLocks/>
          </p:cNvSpPr>
          <p:nvPr/>
        </p:nvSpPr>
        <p:spPr bwMode="auto">
          <a:xfrm flipH="1">
            <a:off x="3559786" y="3095305"/>
            <a:ext cx="1493240" cy="969742"/>
          </a:xfrm>
          <a:custGeom>
            <a:avLst/>
            <a:gdLst>
              <a:gd name="T0" fmla="*/ 618 w 736"/>
              <a:gd name="T1" fmla="*/ 213 h 484"/>
              <a:gd name="T2" fmla="*/ 618 w 736"/>
              <a:gd name="T3" fmla="*/ 203 h 484"/>
              <a:gd name="T4" fmla="*/ 415 w 736"/>
              <a:gd name="T5" fmla="*/ 0 h 484"/>
              <a:gd name="T6" fmla="*/ 246 w 736"/>
              <a:gd name="T7" fmla="*/ 91 h 484"/>
              <a:gd name="T8" fmla="*/ 191 w 736"/>
              <a:gd name="T9" fmla="*/ 76 h 484"/>
              <a:gd name="T10" fmla="*/ 125 w 736"/>
              <a:gd name="T11" fmla="*/ 96 h 484"/>
              <a:gd name="T12" fmla="*/ 73 w 736"/>
              <a:gd name="T13" fmla="*/ 191 h 484"/>
              <a:gd name="T14" fmla="*/ 0 w 736"/>
              <a:gd name="T15" fmla="*/ 325 h 484"/>
              <a:gd name="T16" fmla="*/ 142 w 736"/>
              <a:gd name="T17" fmla="*/ 484 h 484"/>
              <a:gd name="T18" fmla="*/ 160 w 736"/>
              <a:gd name="T19" fmla="*/ 484 h 484"/>
              <a:gd name="T20" fmla="*/ 176 w 736"/>
              <a:gd name="T21" fmla="*/ 484 h 484"/>
              <a:gd name="T22" fmla="*/ 507 w 736"/>
              <a:gd name="T23" fmla="*/ 484 h 484"/>
              <a:gd name="T24" fmla="*/ 514 w 736"/>
              <a:gd name="T25" fmla="*/ 484 h 484"/>
              <a:gd name="T26" fmla="*/ 522 w 736"/>
              <a:gd name="T27" fmla="*/ 484 h 484"/>
              <a:gd name="T28" fmla="*/ 546 w 736"/>
              <a:gd name="T29" fmla="*/ 484 h 484"/>
              <a:gd name="T30" fmla="*/ 599 w 736"/>
              <a:gd name="T31" fmla="*/ 484 h 484"/>
              <a:gd name="T32" fmla="*/ 736 w 736"/>
              <a:gd name="T33" fmla="*/ 348 h 484"/>
              <a:gd name="T34" fmla="*/ 618 w 736"/>
              <a:gd name="T35" fmla="*/ 213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6" h="484">
                <a:moveTo>
                  <a:pt x="618" y="213"/>
                </a:moveTo>
                <a:cubicBezTo>
                  <a:pt x="618" y="210"/>
                  <a:pt x="618" y="206"/>
                  <a:pt x="618" y="203"/>
                </a:cubicBezTo>
                <a:cubicBezTo>
                  <a:pt x="618" y="91"/>
                  <a:pt x="527" y="0"/>
                  <a:pt x="415" y="0"/>
                </a:cubicBezTo>
                <a:cubicBezTo>
                  <a:pt x="345" y="0"/>
                  <a:pt x="283" y="37"/>
                  <a:pt x="246" y="91"/>
                </a:cubicBezTo>
                <a:cubicBezTo>
                  <a:pt x="230" y="82"/>
                  <a:pt x="211" y="76"/>
                  <a:pt x="191" y="76"/>
                </a:cubicBezTo>
                <a:cubicBezTo>
                  <a:pt x="167" y="76"/>
                  <a:pt x="144" y="83"/>
                  <a:pt x="125" y="96"/>
                </a:cubicBezTo>
                <a:cubicBezTo>
                  <a:pt x="94" y="116"/>
                  <a:pt x="74" y="151"/>
                  <a:pt x="73" y="191"/>
                </a:cubicBezTo>
                <a:cubicBezTo>
                  <a:pt x="30" y="219"/>
                  <a:pt x="0" y="269"/>
                  <a:pt x="0" y="325"/>
                </a:cubicBezTo>
                <a:cubicBezTo>
                  <a:pt x="0" y="407"/>
                  <a:pt x="62" y="475"/>
                  <a:pt x="142" y="484"/>
                </a:cubicBezTo>
                <a:cubicBezTo>
                  <a:pt x="148" y="484"/>
                  <a:pt x="154" y="484"/>
                  <a:pt x="160" y="484"/>
                </a:cubicBezTo>
                <a:cubicBezTo>
                  <a:pt x="165" y="484"/>
                  <a:pt x="171" y="484"/>
                  <a:pt x="176" y="484"/>
                </a:cubicBezTo>
                <a:cubicBezTo>
                  <a:pt x="250" y="484"/>
                  <a:pt x="425" y="484"/>
                  <a:pt x="507" y="484"/>
                </a:cubicBezTo>
                <a:cubicBezTo>
                  <a:pt x="510" y="484"/>
                  <a:pt x="512" y="484"/>
                  <a:pt x="514" y="484"/>
                </a:cubicBezTo>
                <a:cubicBezTo>
                  <a:pt x="522" y="484"/>
                  <a:pt x="522" y="484"/>
                  <a:pt x="522" y="484"/>
                </a:cubicBezTo>
                <a:cubicBezTo>
                  <a:pt x="526" y="484"/>
                  <a:pt x="538" y="484"/>
                  <a:pt x="546" y="484"/>
                </a:cubicBezTo>
                <a:cubicBezTo>
                  <a:pt x="599" y="484"/>
                  <a:pt x="599" y="484"/>
                  <a:pt x="599" y="484"/>
                </a:cubicBezTo>
                <a:cubicBezTo>
                  <a:pt x="675" y="483"/>
                  <a:pt x="736" y="422"/>
                  <a:pt x="736" y="348"/>
                </a:cubicBezTo>
                <a:cubicBezTo>
                  <a:pt x="736" y="279"/>
                  <a:pt x="684" y="222"/>
                  <a:pt x="618" y="213"/>
                </a:cubicBezTo>
                <a:close/>
              </a:path>
            </a:pathLst>
          </a:custGeom>
          <a:solidFill>
            <a:srgbClr val="27DCF2">
              <a:alpha val="95000"/>
            </a:srgbClr>
          </a:solidFill>
          <a:ln>
            <a:noFill/>
          </a:ln>
          <a:extLst/>
        </p:spPr>
        <p:txBody>
          <a:bodyPr vert="horz" wrap="square" lIns="93233" tIns="46616" rIns="93233" bIns="466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239">
              <a:defRPr/>
            </a:pPr>
            <a:endParaRPr lang="en-US" sz="2800" kern="0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0" name="Freeform 95">
            <a:extLst>
              <a:ext uri="{FF2B5EF4-FFF2-40B4-BE49-F238E27FC236}">
                <a16:creationId xmlns:a16="http://schemas.microsoft.com/office/drawing/2014/main" id="{266BB19F-6578-4730-8E7A-7E21698DA018}"/>
              </a:ext>
            </a:extLst>
          </p:cNvPr>
          <p:cNvSpPr>
            <a:spLocks/>
          </p:cNvSpPr>
          <p:nvPr/>
        </p:nvSpPr>
        <p:spPr bwMode="auto">
          <a:xfrm flipH="1">
            <a:off x="4732001" y="3421994"/>
            <a:ext cx="1318013" cy="855945"/>
          </a:xfrm>
          <a:custGeom>
            <a:avLst/>
            <a:gdLst>
              <a:gd name="T0" fmla="*/ 618 w 736"/>
              <a:gd name="T1" fmla="*/ 213 h 484"/>
              <a:gd name="T2" fmla="*/ 618 w 736"/>
              <a:gd name="T3" fmla="*/ 203 h 484"/>
              <a:gd name="T4" fmla="*/ 415 w 736"/>
              <a:gd name="T5" fmla="*/ 0 h 484"/>
              <a:gd name="T6" fmla="*/ 246 w 736"/>
              <a:gd name="T7" fmla="*/ 91 h 484"/>
              <a:gd name="T8" fmla="*/ 191 w 736"/>
              <a:gd name="T9" fmla="*/ 76 h 484"/>
              <a:gd name="T10" fmla="*/ 125 w 736"/>
              <a:gd name="T11" fmla="*/ 96 h 484"/>
              <a:gd name="T12" fmla="*/ 73 w 736"/>
              <a:gd name="T13" fmla="*/ 191 h 484"/>
              <a:gd name="T14" fmla="*/ 0 w 736"/>
              <a:gd name="T15" fmla="*/ 325 h 484"/>
              <a:gd name="T16" fmla="*/ 142 w 736"/>
              <a:gd name="T17" fmla="*/ 484 h 484"/>
              <a:gd name="T18" fmla="*/ 160 w 736"/>
              <a:gd name="T19" fmla="*/ 484 h 484"/>
              <a:gd name="T20" fmla="*/ 176 w 736"/>
              <a:gd name="T21" fmla="*/ 484 h 484"/>
              <a:gd name="T22" fmla="*/ 507 w 736"/>
              <a:gd name="T23" fmla="*/ 484 h 484"/>
              <a:gd name="T24" fmla="*/ 514 w 736"/>
              <a:gd name="T25" fmla="*/ 484 h 484"/>
              <a:gd name="T26" fmla="*/ 522 w 736"/>
              <a:gd name="T27" fmla="*/ 484 h 484"/>
              <a:gd name="T28" fmla="*/ 546 w 736"/>
              <a:gd name="T29" fmla="*/ 484 h 484"/>
              <a:gd name="T30" fmla="*/ 599 w 736"/>
              <a:gd name="T31" fmla="*/ 484 h 484"/>
              <a:gd name="T32" fmla="*/ 736 w 736"/>
              <a:gd name="T33" fmla="*/ 348 h 484"/>
              <a:gd name="T34" fmla="*/ 618 w 736"/>
              <a:gd name="T35" fmla="*/ 213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6" h="484">
                <a:moveTo>
                  <a:pt x="618" y="213"/>
                </a:moveTo>
                <a:cubicBezTo>
                  <a:pt x="618" y="210"/>
                  <a:pt x="618" y="206"/>
                  <a:pt x="618" y="203"/>
                </a:cubicBezTo>
                <a:cubicBezTo>
                  <a:pt x="618" y="91"/>
                  <a:pt x="527" y="0"/>
                  <a:pt x="415" y="0"/>
                </a:cubicBezTo>
                <a:cubicBezTo>
                  <a:pt x="345" y="0"/>
                  <a:pt x="283" y="37"/>
                  <a:pt x="246" y="91"/>
                </a:cubicBezTo>
                <a:cubicBezTo>
                  <a:pt x="230" y="82"/>
                  <a:pt x="211" y="76"/>
                  <a:pt x="191" y="76"/>
                </a:cubicBezTo>
                <a:cubicBezTo>
                  <a:pt x="167" y="76"/>
                  <a:pt x="144" y="83"/>
                  <a:pt x="125" y="96"/>
                </a:cubicBezTo>
                <a:cubicBezTo>
                  <a:pt x="94" y="116"/>
                  <a:pt x="74" y="151"/>
                  <a:pt x="73" y="191"/>
                </a:cubicBezTo>
                <a:cubicBezTo>
                  <a:pt x="30" y="219"/>
                  <a:pt x="0" y="269"/>
                  <a:pt x="0" y="325"/>
                </a:cubicBezTo>
                <a:cubicBezTo>
                  <a:pt x="0" y="407"/>
                  <a:pt x="62" y="475"/>
                  <a:pt x="142" y="484"/>
                </a:cubicBezTo>
                <a:cubicBezTo>
                  <a:pt x="148" y="484"/>
                  <a:pt x="154" y="484"/>
                  <a:pt x="160" y="484"/>
                </a:cubicBezTo>
                <a:cubicBezTo>
                  <a:pt x="165" y="484"/>
                  <a:pt x="171" y="484"/>
                  <a:pt x="176" y="484"/>
                </a:cubicBezTo>
                <a:cubicBezTo>
                  <a:pt x="250" y="484"/>
                  <a:pt x="425" y="484"/>
                  <a:pt x="507" y="484"/>
                </a:cubicBezTo>
                <a:cubicBezTo>
                  <a:pt x="510" y="484"/>
                  <a:pt x="512" y="484"/>
                  <a:pt x="514" y="484"/>
                </a:cubicBezTo>
                <a:cubicBezTo>
                  <a:pt x="522" y="484"/>
                  <a:pt x="522" y="484"/>
                  <a:pt x="522" y="484"/>
                </a:cubicBezTo>
                <a:cubicBezTo>
                  <a:pt x="526" y="484"/>
                  <a:pt x="538" y="484"/>
                  <a:pt x="546" y="484"/>
                </a:cubicBezTo>
                <a:cubicBezTo>
                  <a:pt x="599" y="484"/>
                  <a:pt x="599" y="484"/>
                  <a:pt x="599" y="484"/>
                </a:cubicBezTo>
                <a:cubicBezTo>
                  <a:pt x="675" y="483"/>
                  <a:pt x="736" y="422"/>
                  <a:pt x="736" y="348"/>
                </a:cubicBezTo>
                <a:cubicBezTo>
                  <a:pt x="736" y="279"/>
                  <a:pt x="684" y="222"/>
                  <a:pt x="618" y="213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  <a:extLst/>
        </p:spPr>
        <p:txBody>
          <a:bodyPr vert="horz" wrap="square" lIns="93233" tIns="46616" rIns="93233" bIns="466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239">
              <a:defRPr/>
            </a:pPr>
            <a:endParaRPr lang="en-US" sz="2800" kern="0">
              <a:solidFill>
                <a:srgbClr val="404040"/>
              </a:solidFill>
              <a:latin typeface="Segoe U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6732EB-5B55-415F-A7E6-15723C5220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66" b="33156"/>
          <a:stretch/>
        </p:blipFill>
        <p:spPr>
          <a:xfrm>
            <a:off x="2451" y="3971480"/>
            <a:ext cx="4441732" cy="288566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FD24CED-DF0C-4688-B8B1-ACD6251D3C79}"/>
              </a:ext>
            </a:extLst>
          </p:cNvPr>
          <p:cNvSpPr/>
          <p:nvPr/>
        </p:nvSpPr>
        <p:spPr>
          <a:xfrm>
            <a:off x="1591590" y="1550430"/>
            <a:ext cx="3009473" cy="9768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>
              <a:lnSpc>
                <a:spcPct val="120000"/>
              </a:lnSpc>
            </a:pPr>
            <a:r>
              <a:rPr lang="en-US" sz="1600" spc="30" dirty="0">
                <a:solidFill>
                  <a:srgbClr val="404040"/>
                </a:solidFill>
                <a:latin typeface="Segoe UI"/>
              </a:rPr>
              <a:t>Telemetry is collected at each</a:t>
            </a:r>
            <a:r>
              <a:rPr lang="en-US" sz="1600" dirty="0">
                <a:solidFill>
                  <a:srgbClr val="404040"/>
                </a:solidFill>
                <a:latin typeface="Segoe UI"/>
              </a:rPr>
              <a:t> </a:t>
            </a:r>
            <a:r>
              <a:rPr lang="en-US" sz="1600" spc="-30" dirty="0">
                <a:solidFill>
                  <a:srgbClr val="404040"/>
                </a:solidFill>
                <a:latin typeface="Segoe UI"/>
              </a:rPr>
              <a:t>tier: mobile applications, server</a:t>
            </a:r>
            <a:r>
              <a:rPr lang="en-US" sz="1600" dirty="0">
                <a:solidFill>
                  <a:srgbClr val="404040"/>
                </a:solidFill>
                <a:latin typeface="Segoe UI"/>
              </a:rPr>
              <a:t> applications and browser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0560F6-98CC-496D-8130-60B2DA0A926D}"/>
              </a:ext>
            </a:extLst>
          </p:cNvPr>
          <p:cNvSpPr/>
          <p:nvPr/>
        </p:nvSpPr>
        <p:spPr>
          <a:xfrm>
            <a:off x="821486" y="1078308"/>
            <a:ext cx="904545" cy="1828595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998" b="1" kern="0" dirty="0">
                <a:solidFill>
                  <a:srgbClr val="404040"/>
                </a:solidFill>
                <a:latin typeface="Segoe UI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796B19-118D-4EA4-AACB-78623B9F4CD8}"/>
              </a:ext>
            </a:extLst>
          </p:cNvPr>
          <p:cNvSpPr/>
          <p:nvPr/>
        </p:nvSpPr>
        <p:spPr>
          <a:xfrm>
            <a:off x="5726978" y="4440444"/>
            <a:ext cx="3360093" cy="9768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63">
              <a:lnSpc>
                <a:spcPct val="120000"/>
              </a:lnSpc>
            </a:pPr>
            <a:r>
              <a:rPr lang="en-US" sz="1600" dirty="0">
                <a:solidFill>
                  <a:srgbClr val="404040"/>
                </a:solidFill>
                <a:latin typeface="Segoe UI"/>
              </a:rPr>
              <a:t>Telemetry arrives in the Application Insights service in the cloud where it is processed &amp; stored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95E3A2-D737-4586-B7B3-5F658757B2D8}"/>
              </a:ext>
            </a:extLst>
          </p:cNvPr>
          <p:cNvSpPr/>
          <p:nvPr/>
        </p:nvSpPr>
        <p:spPr>
          <a:xfrm>
            <a:off x="8208986" y="841746"/>
            <a:ext cx="3382208" cy="84568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r>
              <a:rPr lang="en-US" sz="1600" dirty="0">
                <a:solidFill>
                  <a:srgbClr val="404040"/>
                </a:solidFill>
                <a:latin typeface="Segoe UI"/>
              </a:rPr>
              <a:t>Get a 360° view of the application including availability, performance and usage patterns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454B2-29E1-4AA4-89C6-DE00E02C6961}"/>
              </a:ext>
            </a:extLst>
          </p:cNvPr>
          <p:cNvSpPr/>
          <p:nvPr/>
        </p:nvSpPr>
        <p:spPr>
          <a:xfrm>
            <a:off x="7429973" y="315466"/>
            <a:ext cx="904545" cy="1828595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998" b="1" kern="0" dirty="0">
                <a:solidFill>
                  <a:srgbClr val="404040"/>
                </a:solidFill>
                <a:latin typeface="Segoe UI"/>
              </a:rPr>
              <a:t>3</a:t>
            </a:r>
          </a:p>
        </p:txBody>
      </p:sp>
      <p:sp>
        <p:nvSpPr>
          <p:cNvPr id="17" name="Right Arrow 114">
            <a:extLst>
              <a:ext uri="{FF2B5EF4-FFF2-40B4-BE49-F238E27FC236}">
                <a16:creationId xmlns:a16="http://schemas.microsoft.com/office/drawing/2014/main" id="{AF77903E-823E-44BC-9A8A-C92DB6707928}"/>
              </a:ext>
            </a:extLst>
          </p:cNvPr>
          <p:cNvSpPr/>
          <p:nvPr/>
        </p:nvSpPr>
        <p:spPr bwMode="auto">
          <a:xfrm>
            <a:off x="6008313" y="2625006"/>
            <a:ext cx="2162499" cy="1245354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2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spc="-50" dirty="0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8" name="Freeform 95">
            <a:extLst>
              <a:ext uri="{FF2B5EF4-FFF2-40B4-BE49-F238E27FC236}">
                <a16:creationId xmlns:a16="http://schemas.microsoft.com/office/drawing/2014/main" id="{270784D2-2468-46D9-BD71-8CC1A38D180C}"/>
              </a:ext>
            </a:extLst>
          </p:cNvPr>
          <p:cNvSpPr>
            <a:spLocks/>
          </p:cNvSpPr>
          <p:nvPr/>
        </p:nvSpPr>
        <p:spPr bwMode="auto">
          <a:xfrm flipH="1">
            <a:off x="4192756" y="2060016"/>
            <a:ext cx="2542915" cy="1651422"/>
          </a:xfrm>
          <a:custGeom>
            <a:avLst/>
            <a:gdLst>
              <a:gd name="T0" fmla="*/ 618 w 736"/>
              <a:gd name="T1" fmla="*/ 213 h 484"/>
              <a:gd name="T2" fmla="*/ 618 w 736"/>
              <a:gd name="T3" fmla="*/ 203 h 484"/>
              <a:gd name="T4" fmla="*/ 415 w 736"/>
              <a:gd name="T5" fmla="*/ 0 h 484"/>
              <a:gd name="T6" fmla="*/ 246 w 736"/>
              <a:gd name="T7" fmla="*/ 91 h 484"/>
              <a:gd name="T8" fmla="*/ 191 w 736"/>
              <a:gd name="T9" fmla="*/ 76 h 484"/>
              <a:gd name="T10" fmla="*/ 125 w 736"/>
              <a:gd name="T11" fmla="*/ 96 h 484"/>
              <a:gd name="T12" fmla="*/ 73 w 736"/>
              <a:gd name="T13" fmla="*/ 191 h 484"/>
              <a:gd name="T14" fmla="*/ 0 w 736"/>
              <a:gd name="T15" fmla="*/ 325 h 484"/>
              <a:gd name="T16" fmla="*/ 142 w 736"/>
              <a:gd name="T17" fmla="*/ 484 h 484"/>
              <a:gd name="T18" fmla="*/ 160 w 736"/>
              <a:gd name="T19" fmla="*/ 484 h 484"/>
              <a:gd name="T20" fmla="*/ 176 w 736"/>
              <a:gd name="T21" fmla="*/ 484 h 484"/>
              <a:gd name="T22" fmla="*/ 507 w 736"/>
              <a:gd name="T23" fmla="*/ 484 h 484"/>
              <a:gd name="T24" fmla="*/ 514 w 736"/>
              <a:gd name="T25" fmla="*/ 484 h 484"/>
              <a:gd name="T26" fmla="*/ 522 w 736"/>
              <a:gd name="T27" fmla="*/ 484 h 484"/>
              <a:gd name="T28" fmla="*/ 546 w 736"/>
              <a:gd name="T29" fmla="*/ 484 h 484"/>
              <a:gd name="T30" fmla="*/ 599 w 736"/>
              <a:gd name="T31" fmla="*/ 484 h 484"/>
              <a:gd name="T32" fmla="*/ 736 w 736"/>
              <a:gd name="T33" fmla="*/ 348 h 484"/>
              <a:gd name="T34" fmla="*/ 618 w 736"/>
              <a:gd name="T35" fmla="*/ 213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6" h="484">
                <a:moveTo>
                  <a:pt x="618" y="213"/>
                </a:moveTo>
                <a:cubicBezTo>
                  <a:pt x="618" y="210"/>
                  <a:pt x="618" y="206"/>
                  <a:pt x="618" y="203"/>
                </a:cubicBezTo>
                <a:cubicBezTo>
                  <a:pt x="618" y="91"/>
                  <a:pt x="527" y="0"/>
                  <a:pt x="415" y="0"/>
                </a:cubicBezTo>
                <a:cubicBezTo>
                  <a:pt x="345" y="0"/>
                  <a:pt x="283" y="37"/>
                  <a:pt x="246" y="91"/>
                </a:cubicBezTo>
                <a:cubicBezTo>
                  <a:pt x="230" y="82"/>
                  <a:pt x="211" y="76"/>
                  <a:pt x="191" y="76"/>
                </a:cubicBezTo>
                <a:cubicBezTo>
                  <a:pt x="167" y="76"/>
                  <a:pt x="144" y="83"/>
                  <a:pt x="125" y="96"/>
                </a:cubicBezTo>
                <a:cubicBezTo>
                  <a:pt x="94" y="116"/>
                  <a:pt x="74" y="151"/>
                  <a:pt x="73" y="191"/>
                </a:cubicBezTo>
                <a:cubicBezTo>
                  <a:pt x="30" y="219"/>
                  <a:pt x="0" y="269"/>
                  <a:pt x="0" y="325"/>
                </a:cubicBezTo>
                <a:cubicBezTo>
                  <a:pt x="0" y="407"/>
                  <a:pt x="62" y="475"/>
                  <a:pt x="142" y="484"/>
                </a:cubicBezTo>
                <a:cubicBezTo>
                  <a:pt x="148" y="484"/>
                  <a:pt x="154" y="484"/>
                  <a:pt x="160" y="484"/>
                </a:cubicBezTo>
                <a:cubicBezTo>
                  <a:pt x="165" y="484"/>
                  <a:pt x="171" y="484"/>
                  <a:pt x="176" y="484"/>
                </a:cubicBezTo>
                <a:cubicBezTo>
                  <a:pt x="250" y="484"/>
                  <a:pt x="425" y="484"/>
                  <a:pt x="507" y="484"/>
                </a:cubicBezTo>
                <a:cubicBezTo>
                  <a:pt x="510" y="484"/>
                  <a:pt x="512" y="484"/>
                  <a:pt x="514" y="484"/>
                </a:cubicBezTo>
                <a:cubicBezTo>
                  <a:pt x="522" y="484"/>
                  <a:pt x="522" y="484"/>
                  <a:pt x="522" y="484"/>
                </a:cubicBezTo>
                <a:cubicBezTo>
                  <a:pt x="526" y="484"/>
                  <a:pt x="538" y="484"/>
                  <a:pt x="546" y="484"/>
                </a:cubicBezTo>
                <a:cubicBezTo>
                  <a:pt x="599" y="484"/>
                  <a:pt x="599" y="484"/>
                  <a:pt x="599" y="484"/>
                </a:cubicBezTo>
                <a:cubicBezTo>
                  <a:pt x="675" y="483"/>
                  <a:pt x="736" y="422"/>
                  <a:pt x="736" y="348"/>
                </a:cubicBezTo>
                <a:cubicBezTo>
                  <a:pt x="736" y="279"/>
                  <a:pt x="684" y="222"/>
                  <a:pt x="618" y="213"/>
                </a:cubicBezTo>
                <a:close/>
              </a:path>
            </a:pathLst>
          </a:custGeom>
          <a:solidFill>
            <a:srgbClr val="4EC1EA">
              <a:alpha val="95000"/>
            </a:srgbClr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3233" tIns="46616" rIns="93233" bIns="46616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39">
              <a:defRPr/>
            </a:pPr>
            <a:endParaRPr lang="en-US" sz="2400" kern="0" dirty="0">
              <a:solidFill>
                <a:srgbClr val="404040"/>
              </a:solidFill>
              <a:latin typeface="Segoe U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A1EA90-775F-42B4-A4A0-80F080996DF8}"/>
              </a:ext>
            </a:extLst>
          </p:cNvPr>
          <p:cNvGrpSpPr/>
          <p:nvPr/>
        </p:nvGrpSpPr>
        <p:grpSpPr>
          <a:xfrm>
            <a:off x="7983555" y="4512950"/>
            <a:ext cx="4205993" cy="2344199"/>
            <a:chOff x="7982235" y="4513470"/>
            <a:chExt cx="4206590" cy="2344530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5DE67E7B-E951-4B36-B222-01E0CB1CB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4055" y="4513470"/>
              <a:ext cx="2889003" cy="1639233"/>
            </a:xfrm>
            <a:custGeom>
              <a:avLst/>
              <a:gdLst>
                <a:gd name="T0" fmla="*/ 14 w 1491"/>
                <a:gd name="T1" fmla="*/ 846 h 846"/>
                <a:gd name="T2" fmla="*/ 0 w 1491"/>
                <a:gd name="T3" fmla="*/ 814 h 846"/>
                <a:gd name="T4" fmla="*/ 348 w 1491"/>
                <a:gd name="T5" fmla="*/ 653 h 846"/>
                <a:gd name="T6" fmla="*/ 562 w 1491"/>
                <a:gd name="T7" fmla="*/ 402 h 846"/>
                <a:gd name="T8" fmla="*/ 915 w 1491"/>
                <a:gd name="T9" fmla="*/ 328 h 846"/>
                <a:gd name="T10" fmla="*/ 1128 w 1491"/>
                <a:gd name="T11" fmla="*/ 77 h 846"/>
                <a:gd name="T12" fmla="*/ 1491 w 1491"/>
                <a:gd name="T13" fmla="*/ 0 h 846"/>
                <a:gd name="T14" fmla="*/ 1491 w 1491"/>
                <a:gd name="T15" fmla="*/ 37 h 846"/>
                <a:gd name="T16" fmla="*/ 1147 w 1491"/>
                <a:gd name="T17" fmla="*/ 111 h 846"/>
                <a:gd name="T18" fmla="*/ 934 w 1491"/>
                <a:gd name="T19" fmla="*/ 360 h 846"/>
                <a:gd name="T20" fmla="*/ 582 w 1491"/>
                <a:gd name="T21" fmla="*/ 434 h 846"/>
                <a:gd name="T22" fmla="*/ 371 w 1491"/>
                <a:gd name="T23" fmla="*/ 682 h 846"/>
                <a:gd name="T24" fmla="*/ 14 w 1491"/>
                <a:gd name="T25" fmla="*/ 846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91" h="846">
                  <a:moveTo>
                    <a:pt x="14" y="846"/>
                  </a:moveTo>
                  <a:lnTo>
                    <a:pt x="0" y="814"/>
                  </a:lnTo>
                  <a:lnTo>
                    <a:pt x="348" y="653"/>
                  </a:lnTo>
                  <a:lnTo>
                    <a:pt x="562" y="402"/>
                  </a:lnTo>
                  <a:lnTo>
                    <a:pt x="915" y="328"/>
                  </a:lnTo>
                  <a:lnTo>
                    <a:pt x="1128" y="77"/>
                  </a:lnTo>
                  <a:lnTo>
                    <a:pt x="1491" y="0"/>
                  </a:lnTo>
                  <a:lnTo>
                    <a:pt x="1491" y="37"/>
                  </a:lnTo>
                  <a:lnTo>
                    <a:pt x="1147" y="111"/>
                  </a:lnTo>
                  <a:lnTo>
                    <a:pt x="934" y="360"/>
                  </a:lnTo>
                  <a:lnTo>
                    <a:pt x="582" y="434"/>
                  </a:lnTo>
                  <a:lnTo>
                    <a:pt x="371" y="682"/>
                  </a:lnTo>
                  <a:lnTo>
                    <a:pt x="14" y="846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CEE6A38A-C17F-4623-AF39-E524CA1FE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6305" y="5273020"/>
              <a:ext cx="2859939" cy="995941"/>
            </a:xfrm>
            <a:custGeom>
              <a:avLst/>
              <a:gdLst>
                <a:gd name="T0" fmla="*/ 8 w 1476"/>
                <a:gd name="T1" fmla="*/ 514 h 514"/>
                <a:gd name="T2" fmla="*/ 0 w 1476"/>
                <a:gd name="T3" fmla="*/ 479 h 514"/>
                <a:gd name="T4" fmla="*/ 429 w 1476"/>
                <a:gd name="T5" fmla="*/ 374 h 514"/>
                <a:gd name="T6" fmla="*/ 780 w 1476"/>
                <a:gd name="T7" fmla="*/ 156 h 514"/>
                <a:gd name="T8" fmla="*/ 1213 w 1476"/>
                <a:gd name="T9" fmla="*/ 139 h 514"/>
                <a:gd name="T10" fmla="*/ 1476 w 1476"/>
                <a:gd name="T11" fmla="*/ 0 h 514"/>
                <a:gd name="T12" fmla="*/ 1476 w 1476"/>
                <a:gd name="T13" fmla="*/ 0 h 514"/>
                <a:gd name="T14" fmla="*/ 1476 w 1476"/>
                <a:gd name="T15" fmla="*/ 37 h 514"/>
                <a:gd name="T16" fmla="*/ 1476 w 1476"/>
                <a:gd name="T17" fmla="*/ 40 h 514"/>
                <a:gd name="T18" fmla="*/ 1222 w 1476"/>
                <a:gd name="T19" fmla="*/ 175 h 514"/>
                <a:gd name="T20" fmla="*/ 792 w 1476"/>
                <a:gd name="T21" fmla="*/ 191 h 514"/>
                <a:gd name="T22" fmla="*/ 443 w 1476"/>
                <a:gd name="T23" fmla="*/ 408 h 514"/>
                <a:gd name="T24" fmla="*/ 8 w 1476"/>
                <a:gd name="T25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76" h="514">
                  <a:moveTo>
                    <a:pt x="8" y="514"/>
                  </a:moveTo>
                  <a:lnTo>
                    <a:pt x="0" y="479"/>
                  </a:lnTo>
                  <a:lnTo>
                    <a:pt x="429" y="374"/>
                  </a:lnTo>
                  <a:lnTo>
                    <a:pt x="780" y="156"/>
                  </a:lnTo>
                  <a:lnTo>
                    <a:pt x="1213" y="139"/>
                  </a:lnTo>
                  <a:lnTo>
                    <a:pt x="1476" y="0"/>
                  </a:lnTo>
                  <a:lnTo>
                    <a:pt x="1476" y="0"/>
                  </a:lnTo>
                  <a:lnTo>
                    <a:pt x="1476" y="37"/>
                  </a:lnTo>
                  <a:lnTo>
                    <a:pt x="1476" y="40"/>
                  </a:lnTo>
                  <a:lnTo>
                    <a:pt x="1222" y="175"/>
                  </a:lnTo>
                  <a:lnTo>
                    <a:pt x="792" y="191"/>
                  </a:lnTo>
                  <a:lnTo>
                    <a:pt x="443" y="408"/>
                  </a:lnTo>
                  <a:lnTo>
                    <a:pt x="8" y="514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DE4C254A-55AC-41B1-87C1-4E351B1AE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9867" y="5703174"/>
              <a:ext cx="2846375" cy="773113"/>
            </a:xfrm>
            <a:custGeom>
              <a:avLst/>
              <a:gdLst>
                <a:gd name="T0" fmla="*/ 6 w 1469"/>
                <a:gd name="T1" fmla="*/ 399 h 399"/>
                <a:gd name="T2" fmla="*/ 0 w 1469"/>
                <a:gd name="T3" fmla="*/ 362 h 399"/>
                <a:gd name="T4" fmla="*/ 340 w 1469"/>
                <a:gd name="T5" fmla="*/ 309 h 399"/>
                <a:gd name="T6" fmla="*/ 624 w 1469"/>
                <a:gd name="T7" fmla="*/ 137 h 399"/>
                <a:gd name="T8" fmla="*/ 968 w 1469"/>
                <a:gd name="T9" fmla="*/ 170 h 399"/>
                <a:gd name="T10" fmla="*/ 1249 w 1469"/>
                <a:gd name="T11" fmla="*/ 0 h 399"/>
                <a:gd name="T12" fmla="*/ 1469 w 1469"/>
                <a:gd name="T13" fmla="*/ 25 h 399"/>
                <a:gd name="T14" fmla="*/ 1469 w 1469"/>
                <a:gd name="T15" fmla="*/ 61 h 399"/>
                <a:gd name="T16" fmla="*/ 1257 w 1469"/>
                <a:gd name="T17" fmla="*/ 36 h 399"/>
                <a:gd name="T18" fmla="*/ 976 w 1469"/>
                <a:gd name="T19" fmla="*/ 208 h 399"/>
                <a:gd name="T20" fmla="*/ 632 w 1469"/>
                <a:gd name="T21" fmla="*/ 173 h 399"/>
                <a:gd name="T22" fmla="*/ 352 w 1469"/>
                <a:gd name="T23" fmla="*/ 344 h 399"/>
                <a:gd name="T24" fmla="*/ 6 w 1469"/>
                <a:gd name="T25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9" h="399">
                  <a:moveTo>
                    <a:pt x="6" y="399"/>
                  </a:moveTo>
                  <a:lnTo>
                    <a:pt x="0" y="362"/>
                  </a:lnTo>
                  <a:lnTo>
                    <a:pt x="340" y="309"/>
                  </a:lnTo>
                  <a:lnTo>
                    <a:pt x="624" y="137"/>
                  </a:lnTo>
                  <a:lnTo>
                    <a:pt x="968" y="170"/>
                  </a:lnTo>
                  <a:lnTo>
                    <a:pt x="1249" y="0"/>
                  </a:lnTo>
                  <a:lnTo>
                    <a:pt x="1469" y="25"/>
                  </a:lnTo>
                  <a:lnTo>
                    <a:pt x="1469" y="61"/>
                  </a:lnTo>
                  <a:lnTo>
                    <a:pt x="1257" y="36"/>
                  </a:lnTo>
                  <a:lnTo>
                    <a:pt x="976" y="208"/>
                  </a:lnTo>
                  <a:lnTo>
                    <a:pt x="632" y="173"/>
                  </a:lnTo>
                  <a:lnTo>
                    <a:pt x="352" y="344"/>
                  </a:lnTo>
                  <a:lnTo>
                    <a:pt x="6" y="399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DA6F1D71-BD16-43EE-8B23-67799B492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235" y="6361967"/>
              <a:ext cx="2123640" cy="496033"/>
            </a:xfrm>
            <a:custGeom>
              <a:avLst/>
              <a:gdLst>
                <a:gd name="T0" fmla="*/ 485 w 784"/>
                <a:gd name="T1" fmla="*/ 29 h 183"/>
                <a:gd name="T2" fmla="*/ 0 w 784"/>
                <a:gd name="T3" fmla="*/ 183 h 183"/>
                <a:gd name="T4" fmla="*/ 277 w 784"/>
                <a:gd name="T5" fmla="*/ 183 h 183"/>
                <a:gd name="T6" fmla="*/ 784 w 784"/>
                <a:gd name="T7" fmla="*/ 183 h 183"/>
                <a:gd name="T8" fmla="*/ 485 w 784"/>
                <a:gd name="T9" fmla="*/ 2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4" h="183">
                  <a:moveTo>
                    <a:pt x="485" y="29"/>
                  </a:moveTo>
                  <a:cubicBezTo>
                    <a:pt x="314" y="0"/>
                    <a:pt x="132" y="51"/>
                    <a:pt x="0" y="183"/>
                  </a:cubicBezTo>
                  <a:cubicBezTo>
                    <a:pt x="277" y="183"/>
                    <a:pt x="277" y="183"/>
                    <a:pt x="277" y="183"/>
                  </a:cubicBezTo>
                  <a:cubicBezTo>
                    <a:pt x="784" y="183"/>
                    <a:pt x="784" y="183"/>
                    <a:pt x="784" y="183"/>
                  </a:cubicBezTo>
                  <a:cubicBezTo>
                    <a:pt x="700" y="99"/>
                    <a:pt x="594" y="47"/>
                    <a:pt x="485" y="29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68E397EB-A3F3-432D-9C4D-9C36C57D9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4924" y="6119764"/>
              <a:ext cx="3233901" cy="738236"/>
            </a:xfrm>
            <a:custGeom>
              <a:avLst/>
              <a:gdLst>
                <a:gd name="T0" fmla="*/ 858 w 1193"/>
                <a:gd name="T1" fmla="*/ 37 h 272"/>
                <a:gd name="T2" fmla="*/ 437 w 1193"/>
                <a:gd name="T3" fmla="*/ 31 h 272"/>
                <a:gd name="T4" fmla="*/ 0 w 1193"/>
                <a:gd name="T5" fmla="*/ 272 h 272"/>
                <a:gd name="T6" fmla="*/ 1193 w 1193"/>
                <a:gd name="T7" fmla="*/ 272 h 272"/>
                <a:gd name="T8" fmla="*/ 1193 w 1193"/>
                <a:gd name="T9" fmla="*/ 204 h 272"/>
                <a:gd name="T10" fmla="*/ 858 w 1193"/>
                <a:gd name="T11" fmla="*/ 37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3" h="272">
                  <a:moveTo>
                    <a:pt x="858" y="37"/>
                  </a:moveTo>
                  <a:cubicBezTo>
                    <a:pt x="720" y="2"/>
                    <a:pt x="575" y="0"/>
                    <a:pt x="437" y="31"/>
                  </a:cubicBezTo>
                  <a:cubicBezTo>
                    <a:pt x="277" y="68"/>
                    <a:pt x="125" y="148"/>
                    <a:pt x="0" y="272"/>
                  </a:cubicBezTo>
                  <a:cubicBezTo>
                    <a:pt x="1193" y="272"/>
                    <a:pt x="1193" y="272"/>
                    <a:pt x="1193" y="272"/>
                  </a:cubicBezTo>
                  <a:cubicBezTo>
                    <a:pt x="1193" y="204"/>
                    <a:pt x="1193" y="204"/>
                    <a:pt x="1193" y="204"/>
                  </a:cubicBezTo>
                  <a:cubicBezTo>
                    <a:pt x="1092" y="124"/>
                    <a:pt x="978" y="68"/>
                    <a:pt x="858" y="37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127F2FE0-4E0E-41AD-B73E-CAA072AF0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8814" y="6119763"/>
              <a:ext cx="1141262" cy="602602"/>
            </a:xfrm>
            <a:custGeom>
              <a:avLst/>
              <a:gdLst>
                <a:gd name="T0" fmla="*/ 114 w 421"/>
                <a:gd name="T1" fmla="*/ 199 h 222"/>
                <a:gd name="T2" fmla="*/ 211 w 421"/>
                <a:gd name="T3" fmla="*/ 222 h 222"/>
                <a:gd name="T4" fmla="*/ 421 w 421"/>
                <a:gd name="T5" fmla="*/ 37 h 222"/>
                <a:gd name="T6" fmla="*/ 0 w 421"/>
                <a:gd name="T7" fmla="*/ 31 h 222"/>
                <a:gd name="T8" fmla="*/ 59 w 421"/>
                <a:gd name="T9" fmla="*/ 158 h 222"/>
                <a:gd name="T10" fmla="*/ 114 w 421"/>
                <a:gd name="T11" fmla="*/ 19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1" h="222">
                  <a:moveTo>
                    <a:pt x="114" y="199"/>
                  </a:moveTo>
                  <a:cubicBezTo>
                    <a:pt x="143" y="213"/>
                    <a:pt x="176" y="222"/>
                    <a:pt x="211" y="222"/>
                  </a:cubicBezTo>
                  <a:cubicBezTo>
                    <a:pt x="318" y="222"/>
                    <a:pt x="407" y="141"/>
                    <a:pt x="421" y="37"/>
                  </a:cubicBezTo>
                  <a:cubicBezTo>
                    <a:pt x="283" y="2"/>
                    <a:pt x="138" y="0"/>
                    <a:pt x="0" y="31"/>
                  </a:cubicBezTo>
                  <a:cubicBezTo>
                    <a:pt x="5" y="81"/>
                    <a:pt x="27" y="125"/>
                    <a:pt x="59" y="158"/>
                  </a:cubicBezTo>
                  <a:cubicBezTo>
                    <a:pt x="75" y="174"/>
                    <a:pt x="94" y="188"/>
                    <a:pt x="114" y="199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4CCCC40A-A65E-4F98-BE94-4F17B056D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882" y="5569477"/>
              <a:ext cx="631667" cy="575475"/>
            </a:xfrm>
            <a:custGeom>
              <a:avLst/>
              <a:gdLst>
                <a:gd name="T0" fmla="*/ 233 w 233"/>
                <a:gd name="T1" fmla="*/ 55 h 212"/>
                <a:gd name="T2" fmla="*/ 90 w 233"/>
                <a:gd name="T3" fmla="*/ 0 h 212"/>
                <a:gd name="T4" fmla="*/ 0 w 233"/>
                <a:gd name="T5" fmla="*/ 20 h 212"/>
                <a:gd name="T6" fmla="*/ 90 w 233"/>
                <a:gd name="T7" fmla="*/ 212 h 212"/>
                <a:gd name="T8" fmla="*/ 233 w 233"/>
                <a:gd name="T9" fmla="*/ 5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12">
                  <a:moveTo>
                    <a:pt x="233" y="55"/>
                  </a:moveTo>
                  <a:cubicBezTo>
                    <a:pt x="195" y="21"/>
                    <a:pt x="145" y="0"/>
                    <a:pt x="90" y="0"/>
                  </a:cubicBezTo>
                  <a:cubicBezTo>
                    <a:pt x="58" y="0"/>
                    <a:pt x="27" y="7"/>
                    <a:pt x="0" y="20"/>
                  </a:cubicBezTo>
                  <a:cubicBezTo>
                    <a:pt x="90" y="212"/>
                    <a:pt x="90" y="212"/>
                    <a:pt x="90" y="212"/>
                  </a:cubicBezTo>
                  <a:lnTo>
                    <a:pt x="233" y="55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5ABD8C3D-630D-4A68-9C8B-F9EF9B794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3023" y="5718675"/>
              <a:ext cx="532847" cy="426278"/>
            </a:xfrm>
            <a:custGeom>
              <a:avLst/>
              <a:gdLst>
                <a:gd name="T0" fmla="*/ 197 w 197"/>
                <a:gd name="T1" fmla="*/ 77 h 157"/>
                <a:gd name="T2" fmla="*/ 143 w 197"/>
                <a:gd name="T3" fmla="*/ 0 h 157"/>
                <a:gd name="T4" fmla="*/ 0 w 197"/>
                <a:gd name="T5" fmla="*/ 157 h 157"/>
                <a:gd name="T6" fmla="*/ 197 w 197"/>
                <a:gd name="T7" fmla="*/ 7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57">
                  <a:moveTo>
                    <a:pt x="197" y="77"/>
                  </a:moveTo>
                  <a:cubicBezTo>
                    <a:pt x="185" y="47"/>
                    <a:pt x="166" y="21"/>
                    <a:pt x="143" y="0"/>
                  </a:cubicBezTo>
                  <a:cubicBezTo>
                    <a:pt x="0" y="157"/>
                    <a:pt x="0" y="157"/>
                    <a:pt x="0" y="157"/>
                  </a:cubicBezTo>
                  <a:lnTo>
                    <a:pt x="197" y="77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31EEA172-E762-49BA-A0F6-FCEBF8871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547" y="5623730"/>
              <a:ext cx="575475" cy="924248"/>
            </a:xfrm>
            <a:custGeom>
              <a:avLst/>
              <a:gdLst>
                <a:gd name="T0" fmla="*/ 122 w 212"/>
                <a:gd name="T1" fmla="*/ 0 h 341"/>
                <a:gd name="T2" fmla="*/ 0 w 212"/>
                <a:gd name="T3" fmla="*/ 192 h 341"/>
                <a:gd name="T4" fmla="*/ 61 w 212"/>
                <a:gd name="T5" fmla="*/ 341 h 341"/>
                <a:gd name="T6" fmla="*/ 212 w 212"/>
                <a:gd name="T7" fmla="*/ 192 h 341"/>
                <a:gd name="T8" fmla="*/ 122 w 212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341">
                  <a:moveTo>
                    <a:pt x="122" y="0"/>
                  </a:moveTo>
                  <a:cubicBezTo>
                    <a:pt x="50" y="34"/>
                    <a:pt x="0" y="107"/>
                    <a:pt x="0" y="192"/>
                  </a:cubicBezTo>
                  <a:cubicBezTo>
                    <a:pt x="0" y="250"/>
                    <a:pt x="23" y="303"/>
                    <a:pt x="61" y="341"/>
                  </a:cubicBezTo>
                  <a:cubicBezTo>
                    <a:pt x="212" y="192"/>
                    <a:pt x="212" y="192"/>
                    <a:pt x="212" y="192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2EECD62C-766E-4D0B-BE7E-1EE2F080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3023" y="5927939"/>
              <a:ext cx="577413" cy="217014"/>
            </a:xfrm>
            <a:custGeom>
              <a:avLst/>
              <a:gdLst>
                <a:gd name="T0" fmla="*/ 0 w 213"/>
                <a:gd name="T1" fmla="*/ 80 h 80"/>
                <a:gd name="T2" fmla="*/ 213 w 213"/>
                <a:gd name="T3" fmla="*/ 80 h 80"/>
                <a:gd name="T4" fmla="*/ 197 w 213"/>
                <a:gd name="T5" fmla="*/ 0 h 80"/>
                <a:gd name="T6" fmla="*/ 0 w 213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80">
                  <a:moveTo>
                    <a:pt x="0" y="80"/>
                  </a:moveTo>
                  <a:cubicBezTo>
                    <a:pt x="213" y="80"/>
                    <a:pt x="213" y="80"/>
                    <a:pt x="213" y="80"/>
                  </a:cubicBezTo>
                  <a:cubicBezTo>
                    <a:pt x="213" y="52"/>
                    <a:pt x="207" y="25"/>
                    <a:pt x="197" y="0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7BA99FE0-8732-459F-869A-E32FE1D44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4183" y="6144953"/>
              <a:ext cx="408839" cy="515409"/>
            </a:xfrm>
            <a:custGeom>
              <a:avLst/>
              <a:gdLst>
                <a:gd name="T0" fmla="*/ 0 w 151"/>
                <a:gd name="T1" fmla="*/ 149 h 190"/>
                <a:gd name="T2" fmla="*/ 55 w 151"/>
                <a:gd name="T3" fmla="*/ 190 h 190"/>
                <a:gd name="T4" fmla="*/ 151 w 151"/>
                <a:gd name="T5" fmla="*/ 0 h 190"/>
                <a:gd name="T6" fmla="*/ 0 w 151"/>
                <a:gd name="T7" fmla="*/ 14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90">
                  <a:moveTo>
                    <a:pt x="0" y="149"/>
                  </a:moveTo>
                  <a:cubicBezTo>
                    <a:pt x="16" y="165"/>
                    <a:pt x="35" y="179"/>
                    <a:pt x="55" y="190"/>
                  </a:cubicBezTo>
                  <a:cubicBezTo>
                    <a:pt x="151" y="0"/>
                    <a:pt x="151" y="0"/>
                    <a:pt x="151" y="0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34405142-B1BF-4156-B4F3-0AEE20FC4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3381" y="6144953"/>
              <a:ext cx="837055" cy="577413"/>
            </a:xfrm>
            <a:custGeom>
              <a:avLst/>
              <a:gdLst>
                <a:gd name="T0" fmla="*/ 0 w 309"/>
                <a:gd name="T1" fmla="*/ 190 h 213"/>
                <a:gd name="T2" fmla="*/ 96 w 309"/>
                <a:gd name="T3" fmla="*/ 213 h 213"/>
                <a:gd name="T4" fmla="*/ 309 w 309"/>
                <a:gd name="T5" fmla="*/ 0 h 213"/>
                <a:gd name="T6" fmla="*/ 96 w 309"/>
                <a:gd name="T7" fmla="*/ 0 h 213"/>
                <a:gd name="T8" fmla="*/ 0 w 309"/>
                <a:gd name="T9" fmla="*/ 19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213">
                  <a:moveTo>
                    <a:pt x="0" y="190"/>
                  </a:moveTo>
                  <a:cubicBezTo>
                    <a:pt x="29" y="204"/>
                    <a:pt x="62" y="213"/>
                    <a:pt x="96" y="213"/>
                  </a:cubicBezTo>
                  <a:cubicBezTo>
                    <a:pt x="214" y="213"/>
                    <a:pt x="309" y="118"/>
                    <a:pt x="309" y="0"/>
                  </a:cubicBezTo>
                  <a:cubicBezTo>
                    <a:pt x="96" y="0"/>
                    <a:pt x="96" y="0"/>
                    <a:pt x="96" y="0"/>
                  </a:cubicBezTo>
                  <a:lnTo>
                    <a:pt x="0" y="19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2CF4B84C-15F1-4CF2-AD48-7B69A70DA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7256" y="6476288"/>
              <a:ext cx="1772929" cy="381712"/>
            </a:xfrm>
            <a:custGeom>
              <a:avLst/>
              <a:gdLst>
                <a:gd name="T0" fmla="*/ 511 w 654"/>
                <a:gd name="T1" fmla="*/ 44 h 141"/>
                <a:gd name="T2" fmla="*/ 404 w 654"/>
                <a:gd name="T3" fmla="*/ 12 h 141"/>
                <a:gd name="T4" fmla="*/ 349 w 654"/>
                <a:gd name="T5" fmla="*/ 6 h 141"/>
                <a:gd name="T6" fmla="*/ 0 w 654"/>
                <a:gd name="T7" fmla="*/ 141 h 141"/>
                <a:gd name="T8" fmla="*/ 231 w 654"/>
                <a:gd name="T9" fmla="*/ 141 h 141"/>
                <a:gd name="T10" fmla="*/ 654 w 654"/>
                <a:gd name="T11" fmla="*/ 141 h 141"/>
                <a:gd name="T12" fmla="*/ 511 w 654"/>
                <a:gd name="T13" fmla="*/ 4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4" h="141">
                  <a:moveTo>
                    <a:pt x="511" y="44"/>
                  </a:moveTo>
                  <a:cubicBezTo>
                    <a:pt x="477" y="29"/>
                    <a:pt x="441" y="18"/>
                    <a:pt x="404" y="12"/>
                  </a:cubicBezTo>
                  <a:cubicBezTo>
                    <a:pt x="386" y="9"/>
                    <a:pt x="367" y="7"/>
                    <a:pt x="349" y="6"/>
                  </a:cubicBezTo>
                  <a:cubicBezTo>
                    <a:pt x="223" y="0"/>
                    <a:pt x="96" y="45"/>
                    <a:pt x="0" y="141"/>
                  </a:cubicBezTo>
                  <a:cubicBezTo>
                    <a:pt x="231" y="141"/>
                    <a:pt x="231" y="141"/>
                    <a:pt x="231" y="141"/>
                  </a:cubicBezTo>
                  <a:cubicBezTo>
                    <a:pt x="654" y="141"/>
                    <a:pt x="654" y="141"/>
                    <a:pt x="654" y="141"/>
                  </a:cubicBezTo>
                  <a:cubicBezTo>
                    <a:pt x="612" y="99"/>
                    <a:pt x="563" y="67"/>
                    <a:pt x="511" y="44"/>
                  </a:cubicBez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FA86316-EE67-4E85-A11B-B55EA73C2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5436" y="6412346"/>
              <a:ext cx="147260" cy="445654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FB7DF26D-F1A3-49FB-8AC2-0DB663129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2587" y="6484037"/>
              <a:ext cx="147260" cy="373962"/>
            </a:xfrm>
            <a:custGeom>
              <a:avLst/>
              <a:gdLst>
                <a:gd name="T0" fmla="*/ 0 w 76"/>
                <a:gd name="T1" fmla="*/ 0 h 193"/>
                <a:gd name="T2" fmla="*/ 0 w 76"/>
                <a:gd name="T3" fmla="*/ 39 h 193"/>
                <a:gd name="T4" fmla="*/ 0 w 76"/>
                <a:gd name="T5" fmla="*/ 193 h 193"/>
                <a:gd name="T6" fmla="*/ 76 w 76"/>
                <a:gd name="T7" fmla="*/ 193 h 193"/>
                <a:gd name="T8" fmla="*/ 76 w 76"/>
                <a:gd name="T9" fmla="*/ 10 h 193"/>
                <a:gd name="T10" fmla="*/ 76 w 76"/>
                <a:gd name="T11" fmla="*/ 0 h 193"/>
                <a:gd name="T12" fmla="*/ 0 w 76"/>
                <a:gd name="T1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93">
                  <a:moveTo>
                    <a:pt x="0" y="0"/>
                  </a:moveTo>
                  <a:lnTo>
                    <a:pt x="0" y="39"/>
                  </a:lnTo>
                  <a:lnTo>
                    <a:pt x="0" y="193"/>
                  </a:lnTo>
                  <a:lnTo>
                    <a:pt x="76" y="193"/>
                  </a:lnTo>
                  <a:lnTo>
                    <a:pt x="76" y="10"/>
                  </a:lnTo>
                  <a:lnTo>
                    <a:pt x="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C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156DF9B2-8AEE-4C39-98AF-B00FB299F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0849" y="6125577"/>
              <a:ext cx="145321" cy="732423"/>
            </a:xfrm>
            <a:custGeom>
              <a:avLst/>
              <a:gdLst>
                <a:gd name="T0" fmla="*/ 0 w 75"/>
                <a:gd name="T1" fmla="*/ 0 h 378"/>
                <a:gd name="T2" fmla="*/ 0 w 75"/>
                <a:gd name="T3" fmla="*/ 188 h 378"/>
                <a:gd name="T4" fmla="*/ 0 w 75"/>
                <a:gd name="T5" fmla="*/ 378 h 378"/>
                <a:gd name="T6" fmla="*/ 75 w 75"/>
                <a:gd name="T7" fmla="*/ 378 h 378"/>
                <a:gd name="T8" fmla="*/ 75 w 75"/>
                <a:gd name="T9" fmla="*/ 158 h 378"/>
                <a:gd name="T10" fmla="*/ 75 w 75"/>
                <a:gd name="T11" fmla="*/ 0 h 378"/>
                <a:gd name="T12" fmla="*/ 0 w 75"/>
                <a:gd name="T1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78">
                  <a:moveTo>
                    <a:pt x="0" y="0"/>
                  </a:moveTo>
                  <a:lnTo>
                    <a:pt x="0" y="188"/>
                  </a:lnTo>
                  <a:lnTo>
                    <a:pt x="0" y="378"/>
                  </a:lnTo>
                  <a:lnTo>
                    <a:pt x="75" y="378"/>
                  </a:lnTo>
                  <a:lnTo>
                    <a:pt x="75" y="158"/>
                  </a:lnTo>
                  <a:lnTo>
                    <a:pt x="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B1F69777-23A6-4422-AEA8-E0A1AB041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7174" y="5800055"/>
              <a:ext cx="149197" cy="1057945"/>
            </a:xfrm>
            <a:custGeom>
              <a:avLst/>
              <a:gdLst>
                <a:gd name="T0" fmla="*/ 0 w 77"/>
                <a:gd name="T1" fmla="*/ 0 h 546"/>
                <a:gd name="T2" fmla="*/ 0 w 77"/>
                <a:gd name="T3" fmla="*/ 319 h 546"/>
                <a:gd name="T4" fmla="*/ 0 w 77"/>
                <a:gd name="T5" fmla="*/ 546 h 546"/>
                <a:gd name="T6" fmla="*/ 77 w 77"/>
                <a:gd name="T7" fmla="*/ 546 h 546"/>
                <a:gd name="T8" fmla="*/ 77 w 77"/>
                <a:gd name="T9" fmla="*/ 290 h 546"/>
                <a:gd name="T10" fmla="*/ 77 w 77"/>
                <a:gd name="T11" fmla="*/ 0 h 546"/>
                <a:gd name="T12" fmla="*/ 0 w 77"/>
                <a:gd name="T13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546">
                  <a:moveTo>
                    <a:pt x="0" y="0"/>
                  </a:moveTo>
                  <a:lnTo>
                    <a:pt x="0" y="319"/>
                  </a:lnTo>
                  <a:lnTo>
                    <a:pt x="0" y="546"/>
                  </a:lnTo>
                  <a:lnTo>
                    <a:pt x="77" y="546"/>
                  </a:lnTo>
                  <a:lnTo>
                    <a:pt x="77" y="290"/>
                  </a:lnTo>
                  <a:lnTo>
                    <a:pt x="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86B7ECC0-71C2-4CB9-A69B-FC4DBD1A7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3697" y="6137202"/>
              <a:ext cx="147260" cy="720798"/>
            </a:xfrm>
            <a:custGeom>
              <a:avLst/>
              <a:gdLst>
                <a:gd name="T0" fmla="*/ 0 w 76"/>
                <a:gd name="T1" fmla="*/ 0 h 372"/>
                <a:gd name="T2" fmla="*/ 0 w 76"/>
                <a:gd name="T3" fmla="*/ 74 h 372"/>
                <a:gd name="T4" fmla="*/ 0 w 76"/>
                <a:gd name="T5" fmla="*/ 372 h 372"/>
                <a:gd name="T6" fmla="*/ 76 w 76"/>
                <a:gd name="T7" fmla="*/ 372 h 372"/>
                <a:gd name="T8" fmla="*/ 76 w 76"/>
                <a:gd name="T9" fmla="*/ 43 h 372"/>
                <a:gd name="T10" fmla="*/ 76 w 76"/>
                <a:gd name="T11" fmla="*/ 0 h 372"/>
                <a:gd name="T12" fmla="*/ 0 w 76"/>
                <a:gd name="T13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72">
                  <a:moveTo>
                    <a:pt x="0" y="0"/>
                  </a:moveTo>
                  <a:lnTo>
                    <a:pt x="0" y="74"/>
                  </a:lnTo>
                  <a:lnTo>
                    <a:pt x="0" y="372"/>
                  </a:lnTo>
                  <a:lnTo>
                    <a:pt x="76" y="372"/>
                  </a:lnTo>
                  <a:lnTo>
                    <a:pt x="76" y="43"/>
                  </a:lnTo>
                  <a:lnTo>
                    <a:pt x="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89C2E3FE-8282-4B56-BE9F-569406507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6064" y="6499538"/>
              <a:ext cx="149197" cy="358461"/>
            </a:xfrm>
            <a:custGeom>
              <a:avLst/>
              <a:gdLst>
                <a:gd name="T0" fmla="*/ 0 w 77"/>
                <a:gd name="T1" fmla="*/ 0 h 185"/>
                <a:gd name="T2" fmla="*/ 0 w 77"/>
                <a:gd name="T3" fmla="*/ 104 h 185"/>
                <a:gd name="T4" fmla="*/ 0 w 77"/>
                <a:gd name="T5" fmla="*/ 185 h 185"/>
                <a:gd name="T6" fmla="*/ 77 w 77"/>
                <a:gd name="T7" fmla="*/ 185 h 185"/>
                <a:gd name="T8" fmla="*/ 77 w 77"/>
                <a:gd name="T9" fmla="*/ 73 h 185"/>
                <a:gd name="T10" fmla="*/ 77 w 77"/>
                <a:gd name="T11" fmla="*/ 0 h 185"/>
                <a:gd name="T12" fmla="*/ 0 w 77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85">
                  <a:moveTo>
                    <a:pt x="0" y="0"/>
                  </a:moveTo>
                  <a:lnTo>
                    <a:pt x="0" y="104"/>
                  </a:lnTo>
                  <a:lnTo>
                    <a:pt x="0" y="185"/>
                  </a:lnTo>
                  <a:lnTo>
                    <a:pt x="77" y="185"/>
                  </a:lnTo>
                  <a:lnTo>
                    <a:pt x="77" y="73"/>
                  </a:lnTo>
                  <a:lnTo>
                    <a:pt x="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3D5F4617-527C-4367-BAB1-24B94618D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6264" y="5910499"/>
              <a:ext cx="145321" cy="947500"/>
            </a:xfrm>
            <a:custGeom>
              <a:avLst/>
              <a:gdLst>
                <a:gd name="T0" fmla="*/ 0 w 75"/>
                <a:gd name="T1" fmla="*/ 0 h 489"/>
                <a:gd name="T2" fmla="*/ 0 w 75"/>
                <a:gd name="T3" fmla="*/ 371 h 489"/>
                <a:gd name="T4" fmla="*/ 0 w 75"/>
                <a:gd name="T5" fmla="*/ 489 h 489"/>
                <a:gd name="T6" fmla="*/ 75 w 75"/>
                <a:gd name="T7" fmla="*/ 489 h 489"/>
                <a:gd name="T8" fmla="*/ 75 w 75"/>
                <a:gd name="T9" fmla="*/ 341 h 489"/>
                <a:gd name="T10" fmla="*/ 75 w 75"/>
                <a:gd name="T11" fmla="*/ 0 h 489"/>
                <a:gd name="T12" fmla="*/ 0 w 75"/>
                <a:gd name="T13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489">
                  <a:moveTo>
                    <a:pt x="0" y="0"/>
                  </a:moveTo>
                  <a:lnTo>
                    <a:pt x="0" y="371"/>
                  </a:lnTo>
                  <a:lnTo>
                    <a:pt x="0" y="489"/>
                  </a:lnTo>
                  <a:lnTo>
                    <a:pt x="75" y="489"/>
                  </a:lnTo>
                  <a:lnTo>
                    <a:pt x="75" y="341"/>
                  </a:lnTo>
                  <a:lnTo>
                    <a:pt x="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E2E3042-DD05-4A7C-979D-17A26567642B}"/>
              </a:ext>
            </a:extLst>
          </p:cNvPr>
          <p:cNvSpPr/>
          <p:nvPr/>
        </p:nvSpPr>
        <p:spPr>
          <a:xfrm>
            <a:off x="4899732" y="3958799"/>
            <a:ext cx="904545" cy="1828595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998" b="1" kern="0" dirty="0">
                <a:solidFill>
                  <a:srgbClr val="404040"/>
                </a:solidFill>
                <a:latin typeface="Segoe UI"/>
              </a:rPr>
              <a:t>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485C57E-1F63-45E9-9F33-7DADE3DC7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54" y="2569715"/>
            <a:ext cx="2172803" cy="171537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E86D8E1-3B88-4722-A149-BC11C65A41AE}"/>
              </a:ext>
            </a:extLst>
          </p:cNvPr>
          <p:cNvGrpSpPr/>
          <p:nvPr/>
        </p:nvGrpSpPr>
        <p:grpSpPr>
          <a:xfrm>
            <a:off x="8271954" y="1780813"/>
            <a:ext cx="3675679" cy="2929626"/>
            <a:chOff x="8238220" y="2114321"/>
            <a:chExt cx="3676201" cy="293004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2C02936-0C97-45DB-8768-086ECB010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98181" y="2736060"/>
              <a:ext cx="1416240" cy="230830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561F64E-D9F0-4407-B4E3-E8FD36A9C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69661" y="2425191"/>
              <a:ext cx="1406394" cy="230028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EFE5EF5-9308-43DE-B411-BCF2582D5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38220" y="2114321"/>
              <a:ext cx="1409315" cy="23002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581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44428-7327-4F4F-A1CA-5680C5EB18B4}"/>
              </a:ext>
            </a:extLst>
          </p:cNvPr>
          <p:cNvGrpSpPr/>
          <p:nvPr/>
        </p:nvGrpSpPr>
        <p:grpSpPr>
          <a:xfrm>
            <a:off x="6536236" y="1212343"/>
            <a:ext cx="637486" cy="819957"/>
            <a:chOff x="5744168" y="721753"/>
            <a:chExt cx="637576" cy="820073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9877441-EA02-445A-B92D-7F4C667B2672}"/>
                </a:ext>
              </a:extLst>
            </p:cNvPr>
            <p:cNvSpPr/>
            <p:nvPr/>
          </p:nvSpPr>
          <p:spPr bwMode="auto">
            <a:xfrm>
              <a:off x="5744168" y="779404"/>
              <a:ext cx="635252" cy="635252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084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4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TextBox 485">
              <a:extLst>
                <a:ext uri="{FF2B5EF4-FFF2-40B4-BE49-F238E27FC236}">
                  <a16:creationId xmlns:a16="http://schemas.microsoft.com/office/drawing/2014/main" id="{3AB3C97B-2479-433E-BAF2-B3D11589A649}"/>
                </a:ext>
              </a:extLst>
            </p:cNvPr>
            <p:cNvSpPr txBox="1"/>
            <p:nvPr/>
          </p:nvSpPr>
          <p:spPr>
            <a:xfrm>
              <a:off x="5746744" y="721753"/>
              <a:ext cx="635000" cy="820073"/>
            </a:xfrm>
            <a:prstGeom prst="rect">
              <a:avLst/>
            </a:prstGeom>
            <a:noFill/>
          </p:spPr>
          <p:txBody>
            <a:bodyPr wrap="none" lIns="186494" tIns="149196" rIns="186494" bIns="14919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63">
                <a:lnSpc>
                  <a:spcPct val="90000"/>
                </a:lnSpc>
                <a:defRPr/>
              </a:pPr>
              <a:r>
                <a:rPr lang="en-US" sz="3671" kern="0" dirty="0">
                  <a:solidFill>
                    <a:srgbClr val="FFFFFF"/>
                  </a:solidFill>
                  <a:latin typeface="Segoe UI"/>
                </a:rPr>
                <a:t>1</a:t>
              </a: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7D04995A-3CCA-4B3F-BE87-7A59B44AFD21}"/>
              </a:ext>
            </a:extLst>
          </p:cNvPr>
          <p:cNvSpPr>
            <a:spLocks noGrp="1"/>
          </p:cNvSpPr>
          <p:nvPr/>
        </p:nvSpPr>
        <p:spPr>
          <a:xfrm>
            <a:off x="268288" y="500766"/>
            <a:ext cx="11655425" cy="900113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Sources of Telemetry</a:t>
            </a:r>
          </a:p>
        </p:txBody>
      </p:sp>
      <p:sp>
        <p:nvSpPr>
          <p:cNvPr id="10" name="Rounded Rectangle 376">
            <a:extLst>
              <a:ext uri="{FF2B5EF4-FFF2-40B4-BE49-F238E27FC236}">
                <a16:creationId xmlns:a16="http://schemas.microsoft.com/office/drawing/2014/main" id="{FA38E9E5-9FAB-444D-B48A-ED95FC6415B9}"/>
              </a:ext>
            </a:extLst>
          </p:cNvPr>
          <p:cNvSpPr/>
          <p:nvPr/>
        </p:nvSpPr>
        <p:spPr bwMode="auto">
          <a:xfrm>
            <a:off x="3582225" y="5390046"/>
            <a:ext cx="2517571" cy="92247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084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infrastructure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020173-9F88-452D-B2D9-C134A5F99E0D}"/>
              </a:ext>
            </a:extLst>
          </p:cNvPr>
          <p:cNvSpPr/>
          <p:nvPr/>
        </p:nvSpPr>
        <p:spPr bwMode="auto">
          <a:xfrm>
            <a:off x="3582225" y="4754396"/>
            <a:ext cx="2517571" cy="55488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084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platform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140295-DEF3-4093-BDA1-35F3AD23E6E5}"/>
              </a:ext>
            </a:extLst>
          </p:cNvPr>
          <p:cNvSpPr/>
          <p:nvPr/>
        </p:nvSpPr>
        <p:spPr bwMode="auto">
          <a:xfrm>
            <a:off x="3582224" y="3335734"/>
            <a:ext cx="2517570" cy="133789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084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app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0D8037-2051-4F5C-92D3-6A56082D58B1}"/>
              </a:ext>
            </a:extLst>
          </p:cNvPr>
          <p:cNvGrpSpPr/>
          <p:nvPr/>
        </p:nvGrpSpPr>
        <p:grpSpPr>
          <a:xfrm>
            <a:off x="7251676" y="1082137"/>
            <a:ext cx="4460410" cy="5255167"/>
            <a:chOff x="7394750" y="455559"/>
            <a:chExt cx="4461043" cy="525591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8BE5ED4-9761-425F-A471-4F7D65CEC7D6}"/>
                </a:ext>
              </a:extLst>
            </p:cNvPr>
            <p:cNvGrpSpPr/>
            <p:nvPr/>
          </p:nvGrpSpPr>
          <p:grpSpPr>
            <a:xfrm>
              <a:off x="7404275" y="455559"/>
              <a:ext cx="3358228" cy="1124763"/>
              <a:chOff x="7590294" y="801789"/>
              <a:chExt cx="3358228" cy="1124763"/>
            </a:xfrm>
          </p:grpSpPr>
          <p:sp>
            <p:nvSpPr>
              <p:cNvPr id="78" name="TextBox 486">
                <a:extLst>
                  <a:ext uri="{FF2B5EF4-FFF2-40B4-BE49-F238E27FC236}">
                    <a16:creationId xmlns:a16="http://schemas.microsoft.com/office/drawing/2014/main" id="{62018245-5723-4ABD-B49C-3C5FFBCF0EC2}"/>
                  </a:ext>
                </a:extLst>
              </p:cNvPr>
              <p:cNvSpPr txBox="1"/>
              <p:nvPr/>
            </p:nvSpPr>
            <p:spPr>
              <a:xfrm>
                <a:off x="7590294" y="801789"/>
                <a:ext cx="3290945" cy="640416"/>
              </a:xfrm>
              <a:prstGeom prst="rect">
                <a:avLst/>
              </a:prstGeom>
              <a:noFill/>
            </p:spPr>
            <p:txBody>
              <a:bodyPr wrap="none" lIns="186494" tIns="149196" rIns="186494" bIns="14919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lnSpc>
                    <a:spcPct val="90000"/>
                  </a:lnSpc>
                  <a:defRPr/>
                </a:pPr>
                <a:r>
                  <a:rPr lang="en-US" sz="2400" kern="0" dirty="0">
                    <a:solidFill>
                      <a:srgbClr val="0072C6"/>
                    </a:solidFill>
                    <a:latin typeface="Segoe UI Light"/>
                  </a:rPr>
                  <a:t>Outside-in monitoring</a:t>
                </a:r>
              </a:p>
            </p:txBody>
          </p:sp>
          <p:sp>
            <p:nvSpPr>
              <p:cNvPr id="79" name="TextBox 487">
                <a:extLst>
                  <a:ext uri="{FF2B5EF4-FFF2-40B4-BE49-F238E27FC236}">
                    <a16:creationId xmlns:a16="http://schemas.microsoft.com/office/drawing/2014/main" id="{1AEF8976-923A-487B-B6B0-C78EF55C0E02}"/>
                  </a:ext>
                </a:extLst>
              </p:cNvPr>
              <p:cNvSpPr txBox="1"/>
              <p:nvPr/>
            </p:nvSpPr>
            <p:spPr>
              <a:xfrm>
                <a:off x="7590294" y="1181979"/>
                <a:ext cx="3358228" cy="744573"/>
              </a:xfrm>
              <a:prstGeom prst="rect">
                <a:avLst/>
              </a:prstGeom>
              <a:noFill/>
            </p:spPr>
            <p:txBody>
              <a:bodyPr wrap="none" lIns="186494" tIns="149196" rIns="186494" bIns="14919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lnSpc>
                    <a:spcPct val="90000"/>
                  </a:lnSpc>
                  <a:defRPr/>
                </a:pPr>
                <a:r>
                  <a:rPr lang="en-US" sz="1600" kern="0" dirty="0">
                    <a:solidFill>
                      <a:srgbClr val="404040"/>
                    </a:solidFill>
                    <a:latin typeface="Segoe UI"/>
                  </a:rPr>
                  <a:t>URL pings and web tests from 16</a:t>
                </a:r>
                <a:br>
                  <a:rPr lang="en-US" sz="1600" kern="0" dirty="0">
                    <a:solidFill>
                      <a:srgbClr val="404040"/>
                    </a:solidFill>
                    <a:latin typeface="Segoe UI"/>
                  </a:rPr>
                </a:br>
                <a:r>
                  <a:rPr lang="en-US" sz="1600" kern="0" dirty="0">
                    <a:solidFill>
                      <a:srgbClr val="404040"/>
                    </a:solidFill>
                    <a:latin typeface="Segoe UI"/>
                  </a:rPr>
                  <a:t>global points of presence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5E18FA1-0DA3-438A-8C3C-675CE14D5188}"/>
                </a:ext>
              </a:extLst>
            </p:cNvPr>
            <p:cNvGrpSpPr/>
            <p:nvPr/>
          </p:nvGrpSpPr>
          <p:grpSpPr>
            <a:xfrm>
              <a:off x="7404275" y="1612334"/>
              <a:ext cx="3606736" cy="907562"/>
              <a:chOff x="7590294" y="2161552"/>
              <a:chExt cx="3606736" cy="907562"/>
            </a:xfrm>
          </p:grpSpPr>
          <p:sp>
            <p:nvSpPr>
              <p:cNvPr id="76" name="TextBox 498">
                <a:extLst>
                  <a:ext uri="{FF2B5EF4-FFF2-40B4-BE49-F238E27FC236}">
                    <a16:creationId xmlns:a16="http://schemas.microsoft.com/office/drawing/2014/main" id="{12CDEC6B-A025-449B-B4F2-F2439114AD14}"/>
                  </a:ext>
                </a:extLst>
              </p:cNvPr>
              <p:cNvSpPr txBox="1"/>
              <p:nvPr/>
            </p:nvSpPr>
            <p:spPr>
              <a:xfrm>
                <a:off x="7590294" y="2161552"/>
                <a:ext cx="3526586" cy="640416"/>
              </a:xfrm>
              <a:prstGeom prst="rect">
                <a:avLst/>
              </a:prstGeom>
              <a:noFill/>
            </p:spPr>
            <p:txBody>
              <a:bodyPr wrap="none" lIns="186494" tIns="149196" rIns="186494" bIns="14919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lnSpc>
                    <a:spcPct val="90000"/>
                  </a:lnSpc>
                </a:pPr>
                <a:r>
                  <a:rPr lang="en-US" sz="2400" kern="0" dirty="0">
                    <a:solidFill>
                      <a:srgbClr val="0072C6"/>
                    </a:solidFill>
                    <a:latin typeface="Segoe UI Light"/>
                  </a:rPr>
                  <a:t>Observed user behavior</a:t>
                </a:r>
              </a:p>
            </p:txBody>
          </p:sp>
          <p:sp>
            <p:nvSpPr>
              <p:cNvPr id="77" name="TextBox 499">
                <a:extLst>
                  <a:ext uri="{FF2B5EF4-FFF2-40B4-BE49-F238E27FC236}">
                    <a16:creationId xmlns:a16="http://schemas.microsoft.com/office/drawing/2014/main" id="{EDADE969-3ED3-465D-93F0-EEAFD741525A}"/>
                  </a:ext>
                </a:extLst>
              </p:cNvPr>
              <p:cNvSpPr txBox="1"/>
              <p:nvPr/>
            </p:nvSpPr>
            <p:spPr>
              <a:xfrm>
                <a:off x="7590294" y="2541742"/>
                <a:ext cx="3606736" cy="527372"/>
              </a:xfrm>
              <a:prstGeom prst="rect">
                <a:avLst/>
              </a:prstGeom>
              <a:noFill/>
            </p:spPr>
            <p:txBody>
              <a:bodyPr wrap="none" lIns="186494" tIns="149196" rIns="186494" bIns="14919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lnSpc>
                    <a:spcPct val="90000"/>
                  </a:lnSpc>
                </a:pPr>
                <a:r>
                  <a:rPr lang="en-US" sz="1600" kern="0" dirty="0">
                    <a:solidFill>
                      <a:srgbClr val="404040"/>
                    </a:solidFill>
                    <a:latin typeface="Segoe UI"/>
                  </a:rPr>
                  <a:t>How is the application being used?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79CDA49-31D3-4507-BAAA-8650D380E387}"/>
                </a:ext>
              </a:extLst>
            </p:cNvPr>
            <p:cNvGrpSpPr/>
            <p:nvPr/>
          </p:nvGrpSpPr>
          <p:grpSpPr>
            <a:xfrm>
              <a:off x="7404275" y="2547510"/>
              <a:ext cx="4103667" cy="1133585"/>
              <a:chOff x="7590294" y="2161552"/>
              <a:chExt cx="4103667" cy="1133585"/>
            </a:xfrm>
          </p:grpSpPr>
          <p:sp>
            <p:nvSpPr>
              <p:cNvPr id="74" name="TextBox 501">
                <a:extLst>
                  <a:ext uri="{FF2B5EF4-FFF2-40B4-BE49-F238E27FC236}">
                    <a16:creationId xmlns:a16="http://schemas.microsoft.com/office/drawing/2014/main" id="{3B4C1780-610E-4828-8178-66ED7F993172}"/>
                  </a:ext>
                </a:extLst>
              </p:cNvPr>
              <p:cNvSpPr txBox="1"/>
              <p:nvPr/>
            </p:nvSpPr>
            <p:spPr>
              <a:xfrm>
                <a:off x="7590294" y="2161552"/>
                <a:ext cx="4103667" cy="640416"/>
              </a:xfrm>
              <a:prstGeom prst="rect">
                <a:avLst/>
              </a:prstGeom>
              <a:noFill/>
            </p:spPr>
            <p:txBody>
              <a:bodyPr wrap="none" lIns="186494" tIns="149196" rIns="186494" bIns="14919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lnSpc>
                    <a:spcPct val="90000"/>
                  </a:lnSpc>
                </a:pPr>
                <a:r>
                  <a:rPr lang="en-US" sz="2400" kern="0" dirty="0">
                    <a:solidFill>
                      <a:srgbClr val="0072C6"/>
                    </a:solidFill>
                    <a:latin typeface="Segoe UI Light"/>
                  </a:rPr>
                  <a:t>Developer traces and events</a:t>
                </a:r>
              </a:p>
            </p:txBody>
          </p:sp>
          <p:sp>
            <p:nvSpPr>
              <p:cNvPr id="75" name="TextBox 502">
                <a:extLst>
                  <a:ext uri="{FF2B5EF4-FFF2-40B4-BE49-F238E27FC236}">
                    <a16:creationId xmlns:a16="http://schemas.microsoft.com/office/drawing/2014/main" id="{1907D6C4-D914-4844-8B25-99ED9EDE05F5}"/>
                  </a:ext>
                </a:extLst>
              </p:cNvPr>
              <p:cNvSpPr txBox="1"/>
              <p:nvPr/>
            </p:nvSpPr>
            <p:spPr>
              <a:xfrm>
                <a:off x="7590294" y="2541742"/>
                <a:ext cx="3843981" cy="753395"/>
              </a:xfrm>
              <a:prstGeom prst="rect">
                <a:avLst/>
              </a:prstGeom>
              <a:noFill/>
            </p:spPr>
            <p:txBody>
              <a:bodyPr wrap="none" lIns="186494" tIns="149196" rIns="186494" bIns="14919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lnSpc>
                    <a:spcPct val="90000"/>
                  </a:lnSpc>
                </a:pPr>
                <a:r>
                  <a:rPr lang="en-US" sz="1600" kern="0" dirty="0">
                    <a:solidFill>
                      <a:srgbClr val="404040"/>
                    </a:solidFill>
                    <a:latin typeface="Segoe UI"/>
                  </a:rPr>
                  <a:t>Whatever the developer would like to</a:t>
                </a:r>
                <a:br>
                  <a:rPr lang="en-US" sz="1600" kern="0" dirty="0">
                    <a:solidFill>
                      <a:srgbClr val="404040"/>
                    </a:solidFill>
                    <a:latin typeface="Segoe UI"/>
                  </a:rPr>
                </a:br>
                <a:r>
                  <a:rPr lang="en-US" sz="1600" kern="0" dirty="0">
                    <a:solidFill>
                      <a:srgbClr val="404040"/>
                    </a:solidFill>
                    <a:latin typeface="Segoe UI"/>
                  </a:rPr>
                  <a:t>send to Application Insights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F29EE9E-4384-414C-9DDC-AA2884D1794E}"/>
                </a:ext>
              </a:extLst>
            </p:cNvPr>
            <p:cNvGrpSpPr/>
            <p:nvPr/>
          </p:nvGrpSpPr>
          <p:grpSpPr>
            <a:xfrm>
              <a:off x="7404275" y="3704285"/>
              <a:ext cx="4451518" cy="1133585"/>
              <a:chOff x="7590294" y="2161552"/>
              <a:chExt cx="4451518" cy="1133585"/>
            </a:xfrm>
          </p:grpSpPr>
          <p:sp>
            <p:nvSpPr>
              <p:cNvPr id="72" name="TextBox 504">
                <a:extLst>
                  <a:ext uri="{FF2B5EF4-FFF2-40B4-BE49-F238E27FC236}">
                    <a16:creationId xmlns:a16="http://schemas.microsoft.com/office/drawing/2014/main" id="{4D300AFA-9988-4E62-98DD-CE29710B5012}"/>
                  </a:ext>
                </a:extLst>
              </p:cNvPr>
              <p:cNvSpPr txBox="1"/>
              <p:nvPr/>
            </p:nvSpPr>
            <p:spPr>
              <a:xfrm>
                <a:off x="7590294" y="2161552"/>
                <a:ext cx="4406634" cy="640416"/>
              </a:xfrm>
              <a:prstGeom prst="rect">
                <a:avLst/>
              </a:prstGeom>
              <a:noFill/>
            </p:spPr>
            <p:txBody>
              <a:bodyPr wrap="none" lIns="186494" tIns="149196" rIns="186494" bIns="14919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lnSpc>
                    <a:spcPct val="90000"/>
                  </a:lnSpc>
                </a:pPr>
                <a:r>
                  <a:rPr lang="en-US" sz="2400" kern="0" dirty="0">
                    <a:solidFill>
                      <a:srgbClr val="0072C6"/>
                    </a:solidFill>
                    <a:latin typeface="Segoe UI Light"/>
                  </a:rPr>
                  <a:t>Observed application behavior</a:t>
                </a:r>
              </a:p>
            </p:txBody>
          </p:sp>
          <p:sp>
            <p:nvSpPr>
              <p:cNvPr id="73" name="TextBox 505">
                <a:extLst>
                  <a:ext uri="{FF2B5EF4-FFF2-40B4-BE49-F238E27FC236}">
                    <a16:creationId xmlns:a16="http://schemas.microsoft.com/office/drawing/2014/main" id="{E312A26D-4A89-49CE-991F-13A89549E225}"/>
                  </a:ext>
                </a:extLst>
              </p:cNvPr>
              <p:cNvSpPr txBox="1"/>
              <p:nvPr/>
            </p:nvSpPr>
            <p:spPr>
              <a:xfrm>
                <a:off x="7590294" y="2541742"/>
                <a:ext cx="4451518" cy="753395"/>
              </a:xfrm>
              <a:prstGeom prst="rect">
                <a:avLst/>
              </a:prstGeom>
              <a:noFill/>
            </p:spPr>
            <p:txBody>
              <a:bodyPr wrap="none" lIns="186494" tIns="149196" rIns="186494" bIns="14919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lnSpc>
                    <a:spcPct val="90000"/>
                  </a:lnSpc>
                </a:pPr>
                <a:r>
                  <a:rPr lang="en-US" sz="1600" kern="0" dirty="0">
                    <a:solidFill>
                      <a:srgbClr val="404040"/>
                    </a:solidFill>
                    <a:latin typeface="Segoe UI"/>
                  </a:rPr>
                  <a:t>No coding required – service dependencies,</a:t>
                </a:r>
                <a:br>
                  <a:rPr lang="en-US" sz="1600" kern="0" dirty="0">
                    <a:solidFill>
                      <a:srgbClr val="404040"/>
                    </a:solidFill>
                    <a:latin typeface="Segoe UI"/>
                  </a:rPr>
                </a:br>
                <a:r>
                  <a:rPr lang="en-US" sz="1600" kern="0" dirty="0">
                    <a:solidFill>
                      <a:srgbClr val="404040"/>
                    </a:solidFill>
                    <a:latin typeface="Segoe UI"/>
                  </a:rPr>
                  <a:t>queries, response time, exceptions, logs, etc.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488D156-B75D-4D5D-81D8-489125A789C3}"/>
                </a:ext>
              </a:extLst>
            </p:cNvPr>
            <p:cNvGrpSpPr/>
            <p:nvPr/>
          </p:nvGrpSpPr>
          <p:grpSpPr>
            <a:xfrm>
              <a:off x="7394750" y="4803908"/>
              <a:ext cx="3887261" cy="907562"/>
              <a:chOff x="7590294" y="2161552"/>
              <a:chExt cx="3887261" cy="907562"/>
            </a:xfrm>
          </p:grpSpPr>
          <p:sp>
            <p:nvSpPr>
              <p:cNvPr id="70" name="TextBox 507">
                <a:extLst>
                  <a:ext uri="{FF2B5EF4-FFF2-40B4-BE49-F238E27FC236}">
                    <a16:creationId xmlns:a16="http://schemas.microsoft.com/office/drawing/2014/main" id="{BC3406FE-7C01-4795-B0FA-AEAA446032F6}"/>
                  </a:ext>
                </a:extLst>
              </p:cNvPr>
              <p:cNvSpPr txBox="1"/>
              <p:nvPr/>
            </p:nvSpPr>
            <p:spPr>
              <a:xfrm>
                <a:off x="7590294" y="2161552"/>
                <a:ext cx="3887261" cy="640416"/>
              </a:xfrm>
              <a:prstGeom prst="rect">
                <a:avLst/>
              </a:prstGeom>
              <a:noFill/>
            </p:spPr>
            <p:txBody>
              <a:bodyPr wrap="none" lIns="186494" tIns="149196" rIns="186494" bIns="14919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lnSpc>
                    <a:spcPct val="90000"/>
                  </a:lnSpc>
                </a:pPr>
                <a:r>
                  <a:rPr lang="en-US" sz="2400" kern="0" dirty="0">
                    <a:solidFill>
                      <a:srgbClr val="0072C6"/>
                    </a:solidFill>
                    <a:latin typeface="Segoe UI Light"/>
                  </a:rPr>
                  <a:t>Infrastructure performance</a:t>
                </a:r>
              </a:p>
            </p:txBody>
          </p:sp>
          <p:sp>
            <p:nvSpPr>
              <p:cNvPr id="71" name="TextBox 508">
                <a:extLst>
                  <a:ext uri="{FF2B5EF4-FFF2-40B4-BE49-F238E27FC236}">
                    <a16:creationId xmlns:a16="http://schemas.microsoft.com/office/drawing/2014/main" id="{277DB150-8DF4-4BE1-B0D1-323F448B5182}"/>
                  </a:ext>
                </a:extLst>
              </p:cNvPr>
              <p:cNvSpPr txBox="1"/>
              <p:nvPr/>
            </p:nvSpPr>
            <p:spPr>
              <a:xfrm>
                <a:off x="7590294" y="2541742"/>
                <a:ext cx="3122630" cy="527372"/>
              </a:xfrm>
              <a:prstGeom prst="rect">
                <a:avLst/>
              </a:prstGeom>
              <a:noFill/>
            </p:spPr>
            <p:txBody>
              <a:bodyPr wrap="none" lIns="186494" tIns="149196" rIns="186494" bIns="14919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63">
                  <a:lnSpc>
                    <a:spcPct val="90000"/>
                  </a:lnSpc>
                </a:pPr>
                <a:r>
                  <a:rPr lang="en-US" sz="1600" kern="0" dirty="0">
                    <a:solidFill>
                      <a:srgbClr val="404040"/>
                    </a:solidFill>
                    <a:latin typeface="Segoe UI"/>
                  </a:rPr>
                  <a:t>System performance counters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974250-19C0-4AF1-8AF6-F2F0DBD6D3BB}"/>
              </a:ext>
            </a:extLst>
          </p:cNvPr>
          <p:cNvGrpSpPr/>
          <p:nvPr/>
        </p:nvGrpSpPr>
        <p:grpSpPr>
          <a:xfrm>
            <a:off x="486799" y="1550174"/>
            <a:ext cx="2775781" cy="4743298"/>
            <a:chOff x="476448" y="1519013"/>
            <a:chExt cx="2775781" cy="474397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D793222-6049-4CBC-8795-4E65E97389BE}"/>
                </a:ext>
              </a:extLst>
            </p:cNvPr>
            <p:cNvCxnSpPr/>
            <p:nvPr/>
          </p:nvCxnSpPr>
          <p:spPr>
            <a:xfrm>
              <a:off x="2397606" y="4815585"/>
              <a:ext cx="0" cy="667640"/>
            </a:xfrm>
            <a:prstGeom prst="line">
              <a:avLst/>
            </a:prstGeom>
            <a:ln w="12700">
              <a:solidFill>
                <a:schemeClr val="bg2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70A36BB-51E2-4DFA-8612-9BD7C416E10E}"/>
                </a:ext>
              </a:extLst>
            </p:cNvPr>
            <p:cNvCxnSpPr/>
            <p:nvPr/>
          </p:nvCxnSpPr>
          <p:spPr>
            <a:xfrm>
              <a:off x="2486506" y="4145660"/>
              <a:ext cx="0" cy="667640"/>
            </a:xfrm>
            <a:prstGeom prst="line">
              <a:avLst/>
            </a:prstGeom>
            <a:ln w="12700">
              <a:solidFill>
                <a:schemeClr val="bg2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0842896-0E3F-4476-A10B-B1B821D3E153}"/>
                </a:ext>
              </a:extLst>
            </p:cNvPr>
            <p:cNvCxnSpPr/>
            <p:nvPr/>
          </p:nvCxnSpPr>
          <p:spPr>
            <a:xfrm>
              <a:off x="1241276" y="4145660"/>
              <a:ext cx="0" cy="1113939"/>
            </a:xfrm>
            <a:prstGeom prst="line">
              <a:avLst/>
            </a:prstGeom>
            <a:ln w="12700">
              <a:solidFill>
                <a:schemeClr val="bg2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ight Arrow 648">
              <a:extLst>
                <a:ext uri="{FF2B5EF4-FFF2-40B4-BE49-F238E27FC236}">
                  <a16:creationId xmlns:a16="http://schemas.microsoft.com/office/drawing/2014/main" id="{8422D0AF-8A98-47F0-B2E2-334997EACCC1}"/>
                </a:ext>
              </a:extLst>
            </p:cNvPr>
            <p:cNvSpPr/>
            <p:nvPr/>
          </p:nvSpPr>
          <p:spPr bwMode="auto">
            <a:xfrm>
              <a:off x="1266906" y="3320791"/>
              <a:ext cx="793996" cy="457252"/>
            </a:xfrm>
            <a:prstGeom prst="rightArrow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9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87669B8-8631-40B9-9021-9A1CA194EC03}"/>
                </a:ext>
              </a:extLst>
            </p:cNvPr>
            <p:cNvGrpSpPr/>
            <p:nvPr/>
          </p:nvGrpSpPr>
          <p:grpSpPr>
            <a:xfrm>
              <a:off x="476448" y="1519013"/>
              <a:ext cx="2775781" cy="1071319"/>
              <a:chOff x="367590" y="2017942"/>
              <a:chExt cx="2775781" cy="1071319"/>
            </a:xfrm>
          </p:grpSpPr>
          <p:pic>
            <p:nvPicPr>
              <p:cNvPr id="56" name="Picture 55" descr="people.png">
                <a:extLst>
                  <a:ext uri="{FF2B5EF4-FFF2-40B4-BE49-F238E27FC236}">
                    <a16:creationId xmlns:a16="http://schemas.microsoft.com/office/drawing/2014/main" id="{F2622B51-E6CA-4BB5-A61A-075432A83E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590" y="2017942"/>
                <a:ext cx="798391" cy="616938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3C4751E3-C32D-4C5F-BE25-F4CE12063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7200"/>
                        </a14:imgEffect>
                        <a14:imgEffect>
                          <a14:brightnessContrast bright="20000" contras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52144" y="2626016"/>
                <a:ext cx="424586" cy="353398"/>
              </a:xfrm>
              <a:prstGeom prst="rect">
                <a:avLst/>
              </a:prstGeom>
            </p:spPr>
          </p:pic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3093E723-DC17-4CF8-848F-491180D23562}"/>
                  </a:ext>
                </a:extLst>
              </p:cNvPr>
              <p:cNvGrpSpPr/>
              <p:nvPr/>
            </p:nvGrpSpPr>
            <p:grpSpPr>
              <a:xfrm>
                <a:off x="1118303" y="2633636"/>
                <a:ext cx="1824166" cy="455625"/>
                <a:chOff x="336253" y="5273196"/>
                <a:chExt cx="1824166" cy="455625"/>
              </a:xfrm>
            </p:grpSpPr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F230706F-71D9-4855-AC0E-18EC36D87A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6253" y="5273196"/>
                  <a:ext cx="591185" cy="335005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64811EF8-594B-4F89-B80B-B97C652CBA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1645731" y="5273196"/>
                  <a:ext cx="514688" cy="455625"/>
                </a:xfrm>
                <a:prstGeom prst="rect">
                  <a:avLst/>
                </a:prstGeom>
              </p:spPr>
            </p:pic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B2786FF0-29BA-4AC7-9801-A07DEFE0A0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2531" y="5273196"/>
                  <a:ext cx="488108" cy="302162"/>
                </a:xfrm>
                <a:prstGeom prst="rect">
                  <a:avLst/>
                </a:prstGeom>
              </p:spPr>
            </p:pic>
          </p:grpSp>
          <p:pic>
            <p:nvPicPr>
              <p:cNvPr id="59" name="Picture 58" descr="people.png">
                <a:extLst>
                  <a:ext uri="{FF2B5EF4-FFF2-40B4-BE49-F238E27FC236}">
                    <a16:creationId xmlns:a16="http://schemas.microsoft.com/office/drawing/2014/main" id="{CF327E9D-EF03-4144-8746-5B5DD3144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720" y="2017942"/>
                <a:ext cx="798391" cy="616938"/>
              </a:xfrm>
              <a:prstGeom prst="rect">
                <a:avLst/>
              </a:prstGeom>
            </p:spPr>
          </p:pic>
          <p:pic>
            <p:nvPicPr>
              <p:cNvPr id="60" name="Picture 59" descr="people.png">
                <a:extLst>
                  <a:ext uri="{FF2B5EF4-FFF2-40B4-BE49-F238E27FC236}">
                    <a16:creationId xmlns:a16="http://schemas.microsoft.com/office/drawing/2014/main" id="{07EDA9B7-9D31-400D-B6B1-614BE35C5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5850" y="2017942"/>
                <a:ext cx="798391" cy="616938"/>
              </a:xfrm>
              <a:prstGeom prst="rect">
                <a:avLst/>
              </a:prstGeom>
            </p:spPr>
          </p:pic>
          <p:pic>
            <p:nvPicPr>
              <p:cNvPr id="61" name="Picture 60" descr="people.png">
                <a:extLst>
                  <a:ext uri="{FF2B5EF4-FFF2-40B4-BE49-F238E27FC236}">
                    <a16:creationId xmlns:a16="http://schemas.microsoft.com/office/drawing/2014/main" id="{41F9DFBD-C0F0-49F1-B8E6-5C908EBFC0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4980" y="2017942"/>
                <a:ext cx="798391" cy="616938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E3A977D-0FB8-4F27-A5DA-FAE47DA35E72}"/>
                </a:ext>
              </a:extLst>
            </p:cNvPr>
            <p:cNvGrpSpPr/>
            <p:nvPr/>
          </p:nvGrpSpPr>
          <p:grpSpPr>
            <a:xfrm>
              <a:off x="623494" y="4243960"/>
              <a:ext cx="2459456" cy="750294"/>
              <a:chOff x="661002" y="4082035"/>
              <a:chExt cx="2459456" cy="750294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3898E447-E657-424C-A2F4-A37404B77F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002" y="4082035"/>
                <a:ext cx="1213332" cy="750294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C2A34E0F-4464-403E-8C96-CFAE2719C8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07126" y="4082035"/>
                <a:ext cx="1213332" cy="750294"/>
              </a:xfrm>
              <a:prstGeom prst="rect">
                <a:avLst/>
              </a:prstGeom>
            </p:spPr>
          </p:pic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3525E17-B18C-4BC9-BE8B-B63F0CD4A4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67734"/>
            <a:stretch/>
          </p:blipFill>
          <p:spPr>
            <a:xfrm>
              <a:off x="797071" y="3085633"/>
              <a:ext cx="483988" cy="927568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0FE80BB-B921-4F94-BD64-2A40CE6AFB52}"/>
                </a:ext>
              </a:extLst>
            </p:cNvPr>
            <p:cNvGrpSpPr/>
            <p:nvPr/>
          </p:nvGrpSpPr>
          <p:grpSpPr>
            <a:xfrm>
              <a:off x="2118273" y="3231917"/>
              <a:ext cx="439738" cy="635000"/>
              <a:chOff x="2047875" y="3259138"/>
              <a:chExt cx="439738" cy="635000"/>
            </a:xfrm>
          </p:grpSpPr>
          <p:sp>
            <p:nvSpPr>
              <p:cNvPr id="48" name="AutoShape 3">
                <a:extLst>
                  <a:ext uri="{FF2B5EF4-FFF2-40B4-BE49-F238E27FC236}">
                    <a16:creationId xmlns:a16="http://schemas.microsoft.com/office/drawing/2014/main" id="{C0E63046-86BF-4E00-B26F-DDF3A230587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047875" y="3259138"/>
                <a:ext cx="439738" cy="635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/>
                <a:endParaRPr lang="en-US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9" name="Freeform 5">
                <a:extLst>
                  <a:ext uri="{FF2B5EF4-FFF2-40B4-BE49-F238E27FC236}">
                    <a16:creationId xmlns:a16="http://schemas.microsoft.com/office/drawing/2014/main" id="{38CEDF13-F907-43CA-BAD6-D9816F6600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47875" y="3259138"/>
                <a:ext cx="439738" cy="633413"/>
              </a:xfrm>
              <a:custGeom>
                <a:avLst/>
                <a:gdLst>
                  <a:gd name="T0" fmla="*/ 213 w 426"/>
                  <a:gd name="T1" fmla="*/ 0 h 617"/>
                  <a:gd name="T2" fmla="*/ 0 w 426"/>
                  <a:gd name="T3" fmla="*/ 124 h 617"/>
                  <a:gd name="T4" fmla="*/ 0 w 426"/>
                  <a:gd name="T5" fmla="*/ 479 h 617"/>
                  <a:gd name="T6" fmla="*/ 213 w 426"/>
                  <a:gd name="T7" fmla="*/ 617 h 617"/>
                  <a:gd name="T8" fmla="*/ 426 w 426"/>
                  <a:gd name="T9" fmla="*/ 482 h 617"/>
                  <a:gd name="T10" fmla="*/ 426 w 426"/>
                  <a:gd name="T11" fmla="*/ 127 h 617"/>
                  <a:gd name="T12" fmla="*/ 213 w 426"/>
                  <a:gd name="T13" fmla="*/ 0 h 617"/>
                  <a:gd name="T14" fmla="*/ 213 w 426"/>
                  <a:gd name="T15" fmla="*/ 25 h 617"/>
                  <a:gd name="T16" fmla="*/ 389 w 426"/>
                  <a:gd name="T17" fmla="*/ 112 h 617"/>
                  <a:gd name="T18" fmla="*/ 213 w 426"/>
                  <a:gd name="T19" fmla="*/ 199 h 617"/>
                  <a:gd name="T20" fmla="*/ 37 w 426"/>
                  <a:gd name="T21" fmla="*/ 112 h 617"/>
                  <a:gd name="T22" fmla="*/ 213 w 426"/>
                  <a:gd name="T23" fmla="*/ 25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6" h="617">
                    <a:moveTo>
                      <a:pt x="213" y="0"/>
                    </a:moveTo>
                    <a:cubicBezTo>
                      <a:pt x="96" y="0"/>
                      <a:pt x="0" y="52"/>
                      <a:pt x="0" y="124"/>
                    </a:cubicBezTo>
                    <a:cubicBezTo>
                      <a:pt x="0" y="129"/>
                      <a:pt x="0" y="474"/>
                      <a:pt x="0" y="479"/>
                    </a:cubicBezTo>
                    <a:cubicBezTo>
                      <a:pt x="0" y="550"/>
                      <a:pt x="96" y="617"/>
                      <a:pt x="213" y="617"/>
                    </a:cubicBezTo>
                    <a:cubicBezTo>
                      <a:pt x="331" y="617"/>
                      <a:pt x="426" y="553"/>
                      <a:pt x="426" y="482"/>
                    </a:cubicBezTo>
                    <a:cubicBezTo>
                      <a:pt x="426" y="477"/>
                      <a:pt x="426" y="132"/>
                      <a:pt x="426" y="127"/>
                    </a:cubicBezTo>
                    <a:cubicBezTo>
                      <a:pt x="426" y="56"/>
                      <a:pt x="331" y="0"/>
                      <a:pt x="213" y="0"/>
                    </a:cubicBezTo>
                    <a:close/>
                    <a:moveTo>
                      <a:pt x="213" y="25"/>
                    </a:moveTo>
                    <a:cubicBezTo>
                      <a:pt x="310" y="25"/>
                      <a:pt x="389" y="64"/>
                      <a:pt x="389" y="112"/>
                    </a:cubicBezTo>
                    <a:cubicBezTo>
                      <a:pt x="389" y="160"/>
                      <a:pt x="310" y="199"/>
                      <a:pt x="213" y="199"/>
                    </a:cubicBezTo>
                    <a:cubicBezTo>
                      <a:pt x="116" y="199"/>
                      <a:pt x="37" y="160"/>
                      <a:pt x="37" y="112"/>
                    </a:cubicBezTo>
                    <a:cubicBezTo>
                      <a:pt x="37" y="64"/>
                      <a:pt x="116" y="25"/>
                      <a:pt x="213" y="25"/>
                    </a:cubicBezTo>
                    <a:close/>
                  </a:path>
                </a:pathLst>
              </a:custGeom>
              <a:solidFill>
                <a:srgbClr val="CDCC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/>
                <a:endParaRPr lang="en-US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50" name="Freeform 6">
                <a:extLst>
                  <a:ext uri="{FF2B5EF4-FFF2-40B4-BE49-F238E27FC236}">
                    <a16:creationId xmlns:a16="http://schemas.microsoft.com/office/drawing/2014/main" id="{6F5A29E7-D5E6-4C5D-A935-FB77B9B5C4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47875" y="3259138"/>
                <a:ext cx="439738" cy="633413"/>
              </a:xfrm>
              <a:custGeom>
                <a:avLst/>
                <a:gdLst>
                  <a:gd name="T0" fmla="*/ 213 w 426"/>
                  <a:gd name="T1" fmla="*/ 0 h 617"/>
                  <a:gd name="T2" fmla="*/ 0 w 426"/>
                  <a:gd name="T3" fmla="*/ 124 h 617"/>
                  <a:gd name="T4" fmla="*/ 0 w 426"/>
                  <a:gd name="T5" fmla="*/ 479 h 617"/>
                  <a:gd name="T6" fmla="*/ 213 w 426"/>
                  <a:gd name="T7" fmla="*/ 617 h 617"/>
                  <a:gd name="T8" fmla="*/ 426 w 426"/>
                  <a:gd name="T9" fmla="*/ 482 h 617"/>
                  <a:gd name="T10" fmla="*/ 426 w 426"/>
                  <a:gd name="T11" fmla="*/ 127 h 617"/>
                  <a:gd name="T12" fmla="*/ 213 w 426"/>
                  <a:gd name="T13" fmla="*/ 0 h 617"/>
                  <a:gd name="T14" fmla="*/ 213 w 426"/>
                  <a:gd name="T15" fmla="*/ 25 h 617"/>
                  <a:gd name="T16" fmla="*/ 389 w 426"/>
                  <a:gd name="T17" fmla="*/ 112 h 617"/>
                  <a:gd name="T18" fmla="*/ 213 w 426"/>
                  <a:gd name="T19" fmla="*/ 199 h 617"/>
                  <a:gd name="T20" fmla="*/ 37 w 426"/>
                  <a:gd name="T21" fmla="*/ 112 h 617"/>
                  <a:gd name="T22" fmla="*/ 213 w 426"/>
                  <a:gd name="T23" fmla="*/ 25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6" h="617">
                    <a:moveTo>
                      <a:pt x="213" y="0"/>
                    </a:moveTo>
                    <a:cubicBezTo>
                      <a:pt x="96" y="0"/>
                      <a:pt x="0" y="52"/>
                      <a:pt x="0" y="124"/>
                    </a:cubicBezTo>
                    <a:cubicBezTo>
                      <a:pt x="0" y="129"/>
                      <a:pt x="0" y="474"/>
                      <a:pt x="0" y="479"/>
                    </a:cubicBezTo>
                    <a:cubicBezTo>
                      <a:pt x="0" y="550"/>
                      <a:pt x="96" y="617"/>
                      <a:pt x="213" y="617"/>
                    </a:cubicBezTo>
                    <a:cubicBezTo>
                      <a:pt x="331" y="617"/>
                      <a:pt x="426" y="553"/>
                      <a:pt x="426" y="482"/>
                    </a:cubicBezTo>
                    <a:cubicBezTo>
                      <a:pt x="426" y="477"/>
                      <a:pt x="426" y="132"/>
                      <a:pt x="426" y="127"/>
                    </a:cubicBezTo>
                    <a:cubicBezTo>
                      <a:pt x="426" y="56"/>
                      <a:pt x="331" y="0"/>
                      <a:pt x="213" y="0"/>
                    </a:cubicBezTo>
                    <a:close/>
                    <a:moveTo>
                      <a:pt x="213" y="25"/>
                    </a:moveTo>
                    <a:cubicBezTo>
                      <a:pt x="310" y="25"/>
                      <a:pt x="389" y="64"/>
                      <a:pt x="389" y="112"/>
                    </a:cubicBezTo>
                    <a:cubicBezTo>
                      <a:pt x="389" y="160"/>
                      <a:pt x="310" y="199"/>
                      <a:pt x="213" y="199"/>
                    </a:cubicBezTo>
                    <a:cubicBezTo>
                      <a:pt x="116" y="199"/>
                      <a:pt x="37" y="160"/>
                      <a:pt x="37" y="112"/>
                    </a:cubicBezTo>
                    <a:cubicBezTo>
                      <a:pt x="37" y="64"/>
                      <a:pt x="116" y="25"/>
                      <a:pt x="213" y="25"/>
                    </a:cubicBezTo>
                    <a:close/>
                  </a:path>
                </a:pathLst>
              </a:custGeom>
              <a:solidFill>
                <a:srgbClr val="CDCC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/>
                <a:endParaRPr lang="en-US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87DBB5B-6AA3-4518-8230-07A3FC108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050" y="3259138"/>
                <a:ext cx="433388" cy="246063"/>
              </a:xfrm>
              <a:prstGeom prst="ellipse">
                <a:avLst/>
              </a:pr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/>
                <a:endParaRPr lang="en-US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52" name="Freeform 8">
                <a:extLst>
                  <a:ext uri="{FF2B5EF4-FFF2-40B4-BE49-F238E27FC236}">
                    <a16:creationId xmlns:a16="http://schemas.microsoft.com/office/drawing/2014/main" id="{B8C9D91D-08C7-455A-93DE-CFB72ACF7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975" y="3284538"/>
                <a:ext cx="363538" cy="114300"/>
              </a:xfrm>
              <a:custGeom>
                <a:avLst/>
                <a:gdLst>
                  <a:gd name="T0" fmla="*/ 176 w 352"/>
                  <a:gd name="T1" fmla="*/ 48 h 111"/>
                  <a:gd name="T2" fmla="*/ 345 w 352"/>
                  <a:gd name="T3" fmla="*/ 111 h 111"/>
                  <a:gd name="T4" fmla="*/ 352 w 352"/>
                  <a:gd name="T5" fmla="*/ 87 h 111"/>
                  <a:gd name="T6" fmla="*/ 176 w 352"/>
                  <a:gd name="T7" fmla="*/ 0 h 111"/>
                  <a:gd name="T8" fmla="*/ 0 w 352"/>
                  <a:gd name="T9" fmla="*/ 87 h 111"/>
                  <a:gd name="T10" fmla="*/ 7 w 352"/>
                  <a:gd name="T11" fmla="*/ 111 h 111"/>
                  <a:gd name="T12" fmla="*/ 176 w 352"/>
                  <a:gd name="T13" fmla="*/ 48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2" h="111">
                    <a:moveTo>
                      <a:pt x="176" y="48"/>
                    </a:moveTo>
                    <a:cubicBezTo>
                      <a:pt x="256" y="48"/>
                      <a:pt x="324" y="75"/>
                      <a:pt x="345" y="111"/>
                    </a:cubicBezTo>
                    <a:cubicBezTo>
                      <a:pt x="349" y="104"/>
                      <a:pt x="352" y="96"/>
                      <a:pt x="352" y="87"/>
                    </a:cubicBezTo>
                    <a:cubicBezTo>
                      <a:pt x="352" y="39"/>
                      <a:pt x="273" y="0"/>
                      <a:pt x="176" y="0"/>
                    </a:cubicBezTo>
                    <a:cubicBezTo>
                      <a:pt x="79" y="0"/>
                      <a:pt x="0" y="39"/>
                      <a:pt x="0" y="87"/>
                    </a:cubicBezTo>
                    <a:cubicBezTo>
                      <a:pt x="0" y="96"/>
                      <a:pt x="3" y="104"/>
                      <a:pt x="7" y="111"/>
                    </a:cubicBezTo>
                    <a:cubicBezTo>
                      <a:pt x="28" y="75"/>
                      <a:pt x="96" y="48"/>
                      <a:pt x="176" y="48"/>
                    </a:cubicBezTo>
                    <a:close/>
                  </a:path>
                </a:pathLst>
              </a:custGeom>
              <a:solidFill>
                <a:srgbClr val="39B5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/>
                <a:endParaRPr lang="en-US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53" name="Freeform 9">
                <a:extLst>
                  <a:ext uri="{FF2B5EF4-FFF2-40B4-BE49-F238E27FC236}">
                    <a16:creationId xmlns:a16="http://schemas.microsoft.com/office/drawing/2014/main" id="{47002F3B-11B3-4E9F-AD81-1189FEAB1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3913" y="3333751"/>
                <a:ext cx="347663" cy="130175"/>
              </a:xfrm>
              <a:custGeom>
                <a:avLst/>
                <a:gdLst>
                  <a:gd name="T0" fmla="*/ 169 w 338"/>
                  <a:gd name="T1" fmla="*/ 126 h 126"/>
                  <a:gd name="T2" fmla="*/ 338 w 338"/>
                  <a:gd name="T3" fmla="*/ 63 h 126"/>
                  <a:gd name="T4" fmla="*/ 169 w 338"/>
                  <a:gd name="T5" fmla="*/ 0 h 126"/>
                  <a:gd name="T6" fmla="*/ 0 w 338"/>
                  <a:gd name="T7" fmla="*/ 63 h 126"/>
                  <a:gd name="T8" fmla="*/ 169 w 338"/>
                  <a:gd name="T9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26">
                    <a:moveTo>
                      <a:pt x="169" y="126"/>
                    </a:moveTo>
                    <a:cubicBezTo>
                      <a:pt x="249" y="126"/>
                      <a:pt x="317" y="100"/>
                      <a:pt x="338" y="63"/>
                    </a:cubicBezTo>
                    <a:cubicBezTo>
                      <a:pt x="317" y="27"/>
                      <a:pt x="249" y="0"/>
                      <a:pt x="169" y="0"/>
                    </a:cubicBezTo>
                    <a:cubicBezTo>
                      <a:pt x="89" y="0"/>
                      <a:pt x="21" y="27"/>
                      <a:pt x="0" y="63"/>
                    </a:cubicBezTo>
                    <a:cubicBezTo>
                      <a:pt x="21" y="100"/>
                      <a:pt x="89" y="126"/>
                      <a:pt x="169" y="126"/>
                    </a:cubicBezTo>
                    <a:close/>
                  </a:path>
                </a:pathLst>
              </a:custGeom>
              <a:solidFill>
                <a:srgbClr val="8DC6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/>
                <a:endParaRPr lang="en-US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  <p:cxnSp>
          <p:nvCxnSpPr>
            <p:cNvPr id="37" name="Elbow Connector 628">
              <a:extLst>
                <a:ext uri="{FF2B5EF4-FFF2-40B4-BE49-F238E27FC236}">
                  <a16:creationId xmlns:a16="http://schemas.microsoft.com/office/drawing/2014/main" id="{3A4BAE5D-63CA-4E5A-9D0A-3D525C67C2F5}"/>
                </a:ext>
              </a:extLst>
            </p:cNvPr>
            <p:cNvCxnSpPr>
              <a:stCxn id="35" idx="0"/>
              <a:endCxn id="62" idx="2"/>
            </p:cNvCxnSpPr>
            <p:nvPr/>
          </p:nvCxnSpPr>
          <p:spPr>
            <a:xfrm rot="5400000" flipH="1" flipV="1">
              <a:off x="972949" y="2535829"/>
              <a:ext cx="615921" cy="483689"/>
            </a:xfrm>
            <a:prstGeom prst="bentConnector3">
              <a:avLst>
                <a:gd name="adj1" fmla="val 54330"/>
              </a:avLst>
            </a:prstGeom>
            <a:ln w="12700">
              <a:solidFill>
                <a:schemeClr val="bg2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630">
              <a:extLst>
                <a:ext uri="{FF2B5EF4-FFF2-40B4-BE49-F238E27FC236}">
                  <a16:creationId xmlns:a16="http://schemas.microsoft.com/office/drawing/2014/main" id="{F649F3AC-FF77-4229-9449-996E363DE0C0}"/>
                </a:ext>
              </a:extLst>
            </p:cNvPr>
            <p:cNvCxnSpPr>
              <a:stCxn id="57" idx="2"/>
            </p:cNvCxnSpPr>
            <p:nvPr/>
          </p:nvCxnSpPr>
          <p:spPr>
            <a:xfrm rot="16200000" flipH="1">
              <a:off x="793190" y="2560590"/>
              <a:ext cx="325981" cy="165770"/>
            </a:xfrm>
            <a:prstGeom prst="bentConnector3">
              <a:avLst/>
            </a:prstGeom>
            <a:ln w="12700">
              <a:solidFill>
                <a:schemeClr val="bg2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F93E24-0500-4668-BC23-60C161C68903}"/>
                </a:ext>
              </a:extLst>
            </p:cNvPr>
            <p:cNvCxnSpPr/>
            <p:nvPr/>
          </p:nvCxnSpPr>
          <p:spPr>
            <a:xfrm flipV="1">
              <a:off x="1522753" y="2737787"/>
              <a:ext cx="1271230" cy="8369"/>
            </a:xfrm>
            <a:prstGeom prst="line">
              <a:avLst/>
            </a:prstGeom>
            <a:ln w="12700">
              <a:solidFill>
                <a:schemeClr val="bg2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38255B-1C1A-4D29-9043-BE9114EF02F8}"/>
                </a:ext>
              </a:extLst>
            </p:cNvPr>
            <p:cNvCxnSpPr/>
            <p:nvPr/>
          </p:nvCxnSpPr>
          <p:spPr>
            <a:xfrm flipV="1">
              <a:off x="2793983" y="2595526"/>
              <a:ext cx="0" cy="147455"/>
            </a:xfrm>
            <a:prstGeom prst="line">
              <a:avLst/>
            </a:prstGeom>
            <a:ln w="12700">
              <a:solidFill>
                <a:schemeClr val="bg2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5D6B77F-CCA3-41C3-B289-70096306A3D0}"/>
                </a:ext>
              </a:extLst>
            </p:cNvPr>
            <p:cNvCxnSpPr>
              <a:endCxn id="64" idx="2"/>
            </p:cNvCxnSpPr>
            <p:nvPr/>
          </p:nvCxnSpPr>
          <p:spPr>
            <a:xfrm flipV="1">
              <a:off x="2177493" y="2436869"/>
              <a:ext cx="0" cy="300918"/>
            </a:xfrm>
            <a:prstGeom prst="line">
              <a:avLst/>
            </a:prstGeom>
            <a:ln w="12700">
              <a:solidFill>
                <a:schemeClr val="bg2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651">
              <a:extLst>
                <a:ext uri="{FF2B5EF4-FFF2-40B4-BE49-F238E27FC236}">
                  <a16:creationId xmlns:a16="http://schemas.microsoft.com/office/drawing/2014/main" id="{4C75D830-804C-41F0-9071-168506CE173D}"/>
                </a:ext>
              </a:extLst>
            </p:cNvPr>
            <p:cNvCxnSpPr>
              <a:stCxn id="35" idx="2"/>
            </p:cNvCxnSpPr>
            <p:nvPr/>
          </p:nvCxnSpPr>
          <p:spPr>
            <a:xfrm rot="16200000" flipH="1">
              <a:off x="1891214" y="3161051"/>
              <a:ext cx="131290" cy="1835589"/>
            </a:xfrm>
            <a:prstGeom prst="bentConnector2">
              <a:avLst/>
            </a:prstGeom>
            <a:ln w="12700">
              <a:solidFill>
                <a:schemeClr val="bg2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351AB96-E174-4A21-BF02-46FE8A5FEEF7}"/>
                </a:ext>
              </a:extLst>
            </p:cNvPr>
            <p:cNvCxnSpPr/>
            <p:nvPr/>
          </p:nvCxnSpPr>
          <p:spPr>
            <a:xfrm>
              <a:off x="1615440" y="4145660"/>
              <a:ext cx="0" cy="96398"/>
            </a:xfrm>
            <a:prstGeom prst="line">
              <a:avLst/>
            </a:prstGeom>
            <a:ln w="12700">
              <a:solidFill>
                <a:schemeClr val="bg2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9963C6C-5D2A-46B2-B2D2-BAD146A93FF1}"/>
                </a:ext>
              </a:extLst>
            </p:cNvPr>
            <p:cNvCxnSpPr/>
            <p:nvPr/>
          </p:nvCxnSpPr>
          <p:spPr>
            <a:xfrm>
              <a:off x="2065020" y="4145660"/>
              <a:ext cx="0" cy="96398"/>
            </a:xfrm>
            <a:prstGeom prst="line">
              <a:avLst/>
            </a:prstGeom>
            <a:ln w="12700">
              <a:solidFill>
                <a:schemeClr val="bg2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462561B-278C-4EA0-9376-EA46465F1353}"/>
                </a:ext>
              </a:extLst>
            </p:cNvPr>
            <p:cNvCxnSpPr/>
            <p:nvPr/>
          </p:nvCxnSpPr>
          <p:spPr>
            <a:xfrm>
              <a:off x="2872274" y="4145660"/>
              <a:ext cx="0" cy="96398"/>
            </a:xfrm>
            <a:prstGeom prst="line">
              <a:avLst/>
            </a:prstGeom>
            <a:ln w="12700">
              <a:solidFill>
                <a:schemeClr val="bg2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8EFA420-4F3A-4C09-8341-195D7AD4FCAD}"/>
                </a:ext>
              </a:extLst>
            </p:cNvPr>
            <p:cNvCxnSpPr/>
            <p:nvPr/>
          </p:nvCxnSpPr>
          <p:spPr>
            <a:xfrm flipH="1">
              <a:off x="1851638" y="4143379"/>
              <a:ext cx="3426" cy="1095705"/>
            </a:xfrm>
            <a:prstGeom prst="line">
              <a:avLst/>
            </a:prstGeom>
            <a:ln w="12700">
              <a:solidFill>
                <a:schemeClr val="bg2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52F6705-419A-4635-8CD5-BC2F67C24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3469" y="5226380"/>
              <a:ext cx="1676338" cy="1036605"/>
            </a:xfrm>
            <a:prstGeom prst="rect">
              <a:avLst/>
            </a:prstGeom>
          </p:spPr>
        </p:pic>
      </p:grpSp>
      <p:pic>
        <p:nvPicPr>
          <p:cNvPr id="15" name="Picture 14" descr="person.png">
            <a:extLst>
              <a:ext uri="{FF2B5EF4-FFF2-40B4-BE49-F238E27FC236}">
                <a16:creationId xmlns:a16="http://schemas.microsoft.com/office/drawing/2014/main" id="{E950EA57-6383-4824-9E76-2C9CB9996E9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841" y="1881313"/>
            <a:ext cx="1860339" cy="14375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6455E0-9DCC-41B2-805D-294442DD67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4197" y="3086160"/>
            <a:ext cx="731588" cy="96436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59055A9-D548-48C4-BAE6-F861EAA947F4}"/>
              </a:ext>
            </a:extLst>
          </p:cNvPr>
          <p:cNvGrpSpPr/>
          <p:nvPr/>
        </p:nvGrpSpPr>
        <p:grpSpPr>
          <a:xfrm>
            <a:off x="6532861" y="2338778"/>
            <a:ext cx="637486" cy="819957"/>
            <a:chOff x="5744168" y="721753"/>
            <a:chExt cx="637576" cy="82007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2B3187F-E4DB-474B-AC1D-9D7F49D83E31}"/>
                </a:ext>
              </a:extLst>
            </p:cNvPr>
            <p:cNvSpPr/>
            <p:nvPr/>
          </p:nvSpPr>
          <p:spPr bwMode="auto">
            <a:xfrm>
              <a:off x="5744168" y="779404"/>
              <a:ext cx="635252" cy="635252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084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4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TextBox 77">
              <a:extLst>
                <a:ext uri="{FF2B5EF4-FFF2-40B4-BE49-F238E27FC236}">
                  <a16:creationId xmlns:a16="http://schemas.microsoft.com/office/drawing/2014/main" id="{D0E02361-1BD4-433F-BE88-DF36AEE0E807}"/>
                </a:ext>
              </a:extLst>
            </p:cNvPr>
            <p:cNvSpPr txBox="1"/>
            <p:nvPr/>
          </p:nvSpPr>
          <p:spPr>
            <a:xfrm>
              <a:off x="5746744" y="721753"/>
              <a:ext cx="635000" cy="820073"/>
            </a:xfrm>
            <a:prstGeom prst="rect">
              <a:avLst/>
            </a:prstGeom>
            <a:noFill/>
          </p:spPr>
          <p:txBody>
            <a:bodyPr wrap="none" lIns="186494" tIns="149196" rIns="186494" bIns="14919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63">
                <a:lnSpc>
                  <a:spcPct val="90000"/>
                </a:lnSpc>
                <a:defRPr/>
              </a:pPr>
              <a:r>
                <a:rPr lang="en-US" sz="3671" kern="0" dirty="0">
                  <a:solidFill>
                    <a:srgbClr val="FFFFFF"/>
                  </a:solidFill>
                  <a:latin typeface="Segoe UI"/>
                </a:rPr>
                <a:t>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EF557E-E8ED-4A55-9D16-FAD396097DE6}"/>
              </a:ext>
            </a:extLst>
          </p:cNvPr>
          <p:cNvGrpSpPr/>
          <p:nvPr/>
        </p:nvGrpSpPr>
        <p:grpSpPr>
          <a:xfrm>
            <a:off x="6530537" y="3291125"/>
            <a:ext cx="637486" cy="819957"/>
            <a:chOff x="5744168" y="721753"/>
            <a:chExt cx="637576" cy="82007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B066457-ED13-44D7-A4EA-40879EB99162}"/>
                </a:ext>
              </a:extLst>
            </p:cNvPr>
            <p:cNvSpPr/>
            <p:nvPr/>
          </p:nvSpPr>
          <p:spPr bwMode="auto">
            <a:xfrm>
              <a:off x="5744168" y="779404"/>
              <a:ext cx="635252" cy="635252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084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4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TextBox 80">
              <a:extLst>
                <a:ext uri="{FF2B5EF4-FFF2-40B4-BE49-F238E27FC236}">
                  <a16:creationId xmlns:a16="http://schemas.microsoft.com/office/drawing/2014/main" id="{FCD7A26C-B68A-417F-9D83-7946FAA29280}"/>
                </a:ext>
              </a:extLst>
            </p:cNvPr>
            <p:cNvSpPr txBox="1"/>
            <p:nvPr/>
          </p:nvSpPr>
          <p:spPr>
            <a:xfrm>
              <a:off x="5746744" y="721753"/>
              <a:ext cx="635000" cy="820073"/>
            </a:xfrm>
            <a:prstGeom prst="rect">
              <a:avLst/>
            </a:prstGeom>
            <a:noFill/>
          </p:spPr>
          <p:txBody>
            <a:bodyPr wrap="none" lIns="186494" tIns="149196" rIns="186494" bIns="14919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63">
                <a:lnSpc>
                  <a:spcPct val="90000"/>
                </a:lnSpc>
                <a:defRPr/>
              </a:pPr>
              <a:r>
                <a:rPr lang="en-US" sz="3671" kern="0" dirty="0">
                  <a:solidFill>
                    <a:srgbClr val="FFFFFF"/>
                  </a:solidFill>
                  <a:latin typeface="Segoe UI"/>
                </a:rPr>
                <a:t>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0216BD-BF24-42B5-8FD2-E4843E5ABDA1}"/>
              </a:ext>
            </a:extLst>
          </p:cNvPr>
          <p:cNvGrpSpPr/>
          <p:nvPr/>
        </p:nvGrpSpPr>
        <p:grpSpPr>
          <a:xfrm>
            <a:off x="6528214" y="4405781"/>
            <a:ext cx="637486" cy="819957"/>
            <a:chOff x="5744168" y="721753"/>
            <a:chExt cx="637576" cy="82007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785D64-ADC0-4E07-A25C-ABAACBA15BF2}"/>
                </a:ext>
              </a:extLst>
            </p:cNvPr>
            <p:cNvSpPr/>
            <p:nvPr/>
          </p:nvSpPr>
          <p:spPr bwMode="auto">
            <a:xfrm>
              <a:off x="5744168" y="779404"/>
              <a:ext cx="635252" cy="635252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084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4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TextBox 83">
              <a:extLst>
                <a:ext uri="{FF2B5EF4-FFF2-40B4-BE49-F238E27FC236}">
                  <a16:creationId xmlns:a16="http://schemas.microsoft.com/office/drawing/2014/main" id="{C2269D77-ACFB-4D94-B71C-18435D459CE9}"/>
                </a:ext>
              </a:extLst>
            </p:cNvPr>
            <p:cNvSpPr txBox="1"/>
            <p:nvPr/>
          </p:nvSpPr>
          <p:spPr>
            <a:xfrm>
              <a:off x="5746744" y="721753"/>
              <a:ext cx="635000" cy="820073"/>
            </a:xfrm>
            <a:prstGeom prst="rect">
              <a:avLst/>
            </a:prstGeom>
            <a:noFill/>
          </p:spPr>
          <p:txBody>
            <a:bodyPr wrap="none" lIns="186494" tIns="149196" rIns="186494" bIns="14919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63">
                <a:lnSpc>
                  <a:spcPct val="90000"/>
                </a:lnSpc>
                <a:defRPr/>
              </a:pPr>
              <a:r>
                <a:rPr lang="en-US" sz="3671" kern="0" dirty="0">
                  <a:solidFill>
                    <a:srgbClr val="FFFFFF"/>
                  </a:solidFill>
                  <a:latin typeface="Segoe UI"/>
                </a:rPr>
                <a:t>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7D23E3-E2B2-4B2A-B1A1-228F11843ACC}"/>
              </a:ext>
            </a:extLst>
          </p:cNvPr>
          <p:cNvGrpSpPr/>
          <p:nvPr/>
        </p:nvGrpSpPr>
        <p:grpSpPr>
          <a:xfrm>
            <a:off x="6529707" y="5537276"/>
            <a:ext cx="637486" cy="819957"/>
            <a:chOff x="5744168" y="721753"/>
            <a:chExt cx="637576" cy="82007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C0D3CD1-B839-4E82-BB9C-1B0F077DFA07}"/>
                </a:ext>
              </a:extLst>
            </p:cNvPr>
            <p:cNvSpPr/>
            <p:nvPr/>
          </p:nvSpPr>
          <p:spPr bwMode="auto">
            <a:xfrm>
              <a:off x="5744168" y="779404"/>
              <a:ext cx="635252" cy="635252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084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4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TextBox 86">
              <a:extLst>
                <a:ext uri="{FF2B5EF4-FFF2-40B4-BE49-F238E27FC236}">
                  <a16:creationId xmlns:a16="http://schemas.microsoft.com/office/drawing/2014/main" id="{99EC2068-33BB-44C6-B561-3B8CCC402882}"/>
                </a:ext>
              </a:extLst>
            </p:cNvPr>
            <p:cNvSpPr txBox="1"/>
            <p:nvPr/>
          </p:nvSpPr>
          <p:spPr>
            <a:xfrm>
              <a:off x="5746744" y="721753"/>
              <a:ext cx="635000" cy="820073"/>
            </a:xfrm>
            <a:prstGeom prst="rect">
              <a:avLst/>
            </a:prstGeom>
            <a:noFill/>
          </p:spPr>
          <p:txBody>
            <a:bodyPr wrap="none" lIns="186494" tIns="149196" rIns="186494" bIns="14919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63">
                <a:lnSpc>
                  <a:spcPct val="90000"/>
                </a:lnSpc>
                <a:defRPr/>
              </a:pPr>
              <a:r>
                <a:rPr lang="en-US" sz="3671" kern="0" dirty="0">
                  <a:solidFill>
                    <a:srgbClr val="FFFFFF"/>
                  </a:solidFill>
                  <a:latin typeface="Segoe UI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269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51757E60-09E8-4157-8B77-7AEAAEC086B8}"/>
              </a:ext>
            </a:extLst>
          </p:cNvPr>
          <p:cNvSpPr>
            <a:spLocks noGrp="1"/>
          </p:cNvSpPr>
          <p:nvPr/>
        </p:nvSpPr>
        <p:spPr>
          <a:xfrm>
            <a:off x="-111589" y="-218424"/>
            <a:ext cx="0" cy="0"/>
          </a:xfr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8FBFC8-0328-42E1-AE00-281C590E1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196" y="1170246"/>
            <a:ext cx="2390466" cy="23904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191BDB-69D5-4A7A-BECA-7FC4C631D3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167" y="4975449"/>
            <a:ext cx="1293704" cy="12937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B8F350-1435-4AB3-9FDB-7E28C461A6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340" y="4645152"/>
            <a:ext cx="1657436" cy="1657436"/>
          </a:xfrm>
          <a:prstGeom prst="rect">
            <a:avLst/>
          </a:prstGeom>
        </p:spPr>
      </p:pic>
      <p:pic>
        <p:nvPicPr>
          <p:cNvPr id="10" name="Picture 9" descr="http://thomasborzecki.ca/content/tutorials/images/php-logo.png">
            <a:extLst>
              <a:ext uri="{FF2B5EF4-FFF2-40B4-BE49-F238E27FC236}">
                <a16:creationId xmlns:a16="http://schemas.microsoft.com/office/drawing/2014/main" id="{17613BE7-6D61-400E-AC87-E4FA81F0E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669" y="4804612"/>
            <a:ext cx="1532902" cy="114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70026D-CEEA-454C-A6AB-9C382B182F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482" y="245708"/>
            <a:ext cx="1466038" cy="1466038"/>
          </a:xfrm>
          <a:prstGeom prst="rect">
            <a:avLst/>
          </a:prstGeom>
        </p:spPr>
      </p:pic>
      <p:pic>
        <p:nvPicPr>
          <p:cNvPr id="12" name="Picture 11" descr="http://upload.wikimedia.org/wikipedia/commons/f/f1/Ruby_logo.png">
            <a:extLst>
              <a:ext uri="{FF2B5EF4-FFF2-40B4-BE49-F238E27FC236}">
                <a16:creationId xmlns:a16="http://schemas.microsoft.com/office/drawing/2014/main" id="{8150E2E9-5286-43D8-96C2-17A66F830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378" y="1648314"/>
            <a:ext cx="926259" cy="92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upload.wikimedia.org/wikipedia/commons/thumb/c/c3/Python-logo-notext.svg/2000px-Python-logo-notext.svg.png">
            <a:extLst>
              <a:ext uri="{FF2B5EF4-FFF2-40B4-BE49-F238E27FC236}">
                <a16:creationId xmlns:a16="http://schemas.microsoft.com/office/drawing/2014/main" id="{42E7F66B-29F9-4E54-A06F-F8196CCDA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739" y="3281871"/>
            <a:ext cx="1009757" cy="100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www.jetbus.io/images/logo-node.png">
            <a:extLst>
              <a:ext uri="{FF2B5EF4-FFF2-40B4-BE49-F238E27FC236}">
                <a16:creationId xmlns:a16="http://schemas.microsoft.com/office/drawing/2014/main" id="{96841133-AD44-4623-9A88-85F7F8504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521" y="3281871"/>
            <a:ext cx="1201678" cy="120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1789CA-DA77-4BAF-892E-19EA685607B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390" y="434104"/>
            <a:ext cx="2961168" cy="1089246"/>
          </a:xfrm>
          <a:prstGeom prst="rect">
            <a:avLst/>
          </a:prstGeom>
        </p:spPr>
      </p:pic>
      <p:sp>
        <p:nvSpPr>
          <p:cNvPr id="16" name="Text Placeholder 103">
            <a:extLst>
              <a:ext uri="{FF2B5EF4-FFF2-40B4-BE49-F238E27FC236}">
                <a16:creationId xmlns:a16="http://schemas.microsoft.com/office/drawing/2014/main" id="{5E1A5013-0847-4711-9FAD-2A91A8A1E3E2}"/>
              </a:ext>
            </a:extLst>
          </p:cNvPr>
          <p:cNvSpPr txBox="1">
            <a:spLocks/>
          </p:cNvSpPr>
          <p:nvPr/>
        </p:nvSpPr>
        <p:spPr>
          <a:xfrm>
            <a:off x="243091" y="1600096"/>
            <a:ext cx="7932886" cy="2630884"/>
          </a:xfrm>
          <a:prstGeom prst="rect">
            <a:avLst/>
          </a:prstGeom>
        </p:spPr>
        <p:txBody>
          <a:bodyPr vert="horz" wrap="square" lIns="143385" tIns="89616" rIns="143385" bIns="8961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Easily add analytics across multiple platforms including: ASP.NET, Java/J2EE, iOS, Android, Windows, as well as OSS technologies such as Node.JS, PHP, Ruby, Python, etc.</a:t>
            </a:r>
          </a:p>
          <a:p>
            <a:pPr marL="335982" indent="-335982" defTabSz="913923"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Open source SDK: 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  <a:hlinkClick r:id="rId11"/>
              </a:rPr>
              <a:t>https://github.com/Microsoft/ApplicationInsights-Home</a:t>
            </a:r>
            <a:endParaRPr lang="en-US" sz="1600" kern="0" dirty="0">
              <a:solidFill>
                <a:srgbClr val="404040"/>
              </a:solidFill>
              <a:latin typeface="Segoe UI"/>
            </a:endParaRPr>
          </a:p>
          <a:p>
            <a:pPr marL="335982" indent="-335982" defTabSz="913923"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Logging framework: 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  <a:hlinkClick r:id="rId12"/>
              </a:rPr>
              <a:t>Log4Net, </a:t>
            </a:r>
            <a:r>
              <a:rPr lang="en-US" sz="1600" kern="0" dirty="0" err="1">
                <a:solidFill>
                  <a:srgbClr val="404040"/>
                </a:solidFill>
                <a:latin typeface="Segoe UI"/>
                <a:hlinkClick r:id="rId12"/>
              </a:rPr>
              <a:t>nLog</a:t>
            </a:r>
            <a:r>
              <a:rPr lang="en-US" sz="1600" kern="0" dirty="0">
                <a:solidFill>
                  <a:srgbClr val="404040"/>
                </a:solidFill>
                <a:latin typeface="Segoe UI"/>
                <a:hlinkClick r:id="rId12"/>
              </a:rPr>
              <a:t>, </a:t>
            </a:r>
            <a:r>
              <a:rPr lang="en-US" sz="1600" kern="0" dirty="0" err="1">
                <a:solidFill>
                  <a:srgbClr val="404040"/>
                </a:solidFill>
                <a:latin typeface="Segoe UI"/>
                <a:hlinkClick r:id="rId12"/>
              </a:rPr>
              <a:t>System.Diagnostics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  <a:hlinkClick r:id="rId13"/>
              </a:rPr>
              <a:t>Log4J, </a:t>
            </a:r>
            <a:r>
              <a:rPr lang="en-US" sz="1600" kern="0" dirty="0" err="1">
                <a:solidFill>
                  <a:srgbClr val="404040"/>
                </a:solidFill>
                <a:latin typeface="Segoe UI"/>
                <a:hlinkClick r:id="rId13"/>
              </a:rPr>
              <a:t>Logback</a:t>
            </a:r>
            <a:endParaRPr lang="en-US" sz="1600" kern="0" dirty="0">
              <a:solidFill>
                <a:srgbClr val="404040"/>
              </a:solidFill>
              <a:latin typeface="Segoe UI"/>
            </a:endParaRPr>
          </a:p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kern="0" spc="50" dirty="0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5BCCF5-6086-4E10-99A0-121C3271B61E}"/>
              </a:ext>
            </a:extLst>
          </p:cNvPr>
          <p:cNvSpPr/>
          <p:nvPr/>
        </p:nvSpPr>
        <p:spPr>
          <a:xfrm>
            <a:off x="459969" y="851691"/>
            <a:ext cx="3026854" cy="67165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37" dirty="0">
                <a:solidFill>
                  <a:srgbClr val="6B2A7A"/>
                </a:solidFill>
                <a:latin typeface="Segoe UI Light"/>
              </a:rPr>
              <a:t>Any app support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275D962-E4C8-42D0-9EE5-4E6FA8F1852E}"/>
              </a:ext>
            </a:extLst>
          </p:cNvPr>
          <p:cNvSpPr txBox="1">
            <a:spLocks/>
          </p:cNvSpPr>
          <p:nvPr/>
        </p:nvSpPr>
        <p:spPr>
          <a:xfrm>
            <a:off x="117338" y="126251"/>
            <a:ext cx="11655425" cy="9001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4400" dirty="0">
                <a:solidFill>
                  <a:schemeClr val="tx1"/>
                </a:solidFill>
              </a:rPr>
              <a:t>Key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sz="4400" dirty="0">
                <a:solidFill>
                  <a:schemeClr val="tx1"/>
                </a:solidFill>
              </a:rPr>
              <a:t>capabilities</a:t>
            </a:r>
          </a:p>
        </p:txBody>
      </p:sp>
    </p:spTree>
    <p:extLst>
      <p:ext uri="{BB962C8B-B14F-4D97-AF65-F5344CB8AC3E}">
        <p14:creationId xmlns:p14="http://schemas.microsoft.com/office/powerpoint/2010/main" val="381563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3">
            <a:extLst>
              <a:ext uri="{FF2B5EF4-FFF2-40B4-BE49-F238E27FC236}">
                <a16:creationId xmlns:a16="http://schemas.microsoft.com/office/drawing/2014/main" id="{4978DEF1-B255-4CFD-900D-C7BD728A3F71}"/>
              </a:ext>
            </a:extLst>
          </p:cNvPr>
          <p:cNvSpPr>
            <a:spLocks noGrp="1"/>
          </p:cNvSpPr>
          <p:nvPr/>
        </p:nvSpPr>
        <p:spPr>
          <a:xfrm>
            <a:off x="634020" y="1253784"/>
            <a:ext cx="10529136" cy="2087563"/>
          </a:xfrm>
        </p:spPr>
        <p:txBody>
          <a:bodyPr/>
          <a:lstStyle>
            <a:lvl1pPr marL="336076" marR="0" indent="-336076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392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72574" marR="0" indent="-236498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2352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84178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2352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08229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196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32280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196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3996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7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7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68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Out of the box experience</a:t>
            </a:r>
          </a:p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Provides a summary of the application’s health - availability, performance and usage</a:t>
            </a:r>
          </a:p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Paired timeline allows users to quickly correlate metrics and identify trends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FAF2B73-4874-4A0F-AD11-CD2BECC3F042}"/>
              </a:ext>
            </a:extLst>
          </p:cNvPr>
          <p:cNvSpPr>
            <a:spLocks noGrp="1"/>
          </p:cNvSpPr>
          <p:nvPr/>
        </p:nvSpPr>
        <p:spPr>
          <a:xfrm>
            <a:off x="214790" y="314735"/>
            <a:ext cx="11149013" cy="665163"/>
          </a:xfr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Overview Blade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D33122-E041-4EB0-972B-B1D46109BCB2}"/>
              </a:ext>
            </a:extLst>
          </p:cNvPr>
          <p:cNvSpPr/>
          <p:nvPr/>
        </p:nvSpPr>
        <p:spPr>
          <a:xfrm>
            <a:off x="504079" y="994851"/>
            <a:ext cx="10333703" cy="4689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6" fontAlgn="base"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solidFill>
                <a:srgbClr val="969696"/>
              </a:solidFill>
              <a:latin typeface="Segoe UI Light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9284961B-1930-4CBF-9E9F-69CCAFEE05E8}"/>
              </a:ext>
            </a:extLst>
          </p:cNvPr>
          <p:cNvSpPr>
            <a:spLocks/>
          </p:cNvSpPr>
          <p:nvPr/>
        </p:nvSpPr>
        <p:spPr bwMode="auto">
          <a:xfrm>
            <a:off x="8625886" y="4970745"/>
            <a:ext cx="3234035" cy="1126216"/>
          </a:xfrm>
          <a:custGeom>
            <a:avLst/>
            <a:gdLst>
              <a:gd name="T0" fmla="*/ 8 w 1476"/>
              <a:gd name="T1" fmla="*/ 514 h 514"/>
              <a:gd name="T2" fmla="*/ 0 w 1476"/>
              <a:gd name="T3" fmla="*/ 479 h 514"/>
              <a:gd name="T4" fmla="*/ 429 w 1476"/>
              <a:gd name="T5" fmla="*/ 374 h 514"/>
              <a:gd name="T6" fmla="*/ 780 w 1476"/>
              <a:gd name="T7" fmla="*/ 156 h 514"/>
              <a:gd name="T8" fmla="*/ 1213 w 1476"/>
              <a:gd name="T9" fmla="*/ 139 h 514"/>
              <a:gd name="T10" fmla="*/ 1476 w 1476"/>
              <a:gd name="T11" fmla="*/ 0 h 514"/>
              <a:gd name="T12" fmla="*/ 1476 w 1476"/>
              <a:gd name="T13" fmla="*/ 0 h 514"/>
              <a:gd name="T14" fmla="*/ 1476 w 1476"/>
              <a:gd name="T15" fmla="*/ 37 h 514"/>
              <a:gd name="T16" fmla="*/ 1476 w 1476"/>
              <a:gd name="T17" fmla="*/ 40 h 514"/>
              <a:gd name="T18" fmla="*/ 1222 w 1476"/>
              <a:gd name="T19" fmla="*/ 175 h 514"/>
              <a:gd name="T20" fmla="*/ 792 w 1476"/>
              <a:gd name="T21" fmla="*/ 191 h 514"/>
              <a:gd name="T22" fmla="*/ 443 w 1476"/>
              <a:gd name="T23" fmla="*/ 408 h 514"/>
              <a:gd name="T24" fmla="*/ 8 w 1476"/>
              <a:gd name="T25" fmla="*/ 514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76" h="514">
                <a:moveTo>
                  <a:pt x="8" y="514"/>
                </a:moveTo>
                <a:lnTo>
                  <a:pt x="0" y="479"/>
                </a:lnTo>
                <a:lnTo>
                  <a:pt x="429" y="374"/>
                </a:lnTo>
                <a:lnTo>
                  <a:pt x="780" y="156"/>
                </a:lnTo>
                <a:lnTo>
                  <a:pt x="1213" y="139"/>
                </a:lnTo>
                <a:lnTo>
                  <a:pt x="1476" y="0"/>
                </a:lnTo>
                <a:lnTo>
                  <a:pt x="1476" y="0"/>
                </a:lnTo>
                <a:lnTo>
                  <a:pt x="1476" y="37"/>
                </a:lnTo>
                <a:lnTo>
                  <a:pt x="1476" y="40"/>
                </a:lnTo>
                <a:lnTo>
                  <a:pt x="1222" y="175"/>
                </a:lnTo>
                <a:lnTo>
                  <a:pt x="792" y="191"/>
                </a:lnTo>
                <a:lnTo>
                  <a:pt x="443" y="408"/>
                </a:lnTo>
                <a:lnTo>
                  <a:pt x="8" y="514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56D924-15B9-4CE4-8D08-7156EF66444F}"/>
              </a:ext>
            </a:extLst>
          </p:cNvPr>
          <p:cNvSpPr>
            <a:spLocks/>
          </p:cNvSpPr>
          <p:nvPr/>
        </p:nvSpPr>
        <p:spPr bwMode="auto">
          <a:xfrm>
            <a:off x="8634650" y="4111843"/>
            <a:ext cx="3266902" cy="1853654"/>
          </a:xfrm>
          <a:custGeom>
            <a:avLst/>
            <a:gdLst>
              <a:gd name="T0" fmla="*/ 14 w 1491"/>
              <a:gd name="T1" fmla="*/ 846 h 846"/>
              <a:gd name="T2" fmla="*/ 0 w 1491"/>
              <a:gd name="T3" fmla="*/ 814 h 846"/>
              <a:gd name="T4" fmla="*/ 348 w 1491"/>
              <a:gd name="T5" fmla="*/ 653 h 846"/>
              <a:gd name="T6" fmla="*/ 562 w 1491"/>
              <a:gd name="T7" fmla="*/ 402 h 846"/>
              <a:gd name="T8" fmla="*/ 915 w 1491"/>
              <a:gd name="T9" fmla="*/ 328 h 846"/>
              <a:gd name="T10" fmla="*/ 1128 w 1491"/>
              <a:gd name="T11" fmla="*/ 77 h 846"/>
              <a:gd name="T12" fmla="*/ 1491 w 1491"/>
              <a:gd name="T13" fmla="*/ 0 h 846"/>
              <a:gd name="T14" fmla="*/ 1491 w 1491"/>
              <a:gd name="T15" fmla="*/ 37 h 846"/>
              <a:gd name="T16" fmla="*/ 1147 w 1491"/>
              <a:gd name="T17" fmla="*/ 111 h 846"/>
              <a:gd name="T18" fmla="*/ 934 w 1491"/>
              <a:gd name="T19" fmla="*/ 360 h 846"/>
              <a:gd name="T20" fmla="*/ 582 w 1491"/>
              <a:gd name="T21" fmla="*/ 434 h 846"/>
              <a:gd name="T22" fmla="*/ 371 w 1491"/>
              <a:gd name="T23" fmla="*/ 682 h 846"/>
              <a:gd name="T24" fmla="*/ 14 w 1491"/>
              <a:gd name="T25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91" h="846">
                <a:moveTo>
                  <a:pt x="14" y="846"/>
                </a:moveTo>
                <a:lnTo>
                  <a:pt x="0" y="814"/>
                </a:lnTo>
                <a:lnTo>
                  <a:pt x="348" y="653"/>
                </a:lnTo>
                <a:lnTo>
                  <a:pt x="562" y="402"/>
                </a:lnTo>
                <a:lnTo>
                  <a:pt x="915" y="328"/>
                </a:lnTo>
                <a:lnTo>
                  <a:pt x="1128" y="77"/>
                </a:lnTo>
                <a:lnTo>
                  <a:pt x="1491" y="0"/>
                </a:lnTo>
                <a:lnTo>
                  <a:pt x="1491" y="37"/>
                </a:lnTo>
                <a:lnTo>
                  <a:pt x="1147" y="111"/>
                </a:lnTo>
                <a:lnTo>
                  <a:pt x="934" y="360"/>
                </a:lnTo>
                <a:lnTo>
                  <a:pt x="582" y="434"/>
                </a:lnTo>
                <a:lnTo>
                  <a:pt x="371" y="682"/>
                </a:lnTo>
                <a:lnTo>
                  <a:pt x="14" y="846"/>
                </a:lnTo>
                <a:close/>
              </a:path>
            </a:pathLst>
          </a:custGeom>
          <a:solidFill>
            <a:srgbClr val="682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36F58612-D15D-46AD-98D6-742460679D71}"/>
              </a:ext>
            </a:extLst>
          </p:cNvPr>
          <p:cNvSpPr>
            <a:spLocks/>
          </p:cNvSpPr>
          <p:nvPr/>
        </p:nvSpPr>
        <p:spPr bwMode="auto">
          <a:xfrm>
            <a:off x="8641223" y="5457167"/>
            <a:ext cx="3218697" cy="874241"/>
          </a:xfrm>
          <a:custGeom>
            <a:avLst/>
            <a:gdLst>
              <a:gd name="T0" fmla="*/ 6 w 1469"/>
              <a:gd name="T1" fmla="*/ 399 h 399"/>
              <a:gd name="T2" fmla="*/ 0 w 1469"/>
              <a:gd name="T3" fmla="*/ 362 h 399"/>
              <a:gd name="T4" fmla="*/ 340 w 1469"/>
              <a:gd name="T5" fmla="*/ 309 h 399"/>
              <a:gd name="T6" fmla="*/ 624 w 1469"/>
              <a:gd name="T7" fmla="*/ 137 h 399"/>
              <a:gd name="T8" fmla="*/ 968 w 1469"/>
              <a:gd name="T9" fmla="*/ 170 h 399"/>
              <a:gd name="T10" fmla="*/ 1249 w 1469"/>
              <a:gd name="T11" fmla="*/ 0 h 399"/>
              <a:gd name="T12" fmla="*/ 1469 w 1469"/>
              <a:gd name="T13" fmla="*/ 25 h 399"/>
              <a:gd name="T14" fmla="*/ 1469 w 1469"/>
              <a:gd name="T15" fmla="*/ 61 h 399"/>
              <a:gd name="T16" fmla="*/ 1257 w 1469"/>
              <a:gd name="T17" fmla="*/ 36 h 399"/>
              <a:gd name="T18" fmla="*/ 976 w 1469"/>
              <a:gd name="T19" fmla="*/ 208 h 399"/>
              <a:gd name="T20" fmla="*/ 632 w 1469"/>
              <a:gd name="T21" fmla="*/ 173 h 399"/>
              <a:gd name="T22" fmla="*/ 352 w 1469"/>
              <a:gd name="T23" fmla="*/ 344 h 399"/>
              <a:gd name="T24" fmla="*/ 6 w 1469"/>
              <a:gd name="T25" fmla="*/ 399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69" h="399">
                <a:moveTo>
                  <a:pt x="6" y="399"/>
                </a:moveTo>
                <a:lnTo>
                  <a:pt x="0" y="362"/>
                </a:lnTo>
                <a:lnTo>
                  <a:pt x="340" y="309"/>
                </a:lnTo>
                <a:lnTo>
                  <a:pt x="624" y="137"/>
                </a:lnTo>
                <a:lnTo>
                  <a:pt x="968" y="170"/>
                </a:lnTo>
                <a:lnTo>
                  <a:pt x="1249" y="0"/>
                </a:lnTo>
                <a:lnTo>
                  <a:pt x="1469" y="25"/>
                </a:lnTo>
                <a:lnTo>
                  <a:pt x="1469" y="61"/>
                </a:lnTo>
                <a:lnTo>
                  <a:pt x="1257" y="36"/>
                </a:lnTo>
                <a:lnTo>
                  <a:pt x="976" y="208"/>
                </a:lnTo>
                <a:lnTo>
                  <a:pt x="632" y="173"/>
                </a:lnTo>
                <a:lnTo>
                  <a:pt x="352" y="344"/>
                </a:lnTo>
                <a:lnTo>
                  <a:pt x="6" y="399"/>
                </a:lnTo>
                <a:close/>
              </a:path>
            </a:pathLst>
          </a:custGeom>
          <a:solidFill>
            <a:srgbClr val="0072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CEBCB96E-9A47-4591-8D5E-8C2C28D7E84C}"/>
              </a:ext>
            </a:extLst>
          </p:cNvPr>
          <p:cNvSpPr>
            <a:spLocks/>
          </p:cNvSpPr>
          <p:nvPr/>
        </p:nvSpPr>
        <p:spPr bwMode="auto">
          <a:xfrm>
            <a:off x="7433938" y="6202133"/>
            <a:ext cx="2401424" cy="560917"/>
          </a:xfrm>
          <a:custGeom>
            <a:avLst/>
            <a:gdLst>
              <a:gd name="T0" fmla="*/ 485 w 784"/>
              <a:gd name="T1" fmla="*/ 29 h 183"/>
              <a:gd name="T2" fmla="*/ 0 w 784"/>
              <a:gd name="T3" fmla="*/ 183 h 183"/>
              <a:gd name="T4" fmla="*/ 277 w 784"/>
              <a:gd name="T5" fmla="*/ 183 h 183"/>
              <a:gd name="T6" fmla="*/ 784 w 784"/>
              <a:gd name="T7" fmla="*/ 183 h 183"/>
              <a:gd name="T8" fmla="*/ 485 w 784"/>
              <a:gd name="T9" fmla="*/ 2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4" h="183">
                <a:moveTo>
                  <a:pt x="485" y="29"/>
                </a:moveTo>
                <a:cubicBezTo>
                  <a:pt x="314" y="0"/>
                  <a:pt x="132" y="51"/>
                  <a:pt x="0" y="183"/>
                </a:cubicBezTo>
                <a:cubicBezTo>
                  <a:pt x="277" y="183"/>
                  <a:pt x="277" y="183"/>
                  <a:pt x="277" y="183"/>
                </a:cubicBezTo>
                <a:cubicBezTo>
                  <a:pt x="784" y="183"/>
                  <a:pt x="784" y="183"/>
                  <a:pt x="784" y="183"/>
                </a:cubicBezTo>
                <a:cubicBezTo>
                  <a:pt x="700" y="99"/>
                  <a:pt x="594" y="47"/>
                  <a:pt x="485" y="29"/>
                </a:cubicBezTo>
                <a:close/>
              </a:path>
            </a:pathLst>
          </a:custGeom>
          <a:solidFill>
            <a:srgbClr val="79A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44A23260-F836-4750-AF01-61BEAD4A7021}"/>
              </a:ext>
            </a:extLst>
          </p:cNvPr>
          <p:cNvSpPr>
            <a:spLocks/>
          </p:cNvSpPr>
          <p:nvPr/>
        </p:nvSpPr>
        <p:spPr bwMode="auto">
          <a:xfrm>
            <a:off x="8533860" y="5928247"/>
            <a:ext cx="3656914" cy="834801"/>
          </a:xfrm>
          <a:custGeom>
            <a:avLst/>
            <a:gdLst>
              <a:gd name="T0" fmla="*/ 858 w 1193"/>
              <a:gd name="T1" fmla="*/ 37 h 272"/>
              <a:gd name="T2" fmla="*/ 437 w 1193"/>
              <a:gd name="T3" fmla="*/ 31 h 272"/>
              <a:gd name="T4" fmla="*/ 0 w 1193"/>
              <a:gd name="T5" fmla="*/ 272 h 272"/>
              <a:gd name="T6" fmla="*/ 1193 w 1193"/>
              <a:gd name="T7" fmla="*/ 272 h 272"/>
              <a:gd name="T8" fmla="*/ 1193 w 1193"/>
              <a:gd name="T9" fmla="*/ 204 h 272"/>
              <a:gd name="T10" fmla="*/ 858 w 1193"/>
              <a:gd name="T11" fmla="*/ 37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3" h="272">
                <a:moveTo>
                  <a:pt x="858" y="37"/>
                </a:moveTo>
                <a:cubicBezTo>
                  <a:pt x="720" y="2"/>
                  <a:pt x="575" y="0"/>
                  <a:pt x="437" y="31"/>
                </a:cubicBezTo>
                <a:cubicBezTo>
                  <a:pt x="277" y="68"/>
                  <a:pt x="125" y="148"/>
                  <a:pt x="0" y="272"/>
                </a:cubicBezTo>
                <a:cubicBezTo>
                  <a:pt x="1193" y="272"/>
                  <a:pt x="1193" y="272"/>
                  <a:pt x="1193" y="272"/>
                </a:cubicBezTo>
                <a:cubicBezTo>
                  <a:pt x="1193" y="204"/>
                  <a:pt x="1193" y="204"/>
                  <a:pt x="1193" y="204"/>
                </a:cubicBezTo>
                <a:cubicBezTo>
                  <a:pt x="1092" y="124"/>
                  <a:pt x="978" y="68"/>
                  <a:pt x="858" y="37"/>
                </a:cubicBezTo>
                <a:close/>
              </a:path>
            </a:pathLst>
          </a:custGeom>
          <a:solidFill>
            <a:srgbClr val="7FB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982FF3F9-B2A5-496D-A294-534FA0426428}"/>
              </a:ext>
            </a:extLst>
          </p:cNvPr>
          <p:cNvSpPr>
            <a:spLocks/>
          </p:cNvSpPr>
          <p:nvPr/>
        </p:nvSpPr>
        <p:spPr bwMode="auto">
          <a:xfrm>
            <a:off x="9872610" y="5928248"/>
            <a:ext cx="1290546" cy="681425"/>
          </a:xfrm>
          <a:custGeom>
            <a:avLst/>
            <a:gdLst>
              <a:gd name="T0" fmla="*/ 114 w 421"/>
              <a:gd name="T1" fmla="*/ 199 h 222"/>
              <a:gd name="T2" fmla="*/ 211 w 421"/>
              <a:gd name="T3" fmla="*/ 222 h 222"/>
              <a:gd name="T4" fmla="*/ 421 w 421"/>
              <a:gd name="T5" fmla="*/ 37 h 222"/>
              <a:gd name="T6" fmla="*/ 0 w 421"/>
              <a:gd name="T7" fmla="*/ 31 h 222"/>
              <a:gd name="T8" fmla="*/ 59 w 421"/>
              <a:gd name="T9" fmla="*/ 158 h 222"/>
              <a:gd name="T10" fmla="*/ 114 w 421"/>
              <a:gd name="T11" fmla="*/ 199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1" h="222">
                <a:moveTo>
                  <a:pt x="114" y="199"/>
                </a:moveTo>
                <a:cubicBezTo>
                  <a:pt x="143" y="213"/>
                  <a:pt x="176" y="222"/>
                  <a:pt x="211" y="222"/>
                </a:cubicBezTo>
                <a:cubicBezTo>
                  <a:pt x="318" y="222"/>
                  <a:pt x="407" y="141"/>
                  <a:pt x="421" y="37"/>
                </a:cubicBezTo>
                <a:cubicBezTo>
                  <a:pt x="283" y="2"/>
                  <a:pt x="138" y="0"/>
                  <a:pt x="0" y="31"/>
                </a:cubicBezTo>
                <a:cubicBezTo>
                  <a:pt x="5" y="81"/>
                  <a:pt x="27" y="125"/>
                  <a:pt x="59" y="158"/>
                </a:cubicBezTo>
                <a:cubicBezTo>
                  <a:pt x="75" y="174"/>
                  <a:pt x="94" y="188"/>
                  <a:pt x="114" y="199"/>
                </a:cubicBezTo>
                <a:close/>
              </a:path>
            </a:pathLst>
          </a:custGeom>
          <a:solidFill>
            <a:srgbClr val="79A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12403607-451B-40FC-94CC-C985B53AB1FD}"/>
              </a:ext>
            </a:extLst>
          </p:cNvPr>
          <p:cNvSpPr>
            <a:spLocks/>
          </p:cNvSpPr>
          <p:nvPr/>
        </p:nvSpPr>
        <p:spPr bwMode="auto">
          <a:xfrm>
            <a:off x="9940535" y="5305980"/>
            <a:ext cx="714293" cy="650751"/>
          </a:xfrm>
          <a:custGeom>
            <a:avLst/>
            <a:gdLst>
              <a:gd name="T0" fmla="*/ 233 w 233"/>
              <a:gd name="T1" fmla="*/ 55 h 212"/>
              <a:gd name="T2" fmla="*/ 90 w 233"/>
              <a:gd name="T3" fmla="*/ 0 h 212"/>
              <a:gd name="T4" fmla="*/ 0 w 233"/>
              <a:gd name="T5" fmla="*/ 20 h 212"/>
              <a:gd name="T6" fmla="*/ 90 w 233"/>
              <a:gd name="T7" fmla="*/ 212 h 212"/>
              <a:gd name="T8" fmla="*/ 233 w 233"/>
              <a:gd name="T9" fmla="*/ 55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" h="212">
                <a:moveTo>
                  <a:pt x="233" y="55"/>
                </a:moveTo>
                <a:cubicBezTo>
                  <a:pt x="195" y="21"/>
                  <a:pt x="145" y="0"/>
                  <a:pt x="90" y="0"/>
                </a:cubicBezTo>
                <a:cubicBezTo>
                  <a:pt x="58" y="0"/>
                  <a:pt x="27" y="7"/>
                  <a:pt x="0" y="20"/>
                </a:cubicBezTo>
                <a:cubicBezTo>
                  <a:pt x="90" y="212"/>
                  <a:pt x="90" y="212"/>
                  <a:pt x="90" y="212"/>
                </a:cubicBezTo>
                <a:lnTo>
                  <a:pt x="233" y="55"/>
                </a:lnTo>
                <a:close/>
              </a:path>
            </a:pathLst>
          </a:custGeom>
          <a:solidFill>
            <a:srgbClr val="682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DF9B2F49-649A-4E0A-9171-7939504D091D}"/>
              </a:ext>
            </a:extLst>
          </p:cNvPr>
          <p:cNvSpPr>
            <a:spLocks/>
          </p:cNvSpPr>
          <p:nvPr/>
        </p:nvSpPr>
        <p:spPr bwMode="auto">
          <a:xfrm>
            <a:off x="10216611" y="5474695"/>
            <a:ext cx="602547" cy="482037"/>
          </a:xfrm>
          <a:custGeom>
            <a:avLst/>
            <a:gdLst>
              <a:gd name="T0" fmla="*/ 197 w 197"/>
              <a:gd name="T1" fmla="*/ 77 h 157"/>
              <a:gd name="T2" fmla="*/ 143 w 197"/>
              <a:gd name="T3" fmla="*/ 0 h 157"/>
              <a:gd name="T4" fmla="*/ 0 w 197"/>
              <a:gd name="T5" fmla="*/ 157 h 157"/>
              <a:gd name="T6" fmla="*/ 197 w 197"/>
              <a:gd name="T7" fmla="*/ 7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57">
                <a:moveTo>
                  <a:pt x="197" y="77"/>
                </a:moveTo>
                <a:cubicBezTo>
                  <a:pt x="185" y="47"/>
                  <a:pt x="166" y="21"/>
                  <a:pt x="143" y="0"/>
                </a:cubicBezTo>
                <a:cubicBezTo>
                  <a:pt x="0" y="157"/>
                  <a:pt x="0" y="157"/>
                  <a:pt x="0" y="157"/>
                </a:cubicBezTo>
                <a:lnTo>
                  <a:pt x="197" y="77"/>
                </a:lnTo>
                <a:close/>
              </a:path>
            </a:pathLst>
          </a:cu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B45425D9-243E-4BD7-8A01-D9C8B30A39CF}"/>
              </a:ext>
            </a:extLst>
          </p:cNvPr>
          <p:cNvSpPr>
            <a:spLocks/>
          </p:cNvSpPr>
          <p:nvPr/>
        </p:nvSpPr>
        <p:spPr bwMode="auto">
          <a:xfrm>
            <a:off x="9565860" y="5367330"/>
            <a:ext cx="650751" cy="1045145"/>
          </a:xfrm>
          <a:custGeom>
            <a:avLst/>
            <a:gdLst>
              <a:gd name="T0" fmla="*/ 122 w 212"/>
              <a:gd name="T1" fmla="*/ 0 h 341"/>
              <a:gd name="T2" fmla="*/ 0 w 212"/>
              <a:gd name="T3" fmla="*/ 192 h 341"/>
              <a:gd name="T4" fmla="*/ 61 w 212"/>
              <a:gd name="T5" fmla="*/ 341 h 341"/>
              <a:gd name="T6" fmla="*/ 212 w 212"/>
              <a:gd name="T7" fmla="*/ 192 h 341"/>
              <a:gd name="T8" fmla="*/ 122 w 212"/>
              <a:gd name="T9" fmla="*/ 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" h="341">
                <a:moveTo>
                  <a:pt x="122" y="0"/>
                </a:moveTo>
                <a:cubicBezTo>
                  <a:pt x="50" y="34"/>
                  <a:pt x="0" y="107"/>
                  <a:pt x="0" y="192"/>
                </a:cubicBezTo>
                <a:cubicBezTo>
                  <a:pt x="0" y="250"/>
                  <a:pt x="23" y="303"/>
                  <a:pt x="61" y="341"/>
                </a:cubicBezTo>
                <a:cubicBezTo>
                  <a:pt x="212" y="192"/>
                  <a:pt x="212" y="192"/>
                  <a:pt x="212" y="192"/>
                </a:cubicBezTo>
                <a:lnTo>
                  <a:pt x="122" y="0"/>
                </a:lnTo>
                <a:close/>
              </a:path>
            </a:pathLst>
          </a:custGeom>
          <a:solidFill>
            <a:srgbClr val="4423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25BB95C6-C171-4524-9C8B-63A52F455861}"/>
              </a:ext>
            </a:extLst>
          </p:cNvPr>
          <p:cNvSpPr>
            <a:spLocks/>
          </p:cNvSpPr>
          <p:nvPr/>
        </p:nvSpPr>
        <p:spPr bwMode="auto">
          <a:xfrm>
            <a:off x="10216612" y="5711333"/>
            <a:ext cx="652942" cy="245400"/>
          </a:xfrm>
          <a:custGeom>
            <a:avLst/>
            <a:gdLst>
              <a:gd name="T0" fmla="*/ 0 w 213"/>
              <a:gd name="T1" fmla="*/ 80 h 80"/>
              <a:gd name="T2" fmla="*/ 213 w 213"/>
              <a:gd name="T3" fmla="*/ 80 h 80"/>
              <a:gd name="T4" fmla="*/ 197 w 213"/>
              <a:gd name="T5" fmla="*/ 0 h 80"/>
              <a:gd name="T6" fmla="*/ 0 w 213"/>
              <a:gd name="T7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3" h="80">
                <a:moveTo>
                  <a:pt x="0" y="80"/>
                </a:moveTo>
                <a:cubicBezTo>
                  <a:pt x="213" y="80"/>
                  <a:pt x="213" y="80"/>
                  <a:pt x="213" y="80"/>
                </a:cubicBezTo>
                <a:cubicBezTo>
                  <a:pt x="213" y="52"/>
                  <a:pt x="207" y="25"/>
                  <a:pt x="197" y="0"/>
                </a:cubicBezTo>
                <a:lnTo>
                  <a:pt x="0" y="80"/>
                </a:lnTo>
                <a:close/>
              </a:path>
            </a:pathLst>
          </a:custGeom>
          <a:solidFill>
            <a:srgbClr val="0072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D7007300-CC50-4C42-B9EB-985D3D8B4CE5}"/>
              </a:ext>
            </a:extLst>
          </p:cNvPr>
          <p:cNvSpPr>
            <a:spLocks/>
          </p:cNvSpPr>
          <p:nvPr/>
        </p:nvSpPr>
        <p:spPr bwMode="auto">
          <a:xfrm>
            <a:off x="9754292" y="5956733"/>
            <a:ext cx="462318" cy="582827"/>
          </a:xfrm>
          <a:custGeom>
            <a:avLst/>
            <a:gdLst>
              <a:gd name="T0" fmla="*/ 0 w 151"/>
              <a:gd name="T1" fmla="*/ 149 h 190"/>
              <a:gd name="T2" fmla="*/ 55 w 151"/>
              <a:gd name="T3" fmla="*/ 190 h 190"/>
              <a:gd name="T4" fmla="*/ 151 w 151"/>
              <a:gd name="T5" fmla="*/ 0 h 190"/>
              <a:gd name="T6" fmla="*/ 0 w 151"/>
              <a:gd name="T7" fmla="*/ 14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90">
                <a:moveTo>
                  <a:pt x="0" y="149"/>
                </a:moveTo>
                <a:cubicBezTo>
                  <a:pt x="16" y="165"/>
                  <a:pt x="35" y="179"/>
                  <a:pt x="55" y="190"/>
                </a:cubicBezTo>
                <a:cubicBezTo>
                  <a:pt x="151" y="0"/>
                  <a:pt x="151" y="0"/>
                  <a:pt x="151" y="0"/>
                </a:cubicBezTo>
                <a:lnTo>
                  <a:pt x="0" y="149"/>
                </a:lnTo>
                <a:close/>
              </a:path>
            </a:pathLst>
          </a:custGeom>
          <a:solidFill>
            <a:srgbClr val="0072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07AE1B37-FC53-40BF-94B2-A74D4A1FABF3}"/>
              </a:ext>
            </a:extLst>
          </p:cNvPr>
          <p:cNvSpPr>
            <a:spLocks/>
          </p:cNvSpPr>
          <p:nvPr/>
        </p:nvSpPr>
        <p:spPr bwMode="auto">
          <a:xfrm>
            <a:off x="9923007" y="5956733"/>
            <a:ext cx="946547" cy="652942"/>
          </a:xfrm>
          <a:custGeom>
            <a:avLst/>
            <a:gdLst>
              <a:gd name="T0" fmla="*/ 0 w 309"/>
              <a:gd name="T1" fmla="*/ 190 h 213"/>
              <a:gd name="T2" fmla="*/ 96 w 309"/>
              <a:gd name="T3" fmla="*/ 213 h 213"/>
              <a:gd name="T4" fmla="*/ 309 w 309"/>
              <a:gd name="T5" fmla="*/ 0 h 213"/>
              <a:gd name="T6" fmla="*/ 96 w 309"/>
              <a:gd name="T7" fmla="*/ 0 h 213"/>
              <a:gd name="T8" fmla="*/ 0 w 309"/>
              <a:gd name="T9" fmla="*/ 19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" h="213">
                <a:moveTo>
                  <a:pt x="0" y="190"/>
                </a:moveTo>
                <a:cubicBezTo>
                  <a:pt x="29" y="204"/>
                  <a:pt x="62" y="213"/>
                  <a:pt x="96" y="213"/>
                </a:cubicBezTo>
                <a:cubicBezTo>
                  <a:pt x="214" y="213"/>
                  <a:pt x="309" y="118"/>
                  <a:pt x="309" y="0"/>
                </a:cubicBezTo>
                <a:cubicBezTo>
                  <a:pt x="96" y="0"/>
                  <a:pt x="96" y="0"/>
                  <a:pt x="96" y="0"/>
                </a:cubicBezTo>
                <a:lnTo>
                  <a:pt x="0" y="190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7A3B887E-CA9A-437B-88E8-60FA9903FFB0}"/>
              </a:ext>
            </a:extLst>
          </p:cNvPr>
          <p:cNvSpPr>
            <a:spLocks/>
          </p:cNvSpPr>
          <p:nvPr/>
        </p:nvSpPr>
        <p:spPr bwMode="auto">
          <a:xfrm>
            <a:off x="9927388" y="6331408"/>
            <a:ext cx="2004839" cy="431642"/>
          </a:xfrm>
          <a:custGeom>
            <a:avLst/>
            <a:gdLst>
              <a:gd name="T0" fmla="*/ 511 w 654"/>
              <a:gd name="T1" fmla="*/ 44 h 141"/>
              <a:gd name="T2" fmla="*/ 404 w 654"/>
              <a:gd name="T3" fmla="*/ 12 h 141"/>
              <a:gd name="T4" fmla="*/ 349 w 654"/>
              <a:gd name="T5" fmla="*/ 6 h 141"/>
              <a:gd name="T6" fmla="*/ 0 w 654"/>
              <a:gd name="T7" fmla="*/ 141 h 141"/>
              <a:gd name="T8" fmla="*/ 231 w 654"/>
              <a:gd name="T9" fmla="*/ 141 h 141"/>
              <a:gd name="T10" fmla="*/ 654 w 654"/>
              <a:gd name="T11" fmla="*/ 141 h 141"/>
              <a:gd name="T12" fmla="*/ 511 w 654"/>
              <a:gd name="T13" fmla="*/ 44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4" h="141">
                <a:moveTo>
                  <a:pt x="511" y="44"/>
                </a:moveTo>
                <a:cubicBezTo>
                  <a:pt x="477" y="29"/>
                  <a:pt x="441" y="18"/>
                  <a:pt x="404" y="12"/>
                </a:cubicBezTo>
                <a:cubicBezTo>
                  <a:pt x="386" y="9"/>
                  <a:pt x="367" y="7"/>
                  <a:pt x="349" y="6"/>
                </a:cubicBezTo>
                <a:cubicBezTo>
                  <a:pt x="223" y="0"/>
                  <a:pt x="96" y="45"/>
                  <a:pt x="0" y="141"/>
                </a:cubicBezTo>
                <a:cubicBezTo>
                  <a:pt x="231" y="141"/>
                  <a:pt x="231" y="141"/>
                  <a:pt x="231" y="141"/>
                </a:cubicBezTo>
                <a:cubicBezTo>
                  <a:pt x="654" y="141"/>
                  <a:pt x="654" y="141"/>
                  <a:pt x="654" y="141"/>
                </a:cubicBezTo>
                <a:cubicBezTo>
                  <a:pt x="612" y="99"/>
                  <a:pt x="563" y="67"/>
                  <a:pt x="511" y="44"/>
                </a:cubicBezTo>
                <a:close/>
              </a:path>
            </a:pathLst>
          </a:custGeom>
          <a:solidFill>
            <a:srgbClr val="BAD8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3AFFD2-CFCC-43DD-ACB9-60C7B69E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676" y="6259101"/>
            <a:ext cx="166522" cy="503949"/>
          </a:xfrm>
          <a:prstGeom prst="rect">
            <a:avLst/>
          </a:pr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23" name="Freeform 19">
            <a:extLst>
              <a:ext uri="{FF2B5EF4-FFF2-40B4-BE49-F238E27FC236}">
                <a16:creationId xmlns:a16="http://schemas.microsoft.com/office/drawing/2014/main" id="{DED14049-34AF-401C-AE27-E065DF805C85}"/>
              </a:ext>
            </a:extLst>
          </p:cNvPr>
          <p:cNvSpPr>
            <a:spLocks/>
          </p:cNvSpPr>
          <p:nvPr/>
        </p:nvSpPr>
        <p:spPr bwMode="auto">
          <a:xfrm>
            <a:off x="8124127" y="6340171"/>
            <a:ext cx="166522" cy="422878"/>
          </a:xfrm>
          <a:custGeom>
            <a:avLst/>
            <a:gdLst>
              <a:gd name="T0" fmla="*/ 0 w 76"/>
              <a:gd name="T1" fmla="*/ 0 h 193"/>
              <a:gd name="T2" fmla="*/ 0 w 76"/>
              <a:gd name="T3" fmla="*/ 39 h 193"/>
              <a:gd name="T4" fmla="*/ 0 w 76"/>
              <a:gd name="T5" fmla="*/ 193 h 193"/>
              <a:gd name="T6" fmla="*/ 76 w 76"/>
              <a:gd name="T7" fmla="*/ 193 h 193"/>
              <a:gd name="T8" fmla="*/ 76 w 76"/>
              <a:gd name="T9" fmla="*/ 10 h 193"/>
              <a:gd name="T10" fmla="*/ 76 w 76"/>
              <a:gd name="T11" fmla="*/ 0 h 193"/>
              <a:gd name="T12" fmla="*/ 0 w 76"/>
              <a:gd name="T13" fmla="*/ 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" h="193">
                <a:moveTo>
                  <a:pt x="0" y="0"/>
                </a:moveTo>
                <a:lnTo>
                  <a:pt x="0" y="39"/>
                </a:lnTo>
                <a:lnTo>
                  <a:pt x="0" y="193"/>
                </a:lnTo>
                <a:lnTo>
                  <a:pt x="76" y="193"/>
                </a:lnTo>
                <a:lnTo>
                  <a:pt x="76" y="10"/>
                </a:lnTo>
                <a:lnTo>
                  <a:pt x="76" y="0"/>
                </a:lnTo>
                <a:lnTo>
                  <a:pt x="0" y="0"/>
                </a:lnTo>
                <a:close/>
              </a:path>
            </a:pathLst>
          </a:custGeom>
          <a:solidFill>
            <a:srgbClr val="28C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24" name="Freeform 20">
            <a:extLst>
              <a:ext uri="{FF2B5EF4-FFF2-40B4-BE49-F238E27FC236}">
                <a16:creationId xmlns:a16="http://schemas.microsoft.com/office/drawing/2014/main" id="{BF881F72-E241-4A0C-9657-9B9CF21C5050}"/>
              </a:ext>
            </a:extLst>
          </p:cNvPr>
          <p:cNvSpPr>
            <a:spLocks/>
          </p:cNvSpPr>
          <p:nvPr/>
        </p:nvSpPr>
        <p:spPr bwMode="auto">
          <a:xfrm>
            <a:off x="8325708" y="5934821"/>
            <a:ext cx="164330" cy="828228"/>
          </a:xfrm>
          <a:custGeom>
            <a:avLst/>
            <a:gdLst>
              <a:gd name="T0" fmla="*/ 0 w 75"/>
              <a:gd name="T1" fmla="*/ 0 h 378"/>
              <a:gd name="T2" fmla="*/ 0 w 75"/>
              <a:gd name="T3" fmla="*/ 188 h 378"/>
              <a:gd name="T4" fmla="*/ 0 w 75"/>
              <a:gd name="T5" fmla="*/ 378 h 378"/>
              <a:gd name="T6" fmla="*/ 75 w 75"/>
              <a:gd name="T7" fmla="*/ 378 h 378"/>
              <a:gd name="T8" fmla="*/ 75 w 75"/>
              <a:gd name="T9" fmla="*/ 158 h 378"/>
              <a:gd name="T10" fmla="*/ 75 w 75"/>
              <a:gd name="T11" fmla="*/ 0 h 378"/>
              <a:gd name="T12" fmla="*/ 0 w 75"/>
              <a:gd name="T13" fmla="*/ 0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378">
                <a:moveTo>
                  <a:pt x="0" y="0"/>
                </a:moveTo>
                <a:lnTo>
                  <a:pt x="0" y="188"/>
                </a:lnTo>
                <a:lnTo>
                  <a:pt x="0" y="378"/>
                </a:lnTo>
                <a:lnTo>
                  <a:pt x="75" y="378"/>
                </a:lnTo>
                <a:lnTo>
                  <a:pt x="75" y="158"/>
                </a:lnTo>
                <a:lnTo>
                  <a:pt x="75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id="{D6B6C135-FC66-4859-BA87-46E933EF5D49}"/>
              </a:ext>
            </a:extLst>
          </p:cNvPr>
          <p:cNvSpPr>
            <a:spLocks/>
          </p:cNvSpPr>
          <p:nvPr/>
        </p:nvSpPr>
        <p:spPr bwMode="auto">
          <a:xfrm>
            <a:off x="8525096" y="5566720"/>
            <a:ext cx="168713" cy="1196330"/>
          </a:xfrm>
          <a:custGeom>
            <a:avLst/>
            <a:gdLst>
              <a:gd name="T0" fmla="*/ 0 w 77"/>
              <a:gd name="T1" fmla="*/ 0 h 546"/>
              <a:gd name="T2" fmla="*/ 0 w 77"/>
              <a:gd name="T3" fmla="*/ 319 h 546"/>
              <a:gd name="T4" fmla="*/ 0 w 77"/>
              <a:gd name="T5" fmla="*/ 546 h 546"/>
              <a:gd name="T6" fmla="*/ 77 w 77"/>
              <a:gd name="T7" fmla="*/ 546 h 546"/>
              <a:gd name="T8" fmla="*/ 77 w 77"/>
              <a:gd name="T9" fmla="*/ 290 h 546"/>
              <a:gd name="T10" fmla="*/ 77 w 77"/>
              <a:gd name="T11" fmla="*/ 0 h 546"/>
              <a:gd name="T12" fmla="*/ 0 w 77"/>
              <a:gd name="T13" fmla="*/ 0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" h="546">
                <a:moveTo>
                  <a:pt x="0" y="0"/>
                </a:moveTo>
                <a:lnTo>
                  <a:pt x="0" y="319"/>
                </a:lnTo>
                <a:lnTo>
                  <a:pt x="0" y="546"/>
                </a:lnTo>
                <a:lnTo>
                  <a:pt x="77" y="546"/>
                </a:lnTo>
                <a:lnTo>
                  <a:pt x="77" y="290"/>
                </a:lnTo>
                <a:lnTo>
                  <a:pt x="77" y="0"/>
                </a:lnTo>
                <a:lnTo>
                  <a:pt x="0" y="0"/>
                </a:lnTo>
                <a:close/>
              </a:path>
            </a:pathLst>
          </a:custGeom>
          <a:solidFill>
            <a:srgbClr val="9B4F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8F458462-DDA9-4532-B75B-D83EA41E0791}"/>
              </a:ext>
            </a:extLst>
          </p:cNvPr>
          <p:cNvSpPr>
            <a:spLocks/>
          </p:cNvSpPr>
          <p:nvPr/>
        </p:nvSpPr>
        <p:spPr bwMode="auto">
          <a:xfrm>
            <a:off x="8928255" y="5947967"/>
            <a:ext cx="166522" cy="815082"/>
          </a:xfrm>
          <a:custGeom>
            <a:avLst/>
            <a:gdLst>
              <a:gd name="T0" fmla="*/ 0 w 76"/>
              <a:gd name="T1" fmla="*/ 0 h 372"/>
              <a:gd name="T2" fmla="*/ 0 w 76"/>
              <a:gd name="T3" fmla="*/ 74 h 372"/>
              <a:gd name="T4" fmla="*/ 0 w 76"/>
              <a:gd name="T5" fmla="*/ 372 h 372"/>
              <a:gd name="T6" fmla="*/ 76 w 76"/>
              <a:gd name="T7" fmla="*/ 372 h 372"/>
              <a:gd name="T8" fmla="*/ 76 w 76"/>
              <a:gd name="T9" fmla="*/ 43 h 372"/>
              <a:gd name="T10" fmla="*/ 76 w 76"/>
              <a:gd name="T11" fmla="*/ 0 h 372"/>
              <a:gd name="T12" fmla="*/ 0 w 76"/>
              <a:gd name="T13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" h="372">
                <a:moveTo>
                  <a:pt x="0" y="0"/>
                </a:moveTo>
                <a:lnTo>
                  <a:pt x="0" y="74"/>
                </a:lnTo>
                <a:lnTo>
                  <a:pt x="0" y="372"/>
                </a:lnTo>
                <a:lnTo>
                  <a:pt x="76" y="372"/>
                </a:lnTo>
                <a:lnTo>
                  <a:pt x="76" y="43"/>
                </a:lnTo>
                <a:lnTo>
                  <a:pt x="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B4F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057341AB-DA1D-47EC-8D5B-B1FB9C89A08E}"/>
              </a:ext>
            </a:extLst>
          </p:cNvPr>
          <p:cNvSpPr>
            <a:spLocks/>
          </p:cNvSpPr>
          <p:nvPr/>
        </p:nvSpPr>
        <p:spPr bwMode="auto">
          <a:xfrm>
            <a:off x="7720970" y="6357699"/>
            <a:ext cx="168713" cy="405350"/>
          </a:xfrm>
          <a:custGeom>
            <a:avLst/>
            <a:gdLst>
              <a:gd name="T0" fmla="*/ 0 w 77"/>
              <a:gd name="T1" fmla="*/ 0 h 185"/>
              <a:gd name="T2" fmla="*/ 0 w 77"/>
              <a:gd name="T3" fmla="*/ 104 h 185"/>
              <a:gd name="T4" fmla="*/ 0 w 77"/>
              <a:gd name="T5" fmla="*/ 185 h 185"/>
              <a:gd name="T6" fmla="*/ 77 w 77"/>
              <a:gd name="T7" fmla="*/ 185 h 185"/>
              <a:gd name="T8" fmla="*/ 77 w 77"/>
              <a:gd name="T9" fmla="*/ 73 h 185"/>
              <a:gd name="T10" fmla="*/ 77 w 77"/>
              <a:gd name="T11" fmla="*/ 0 h 185"/>
              <a:gd name="T12" fmla="*/ 0 w 77"/>
              <a:gd name="T1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" h="185">
                <a:moveTo>
                  <a:pt x="0" y="0"/>
                </a:moveTo>
                <a:lnTo>
                  <a:pt x="0" y="104"/>
                </a:lnTo>
                <a:lnTo>
                  <a:pt x="0" y="185"/>
                </a:lnTo>
                <a:lnTo>
                  <a:pt x="77" y="185"/>
                </a:lnTo>
                <a:lnTo>
                  <a:pt x="77" y="73"/>
                </a:lnTo>
                <a:lnTo>
                  <a:pt x="7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2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28" name="Freeform 24">
            <a:extLst>
              <a:ext uri="{FF2B5EF4-FFF2-40B4-BE49-F238E27FC236}">
                <a16:creationId xmlns:a16="http://schemas.microsoft.com/office/drawing/2014/main" id="{09EB7D93-B985-4B7C-8D3F-39B1D45EEC3E}"/>
              </a:ext>
            </a:extLst>
          </p:cNvPr>
          <p:cNvSpPr>
            <a:spLocks/>
          </p:cNvSpPr>
          <p:nvPr/>
        </p:nvSpPr>
        <p:spPr bwMode="auto">
          <a:xfrm>
            <a:off x="7924741" y="5691610"/>
            <a:ext cx="164330" cy="1071438"/>
          </a:xfrm>
          <a:custGeom>
            <a:avLst/>
            <a:gdLst>
              <a:gd name="T0" fmla="*/ 0 w 75"/>
              <a:gd name="T1" fmla="*/ 0 h 489"/>
              <a:gd name="T2" fmla="*/ 0 w 75"/>
              <a:gd name="T3" fmla="*/ 371 h 489"/>
              <a:gd name="T4" fmla="*/ 0 w 75"/>
              <a:gd name="T5" fmla="*/ 489 h 489"/>
              <a:gd name="T6" fmla="*/ 75 w 75"/>
              <a:gd name="T7" fmla="*/ 489 h 489"/>
              <a:gd name="T8" fmla="*/ 75 w 75"/>
              <a:gd name="T9" fmla="*/ 341 h 489"/>
              <a:gd name="T10" fmla="*/ 75 w 75"/>
              <a:gd name="T11" fmla="*/ 0 h 489"/>
              <a:gd name="T12" fmla="*/ 0 w 75"/>
              <a:gd name="T13" fmla="*/ 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489">
                <a:moveTo>
                  <a:pt x="0" y="0"/>
                </a:moveTo>
                <a:lnTo>
                  <a:pt x="0" y="371"/>
                </a:lnTo>
                <a:lnTo>
                  <a:pt x="0" y="489"/>
                </a:lnTo>
                <a:lnTo>
                  <a:pt x="75" y="489"/>
                </a:lnTo>
                <a:lnTo>
                  <a:pt x="75" y="341"/>
                </a:lnTo>
                <a:lnTo>
                  <a:pt x="75" y="0"/>
                </a:lnTo>
                <a:lnTo>
                  <a:pt x="0" y="0"/>
                </a:lnTo>
                <a:close/>
              </a:path>
            </a:pathLst>
          </a:custGeom>
          <a:solidFill>
            <a:srgbClr val="682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endParaRPr lang="en-US">
              <a:solidFill>
                <a:srgbClr val="404040"/>
              </a:solidFill>
              <a:latin typeface="Segoe UI"/>
            </a:endParaRPr>
          </a:p>
        </p:txBody>
      </p:sp>
      <p:pic>
        <p:nvPicPr>
          <p:cNvPr id="29" name="Picture 28" descr="C:\Users\dalek\AppData\Local\Temp\SNAGHTML254967b7.PNG">
            <a:extLst>
              <a:ext uri="{FF2B5EF4-FFF2-40B4-BE49-F238E27FC236}">
                <a16:creationId xmlns:a16="http://schemas.microsoft.com/office/drawing/2014/main" id="{CC431913-3F5A-4113-9387-E71DC8A20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26" y="2554777"/>
            <a:ext cx="9611048" cy="413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78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3">
            <a:extLst>
              <a:ext uri="{FF2B5EF4-FFF2-40B4-BE49-F238E27FC236}">
                <a16:creationId xmlns:a16="http://schemas.microsoft.com/office/drawing/2014/main" id="{FE693C9F-9D2E-43D8-91A6-6C6E55A86F6B}"/>
              </a:ext>
            </a:extLst>
          </p:cNvPr>
          <p:cNvSpPr>
            <a:spLocks noGrp="1"/>
          </p:cNvSpPr>
          <p:nvPr/>
        </p:nvSpPr>
        <p:spPr>
          <a:xfrm>
            <a:off x="88296" y="1624785"/>
            <a:ext cx="5087553" cy="4814888"/>
          </a:xfrm>
        </p:spPr>
        <p:txBody>
          <a:bodyPr/>
          <a:lstStyle>
            <a:lvl1pPr marL="336076" marR="0" indent="-336076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392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72574" marR="0" indent="-236498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2352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84178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2352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08229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196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32280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196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3996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7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7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68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Correlate performance and usage in a single view</a:t>
            </a:r>
          </a:p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404040"/>
              </a:solidFill>
              <a:latin typeface="Segoe UI"/>
            </a:endParaRPr>
          </a:p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Pinpoint problems and investigate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questions like “Do I have network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performance issues that hurt user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adoption?”</a:t>
            </a:r>
          </a:p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404040"/>
              </a:solidFill>
              <a:latin typeface="Segoe UI"/>
            </a:endParaRPr>
          </a:p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Click on specific metric and drill into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detailed information and answer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questions such as “what request is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failing the most?”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FC55DF0-D0A3-4E6C-8498-8AE05AE0EF90}"/>
              </a:ext>
            </a:extLst>
          </p:cNvPr>
          <p:cNvSpPr>
            <a:spLocks noGrp="1"/>
          </p:cNvSpPr>
          <p:nvPr/>
        </p:nvSpPr>
        <p:spPr>
          <a:xfrm>
            <a:off x="88296" y="269060"/>
            <a:ext cx="11149013" cy="665163"/>
          </a:xfr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Drill down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B3E9F8-856C-4442-82AC-FBAD48CCFD45}"/>
              </a:ext>
            </a:extLst>
          </p:cNvPr>
          <p:cNvSpPr/>
          <p:nvPr/>
        </p:nvSpPr>
        <p:spPr>
          <a:xfrm>
            <a:off x="591150" y="1129775"/>
            <a:ext cx="10333703" cy="4689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6" fontAlgn="base"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solidFill>
                <a:srgbClr val="969696"/>
              </a:solidFill>
              <a:latin typeface="Segoe UI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0F4CA3-0C0B-4FBB-A97A-4569F25DF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207"/>
          <a:stretch/>
        </p:blipFill>
        <p:spPr>
          <a:xfrm>
            <a:off x="5296833" y="2274227"/>
            <a:ext cx="6806870" cy="431471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EA0805F-DFA3-4811-A5EC-A027C4E44B01}"/>
              </a:ext>
            </a:extLst>
          </p:cNvPr>
          <p:cNvSpPr/>
          <p:nvPr/>
        </p:nvSpPr>
        <p:spPr>
          <a:xfrm>
            <a:off x="377362" y="960261"/>
            <a:ext cx="7167796" cy="67165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37" dirty="0">
                <a:solidFill>
                  <a:srgbClr val="6B2A7A"/>
                </a:solidFill>
                <a:latin typeface="Segoe UI Light"/>
              </a:rPr>
              <a:t>Detailed insights with the click of a button</a:t>
            </a:r>
          </a:p>
        </p:txBody>
      </p:sp>
    </p:spTree>
    <p:extLst>
      <p:ext uri="{BB962C8B-B14F-4D97-AF65-F5344CB8AC3E}">
        <p14:creationId xmlns:p14="http://schemas.microsoft.com/office/powerpoint/2010/main" val="398891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3">
            <a:extLst>
              <a:ext uri="{FF2B5EF4-FFF2-40B4-BE49-F238E27FC236}">
                <a16:creationId xmlns:a16="http://schemas.microsoft.com/office/drawing/2014/main" id="{4C7AF850-AAA9-485C-86A3-4A4E574BA2DE}"/>
              </a:ext>
            </a:extLst>
          </p:cNvPr>
          <p:cNvSpPr>
            <a:spLocks noGrp="1"/>
          </p:cNvSpPr>
          <p:nvPr/>
        </p:nvSpPr>
        <p:spPr>
          <a:xfrm>
            <a:off x="84282" y="1765300"/>
            <a:ext cx="4283075" cy="4800600"/>
          </a:xfrm>
        </p:spPr>
        <p:txBody>
          <a:bodyPr/>
          <a:lstStyle>
            <a:lvl1pPr marL="336076" marR="0" indent="-336076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392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72574" marR="0" indent="-236498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2352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84178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2352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08229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196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32280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196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3996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7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7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68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Metrics</a:t>
            </a:r>
            <a:r>
              <a:rPr lang="en-US" sz="1800" b="1" kern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kern="0" dirty="0">
                <a:solidFill>
                  <a:srgbClr val="404040"/>
                </a:solidFill>
                <a:latin typeface="Segoe UI"/>
              </a:rPr>
              <a:t>Explorer provides a flexible multi-dimensional UI over custom and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out-of-the-box telemetry collected</a:t>
            </a:r>
          </a:p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404040"/>
              </a:solidFill>
              <a:latin typeface="Segoe UI"/>
            </a:endParaRPr>
          </a:p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Diagnostic Search enables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efficient search over large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sets of data using the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query experience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F7492F3-EA45-48B5-BF2E-139B59DE952B}"/>
              </a:ext>
            </a:extLst>
          </p:cNvPr>
          <p:cNvSpPr>
            <a:spLocks noGrp="1"/>
          </p:cNvSpPr>
          <p:nvPr/>
        </p:nvSpPr>
        <p:spPr>
          <a:xfrm>
            <a:off x="84282" y="292100"/>
            <a:ext cx="11149013" cy="665163"/>
          </a:xfr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Drill down tools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B66375-E837-45B3-88C6-047386D5B57F}"/>
              </a:ext>
            </a:extLst>
          </p:cNvPr>
          <p:cNvSpPr/>
          <p:nvPr/>
        </p:nvSpPr>
        <p:spPr>
          <a:xfrm>
            <a:off x="587136" y="1152815"/>
            <a:ext cx="10333703" cy="4689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6" fontAlgn="base"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solidFill>
                <a:srgbClr val="969696"/>
              </a:solidFill>
              <a:latin typeface="Segoe UI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45E36E-8F18-49B5-8D82-33A133487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357" y="2308348"/>
            <a:ext cx="7621285" cy="3358459"/>
          </a:xfrm>
          <a:prstGeom prst="rect">
            <a:avLst/>
          </a:prstGeom>
          <a:ln w="25400">
            <a:solidFill>
              <a:srgbClr val="0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5D5EAA2-8D65-44C8-83B4-9DBB2C9C1E02}"/>
              </a:ext>
            </a:extLst>
          </p:cNvPr>
          <p:cNvSpPr/>
          <p:nvPr/>
        </p:nvSpPr>
        <p:spPr>
          <a:xfrm>
            <a:off x="727031" y="982483"/>
            <a:ext cx="10435998" cy="67165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37" dirty="0">
                <a:solidFill>
                  <a:srgbClr val="6B2A7A"/>
                </a:solidFill>
                <a:latin typeface="Segoe UI Light"/>
              </a:rPr>
              <a:t>Powerful insights with Metrics Explorer and Diagnostic Search</a:t>
            </a:r>
          </a:p>
        </p:txBody>
      </p:sp>
    </p:spTree>
    <p:extLst>
      <p:ext uri="{BB962C8B-B14F-4D97-AF65-F5344CB8AC3E}">
        <p14:creationId xmlns:p14="http://schemas.microsoft.com/office/powerpoint/2010/main" val="326045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3">
            <a:extLst>
              <a:ext uri="{FF2B5EF4-FFF2-40B4-BE49-F238E27FC236}">
                <a16:creationId xmlns:a16="http://schemas.microsoft.com/office/drawing/2014/main" id="{DAE57245-C001-474D-B6E2-0D27B45309AE}"/>
              </a:ext>
            </a:extLst>
          </p:cNvPr>
          <p:cNvSpPr>
            <a:spLocks noGrp="1"/>
          </p:cNvSpPr>
          <p:nvPr/>
        </p:nvSpPr>
        <p:spPr>
          <a:xfrm>
            <a:off x="0" y="1865602"/>
            <a:ext cx="8308975" cy="5010944"/>
          </a:xfrm>
        </p:spPr>
        <p:txBody>
          <a:bodyPr/>
          <a:lstStyle>
            <a:lvl1pPr marL="336076" marR="0" indent="-336076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392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72574" marR="0" indent="-236498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2352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84178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2352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08229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196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32280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Wingdings" panose="05000000000000000000" pitchFamily="2" charset="2"/>
              <a:buChar char="§"/>
              <a:tabLst/>
              <a:defRPr sz="196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3996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7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7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68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800" dirty="0">
                <a:solidFill>
                  <a:srgbClr val="6B2A7A"/>
                </a:solidFill>
              </a:rPr>
              <a:t>Identify &amp; triage availability issues</a:t>
            </a:r>
          </a:p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Monitor your web sites with simple pings to complex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web tests from points around the world</a:t>
            </a:r>
          </a:p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sz="1800" kern="0" dirty="0">
              <a:solidFill>
                <a:schemeClr val="tx1"/>
              </a:solidFill>
            </a:endParaRPr>
          </a:p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800" dirty="0">
                <a:solidFill>
                  <a:srgbClr val="6B2A7A"/>
                </a:solidFill>
              </a:rPr>
              <a:t>Diagnose &amp; solve performance problems</a:t>
            </a:r>
          </a:p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Quickly diagnose issues by accessing rich application performance data from the client view to dependencies</a:t>
            </a:r>
          </a:p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</a:pPr>
            <a:br>
              <a:rPr lang="en-US" sz="1800" kern="0" spc="3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rgbClr val="6B2A7A"/>
                </a:solidFill>
              </a:rPr>
              <a:t>Mobile crash/sever exception analytics</a:t>
            </a:r>
          </a:p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404040"/>
                </a:solidFill>
                <a:latin typeface="Segoe UI"/>
              </a:rPr>
              <a:t>Real time view of crashes happening on devices, allowing you to focus on fixing key issues with the biggest </a:t>
            </a:r>
            <a:br>
              <a:rPr lang="en-US" sz="1600" kern="0" dirty="0">
                <a:solidFill>
                  <a:srgbClr val="404040"/>
                </a:solidFill>
                <a:latin typeface="Segoe UI"/>
              </a:rPr>
            </a:br>
            <a:r>
              <a:rPr lang="en-US" sz="1600" kern="0" dirty="0">
                <a:solidFill>
                  <a:srgbClr val="404040"/>
                </a:solidFill>
                <a:latin typeface="Segoe UI"/>
              </a:rPr>
              <a:t>impact first</a:t>
            </a:r>
          </a:p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sz="1800" kern="0" spc="30" dirty="0">
              <a:solidFill>
                <a:schemeClr val="tx1"/>
              </a:solidFill>
            </a:endParaRPr>
          </a:p>
          <a:p>
            <a:pPr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sz="1800" kern="0" dirty="0">
              <a:solidFill>
                <a:schemeClr val="tx1"/>
              </a:solidFill>
            </a:endParaRPr>
          </a:p>
          <a:p>
            <a:pPr marL="342834" indent="-342834" defTabSz="91337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endParaRPr lang="en-US" sz="1800" kern="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CFB02D7A-ED83-494B-8A16-EC72F77B3355}"/>
              </a:ext>
            </a:extLst>
          </p:cNvPr>
          <p:cNvSpPr>
            <a:spLocks noGrp="1"/>
          </p:cNvSpPr>
          <p:nvPr/>
        </p:nvSpPr>
        <p:spPr>
          <a:xfrm>
            <a:off x="49212" y="410881"/>
            <a:ext cx="11149013" cy="665163"/>
          </a:xfr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Fast and powerful insights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86D1D0-8261-4246-9FC3-B1E8A39231A0}"/>
              </a:ext>
            </a:extLst>
          </p:cNvPr>
          <p:cNvSpPr/>
          <p:nvPr/>
        </p:nvSpPr>
        <p:spPr>
          <a:xfrm>
            <a:off x="594855" y="370971"/>
            <a:ext cx="10333703" cy="4689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6" fontAlgn="base"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solidFill>
                <a:srgbClr val="969696"/>
              </a:solidFill>
              <a:latin typeface="Segoe UI Light"/>
            </a:endParaRPr>
          </a:p>
        </p:txBody>
      </p:sp>
      <p:pic>
        <p:nvPicPr>
          <p:cNvPr id="9" name="Picture 8" descr="C:\Users\dalek\AppData\Local\Temp\SNAGHTML2a512065.PNG">
            <a:extLst>
              <a:ext uri="{FF2B5EF4-FFF2-40B4-BE49-F238E27FC236}">
                <a16:creationId xmlns:a16="http://schemas.microsoft.com/office/drawing/2014/main" id="{3B2DE910-048A-4BE7-AEF6-60D242C9D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978" y="839943"/>
            <a:ext cx="4021898" cy="2635510"/>
          </a:xfrm>
          <a:prstGeom prst="rect">
            <a:avLst/>
          </a:prstGeom>
          <a:noFill/>
          <a:ln w="25400">
            <a:solidFill>
              <a:srgbClr val="23283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6FCA3-2DE1-4428-BFCB-DD98336E4E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63"/>
          <a:stretch/>
        </p:blipFill>
        <p:spPr>
          <a:xfrm>
            <a:off x="8446363" y="4140081"/>
            <a:ext cx="3745637" cy="2717919"/>
          </a:xfrm>
          <a:prstGeom prst="rect">
            <a:avLst/>
          </a:prstGeom>
          <a:ln w="2540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22346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ontserra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81F81DC5BEF84096615F0BA9929F51" ma:contentTypeVersion="2" ma:contentTypeDescription="Create a new document." ma:contentTypeScope="" ma:versionID="0a5f5797e8191b0eb0c5e3098c4ac85f">
  <xsd:schema xmlns:xsd="http://www.w3.org/2001/XMLSchema" xmlns:xs="http://www.w3.org/2001/XMLSchema" xmlns:p="http://schemas.microsoft.com/office/2006/metadata/properties" xmlns:ns2="6572b90b-9a27-40e9-bbdc-d32d2d31ad39" targetNamespace="http://schemas.microsoft.com/office/2006/metadata/properties" ma:root="true" ma:fieldsID="f46122011700eca45fa8c383875aacad" ns2:_="">
    <xsd:import namespace="6572b90b-9a27-40e9-bbdc-d32d2d31ad3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72b90b-9a27-40e9-bbdc-d32d2d31ad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7F3881-6EB3-4E38-8DD5-FEAF14887EA9}">
  <ds:schemaRefs>
    <ds:schemaRef ds:uri="http://schemas.microsoft.com/office/2006/documentManagement/types"/>
    <ds:schemaRef ds:uri="http://schemas.openxmlformats.org/package/2006/metadata/core-properties"/>
    <ds:schemaRef ds:uri="6572b90b-9a27-40e9-bbdc-d32d2d31ad39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93D9159-1EB3-42F9-9A64-6E02005876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71132C-3358-4741-BAB2-A58FBA8206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72b90b-9a27-40e9-bbdc-d32d2d31ad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307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Lato</vt:lpstr>
      <vt:lpstr>Montserrat</vt:lpstr>
      <vt:lpstr>Segoe UI</vt:lpstr>
      <vt:lpstr>Segoe UI Light</vt:lpstr>
      <vt:lpstr>Segoe UI Semibold</vt:lpstr>
      <vt:lpstr>Wingdings</vt:lpstr>
      <vt:lpstr>Office Theme</vt:lpstr>
      <vt:lpstr>PowerPoint Presentation</vt:lpstr>
      <vt:lpstr>The goal is to turn data into information, and information into insight.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Hariharan</dc:creator>
  <cp:lastModifiedBy>Uma Maheswaran Manivannan</cp:lastModifiedBy>
  <cp:revision>64</cp:revision>
  <dcterms:created xsi:type="dcterms:W3CDTF">2016-04-19T12:30:53Z</dcterms:created>
  <dcterms:modified xsi:type="dcterms:W3CDTF">2018-08-03T18:02:23Z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0x0101001E81F81DC5BEF84096615F0BA9929F51</vt:lpwstr>
  </property>
</Properties>
</file>