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66666"/>
    <a:srgbClr val="33363B"/>
    <a:srgbClr val="0495FE"/>
    <a:srgbClr val="12A7E1"/>
    <a:srgbClr val="4EC1B2"/>
    <a:srgbClr val="006FA6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275" autoAdjust="0"/>
  </p:normalViewPr>
  <p:slideViewPr>
    <p:cSldViewPr snapToGrid="0">
      <p:cViewPr varScale="1">
        <p:scale>
          <a:sx n="69" d="100"/>
          <a:sy n="69" d="100"/>
        </p:scale>
        <p:origin x="205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Server pushes content to clients instantly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9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Gaming, Social Networks, voting, auction, maps and GPS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Company Dashboards, Instant sales Updates or travel alerts.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Chat, document editing team meeting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8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D8EDC-AB52-4DC5-A396-0D969A00E4C8}"/>
              </a:ext>
            </a:extLst>
          </p:cNvPr>
          <p:cNvGrpSpPr/>
          <p:nvPr userDrawn="1"/>
        </p:nvGrpSpPr>
        <p:grpSpPr>
          <a:xfrm>
            <a:off x="106352" y="285596"/>
            <a:ext cx="11868269" cy="3608572"/>
            <a:chOff x="106352" y="285596"/>
            <a:chExt cx="11868269" cy="36085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71BBAB-4D69-4472-99DA-3D3C2F3834FA}"/>
                </a:ext>
              </a:extLst>
            </p:cNvPr>
            <p:cNvSpPr txBox="1"/>
            <p:nvPr/>
          </p:nvSpPr>
          <p:spPr>
            <a:xfrm>
              <a:off x="450875" y="653143"/>
              <a:ext cx="19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EE78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PRESENTS</a:t>
              </a:r>
            </a:p>
          </p:txBody>
        </p:sp>
        <p:sp>
          <p:nvSpPr>
            <p:cNvPr id="27" name="Donut 45">
              <a:extLst>
                <a:ext uri="{FF2B5EF4-FFF2-40B4-BE49-F238E27FC236}">
                  <a16:creationId xmlns:a16="http://schemas.microsoft.com/office/drawing/2014/main" id="{74E60AF2-A8EE-4F50-BA2E-7C419AE06459}"/>
                </a:ext>
              </a:extLst>
            </p:cNvPr>
            <p:cNvSpPr/>
            <p:nvPr/>
          </p:nvSpPr>
          <p:spPr>
            <a:xfrm>
              <a:off x="2732867" y="3296917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D43ACB-0150-44BE-BC4E-EB5F672911E4}"/>
                </a:ext>
              </a:extLst>
            </p:cNvPr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Flowchart: Card 25">
              <a:extLst>
                <a:ext uri="{FF2B5EF4-FFF2-40B4-BE49-F238E27FC236}">
                  <a16:creationId xmlns:a16="http://schemas.microsoft.com/office/drawing/2014/main" id="{AFCCC256-B1E3-40DE-B469-A594D8FE4D8F}"/>
                </a:ext>
              </a:extLst>
            </p:cNvPr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018D96-23C3-4E32-9DB7-C4822728C3B0}"/>
                </a:ext>
              </a:extLst>
            </p:cNvPr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Coimbatore, Tamil Nadu, India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38BEDC-5F2B-4F3B-BC32-E3B95F713FB5}"/>
                </a:ext>
              </a:extLst>
            </p:cNvPr>
            <p:cNvSpPr txBox="1"/>
            <p:nvPr/>
          </p:nvSpPr>
          <p:spPr>
            <a:xfrm>
              <a:off x="7264233" y="2491390"/>
              <a:ext cx="1840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 1, 2018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2B6B98-A3C1-4F64-98FD-A8425D9D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2" y="285596"/>
              <a:ext cx="2683310" cy="35385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C51D49-28A0-4DC5-B118-A843A62A2D73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DCA299-C7F3-4194-B541-32D68EDC20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532B96-D68A-4223-92B0-8C6DD6C135A1}"/>
                </a:ext>
              </a:extLst>
            </p:cNvPr>
            <p:cNvSpPr txBox="1"/>
            <p:nvPr/>
          </p:nvSpPr>
          <p:spPr>
            <a:xfrm>
              <a:off x="1100097" y="1600727"/>
              <a:ext cx="9758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kern="1200" dirty="0">
                  <a:solidFill>
                    <a:srgbClr val="666666"/>
                  </a:solidFill>
                  <a:latin typeface="+mj-lt"/>
                  <a:ea typeface="+mn-ea"/>
                  <a:cs typeface="Arial" panose="020B0604020202020204" pitchFamily="34" charset="0"/>
                </a:rPr>
                <a:t>ANGULAR TALKS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6CE0B-CAD4-4636-8BA1-29462BFB622D}"/>
              </a:ext>
            </a:extLst>
          </p:cNvPr>
          <p:cNvGrpSpPr/>
          <p:nvPr userDrawn="1"/>
        </p:nvGrpSpPr>
        <p:grpSpPr>
          <a:xfrm>
            <a:off x="2445139" y="3748926"/>
            <a:ext cx="1800000" cy="1800000"/>
            <a:chOff x="1118723" y="2803638"/>
            <a:chExt cx="2509200" cy="2507576"/>
          </a:xfrm>
        </p:grpSpPr>
        <p:sp>
          <p:nvSpPr>
            <p:cNvPr id="21" name="Donut 44">
              <a:extLst>
                <a:ext uri="{FF2B5EF4-FFF2-40B4-BE49-F238E27FC236}">
                  <a16:creationId xmlns:a16="http://schemas.microsoft.com/office/drawing/2014/main" id="{887F3A0D-9895-40C0-B43C-F19F9EE2F2F6}"/>
                </a:ext>
              </a:extLst>
            </p:cNvPr>
            <p:cNvSpPr/>
            <p:nvPr/>
          </p:nvSpPr>
          <p:spPr>
            <a:xfrm>
              <a:off x="1118723" y="2803638"/>
              <a:ext cx="2509200" cy="2507576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Donut 45">
              <a:extLst>
                <a:ext uri="{FF2B5EF4-FFF2-40B4-BE49-F238E27FC236}">
                  <a16:creationId xmlns:a16="http://schemas.microsoft.com/office/drawing/2014/main" id="{4B0170F8-BAF7-4039-B771-E14919B81C1E}"/>
                </a:ext>
              </a:extLst>
            </p:cNvPr>
            <p:cNvSpPr/>
            <p:nvPr/>
          </p:nvSpPr>
          <p:spPr>
            <a:xfrm>
              <a:off x="2751493" y="2892222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689529-04A6-4238-BE54-9F68ACFD2D8D}"/>
              </a:ext>
            </a:extLst>
          </p:cNvPr>
          <p:cNvGrpSpPr/>
          <p:nvPr/>
        </p:nvGrpSpPr>
        <p:grpSpPr>
          <a:xfrm>
            <a:off x="4295058" y="3544317"/>
            <a:ext cx="8044384" cy="2192701"/>
            <a:chOff x="3917475" y="3393700"/>
            <a:chExt cx="8044384" cy="2192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8B0A8-6DF0-4D3F-88E3-62C0DFE1D25C}"/>
                </a:ext>
              </a:extLst>
            </p:cNvPr>
            <p:cNvSpPr txBox="1"/>
            <p:nvPr/>
          </p:nvSpPr>
          <p:spPr>
            <a:xfrm>
              <a:off x="3917476" y="3393700"/>
              <a:ext cx="7206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rgbClr val="505050"/>
                  </a:solidFill>
                  <a:cs typeface="Segoe UI" panose="020B0502040204020203" pitchFamily="34" charset="0"/>
                </a:rPr>
                <a:t>Umamaheswaran</a:t>
              </a:r>
              <a:endParaRPr lang="en-IN" sz="3200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51F4E-0C7A-4B60-8DD6-58A945560A87}"/>
                </a:ext>
              </a:extLst>
            </p:cNvPr>
            <p:cNvSpPr txBox="1"/>
            <p:nvPr/>
          </p:nvSpPr>
          <p:spPr>
            <a:xfrm>
              <a:off x="3917475" y="3993904"/>
              <a:ext cx="804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Developer, BizTalk360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07EBC-E3F2-4BBB-9CAC-FB6415727B58}"/>
                </a:ext>
              </a:extLst>
            </p:cNvPr>
            <p:cNvSpPr txBox="1"/>
            <p:nvPr/>
          </p:nvSpPr>
          <p:spPr>
            <a:xfrm>
              <a:off x="3917475" y="4509183"/>
              <a:ext cx="76487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505050"/>
                  </a:solidFill>
                  <a:cs typeface="Segoe UI" panose="020B0502040204020203" pitchFamily="34" charset="0"/>
                </a:rPr>
                <a:t>Real-time with .NET Core, </a:t>
              </a:r>
              <a:r>
                <a:rPr lang="en-US" sz="3200" dirty="0" err="1">
                  <a:solidFill>
                    <a:srgbClr val="505050"/>
                  </a:solidFill>
                  <a:cs typeface="Segoe UI" panose="020B0502040204020203" pitchFamily="34" charset="0"/>
                </a:rPr>
                <a:t>SignalR</a:t>
              </a:r>
              <a:r>
                <a:rPr lang="en-US" sz="3200" dirty="0">
                  <a:solidFill>
                    <a:srgbClr val="505050"/>
                  </a:solidFill>
                  <a:cs typeface="Segoe UI" panose="020B0502040204020203" pitchFamily="34" charset="0"/>
                </a:rPr>
                <a:t> and Angular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736CE1-0FA4-4FEA-9B72-317D2374C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91" y="4081680"/>
            <a:ext cx="1069675" cy="115624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0A8043-D228-4B21-9D86-D76CF4DA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B24E3A94-1B79-470C-9490-1253266E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FC48C-3AA3-4743-9437-8BAF0CDA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A18D3-F1D9-41D5-8FD3-5D72705E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8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DF47E7B2-DA53-4B64-863C-881B011FF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Overview of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SignalR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.Net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 core with angular template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Hubs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HubContext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Users and Groups</a:t>
            </a:r>
          </a:p>
          <a:p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B40448-6DF0-4653-8255-CC8C6E1C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Signal 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D72A1E-7785-42F0-B728-7077226F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+mn-lt"/>
                <a:cs typeface="+mn-cs"/>
              </a:rPr>
              <a:t>Open source library that simplifies adding real-time web functionality to apps.</a:t>
            </a:r>
          </a:p>
          <a:p>
            <a:r>
              <a:rPr lang="en-US" sz="2400">
                <a:solidFill>
                  <a:srgbClr val="000000"/>
                </a:solidFill>
                <a:latin typeface="+mn-lt"/>
                <a:cs typeface="+mn-cs"/>
              </a:rPr>
              <a:t>Real time web functionality enables server-side code to push content to clients instantly</a:t>
            </a:r>
          </a:p>
          <a:p>
            <a:endParaRPr lang="en-US" sz="24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AE99-A514-4224-8643-FF14C42C4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0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4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40E230-F822-4A0F-A853-AC064983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Apps that require high frequency updates from server. </a:t>
            </a:r>
          </a:p>
          <a:p>
            <a:r>
              <a:rPr lang="en-IN" dirty="0"/>
              <a:t>Dashboard and Monitoring apps. </a:t>
            </a:r>
          </a:p>
          <a:p>
            <a:r>
              <a:rPr lang="en-IN" dirty="0"/>
              <a:t>Collaborative apps. </a:t>
            </a:r>
          </a:p>
          <a:p>
            <a:r>
              <a:rPr lang="en-IN" dirty="0"/>
              <a:t>Apps that require notifications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46511-8DC0-4C9B-A39D-8609F857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7CA78-B0FD-46AB-8D82-750B7D18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71290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7EB83-7499-44C1-8BD6-1682A650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577FA2-B54D-442F-847E-482B9884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76"/>
            <a:ext cx="10515600" cy="1325563"/>
          </a:xfrm>
        </p:spPr>
        <p:txBody>
          <a:bodyPr/>
          <a:lstStyle/>
          <a:p>
            <a:r>
              <a:rPr lang="en-US" dirty="0"/>
              <a:t>Traditional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B54CD1-8C48-4A90-9919-D4A89F4A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3" y="2357437"/>
            <a:ext cx="2143125" cy="2143125"/>
          </a:xfrm>
          <a:prstGeom prst="rect">
            <a:avLst/>
          </a:prstGeom>
        </p:spPr>
      </p:pic>
      <p:pic>
        <p:nvPicPr>
          <p:cNvPr id="11" name="Picture 10" descr="A picture containing building, outdoor, filled, computer&#10;&#10;Description generated with high confidence">
            <a:extLst>
              <a:ext uri="{FF2B5EF4-FFF2-40B4-BE49-F238E27FC236}">
                <a16:creationId xmlns:a16="http://schemas.microsoft.com/office/drawing/2014/main" id="{FF2FDE26-7502-4605-A200-8E53526B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77" y="2533649"/>
            <a:ext cx="2562225" cy="17907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9330FD-DCD5-4479-B6E9-C3FFEA778B7B}"/>
              </a:ext>
            </a:extLst>
          </p:cNvPr>
          <p:cNvSpPr/>
          <p:nvPr/>
        </p:nvSpPr>
        <p:spPr>
          <a:xfrm>
            <a:off x="3851564" y="1359300"/>
            <a:ext cx="4184072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Data?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3BBA79-4CD4-4CC6-8C38-D206130F3112}"/>
              </a:ext>
            </a:extLst>
          </p:cNvPr>
          <p:cNvSpPr/>
          <p:nvPr/>
        </p:nvSpPr>
        <p:spPr>
          <a:xfrm>
            <a:off x="3851564" y="2373384"/>
            <a:ext cx="4184072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Data?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D8934D-760B-48CC-AB35-062777613C51}"/>
              </a:ext>
            </a:extLst>
          </p:cNvPr>
          <p:cNvSpPr/>
          <p:nvPr/>
        </p:nvSpPr>
        <p:spPr>
          <a:xfrm>
            <a:off x="3851564" y="4238412"/>
            <a:ext cx="4184072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Data?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5A3ACC-45FA-4C4C-B55F-CE82CCA172B2}"/>
              </a:ext>
            </a:extLst>
          </p:cNvPr>
          <p:cNvSpPr/>
          <p:nvPr/>
        </p:nvSpPr>
        <p:spPr>
          <a:xfrm>
            <a:off x="3851564" y="5218697"/>
            <a:ext cx="4184072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Data?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8B88D5-E5FF-4B8C-9811-1485CC0BC2DA}"/>
              </a:ext>
            </a:extLst>
          </p:cNvPr>
          <p:cNvSpPr/>
          <p:nvPr/>
        </p:nvSpPr>
        <p:spPr>
          <a:xfrm rot="10800000">
            <a:off x="3841390" y="3258127"/>
            <a:ext cx="4184072" cy="9001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Here’s some data</a:t>
            </a:r>
          </a:p>
        </p:txBody>
      </p:sp>
    </p:spTree>
    <p:extLst>
      <p:ext uri="{BB962C8B-B14F-4D97-AF65-F5344CB8AC3E}">
        <p14:creationId xmlns:p14="http://schemas.microsoft.com/office/powerpoint/2010/main" val="19932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C3124-6EDB-4F1B-9102-566155910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31257-992D-45D6-9B01-26F13651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R Way</a:t>
            </a:r>
          </a:p>
        </p:txBody>
      </p:sp>
      <p:pic>
        <p:nvPicPr>
          <p:cNvPr id="1026" name="Picture 2" descr="Image result for happy user cartoon">
            <a:extLst>
              <a:ext uri="{FF2B5EF4-FFF2-40B4-BE49-F238E27FC236}">
                <a16:creationId xmlns:a16="http://schemas.microsoft.com/office/drawing/2014/main" id="{D504EBF5-1C91-412A-AB28-400427CB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" y="2266227"/>
            <a:ext cx="2140526" cy="21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building, outdoor, filled, computer&#10;&#10;Description generated with high confidence">
            <a:extLst>
              <a:ext uri="{FF2B5EF4-FFF2-40B4-BE49-F238E27FC236}">
                <a16:creationId xmlns:a16="http://schemas.microsoft.com/office/drawing/2014/main" id="{87923739-43C7-4AE5-A8BF-6CAE6F0B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77" y="2533649"/>
            <a:ext cx="2562225" cy="17907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0B0D0D2-A8B4-4849-B58F-EABC44011E5F}"/>
              </a:ext>
            </a:extLst>
          </p:cNvPr>
          <p:cNvSpPr/>
          <p:nvPr/>
        </p:nvSpPr>
        <p:spPr>
          <a:xfrm>
            <a:off x="3297381" y="1830966"/>
            <a:ext cx="455814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 real time, do you?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B4A8918-7353-4D44-8AED-73F43F48B04C}"/>
              </a:ext>
            </a:extLst>
          </p:cNvPr>
          <p:cNvSpPr/>
          <p:nvPr/>
        </p:nvSpPr>
        <p:spPr>
          <a:xfrm>
            <a:off x="3297381" y="2885644"/>
            <a:ext cx="4447310" cy="91440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Yeah dude!!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A22B0F2-4DBB-4D08-8BE1-F2509954D202}"/>
              </a:ext>
            </a:extLst>
          </p:cNvPr>
          <p:cNvSpPr/>
          <p:nvPr/>
        </p:nvSpPr>
        <p:spPr>
          <a:xfrm>
            <a:off x="3297381" y="3949553"/>
            <a:ext cx="4558147" cy="914400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Party in Real Time</a:t>
            </a:r>
          </a:p>
        </p:txBody>
      </p:sp>
    </p:spTree>
    <p:extLst>
      <p:ext uri="{BB962C8B-B14F-4D97-AF65-F5344CB8AC3E}">
        <p14:creationId xmlns:p14="http://schemas.microsoft.com/office/powerpoint/2010/main" val="29676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731C53-695B-41CC-9C1B-C402DDF6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Signal R Connections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1CD85365-F3B7-4BC3-BF38-1FF93D89A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23980-BD42-4086-909C-EF33DB5F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 err="1">
                <a:solidFill>
                  <a:srgbClr val="000000"/>
                </a:solidFill>
                <a:latin typeface="+mn-lt"/>
                <a:cs typeface="+mn-cs"/>
              </a:rPr>
              <a:t>WebSockets</a:t>
            </a:r>
            <a:endParaRPr lang="en-US" sz="1700" dirty="0">
              <a:solidFill>
                <a:srgbClr val="000000"/>
              </a:solidFill>
              <a:latin typeface="+mn-lt"/>
              <a:cs typeface="+mn-cs"/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Bidirectional stream</a:t>
            </a:r>
          </a:p>
          <a:p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Server Sent Events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Push notifications from server to browser using DOM events</a:t>
            </a:r>
          </a:p>
          <a:p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Long Polling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Hit, Hit, Hit and hope something comes back with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A52952-924F-4038-8BF1-8BADFE9A8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37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42DBDB-01CD-49D3-8709-80C7936C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Some features of SignalR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4F07D6-E349-4C38-9043-093C69CCD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5879E6-87FE-4539-9BA3-A8A0AC33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Handles connection automatically</a:t>
            </a:r>
          </a:p>
          <a:p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Sends message to all connected clients simultaneously</a:t>
            </a:r>
          </a:p>
          <a:p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Sends message to specific clients or groups of clients</a:t>
            </a:r>
          </a:p>
          <a:p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Scales to handle increasing traffic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629C8-E118-4A16-9B80-D4DF2CA9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09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D0A7D2D-692C-402F-8D60-8BF7B085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Browser support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E2EFDB-9D38-4D2D-92CB-18572DF00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1D19A5-8C86-45D0-918F-D11748CA2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274539"/>
              </p:ext>
            </p:extLst>
          </p:nvPr>
        </p:nvGraphicFramePr>
        <p:xfrm>
          <a:off x="6379341" y="1773896"/>
          <a:ext cx="5017319" cy="3302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8743">
                  <a:extLst>
                    <a:ext uri="{9D8B030D-6E8A-4147-A177-3AD203B41FA5}">
                      <a16:colId xmlns:a16="http://schemas.microsoft.com/office/drawing/2014/main" val="2889223854"/>
                    </a:ext>
                  </a:extLst>
                </a:gridCol>
                <a:gridCol w="1338576">
                  <a:extLst>
                    <a:ext uri="{9D8B030D-6E8A-4147-A177-3AD203B41FA5}">
                      <a16:colId xmlns:a16="http://schemas.microsoft.com/office/drawing/2014/main" val="1385652479"/>
                    </a:ext>
                  </a:extLst>
                </a:gridCol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2200"/>
                        <a:t>Browser</a:t>
                      </a:r>
                    </a:p>
                  </a:txBody>
                  <a:tcPr marL="112328" marR="112328" marT="56164" marB="5616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Version</a:t>
                      </a:r>
                    </a:p>
                  </a:txBody>
                  <a:tcPr marL="112328" marR="112328" marT="56164" marB="56164"/>
                </a:tc>
                <a:extLst>
                  <a:ext uri="{0D108BD9-81ED-4DB2-BD59-A6C34878D82A}">
                    <a16:rowId xmlns:a16="http://schemas.microsoft.com/office/drawing/2014/main" val="3439129763"/>
                  </a:ext>
                </a:extLst>
              </a:tr>
              <a:tr h="494244">
                <a:tc>
                  <a:txBody>
                    <a:bodyPr/>
                    <a:lstStyle/>
                    <a:p>
                      <a:r>
                        <a:rPr lang="en-US" sz="2200"/>
                        <a:t>Microsoft Internet Explorer</a:t>
                      </a:r>
                    </a:p>
                  </a:txBody>
                  <a:tcPr marL="112328" marR="112328" marT="56164" marB="5616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11</a:t>
                      </a:r>
                    </a:p>
                  </a:txBody>
                  <a:tcPr marL="112328" marR="112328" marT="56164" marB="56164"/>
                </a:tc>
                <a:extLst>
                  <a:ext uri="{0D108BD9-81ED-4DB2-BD59-A6C34878D82A}">
                    <a16:rowId xmlns:a16="http://schemas.microsoft.com/office/drawing/2014/main" val="1765415710"/>
                  </a:ext>
                </a:extLst>
              </a:tr>
              <a:tr h="494244">
                <a:tc>
                  <a:txBody>
                    <a:bodyPr/>
                    <a:lstStyle/>
                    <a:p>
                      <a:r>
                        <a:rPr lang="en-US" sz="2200"/>
                        <a:t>Microsoft Edge</a:t>
                      </a:r>
                    </a:p>
                  </a:txBody>
                  <a:tcPr marL="112328" marR="112328" marT="56164" marB="5616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Current</a:t>
                      </a:r>
                    </a:p>
                  </a:txBody>
                  <a:tcPr marL="112328" marR="112328" marT="56164" marB="56164"/>
                </a:tc>
                <a:extLst>
                  <a:ext uri="{0D108BD9-81ED-4DB2-BD59-A6C34878D82A}">
                    <a16:rowId xmlns:a16="http://schemas.microsoft.com/office/drawing/2014/main" val="996725100"/>
                  </a:ext>
                </a:extLst>
              </a:tr>
              <a:tr h="494244">
                <a:tc>
                  <a:txBody>
                    <a:bodyPr/>
                    <a:lstStyle/>
                    <a:p>
                      <a:r>
                        <a:rPr lang="en-US" sz="2200"/>
                        <a:t>Mozilla Firefox</a:t>
                      </a:r>
                    </a:p>
                  </a:txBody>
                  <a:tcPr marL="112328" marR="112328" marT="56164" marB="5616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Current</a:t>
                      </a:r>
                    </a:p>
                  </a:txBody>
                  <a:tcPr marL="112328" marR="112328" marT="56164" marB="56164"/>
                </a:tc>
                <a:extLst>
                  <a:ext uri="{0D108BD9-81ED-4DB2-BD59-A6C34878D82A}">
                    <a16:rowId xmlns:a16="http://schemas.microsoft.com/office/drawing/2014/main" val="1699695830"/>
                  </a:ext>
                </a:extLst>
              </a:tr>
              <a:tr h="831228">
                <a:tc>
                  <a:txBody>
                    <a:bodyPr/>
                    <a:lstStyle/>
                    <a:p>
                      <a:r>
                        <a:rPr lang="en-US" sz="2200"/>
                        <a:t>Google Chrome; includes Andriod</a:t>
                      </a:r>
                    </a:p>
                  </a:txBody>
                  <a:tcPr marL="112328" marR="112328" marT="56164" marB="5616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Current</a:t>
                      </a:r>
                    </a:p>
                  </a:txBody>
                  <a:tcPr marL="112328" marR="112328" marT="56164" marB="56164"/>
                </a:tc>
                <a:extLst>
                  <a:ext uri="{0D108BD9-81ED-4DB2-BD59-A6C34878D82A}">
                    <a16:rowId xmlns:a16="http://schemas.microsoft.com/office/drawing/2014/main" val="2880258286"/>
                  </a:ext>
                </a:extLst>
              </a:tr>
              <a:tr h="494244">
                <a:tc>
                  <a:txBody>
                    <a:bodyPr/>
                    <a:lstStyle/>
                    <a:p>
                      <a:r>
                        <a:rPr lang="en-US" sz="2200"/>
                        <a:t>Safari; includes IOS</a:t>
                      </a:r>
                    </a:p>
                  </a:txBody>
                  <a:tcPr marL="112328" marR="112328" marT="56164" marB="561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Current</a:t>
                      </a:r>
                    </a:p>
                  </a:txBody>
                  <a:tcPr marL="112328" marR="112328" marT="56164" marB="56164"/>
                </a:tc>
                <a:extLst>
                  <a:ext uri="{0D108BD9-81ED-4DB2-BD59-A6C34878D82A}">
                    <a16:rowId xmlns:a16="http://schemas.microsoft.com/office/drawing/2014/main" val="412082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7F3881-6EB3-4E38-8DD5-FEAF14887EA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254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Montserrat</vt:lpstr>
      <vt:lpstr>Segoe UI</vt:lpstr>
      <vt:lpstr>Office Theme</vt:lpstr>
      <vt:lpstr>PowerPoint Presentation</vt:lpstr>
      <vt:lpstr>AGENDA</vt:lpstr>
      <vt:lpstr>What is Signal R</vt:lpstr>
      <vt:lpstr>Use cases</vt:lpstr>
      <vt:lpstr>Traditional Implementation</vt:lpstr>
      <vt:lpstr>Signal R Way</vt:lpstr>
      <vt:lpstr>Signal R Connections</vt:lpstr>
      <vt:lpstr>Some features of SignalR</vt:lpstr>
      <vt:lpstr>Browser support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 Maheswaran Manivannan</cp:lastModifiedBy>
  <cp:revision>75</cp:revision>
  <dcterms:created xsi:type="dcterms:W3CDTF">2016-04-19T12:30:53Z</dcterms:created>
  <dcterms:modified xsi:type="dcterms:W3CDTF">2018-08-31T15:12:39Z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