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handoutMasterIdLst>
    <p:handoutMasterId r:id="rId17"/>
  </p:handoutMasterIdLst>
  <p:sldIdLst>
    <p:sldId id="256" r:id="rId5"/>
    <p:sldId id="258" r:id="rId6"/>
    <p:sldId id="259" r:id="rId7"/>
    <p:sldId id="265" r:id="rId8"/>
    <p:sldId id="260" r:id="rId9"/>
    <p:sldId id="267" r:id="rId10"/>
    <p:sldId id="261" r:id="rId11"/>
    <p:sldId id="262"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666666"/>
    <a:srgbClr val="33363B"/>
    <a:srgbClr val="0495FE"/>
    <a:srgbClr val="12A7E1"/>
    <a:srgbClr val="4EC1B2"/>
    <a:srgbClr val="006FA6"/>
    <a:srgbClr val="FF9D4C"/>
    <a:srgbClr val="F97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505" autoAdjust="0"/>
  </p:normalViewPr>
  <p:slideViewPr>
    <p:cSldViewPr snapToGrid="0">
      <p:cViewPr varScale="1">
        <p:scale>
          <a:sx n="56" d="100"/>
          <a:sy n="56" d="100"/>
        </p:scale>
        <p:origin x="1260" y="72"/>
      </p:cViewPr>
      <p:guideLst/>
    </p:cSldViewPr>
  </p:slideViewPr>
  <p:notesTextViewPr>
    <p:cViewPr>
      <p:scale>
        <a:sx n="3" d="2"/>
        <a:sy n="3" d="2"/>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EF37ED-90F5-4EAF-98A6-55B7F0E1EFCE}" type="datetimeFigureOut">
              <a:rPr lang="en-IN" smtClean="0"/>
              <a:t>20-04-2017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BA1C63-4A19-4F29-92CF-3B41E46C3E78}" type="slidenum">
              <a:rPr lang="en-IN" smtClean="0"/>
              <a:t>‹#›</a:t>
            </a:fld>
            <a:endParaRPr lang="en-IN"/>
          </a:p>
        </p:txBody>
      </p:sp>
    </p:spTree>
    <p:extLst>
      <p:ext uri="{BB962C8B-B14F-4D97-AF65-F5344CB8AC3E}">
        <p14:creationId xmlns:p14="http://schemas.microsoft.com/office/powerpoint/2010/main" val="1303186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BC237-54E6-445A-A7FA-512DE34CCA1B}" type="datetimeFigureOut">
              <a:rPr lang="en-IN" smtClean="0"/>
              <a:t>20-04-2017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EEA90-197E-479D-89C5-AF38B411E332}" type="slidenum">
              <a:rPr lang="en-IN" smtClean="0"/>
              <a:t>‹#›</a:t>
            </a:fld>
            <a:endParaRPr lang="en-IN"/>
          </a:p>
        </p:txBody>
      </p:sp>
    </p:spTree>
    <p:extLst>
      <p:ext uri="{BB962C8B-B14F-4D97-AF65-F5344CB8AC3E}">
        <p14:creationId xmlns:p14="http://schemas.microsoft.com/office/powerpoint/2010/main" val="340759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Application Programming Interface</a:t>
            </a:r>
          </a:p>
          <a:p>
            <a:pPr marL="171450" indent="-171450">
              <a:buFont typeface="Arial" panose="020B0604020202020204" pitchFamily="34" charset="0"/>
              <a:buChar char="•"/>
            </a:pPr>
            <a:r>
              <a:rPr lang="en-IN" dirty="0"/>
              <a:t>Exposing services and logic in ways which could be easily leveraged by other services and developers</a:t>
            </a:r>
          </a:p>
          <a:p>
            <a:pPr marL="171450" indent="-171450">
              <a:buFont typeface="Arial" panose="020B0604020202020204" pitchFamily="34" charset="0"/>
              <a:buChar char="•"/>
            </a:pPr>
            <a:r>
              <a:rPr lang="en-IN" dirty="0"/>
              <a:t>A web API makes it easy to build services and logic over HTTP protocol</a:t>
            </a:r>
          </a:p>
          <a:p>
            <a:pPr marL="171450" indent="-171450">
              <a:buFont typeface="Arial" panose="020B0604020202020204" pitchFamily="34" charset="0"/>
              <a:buChar char="•"/>
            </a:pPr>
            <a:r>
              <a:rPr lang="en-IN" dirty="0"/>
              <a:t>It’s a great effort to create availability and security by managing the services themselves in a reasonable and standardized way.</a:t>
            </a:r>
          </a:p>
          <a:p>
            <a:pPr marL="171450" indent="-171450">
              <a:buFont typeface="Arial" panose="020B0604020202020204" pitchFamily="34" charset="0"/>
              <a:buChar char="•"/>
            </a:pPr>
            <a:r>
              <a:rPr lang="en-IN" dirty="0"/>
              <a:t>Azure App Service can handle this for us</a:t>
            </a:r>
          </a:p>
          <a:p>
            <a:endParaRPr lang="en-IN" dirty="0"/>
          </a:p>
        </p:txBody>
      </p:sp>
      <p:sp>
        <p:nvSpPr>
          <p:cNvPr id="4" name="Slide Number Placeholder 3"/>
          <p:cNvSpPr>
            <a:spLocks noGrp="1"/>
          </p:cNvSpPr>
          <p:nvPr>
            <p:ph type="sldNum" sz="quarter" idx="10"/>
          </p:nvPr>
        </p:nvSpPr>
        <p:spPr/>
        <p:txBody>
          <a:bodyPr/>
          <a:lstStyle/>
          <a:p>
            <a:fld id="{139EEA90-197E-479D-89C5-AF38B411E332}" type="slidenum">
              <a:rPr lang="en-IN" smtClean="0"/>
              <a:t>2</a:t>
            </a:fld>
            <a:endParaRPr lang="en-IN"/>
          </a:p>
        </p:txBody>
      </p:sp>
    </p:spTree>
    <p:extLst>
      <p:ext uri="{BB962C8B-B14F-4D97-AF65-F5344CB8AC3E}">
        <p14:creationId xmlns:p14="http://schemas.microsoft.com/office/powerpoint/2010/main" val="400897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API Apps are a part of Azure App Service</a:t>
            </a:r>
            <a:r>
              <a:rPr lang="en-IN" baseline="0" dirty="0"/>
              <a:t> Offering</a:t>
            </a:r>
            <a:endParaRPr lang="en-IN" dirty="0"/>
          </a:p>
        </p:txBody>
      </p:sp>
      <p:sp>
        <p:nvSpPr>
          <p:cNvPr id="4" name="Slide Number Placeholder 3"/>
          <p:cNvSpPr>
            <a:spLocks noGrp="1"/>
          </p:cNvSpPr>
          <p:nvPr>
            <p:ph type="sldNum" sz="quarter" idx="10"/>
          </p:nvPr>
        </p:nvSpPr>
        <p:spPr/>
        <p:txBody>
          <a:bodyPr/>
          <a:lstStyle/>
          <a:p>
            <a:fld id="{139EEA90-197E-479D-89C5-AF38B411E332}" type="slidenum">
              <a:rPr lang="en-IN" smtClean="0"/>
              <a:t>3</a:t>
            </a:fld>
            <a:endParaRPr lang="en-IN"/>
          </a:p>
        </p:txBody>
      </p:sp>
    </p:spTree>
    <p:extLst>
      <p:ext uri="{BB962C8B-B14F-4D97-AF65-F5344CB8AC3E}">
        <p14:creationId xmlns:p14="http://schemas.microsoft.com/office/powerpoint/2010/main" val="209666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High Availability</a:t>
            </a:r>
          </a:p>
          <a:p>
            <a:r>
              <a:rPr lang="en-IN" dirty="0"/>
              <a:t>Geo Replication</a:t>
            </a:r>
          </a:p>
        </p:txBody>
      </p:sp>
      <p:sp>
        <p:nvSpPr>
          <p:cNvPr id="4" name="Slide Number Placeholder 3"/>
          <p:cNvSpPr>
            <a:spLocks noGrp="1"/>
          </p:cNvSpPr>
          <p:nvPr>
            <p:ph type="sldNum" sz="quarter" idx="10"/>
          </p:nvPr>
        </p:nvSpPr>
        <p:spPr/>
        <p:txBody>
          <a:bodyPr/>
          <a:lstStyle/>
          <a:p>
            <a:fld id="{139EEA90-197E-479D-89C5-AF38B411E332}" type="slidenum">
              <a:rPr lang="en-IN" smtClean="0"/>
              <a:t>4</a:t>
            </a:fld>
            <a:endParaRPr lang="en-IN"/>
          </a:p>
        </p:txBody>
      </p:sp>
    </p:spTree>
    <p:extLst>
      <p:ext uri="{BB962C8B-B14F-4D97-AF65-F5344CB8AC3E}">
        <p14:creationId xmlns:p14="http://schemas.microsoft.com/office/powerpoint/2010/main" val="1742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Create a ASP.NET Web API Project</a:t>
            </a:r>
          </a:p>
          <a:p>
            <a:pPr marL="171450" indent="-171450">
              <a:buFont typeface="Arial" panose="020B0604020202020204" pitchFamily="34" charset="0"/>
              <a:buChar char="•"/>
            </a:pPr>
            <a:r>
              <a:rPr lang="en-IN" dirty="0"/>
              <a:t>Choose</a:t>
            </a:r>
            <a:r>
              <a:rPr lang="en-IN" baseline="0" dirty="0"/>
              <a:t> Azure API App Sub Template</a:t>
            </a:r>
          </a:p>
          <a:p>
            <a:pPr marL="171450" indent="-171450">
              <a:buFont typeface="Arial" panose="020B0604020202020204" pitchFamily="34" charset="0"/>
              <a:buChar char="•"/>
            </a:pPr>
            <a:r>
              <a:rPr lang="en-IN" baseline="0" dirty="0"/>
              <a:t>Explain why Authentication is disabled</a:t>
            </a:r>
          </a:p>
          <a:p>
            <a:pPr marL="171450" indent="-171450">
              <a:buFont typeface="Arial" panose="020B0604020202020204" pitchFamily="34" charset="0"/>
              <a:buChar char="•"/>
            </a:pPr>
            <a:r>
              <a:rPr lang="en-IN" baseline="0"/>
              <a:t>NEXT DEMO</a:t>
            </a:r>
            <a:endParaRPr lang="en-IN" baseline="0"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139EEA90-197E-479D-89C5-AF38B411E332}" type="slidenum">
              <a:rPr lang="en-IN" smtClean="0"/>
              <a:t>5</a:t>
            </a:fld>
            <a:endParaRPr lang="en-IN"/>
          </a:p>
        </p:txBody>
      </p:sp>
    </p:spTree>
    <p:extLst>
      <p:ext uri="{BB962C8B-B14F-4D97-AF65-F5344CB8AC3E}">
        <p14:creationId xmlns:p14="http://schemas.microsoft.com/office/powerpoint/2010/main" val="3519374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33363B">
            <a:alpha val="0"/>
          </a:srgbClr>
        </a:solidFill>
        <a:effectLst/>
      </p:bgPr>
    </p:bg>
    <p:spTree>
      <p:nvGrpSpPr>
        <p:cNvPr id="1" name=""/>
        <p:cNvGrpSpPr/>
        <p:nvPr/>
      </p:nvGrpSpPr>
      <p:grpSpPr>
        <a:xfrm>
          <a:off x="0" y="0"/>
          <a:ext cx="0" cy="0"/>
          <a:chOff x="0" y="0"/>
          <a:chExt cx="0" cy="0"/>
        </a:xfrm>
      </p:grpSpPr>
      <p:sp>
        <p:nvSpPr>
          <p:cNvPr id="35" name="TextBox 34"/>
          <p:cNvSpPr txBox="1"/>
          <p:nvPr/>
        </p:nvSpPr>
        <p:spPr>
          <a:xfrm>
            <a:off x="450875" y="653143"/>
            <a:ext cx="1994264" cy="369332"/>
          </a:xfrm>
          <a:prstGeom prst="rect">
            <a:avLst/>
          </a:prstGeom>
          <a:noFill/>
        </p:spPr>
        <p:txBody>
          <a:bodyPr wrap="square" rtlCol="0">
            <a:spAutoFit/>
          </a:bodyPr>
          <a:lstStyle/>
          <a:p>
            <a:pPr algn="ctr"/>
            <a:r>
              <a:rPr lang="en-IN" dirty="0">
                <a:solidFill>
                  <a:srgbClr val="EE7822"/>
                </a:solidFill>
                <a:latin typeface="Segoe UI" panose="020B0502040204020203" pitchFamily="34" charset="0"/>
                <a:cs typeface="Segoe UI" panose="020B0502040204020203" pitchFamily="34" charset="0"/>
              </a:rPr>
              <a:t>PRESENTS</a:t>
            </a:r>
          </a:p>
        </p:txBody>
      </p:sp>
      <p:grpSp>
        <p:nvGrpSpPr>
          <p:cNvPr id="38" name="Group 37"/>
          <p:cNvGrpSpPr/>
          <p:nvPr/>
        </p:nvGrpSpPr>
        <p:grpSpPr>
          <a:xfrm>
            <a:off x="548007" y="3745128"/>
            <a:ext cx="1800000" cy="1800000"/>
            <a:chOff x="1118723" y="2803638"/>
            <a:chExt cx="1800000" cy="1800000"/>
          </a:xfrm>
        </p:grpSpPr>
        <p:sp>
          <p:nvSpPr>
            <p:cNvPr id="45" name="Donut 44"/>
            <p:cNvSpPr/>
            <p:nvPr/>
          </p:nvSpPr>
          <p:spPr>
            <a:xfrm>
              <a:off x="1118723" y="2803638"/>
              <a:ext cx="1800000" cy="1800000"/>
            </a:xfrm>
            <a:prstGeom prst="donut">
              <a:avLst>
                <a:gd name="adj" fmla="val 12578"/>
              </a:avLst>
            </a:prstGeom>
            <a:solidFill>
              <a:srgbClr val="EE7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6" name="Donut 45"/>
            <p:cNvSpPr/>
            <p:nvPr/>
          </p:nvSpPr>
          <p:spPr>
            <a:xfrm>
              <a:off x="2314765" y="2892222"/>
              <a:ext cx="432000" cy="432000"/>
            </a:xfrm>
            <a:prstGeom prst="donu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grpSp>
        <p:nvGrpSpPr>
          <p:cNvPr id="6" name="Group 5"/>
          <p:cNvGrpSpPr/>
          <p:nvPr userDrawn="1"/>
        </p:nvGrpSpPr>
        <p:grpSpPr>
          <a:xfrm>
            <a:off x="2732868" y="2403971"/>
            <a:ext cx="6615848" cy="525777"/>
            <a:chOff x="2732868" y="2403971"/>
            <a:chExt cx="6615848" cy="525777"/>
          </a:xfrm>
        </p:grpSpPr>
        <p:sp>
          <p:nvSpPr>
            <p:cNvPr id="41" name="Rectangle 40"/>
            <p:cNvSpPr/>
            <p:nvPr/>
          </p:nvSpPr>
          <p:spPr>
            <a:xfrm>
              <a:off x="2732868" y="2403981"/>
              <a:ext cx="4508589" cy="525767"/>
            </a:xfrm>
            <a:prstGeom prst="rect">
              <a:avLst/>
            </a:prstGeom>
            <a:solidFill>
              <a:srgbClr val="049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Lato" panose="020F0502020204030203" pitchFamily="34" charset="0"/>
                <a:ea typeface="Lato" panose="020F0502020204030203" pitchFamily="34" charset="0"/>
                <a:cs typeface="Lato" panose="020F0502020204030203" pitchFamily="34" charset="0"/>
              </a:endParaRPr>
            </a:p>
          </p:txBody>
        </p:sp>
        <p:sp>
          <p:nvSpPr>
            <p:cNvPr id="42" name="Flowchart: Card 25"/>
            <p:cNvSpPr/>
            <p:nvPr/>
          </p:nvSpPr>
          <p:spPr>
            <a:xfrm rot="10800000" flipH="1">
              <a:off x="7020233" y="2403971"/>
              <a:ext cx="2328483" cy="525767"/>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43 w 10000"/>
                <a:gd name="connsiteY0" fmla="*/ 9813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 name="connsiteX0" fmla="*/ 43 w 10000"/>
                <a:gd name="connsiteY0" fmla="*/ 9813 h 10000"/>
                <a:gd name="connsiteX1" fmla="*/ 68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43" y="9813"/>
                  </a:moveTo>
                  <a:cubicBezTo>
                    <a:pt x="258" y="6542"/>
                    <a:pt x="474" y="3271"/>
                    <a:pt x="689" y="0"/>
                  </a:cubicBezTo>
                  <a:lnTo>
                    <a:pt x="10000" y="0"/>
                  </a:lnTo>
                  <a:lnTo>
                    <a:pt x="10000" y="10000"/>
                  </a:lnTo>
                  <a:lnTo>
                    <a:pt x="0" y="10000"/>
                  </a:lnTo>
                  <a:cubicBezTo>
                    <a:pt x="14" y="9938"/>
                    <a:pt x="29" y="9875"/>
                    <a:pt x="43" y="9813"/>
                  </a:cubicBezTo>
                  <a:close/>
                </a:path>
              </a:pathLst>
            </a:custGeom>
            <a:solidFill>
              <a:srgbClr val="FF9D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TextBox 42"/>
            <p:cNvSpPr txBox="1"/>
            <p:nvPr/>
          </p:nvSpPr>
          <p:spPr>
            <a:xfrm>
              <a:off x="2855661" y="2491390"/>
              <a:ext cx="4164572" cy="369332"/>
            </a:xfrm>
            <a:prstGeom prst="rect">
              <a:avLst/>
            </a:prstGeom>
            <a:noFill/>
          </p:spPr>
          <p:txBody>
            <a:bodyPr wrap="square" rtlCol="0">
              <a:spAutoFit/>
            </a:bodyPr>
            <a:lstStyle/>
            <a:p>
              <a:pPr algn="ctr"/>
              <a:r>
                <a:rPr lang="en-IN" sz="1800" dirty="0">
                  <a:solidFill>
                    <a:schemeClr val="bg1"/>
                  </a:solidFill>
                  <a:latin typeface="Segoe UI" panose="020B0502040204020203" pitchFamily="34" charset="0"/>
                  <a:ea typeface="Lato" panose="020F0502020204030203" pitchFamily="34" charset="0"/>
                  <a:cs typeface="Segoe UI" panose="020B0502040204020203" pitchFamily="34" charset="0"/>
                </a:rPr>
                <a:t>PSG College</a:t>
              </a:r>
              <a:r>
                <a:rPr lang="en-IN" sz="1800" baseline="0" dirty="0">
                  <a:solidFill>
                    <a:schemeClr val="bg1"/>
                  </a:solidFill>
                  <a:latin typeface="Segoe UI" panose="020B0502040204020203" pitchFamily="34" charset="0"/>
                  <a:ea typeface="Lato" panose="020F0502020204030203" pitchFamily="34" charset="0"/>
                  <a:cs typeface="Segoe UI" panose="020B0502040204020203" pitchFamily="34" charset="0"/>
                </a:rPr>
                <a:t> of Technology, Coimbatore</a:t>
              </a:r>
              <a:endParaRPr lang="en-IN" sz="1800" dirty="0">
                <a:solidFill>
                  <a:schemeClr val="bg1"/>
                </a:solidFill>
                <a:latin typeface="Segoe UI" panose="020B0502040204020203" pitchFamily="34" charset="0"/>
                <a:ea typeface="Lato" panose="020F0502020204030203" pitchFamily="34" charset="0"/>
                <a:cs typeface="Segoe UI" panose="020B0502040204020203" pitchFamily="34" charset="0"/>
              </a:endParaRPr>
            </a:p>
          </p:txBody>
        </p:sp>
        <p:sp>
          <p:nvSpPr>
            <p:cNvPr id="44" name="TextBox 43"/>
            <p:cNvSpPr txBox="1"/>
            <p:nvPr/>
          </p:nvSpPr>
          <p:spPr>
            <a:xfrm>
              <a:off x="7264233" y="2491390"/>
              <a:ext cx="1840482" cy="369333"/>
            </a:xfrm>
            <a:prstGeom prst="rect">
              <a:avLst/>
            </a:prstGeom>
            <a:noFill/>
          </p:spPr>
          <p:txBody>
            <a:bodyPr wrap="square" rtlCol="0">
              <a:spAutoFit/>
            </a:bodyPr>
            <a:lstStyle/>
            <a:p>
              <a:pPr algn="ctr"/>
              <a:r>
                <a:rPr lang="en-IN" dirty="0">
                  <a:solidFill>
                    <a:schemeClr val="bg1"/>
                  </a:solidFill>
                  <a:latin typeface="Segoe UI" panose="020B0502040204020203" pitchFamily="34" charset="0"/>
                  <a:ea typeface="Lato" panose="020F0502020204030203" pitchFamily="34" charset="0"/>
                  <a:cs typeface="Segoe UI" panose="020B0502040204020203" pitchFamily="34" charset="0"/>
                </a:rPr>
                <a:t>April 22, 2017</a:t>
              </a:r>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52" y="285596"/>
            <a:ext cx="2683310" cy="353856"/>
          </a:xfrm>
          <a:prstGeom prst="rect">
            <a:avLst/>
          </a:prstGeom>
        </p:spPr>
      </p:pic>
      <p:grpSp>
        <p:nvGrpSpPr>
          <p:cNvPr id="9" name="Group 8"/>
          <p:cNvGrpSpPr/>
          <p:nvPr/>
        </p:nvGrpSpPr>
        <p:grpSpPr>
          <a:xfrm>
            <a:off x="9042411" y="303427"/>
            <a:ext cx="2932210" cy="623210"/>
            <a:chOff x="9042411" y="303427"/>
            <a:chExt cx="2932210" cy="623210"/>
          </a:xfrm>
        </p:grpSpPr>
        <p:sp>
          <p:nvSpPr>
            <p:cNvPr id="4" name="TextBox 3"/>
            <p:cNvSpPr txBox="1"/>
            <p:nvPr userDrawn="1"/>
          </p:nvSpPr>
          <p:spPr>
            <a:xfrm>
              <a:off x="9221098" y="303427"/>
              <a:ext cx="1021762" cy="276999"/>
            </a:xfrm>
            <a:prstGeom prst="rect">
              <a:avLst/>
            </a:prstGeom>
            <a:noFill/>
          </p:spPr>
          <p:txBody>
            <a:bodyPr wrap="square" rtlCol="0">
              <a:spAutoFit/>
            </a:bodyPr>
            <a:lstStyle/>
            <a:p>
              <a:r>
                <a:rPr lang="en-IN" sz="1200" dirty="0"/>
                <a:t>Powered by</a:t>
              </a:r>
            </a:p>
          </p:txBody>
        </p:sp>
        <p:pic>
          <p:nvPicPr>
            <p:cNvPr id="1026" name="Picture 2" descr="https://upload.wikimedia.org/wikipedia/commons/thumb/9/96/Microsoft_logo_(2012).svg/2000px-Microsoft_logo_(2012).sv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42411" y="627299"/>
              <a:ext cx="1194460" cy="25444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userDrawn="1"/>
          </p:nvSpPr>
          <p:spPr>
            <a:xfrm>
              <a:off x="10465439" y="307418"/>
              <a:ext cx="1509182" cy="276999"/>
            </a:xfrm>
            <a:prstGeom prst="rect">
              <a:avLst/>
            </a:prstGeom>
            <a:noFill/>
          </p:spPr>
          <p:txBody>
            <a:bodyPr wrap="square" rtlCol="0">
              <a:spAutoFit/>
            </a:bodyPr>
            <a:lstStyle/>
            <a:p>
              <a:r>
                <a:rPr lang="en-IN" sz="1200" dirty="0"/>
                <a:t>Brought to you by</a:t>
              </a:r>
            </a:p>
          </p:txBody>
        </p:sp>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65440" y="670916"/>
              <a:ext cx="1504237" cy="255721"/>
            </a:xfrm>
            <a:prstGeom prst="rect">
              <a:avLst/>
            </a:prstGeom>
          </p:spPr>
        </p:pic>
        <p:cxnSp>
          <p:nvCxnSpPr>
            <p:cNvPr id="8" name="Straight Connector 7"/>
            <p:cNvCxnSpPr/>
            <p:nvPr userDrawn="1"/>
          </p:nvCxnSpPr>
          <p:spPr>
            <a:xfrm>
              <a:off x="10338619" y="344588"/>
              <a:ext cx="0" cy="506575"/>
            </a:xfrm>
            <a:prstGeom prst="line">
              <a:avLst/>
            </a:prstGeom>
          </p:spPr>
          <p:style>
            <a:lnRef idx="1">
              <a:schemeClr val="dk1"/>
            </a:lnRef>
            <a:fillRef idx="0">
              <a:schemeClr val="dk1"/>
            </a:fillRef>
            <a:effectRef idx="0">
              <a:schemeClr val="dk1"/>
            </a:effectRef>
            <a:fontRef idx="minor">
              <a:schemeClr val="tx1"/>
            </a:fontRef>
          </p:style>
        </p:cxnSp>
      </p:grpSp>
      <p:sp>
        <p:nvSpPr>
          <p:cNvPr id="7" name="TextBox 6"/>
          <p:cNvSpPr txBox="1"/>
          <p:nvPr userDrawn="1"/>
        </p:nvSpPr>
        <p:spPr>
          <a:xfrm>
            <a:off x="1100097" y="1600727"/>
            <a:ext cx="9758740" cy="707886"/>
          </a:xfrm>
          <a:prstGeom prst="rect">
            <a:avLst/>
          </a:prstGeom>
          <a:noFill/>
        </p:spPr>
        <p:txBody>
          <a:bodyPr wrap="square" rtlCol="0">
            <a:spAutoFit/>
          </a:bodyPr>
          <a:lstStyle/>
          <a:p>
            <a:pPr algn="ctr"/>
            <a:r>
              <a:rPr lang="en-IN" sz="4000" b="1" dirty="0">
                <a:solidFill>
                  <a:srgbClr val="666666"/>
                </a:solidFill>
                <a:latin typeface="+mj-lt"/>
                <a:cs typeface="Arial" panose="020B0604020202020204" pitchFamily="34" charset="0"/>
              </a:rPr>
              <a:t>GLOBAL AZURE BOOTCAMP 2017</a:t>
            </a: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236871" y="5490536"/>
            <a:ext cx="1728893" cy="1167003"/>
          </a:xfrm>
          <a:prstGeom prst="rect">
            <a:avLst/>
          </a:prstGeom>
        </p:spPr>
      </p:pic>
      <p:grpSp>
        <p:nvGrpSpPr>
          <p:cNvPr id="20" name="Group 19"/>
          <p:cNvGrpSpPr/>
          <p:nvPr userDrawn="1"/>
        </p:nvGrpSpPr>
        <p:grpSpPr>
          <a:xfrm>
            <a:off x="2445139" y="3745128"/>
            <a:ext cx="1800000" cy="1800000"/>
            <a:chOff x="1118723" y="2803638"/>
            <a:chExt cx="1800000" cy="1800000"/>
          </a:xfrm>
        </p:grpSpPr>
        <p:sp>
          <p:nvSpPr>
            <p:cNvPr id="22" name="Donut 44"/>
            <p:cNvSpPr/>
            <p:nvPr/>
          </p:nvSpPr>
          <p:spPr>
            <a:xfrm>
              <a:off x="1118723" y="2803638"/>
              <a:ext cx="1800000" cy="1800000"/>
            </a:xfrm>
            <a:prstGeom prst="donut">
              <a:avLst>
                <a:gd name="adj" fmla="val 12578"/>
              </a:avLst>
            </a:prstGeom>
            <a:solidFill>
              <a:srgbClr val="EE7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3" name="Donut 45"/>
            <p:cNvSpPr/>
            <p:nvPr/>
          </p:nvSpPr>
          <p:spPr>
            <a:xfrm>
              <a:off x="2314765" y="2892222"/>
              <a:ext cx="432000" cy="432000"/>
            </a:xfrm>
            <a:prstGeom prst="donu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spTree>
    <p:extLst>
      <p:ext uri="{BB962C8B-B14F-4D97-AF65-F5344CB8AC3E}">
        <p14:creationId xmlns:p14="http://schemas.microsoft.com/office/powerpoint/2010/main" val="33044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BD173E30-8D43-43BA-9C8B-0C6B0D93C555}" type="slidenum">
              <a:rPr lang="en-IN" smtClean="0"/>
              <a:pPr/>
              <a:t>‹#›</a:t>
            </a:fld>
            <a:endParaRPr lang="en-IN" dirty="0"/>
          </a:p>
        </p:txBody>
      </p:sp>
      <p:sp>
        <p:nvSpPr>
          <p:cNvPr id="13" name="Title 12"/>
          <p:cNvSpPr>
            <a:spLocks noGrp="1"/>
          </p:cNvSpPr>
          <p:nvPr userDrawn="1">
            <p:ph type="title"/>
          </p:nvPr>
        </p:nvSpPr>
        <p:spPr/>
        <p:txBody>
          <a:bodyPr/>
          <a:lstStyle/>
          <a:p>
            <a:r>
              <a:rPr lang="en-US" dirty="0"/>
              <a:t>Click to edit Master title style</a:t>
            </a:r>
            <a:endParaRPr lang="en-IN" dirty="0"/>
          </a:p>
        </p:txBody>
      </p:sp>
      <p:grpSp>
        <p:nvGrpSpPr>
          <p:cNvPr id="15" name="Group 14"/>
          <p:cNvGrpSpPr/>
          <p:nvPr userDrawn="1"/>
        </p:nvGrpSpPr>
        <p:grpSpPr>
          <a:xfrm>
            <a:off x="9676591" y="185738"/>
            <a:ext cx="2311389" cy="469744"/>
            <a:chOff x="9042411" y="303427"/>
            <a:chExt cx="2932210" cy="595914"/>
          </a:xfrm>
        </p:grpSpPr>
        <p:sp>
          <p:nvSpPr>
            <p:cNvPr id="16" name="TextBox 15"/>
            <p:cNvSpPr txBox="1"/>
            <p:nvPr userDrawn="1"/>
          </p:nvSpPr>
          <p:spPr>
            <a:xfrm>
              <a:off x="9221099" y="303427"/>
              <a:ext cx="1021762" cy="292832"/>
            </a:xfrm>
            <a:prstGeom prst="rect">
              <a:avLst/>
            </a:prstGeom>
            <a:noFill/>
          </p:spPr>
          <p:txBody>
            <a:bodyPr wrap="square" rtlCol="0">
              <a:spAutoFit/>
            </a:bodyPr>
            <a:lstStyle/>
            <a:p>
              <a:r>
                <a:rPr lang="en-IN" sz="900" dirty="0"/>
                <a:t>Powered by</a:t>
              </a:r>
            </a:p>
          </p:txBody>
        </p:sp>
        <p:pic>
          <p:nvPicPr>
            <p:cNvPr id="17" name="Picture 2" descr="https://upload.wikimedia.org/wikipedia/commons/thumb/9/96/Microsoft_logo_(2012).svg/2000px-Microsoft_logo_(2012).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411" y="627299"/>
              <a:ext cx="1194460" cy="25444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userDrawn="1"/>
          </p:nvSpPr>
          <p:spPr>
            <a:xfrm>
              <a:off x="10465439" y="307418"/>
              <a:ext cx="1509182" cy="292832"/>
            </a:xfrm>
            <a:prstGeom prst="rect">
              <a:avLst/>
            </a:prstGeom>
            <a:noFill/>
          </p:spPr>
          <p:txBody>
            <a:bodyPr wrap="square" rtlCol="0">
              <a:spAutoFit/>
            </a:bodyPr>
            <a:lstStyle/>
            <a:p>
              <a:r>
                <a:rPr lang="en-IN" sz="900" dirty="0"/>
                <a:t>Brought to you by</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5440" y="643620"/>
              <a:ext cx="1504237" cy="255721"/>
            </a:xfrm>
            <a:prstGeom prst="rect">
              <a:avLst/>
            </a:prstGeom>
          </p:spPr>
        </p:pic>
        <p:cxnSp>
          <p:nvCxnSpPr>
            <p:cNvPr id="20" name="Straight Connector 19"/>
            <p:cNvCxnSpPr/>
            <p:nvPr userDrawn="1"/>
          </p:nvCxnSpPr>
          <p:spPr>
            <a:xfrm>
              <a:off x="10338619" y="344588"/>
              <a:ext cx="0" cy="506575"/>
            </a:xfrm>
            <a:prstGeom prst="line">
              <a:avLst/>
            </a:prstGeom>
          </p:spPr>
          <p:style>
            <a:lnRef idx="1">
              <a:schemeClr val="dk1"/>
            </a:lnRef>
            <a:fillRef idx="0">
              <a:schemeClr val="dk1"/>
            </a:fillRef>
            <a:effectRef idx="0">
              <a:schemeClr val="dk1"/>
            </a:effectRef>
            <a:fontRef idx="minor">
              <a:schemeClr val="tx1"/>
            </a:fontRef>
          </p:style>
        </p:cxnSp>
      </p:gr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749" y="138213"/>
            <a:ext cx="1394902" cy="183950"/>
          </a:xfrm>
          <a:prstGeom prst="rect">
            <a:avLst/>
          </a:prstGeom>
        </p:spPr>
      </p:pic>
    </p:spTree>
    <p:extLst>
      <p:ext uri="{BB962C8B-B14F-4D97-AF65-F5344CB8AC3E}">
        <p14:creationId xmlns:p14="http://schemas.microsoft.com/office/powerpoint/2010/main" val="165735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D173E30-8D43-43BA-9C8B-0C6B0D93C555}" type="slidenum">
              <a:rPr lang="en-IN" smtClean="0"/>
              <a:t>‹#›</a:t>
            </a:fld>
            <a:endParaRPr lang="en-IN"/>
          </a:p>
        </p:txBody>
      </p:sp>
      <p:grpSp>
        <p:nvGrpSpPr>
          <p:cNvPr id="24" name="Group 23"/>
          <p:cNvGrpSpPr/>
          <p:nvPr userDrawn="1"/>
        </p:nvGrpSpPr>
        <p:grpSpPr>
          <a:xfrm>
            <a:off x="9676591" y="185738"/>
            <a:ext cx="2311389" cy="469744"/>
            <a:chOff x="9042411" y="303427"/>
            <a:chExt cx="2932210" cy="595914"/>
          </a:xfrm>
        </p:grpSpPr>
        <p:sp>
          <p:nvSpPr>
            <p:cNvPr id="25" name="TextBox 24"/>
            <p:cNvSpPr txBox="1"/>
            <p:nvPr userDrawn="1"/>
          </p:nvSpPr>
          <p:spPr>
            <a:xfrm>
              <a:off x="9221099" y="303427"/>
              <a:ext cx="1021762" cy="292832"/>
            </a:xfrm>
            <a:prstGeom prst="rect">
              <a:avLst/>
            </a:prstGeom>
            <a:noFill/>
          </p:spPr>
          <p:txBody>
            <a:bodyPr wrap="square" rtlCol="0">
              <a:spAutoFit/>
            </a:bodyPr>
            <a:lstStyle/>
            <a:p>
              <a:r>
                <a:rPr lang="en-IN" sz="900" dirty="0"/>
                <a:t>Powered by</a:t>
              </a:r>
            </a:p>
          </p:txBody>
        </p:sp>
        <p:pic>
          <p:nvPicPr>
            <p:cNvPr id="26" name="Picture 2" descr="https://upload.wikimedia.org/wikipedia/commons/thumb/9/96/Microsoft_logo_(2012).svg/2000px-Microsoft_logo_(2012).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411" y="627299"/>
              <a:ext cx="1194460" cy="25444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userDrawn="1"/>
          </p:nvSpPr>
          <p:spPr>
            <a:xfrm>
              <a:off x="10465439" y="307418"/>
              <a:ext cx="1509182" cy="292832"/>
            </a:xfrm>
            <a:prstGeom prst="rect">
              <a:avLst/>
            </a:prstGeom>
            <a:noFill/>
          </p:spPr>
          <p:txBody>
            <a:bodyPr wrap="square" rtlCol="0">
              <a:spAutoFit/>
            </a:bodyPr>
            <a:lstStyle/>
            <a:p>
              <a:r>
                <a:rPr lang="en-IN" sz="900" dirty="0"/>
                <a:t>Brought to you by</a:t>
              </a:r>
            </a:p>
          </p:txBody>
        </p:sp>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5440" y="643620"/>
              <a:ext cx="1504237" cy="255721"/>
            </a:xfrm>
            <a:prstGeom prst="rect">
              <a:avLst/>
            </a:prstGeom>
          </p:spPr>
        </p:pic>
        <p:cxnSp>
          <p:nvCxnSpPr>
            <p:cNvPr id="29" name="Straight Connector 28"/>
            <p:cNvCxnSpPr/>
            <p:nvPr userDrawn="1"/>
          </p:nvCxnSpPr>
          <p:spPr>
            <a:xfrm>
              <a:off x="10338619" y="344588"/>
              <a:ext cx="0" cy="506575"/>
            </a:xfrm>
            <a:prstGeom prst="line">
              <a:avLst/>
            </a:prstGeom>
          </p:spPr>
          <p:style>
            <a:lnRef idx="1">
              <a:schemeClr val="dk1"/>
            </a:lnRef>
            <a:fillRef idx="0">
              <a:schemeClr val="dk1"/>
            </a:fillRef>
            <a:effectRef idx="0">
              <a:schemeClr val="dk1"/>
            </a:effectRef>
            <a:fontRef idx="minor">
              <a:schemeClr val="tx1"/>
            </a:fontRef>
          </p:style>
        </p:cxnSp>
      </p:gr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749" y="138213"/>
            <a:ext cx="1394902" cy="183950"/>
          </a:xfrm>
          <a:prstGeom prst="rect">
            <a:avLst/>
          </a:prstGeom>
        </p:spPr>
      </p:pic>
    </p:spTree>
    <p:extLst>
      <p:ext uri="{BB962C8B-B14F-4D97-AF65-F5344CB8AC3E}">
        <p14:creationId xmlns:p14="http://schemas.microsoft.com/office/powerpoint/2010/main" val="234826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p:txBody>
          <a:bodyPr/>
          <a:lstStyle/>
          <a:p>
            <a:fld id="{BD173E30-8D43-43BA-9C8B-0C6B0D93C555}" type="slidenum">
              <a:rPr lang="en-IN" smtClean="0"/>
              <a:t>‹#›</a:t>
            </a:fld>
            <a:endParaRPr lang="en-IN"/>
          </a:p>
        </p:txBody>
      </p:sp>
      <p:grpSp>
        <p:nvGrpSpPr>
          <p:cNvPr id="13" name="Group 12"/>
          <p:cNvGrpSpPr/>
          <p:nvPr userDrawn="1"/>
        </p:nvGrpSpPr>
        <p:grpSpPr>
          <a:xfrm>
            <a:off x="9652971" y="19844"/>
            <a:ext cx="2539029" cy="537671"/>
            <a:chOff x="9652971" y="19844"/>
            <a:chExt cx="2539029" cy="537671"/>
          </a:xfrm>
        </p:grpSpPr>
        <p:sp>
          <p:nvSpPr>
            <p:cNvPr id="14" name="TextBox 13"/>
            <p:cNvSpPr txBox="1"/>
            <p:nvPr userDrawn="1"/>
          </p:nvSpPr>
          <p:spPr bwMode="grayWhite">
            <a:xfrm>
              <a:off x="10189820" y="19844"/>
              <a:ext cx="1656772" cy="276999"/>
            </a:xfrm>
            <a:prstGeom prst="rect">
              <a:avLst/>
            </a:prstGeom>
            <a:noFill/>
          </p:spPr>
          <p:txBody>
            <a:bodyPr wrap="square" rtlCol="0">
              <a:spAutoFit/>
            </a:bodyPr>
            <a:lstStyle/>
            <a:p>
              <a:r>
                <a:rPr lang="en-IN" sz="1200" b="1" dirty="0">
                  <a:solidFill>
                    <a:schemeClr val="tx1"/>
                  </a:solidFill>
                  <a:latin typeface="Segoe UI" panose="020B0502040204020203" pitchFamily="34" charset="0"/>
                  <a:cs typeface="Segoe UI" panose="020B0502040204020203" pitchFamily="34" charset="0"/>
                </a:rPr>
                <a:t>INTEGRATION</a:t>
              </a:r>
              <a:r>
                <a:rPr lang="en-IN" sz="1200" b="1" baseline="0" dirty="0">
                  <a:solidFill>
                    <a:schemeClr val="tx1"/>
                  </a:solidFill>
                  <a:latin typeface="Segoe UI" panose="020B0502040204020203" pitchFamily="34" charset="0"/>
                  <a:cs typeface="Segoe UI" panose="020B0502040204020203" pitchFamily="34" charset="0"/>
                </a:rPr>
                <a:t> DAY</a:t>
              </a:r>
              <a:endParaRPr lang="en-IN" sz="1200" b="1" dirty="0">
                <a:solidFill>
                  <a:schemeClr val="tx1"/>
                </a:solidFill>
                <a:latin typeface="Segoe UI" panose="020B0502040204020203" pitchFamily="34" charset="0"/>
                <a:cs typeface="Segoe UI" panose="020B0502040204020203" pitchFamily="34" charset="0"/>
              </a:endParaRPr>
            </a:p>
          </p:txBody>
        </p:sp>
        <p:sp>
          <p:nvSpPr>
            <p:cNvPr id="15" name="Rectangle 14"/>
            <p:cNvSpPr/>
            <p:nvPr userDrawn="1"/>
          </p:nvSpPr>
          <p:spPr bwMode="grayWhite">
            <a:xfrm>
              <a:off x="9745133" y="309416"/>
              <a:ext cx="1581122" cy="248099"/>
            </a:xfrm>
            <a:prstGeom prst="rect">
              <a:avLst/>
            </a:prstGeom>
            <a:solidFill>
              <a:srgbClr val="4EC1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Segoe UI" panose="020B0502040204020203" pitchFamily="34" charset="0"/>
                <a:ea typeface="Lato" panose="020F0502020204030203" pitchFamily="34" charset="0"/>
                <a:cs typeface="Segoe UI" panose="020B0502040204020203" pitchFamily="34" charset="0"/>
              </a:endParaRPr>
            </a:p>
          </p:txBody>
        </p:sp>
        <p:sp>
          <p:nvSpPr>
            <p:cNvPr id="16" name="Flowchart: Card 25"/>
            <p:cNvSpPr/>
            <p:nvPr userDrawn="1"/>
          </p:nvSpPr>
          <p:spPr bwMode="grayWhite">
            <a:xfrm rot="10800000" flipH="1">
              <a:off x="11018206" y="309414"/>
              <a:ext cx="1065756" cy="248100"/>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43 w 10000"/>
                <a:gd name="connsiteY0" fmla="*/ 9813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 name="connsiteX0" fmla="*/ 43 w 10000"/>
                <a:gd name="connsiteY0" fmla="*/ 9813 h 10000"/>
                <a:gd name="connsiteX1" fmla="*/ 68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43" y="9813"/>
                  </a:moveTo>
                  <a:cubicBezTo>
                    <a:pt x="258" y="6542"/>
                    <a:pt x="474" y="3271"/>
                    <a:pt x="689" y="0"/>
                  </a:cubicBezTo>
                  <a:lnTo>
                    <a:pt x="10000" y="0"/>
                  </a:lnTo>
                  <a:lnTo>
                    <a:pt x="10000" y="10000"/>
                  </a:lnTo>
                  <a:lnTo>
                    <a:pt x="0" y="10000"/>
                  </a:lnTo>
                  <a:cubicBezTo>
                    <a:pt x="14" y="9938"/>
                    <a:pt x="29" y="9875"/>
                    <a:pt x="43" y="9813"/>
                  </a:cubicBezTo>
                  <a:close/>
                </a:path>
              </a:pathLst>
            </a:custGeom>
            <a:solidFill>
              <a:srgbClr val="196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Segoe UI" panose="020B0502040204020203" pitchFamily="34" charset="0"/>
                <a:cs typeface="Segoe UI" panose="020B0502040204020203" pitchFamily="34" charset="0"/>
              </a:endParaRPr>
            </a:p>
          </p:txBody>
        </p:sp>
        <p:sp>
          <p:nvSpPr>
            <p:cNvPr id="23" name="TextBox 22"/>
            <p:cNvSpPr txBox="1"/>
            <p:nvPr userDrawn="1"/>
          </p:nvSpPr>
          <p:spPr bwMode="grayWhite">
            <a:xfrm>
              <a:off x="9652971" y="333369"/>
              <a:ext cx="1457397" cy="207750"/>
            </a:xfrm>
            <a:prstGeom prst="rect">
              <a:avLst/>
            </a:prstGeom>
            <a:noFill/>
          </p:spPr>
          <p:txBody>
            <a:bodyPr wrap="square" rtlCol="0">
              <a:spAutoFit/>
            </a:bodyPr>
            <a:lstStyle/>
            <a:p>
              <a:pPr algn="r"/>
              <a:r>
                <a:rPr lang="en-IN" sz="700" dirty="0">
                  <a:solidFill>
                    <a:schemeClr val="bg1"/>
                  </a:solidFill>
                  <a:latin typeface="Segoe UI" panose="020B0502040204020203" pitchFamily="34" charset="0"/>
                  <a:ea typeface="Lato" panose="020F0502020204030203" pitchFamily="34" charset="0"/>
                  <a:cs typeface="Segoe UI" panose="020B0502040204020203" pitchFamily="34" charset="0"/>
                </a:rPr>
                <a:t>MICROSOFT</a:t>
              </a:r>
              <a:r>
                <a:rPr lang="en-IN" sz="700" baseline="0" dirty="0">
                  <a:solidFill>
                    <a:schemeClr val="bg1"/>
                  </a:solidFill>
                  <a:latin typeface="Segoe UI" panose="020B0502040204020203" pitchFamily="34" charset="0"/>
                  <a:ea typeface="Lato" panose="020F0502020204030203" pitchFamily="34" charset="0"/>
                  <a:cs typeface="Segoe UI" panose="020B0502040204020203" pitchFamily="34" charset="0"/>
                </a:rPr>
                <a:t> GTSC, Bengaluru</a:t>
              </a:r>
              <a:endParaRPr lang="en-IN" sz="700" dirty="0">
                <a:solidFill>
                  <a:schemeClr val="bg1"/>
                </a:solidFill>
                <a:latin typeface="Segoe UI" panose="020B0502040204020203" pitchFamily="34" charset="0"/>
                <a:ea typeface="Lato" panose="020F0502020204030203" pitchFamily="34" charset="0"/>
                <a:cs typeface="Segoe UI" panose="020B0502040204020203" pitchFamily="34" charset="0"/>
              </a:endParaRPr>
            </a:p>
          </p:txBody>
        </p:sp>
        <p:sp>
          <p:nvSpPr>
            <p:cNvPr id="24" name="TextBox 23"/>
            <p:cNvSpPr txBox="1"/>
            <p:nvPr userDrawn="1"/>
          </p:nvSpPr>
          <p:spPr bwMode="grayWhite">
            <a:xfrm>
              <a:off x="11018206" y="325676"/>
              <a:ext cx="1173794" cy="215444"/>
            </a:xfrm>
            <a:prstGeom prst="rect">
              <a:avLst/>
            </a:prstGeom>
            <a:noFill/>
          </p:spPr>
          <p:txBody>
            <a:bodyPr wrap="square" rtlCol="0">
              <a:spAutoFit/>
            </a:bodyPr>
            <a:lstStyle/>
            <a:p>
              <a:pPr algn="l"/>
              <a:r>
                <a:rPr lang="en-IN" sz="800" dirty="0">
                  <a:solidFill>
                    <a:schemeClr val="bg1"/>
                  </a:solidFill>
                  <a:latin typeface="Segoe UI" panose="020B0502040204020203" pitchFamily="34" charset="0"/>
                  <a:ea typeface="Lato" panose="020F0502020204030203" pitchFamily="34" charset="0"/>
                  <a:cs typeface="Segoe UI" panose="020B0502040204020203" pitchFamily="34" charset="0"/>
                </a:rPr>
                <a:t>September 10, 2016</a:t>
              </a:r>
            </a:p>
          </p:txBody>
        </p:sp>
      </p:gr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49" y="138213"/>
            <a:ext cx="1394902" cy="183950"/>
          </a:xfrm>
          <a:prstGeom prst="rect">
            <a:avLst/>
          </a:prstGeom>
        </p:spPr>
      </p:pic>
    </p:spTree>
    <p:extLst>
      <p:ext uri="{BB962C8B-B14F-4D97-AF65-F5344CB8AC3E}">
        <p14:creationId xmlns:p14="http://schemas.microsoft.com/office/powerpoint/2010/main" val="322961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endParaRPr lang="en-IN"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p:cNvSpPr>
            <a:spLocks noGrp="1"/>
          </p:cNvSpPr>
          <p:nvPr>
            <p:ph type="sldNum" sz="quarter" idx="12"/>
          </p:nvPr>
        </p:nvSpPr>
        <p:spPr/>
        <p:txBody>
          <a:bodyPr/>
          <a:lstStyle/>
          <a:p>
            <a:fld id="{BD173E30-8D43-43BA-9C8B-0C6B0D93C555}" type="slidenum">
              <a:rPr lang="en-IN" smtClean="0"/>
              <a:t>‹#›</a:t>
            </a:fld>
            <a:endParaRPr lang="en-IN"/>
          </a:p>
        </p:txBody>
      </p:sp>
      <p:grpSp>
        <p:nvGrpSpPr>
          <p:cNvPr id="19" name="Group 18"/>
          <p:cNvGrpSpPr/>
          <p:nvPr userDrawn="1"/>
        </p:nvGrpSpPr>
        <p:grpSpPr>
          <a:xfrm>
            <a:off x="9676591" y="185738"/>
            <a:ext cx="2311389" cy="469744"/>
            <a:chOff x="9042411" y="303427"/>
            <a:chExt cx="2932210" cy="595914"/>
          </a:xfrm>
        </p:grpSpPr>
        <p:sp>
          <p:nvSpPr>
            <p:cNvPr id="20" name="TextBox 19"/>
            <p:cNvSpPr txBox="1"/>
            <p:nvPr userDrawn="1"/>
          </p:nvSpPr>
          <p:spPr>
            <a:xfrm>
              <a:off x="9221099" y="303427"/>
              <a:ext cx="1021762" cy="292832"/>
            </a:xfrm>
            <a:prstGeom prst="rect">
              <a:avLst/>
            </a:prstGeom>
            <a:noFill/>
          </p:spPr>
          <p:txBody>
            <a:bodyPr wrap="square" rtlCol="0">
              <a:spAutoFit/>
            </a:bodyPr>
            <a:lstStyle/>
            <a:p>
              <a:r>
                <a:rPr lang="en-IN" sz="900" dirty="0"/>
                <a:t>Powered by</a:t>
              </a:r>
            </a:p>
          </p:txBody>
        </p:sp>
        <p:pic>
          <p:nvPicPr>
            <p:cNvPr id="21" name="Picture 2" descr="https://upload.wikimedia.org/wikipedia/commons/thumb/9/96/Microsoft_logo_(2012).svg/2000px-Microsoft_logo_(2012).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411" y="627299"/>
              <a:ext cx="1194460" cy="25444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a:off x="10465439" y="307418"/>
              <a:ext cx="1509182" cy="292832"/>
            </a:xfrm>
            <a:prstGeom prst="rect">
              <a:avLst/>
            </a:prstGeom>
            <a:noFill/>
          </p:spPr>
          <p:txBody>
            <a:bodyPr wrap="square" rtlCol="0">
              <a:spAutoFit/>
            </a:bodyPr>
            <a:lstStyle/>
            <a:p>
              <a:r>
                <a:rPr lang="en-IN" sz="900" dirty="0"/>
                <a:t>Brought to you by</a:t>
              </a:r>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5440" y="643620"/>
              <a:ext cx="1504237" cy="255721"/>
            </a:xfrm>
            <a:prstGeom prst="rect">
              <a:avLst/>
            </a:prstGeom>
          </p:spPr>
        </p:pic>
        <p:cxnSp>
          <p:nvCxnSpPr>
            <p:cNvPr id="24" name="Straight Connector 23"/>
            <p:cNvCxnSpPr/>
            <p:nvPr userDrawn="1"/>
          </p:nvCxnSpPr>
          <p:spPr>
            <a:xfrm>
              <a:off x="10338619" y="344588"/>
              <a:ext cx="0" cy="506575"/>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749" y="138213"/>
            <a:ext cx="1394902" cy="183950"/>
          </a:xfrm>
          <a:prstGeom prst="rect">
            <a:avLst/>
          </a:prstGeom>
        </p:spPr>
      </p:pic>
    </p:spTree>
    <p:extLst>
      <p:ext uri="{BB962C8B-B14F-4D97-AF65-F5344CB8AC3E}">
        <p14:creationId xmlns:p14="http://schemas.microsoft.com/office/powerpoint/2010/main" val="167284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Slide Number Placeholder 4"/>
          <p:cNvSpPr>
            <a:spLocks noGrp="1"/>
          </p:cNvSpPr>
          <p:nvPr>
            <p:ph type="sldNum" sz="quarter" idx="12"/>
          </p:nvPr>
        </p:nvSpPr>
        <p:spPr/>
        <p:txBody>
          <a:bodyPr/>
          <a:lstStyle/>
          <a:p>
            <a:fld id="{BD173E30-8D43-43BA-9C8B-0C6B0D93C555}" type="slidenum">
              <a:rPr lang="en-IN" smtClean="0"/>
              <a:t>‹#›</a:t>
            </a:fld>
            <a:endParaRPr lang="en-IN"/>
          </a:p>
        </p:txBody>
      </p:sp>
      <p:grpSp>
        <p:nvGrpSpPr>
          <p:cNvPr id="15" name="Group 14"/>
          <p:cNvGrpSpPr/>
          <p:nvPr userDrawn="1"/>
        </p:nvGrpSpPr>
        <p:grpSpPr>
          <a:xfrm>
            <a:off x="9676591" y="185738"/>
            <a:ext cx="2311389" cy="469744"/>
            <a:chOff x="9042411" y="303427"/>
            <a:chExt cx="2932210" cy="595914"/>
          </a:xfrm>
        </p:grpSpPr>
        <p:sp>
          <p:nvSpPr>
            <p:cNvPr id="16" name="TextBox 15"/>
            <p:cNvSpPr txBox="1"/>
            <p:nvPr userDrawn="1"/>
          </p:nvSpPr>
          <p:spPr>
            <a:xfrm>
              <a:off x="9221099" y="303427"/>
              <a:ext cx="1021762" cy="292832"/>
            </a:xfrm>
            <a:prstGeom prst="rect">
              <a:avLst/>
            </a:prstGeom>
            <a:noFill/>
          </p:spPr>
          <p:txBody>
            <a:bodyPr wrap="square" rtlCol="0">
              <a:spAutoFit/>
            </a:bodyPr>
            <a:lstStyle/>
            <a:p>
              <a:r>
                <a:rPr lang="en-IN" sz="900" dirty="0"/>
                <a:t>Powered by</a:t>
              </a:r>
            </a:p>
          </p:txBody>
        </p:sp>
        <p:pic>
          <p:nvPicPr>
            <p:cNvPr id="17" name="Picture 2" descr="https://upload.wikimedia.org/wikipedia/commons/thumb/9/96/Microsoft_logo_(2012).svg/2000px-Microsoft_logo_(2012).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411" y="627299"/>
              <a:ext cx="1194460" cy="25444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userDrawn="1"/>
          </p:nvSpPr>
          <p:spPr>
            <a:xfrm>
              <a:off x="10465439" y="307418"/>
              <a:ext cx="1509182" cy="292832"/>
            </a:xfrm>
            <a:prstGeom prst="rect">
              <a:avLst/>
            </a:prstGeom>
            <a:noFill/>
          </p:spPr>
          <p:txBody>
            <a:bodyPr wrap="square" rtlCol="0">
              <a:spAutoFit/>
            </a:bodyPr>
            <a:lstStyle/>
            <a:p>
              <a:r>
                <a:rPr lang="en-IN" sz="900" dirty="0"/>
                <a:t>Brought to you by</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5440" y="643620"/>
              <a:ext cx="1504237" cy="255721"/>
            </a:xfrm>
            <a:prstGeom prst="rect">
              <a:avLst/>
            </a:prstGeom>
          </p:spPr>
        </p:pic>
        <p:cxnSp>
          <p:nvCxnSpPr>
            <p:cNvPr id="20" name="Straight Connector 19"/>
            <p:cNvCxnSpPr/>
            <p:nvPr userDrawn="1"/>
          </p:nvCxnSpPr>
          <p:spPr>
            <a:xfrm>
              <a:off x="10338619" y="344588"/>
              <a:ext cx="0" cy="506575"/>
            </a:xfrm>
            <a:prstGeom prst="line">
              <a:avLst/>
            </a:prstGeom>
          </p:spPr>
          <p:style>
            <a:lnRef idx="1">
              <a:schemeClr val="dk1"/>
            </a:lnRef>
            <a:fillRef idx="0">
              <a:schemeClr val="dk1"/>
            </a:fillRef>
            <a:effectRef idx="0">
              <a:schemeClr val="dk1"/>
            </a:effectRef>
            <a:fontRef idx="minor">
              <a:schemeClr val="tx1"/>
            </a:fontRef>
          </p:style>
        </p:cxnSp>
      </p:gr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749" y="138213"/>
            <a:ext cx="1394902" cy="183950"/>
          </a:xfrm>
          <a:prstGeom prst="rect">
            <a:avLst/>
          </a:prstGeom>
        </p:spPr>
      </p:pic>
    </p:spTree>
    <p:extLst>
      <p:ext uri="{BB962C8B-B14F-4D97-AF65-F5344CB8AC3E}">
        <p14:creationId xmlns:p14="http://schemas.microsoft.com/office/powerpoint/2010/main" val="272923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173E30-8D43-43BA-9C8B-0C6B0D93C555}" type="slidenum">
              <a:rPr lang="en-IN" smtClean="0"/>
              <a:t>‹#›</a:t>
            </a:fld>
            <a:endParaRPr lang="en-IN"/>
          </a:p>
        </p:txBody>
      </p:sp>
      <p:grpSp>
        <p:nvGrpSpPr>
          <p:cNvPr id="14" name="Group 13"/>
          <p:cNvGrpSpPr/>
          <p:nvPr userDrawn="1"/>
        </p:nvGrpSpPr>
        <p:grpSpPr>
          <a:xfrm>
            <a:off x="9676591" y="185738"/>
            <a:ext cx="2311389" cy="469744"/>
            <a:chOff x="9042411" y="303427"/>
            <a:chExt cx="2932210" cy="595914"/>
          </a:xfrm>
        </p:grpSpPr>
        <p:sp>
          <p:nvSpPr>
            <p:cNvPr id="15" name="TextBox 14"/>
            <p:cNvSpPr txBox="1"/>
            <p:nvPr userDrawn="1"/>
          </p:nvSpPr>
          <p:spPr>
            <a:xfrm>
              <a:off x="9221099" y="303427"/>
              <a:ext cx="1021762" cy="292832"/>
            </a:xfrm>
            <a:prstGeom prst="rect">
              <a:avLst/>
            </a:prstGeom>
            <a:noFill/>
          </p:spPr>
          <p:txBody>
            <a:bodyPr wrap="square" rtlCol="0">
              <a:spAutoFit/>
            </a:bodyPr>
            <a:lstStyle/>
            <a:p>
              <a:r>
                <a:rPr lang="en-IN" sz="900" dirty="0"/>
                <a:t>Powered by</a:t>
              </a:r>
            </a:p>
          </p:txBody>
        </p:sp>
        <p:pic>
          <p:nvPicPr>
            <p:cNvPr id="16" name="Picture 2" descr="https://upload.wikimedia.org/wikipedia/commons/thumb/9/96/Microsoft_logo_(2012).svg/2000px-Microsoft_logo_(2012).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411" y="627299"/>
              <a:ext cx="1194460" cy="25444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a:xfrm>
              <a:off x="10465439" y="307418"/>
              <a:ext cx="1509182" cy="292832"/>
            </a:xfrm>
            <a:prstGeom prst="rect">
              <a:avLst/>
            </a:prstGeom>
            <a:noFill/>
          </p:spPr>
          <p:txBody>
            <a:bodyPr wrap="square" rtlCol="0">
              <a:spAutoFit/>
            </a:bodyPr>
            <a:lstStyle/>
            <a:p>
              <a:r>
                <a:rPr lang="en-IN" sz="900" dirty="0"/>
                <a:t>Brought to you by</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5440" y="643620"/>
              <a:ext cx="1504237" cy="255721"/>
            </a:xfrm>
            <a:prstGeom prst="rect">
              <a:avLst/>
            </a:prstGeom>
          </p:spPr>
        </p:pic>
        <p:cxnSp>
          <p:nvCxnSpPr>
            <p:cNvPr id="19" name="Straight Connector 18"/>
            <p:cNvCxnSpPr/>
            <p:nvPr userDrawn="1"/>
          </p:nvCxnSpPr>
          <p:spPr>
            <a:xfrm>
              <a:off x="10338619" y="344588"/>
              <a:ext cx="0" cy="506575"/>
            </a:xfrm>
            <a:prstGeom prst="line">
              <a:avLst/>
            </a:prstGeom>
          </p:spPr>
          <p:style>
            <a:lnRef idx="1">
              <a:schemeClr val="dk1"/>
            </a:lnRef>
            <a:fillRef idx="0">
              <a:schemeClr val="dk1"/>
            </a:fillRef>
            <a:effectRef idx="0">
              <a:schemeClr val="dk1"/>
            </a:effectRef>
            <a:fontRef idx="minor">
              <a:schemeClr val="tx1"/>
            </a:fontRef>
          </p:style>
        </p:cxnSp>
      </p:gr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749" y="138213"/>
            <a:ext cx="1394902" cy="183950"/>
          </a:xfrm>
          <a:prstGeom prst="rect">
            <a:avLst/>
          </a:prstGeom>
        </p:spPr>
      </p:pic>
    </p:spTree>
    <p:extLst>
      <p:ext uri="{BB962C8B-B14F-4D97-AF65-F5344CB8AC3E}">
        <p14:creationId xmlns:p14="http://schemas.microsoft.com/office/powerpoint/2010/main" val="124941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N"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D173E30-8D43-43BA-9C8B-0C6B0D93C555}" type="slidenum">
              <a:rPr lang="en-IN" smtClean="0"/>
              <a:t>‹#›</a:t>
            </a:fld>
            <a:endParaRPr lang="en-IN"/>
          </a:p>
        </p:txBody>
      </p:sp>
      <p:grpSp>
        <p:nvGrpSpPr>
          <p:cNvPr id="17" name="Group 16"/>
          <p:cNvGrpSpPr/>
          <p:nvPr userDrawn="1"/>
        </p:nvGrpSpPr>
        <p:grpSpPr>
          <a:xfrm>
            <a:off x="9676591" y="185738"/>
            <a:ext cx="2311389" cy="469744"/>
            <a:chOff x="9042411" y="303427"/>
            <a:chExt cx="2932210" cy="595914"/>
          </a:xfrm>
        </p:grpSpPr>
        <p:sp>
          <p:nvSpPr>
            <p:cNvPr id="18" name="TextBox 17"/>
            <p:cNvSpPr txBox="1"/>
            <p:nvPr userDrawn="1"/>
          </p:nvSpPr>
          <p:spPr>
            <a:xfrm>
              <a:off x="9221099" y="303427"/>
              <a:ext cx="1021762" cy="292832"/>
            </a:xfrm>
            <a:prstGeom prst="rect">
              <a:avLst/>
            </a:prstGeom>
            <a:noFill/>
          </p:spPr>
          <p:txBody>
            <a:bodyPr wrap="square" rtlCol="0">
              <a:spAutoFit/>
            </a:bodyPr>
            <a:lstStyle/>
            <a:p>
              <a:r>
                <a:rPr lang="en-IN" sz="900" dirty="0"/>
                <a:t>Powered by</a:t>
              </a:r>
            </a:p>
          </p:txBody>
        </p:sp>
        <p:pic>
          <p:nvPicPr>
            <p:cNvPr id="19" name="Picture 2" descr="https://upload.wikimedia.org/wikipedia/commons/thumb/9/96/Microsoft_logo_(2012).svg/2000px-Microsoft_logo_(2012).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411" y="627299"/>
              <a:ext cx="1194460" cy="254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userDrawn="1"/>
          </p:nvSpPr>
          <p:spPr>
            <a:xfrm>
              <a:off x="10465439" y="307418"/>
              <a:ext cx="1509182" cy="292832"/>
            </a:xfrm>
            <a:prstGeom prst="rect">
              <a:avLst/>
            </a:prstGeom>
            <a:noFill/>
          </p:spPr>
          <p:txBody>
            <a:bodyPr wrap="square" rtlCol="0">
              <a:spAutoFit/>
            </a:bodyPr>
            <a:lstStyle/>
            <a:p>
              <a:r>
                <a:rPr lang="en-IN" sz="900" dirty="0"/>
                <a:t>Brought to you by</a:t>
              </a:r>
            </a:p>
          </p:txBody>
        </p:sp>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5440" y="643620"/>
              <a:ext cx="1504237" cy="255721"/>
            </a:xfrm>
            <a:prstGeom prst="rect">
              <a:avLst/>
            </a:prstGeom>
          </p:spPr>
        </p:pic>
        <p:cxnSp>
          <p:nvCxnSpPr>
            <p:cNvPr id="22" name="Straight Connector 21"/>
            <p:cNvCxnSpPr/>
            <p:nvPr userDrawn="1"/>
          </p:nvCxnSpPr>
          <p:spPr>
            <a:xfrm>
              <a:off x="10338619" y="344588"/>
              <a:ext cx="0" cy="506575"/>
            </a:xfrm>
            <a:prstGeom prst="line">
              <a:avLst/>
            </a:prstGeom>
          </p:spPr>
          <p:style>
            <a:lnRef idx="1">
              <a:schemeClr val="dk1"/>
            </a:lnRef>
            <a:fillRef idx="0">
              <a:schemeClr val="dk1"/>
            </a:fillRef>
            <a:effectRef idx="0">
              <a:schemeClr val="dk1"/>
            </a:effectRef>
            <a:fontRef idx="minor">
              <a:schemeClr val="tx1"/>
            </a:fontRef>
          </p:style>
        </p:cxnSp>
      </p:grpSp>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749" y="138213"/>
            <a:ext cx="1394902" cy="183950"/>
          </a:xfrm>
          <a:prstGeom prst="rect">
            <a:avLst/>
          </a:prstGeom>
        </p:spPr>
      </p:pic>
    </p:spTree>
    <p:extLst>
      <p:ext uri="{BB962C8B-B14F-4D97-AF65-F5344CB8AC3E}">
        <p14:creationId xmlns:p14="http://schemas.microsoft.com/office/powerpoint/2010/main" val="156739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D173E30-8D43-43BA-9C8B-0C6B0D93C555}" type="slidenum">
              <a:rPr lang="en-IN" smtClean="0"/>
              <a:t>‹#›</a:t>
            </a:fld>
            <a:endParaRPr lang="en-IN"/>
          </a:p>
        </p:txBody>
      </p:sp>
      <p:grpSp>
        <p:nvGrpSpPr>
          <p:cNvPr id="17" name="Group 16"/>
          <p:cNvGrpSpPr/>
          <p:nvPr userDrawn="1"/>
        </p:nvGrpSpPr>
        <p:grpSpPr>
          <a:xfrm>
            <a:off x="9676591" y="185738"/>
            <a:ext cx="2311389" cy="469744"/>
            <a:chOff x="9042411" y="303427"/>
            <a:chExt cx="2932210" cy="595914"/>
          </a:xfrm>
        </p:grpSpPr>
        <p:sp>
          <p:nvSpPr>
            <p:cNvPr id="18" name="TextBox 17"/>
            <p:cNvSpPr txBox="1"/>
            <p:nvPr userDrawn="1"/>
          </p:nvSpPr>
          <p:spPr>
            <a:xfrm>
              <a:off x="9221099" y="303427"/>
              <a:ext cx="1021762" cy="292832"/>
            </a:xfrm>
            <a:prstGeom prst="rect">
              <a:avLst/>
            </a:prstGeom>
            <a:noFill/>
          </p:spPr>
          <p:txBody>
            <a:bodyPr wrap="square" rtlCol="0">
              <a:spAutoFit/>
            </a:bodyPr>
            <a:lstStyle/>
            <a:p>
              <a:r>
                <a:rPr lang="en-IN" sz="900" dirty="0"/>
                <a:t>Powered by</a:t>
              </a:r>
            </a:p>
          </p:txBody>
        </p:sp>
        <p:pic>
          <p:nvPicPr>
            <p:cNvPr id="19" name="Picture 2" descr="https://upload.wikimedia.org/wikipedia/commons/thumb/9/96/Microsoft_logo_(2012).svg/2000px-Microsoft_logo_(2012).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42411" y="627299"/>
              <a:ext cx="1194460" cy="25444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userDrawn="1"/>
          </p:nvSpPr>
          <p:spPr>
            <a:xfrm>
              <a:off x="10465439" y="307418"/>
              <a:ext cx="1509182" cy="292832"/>
            </a:xfrm>
            <a:prstGeom prst="rect">
              <a:avLst/>
            </a:prstGeom>
            <a:noFill/>
          </p:spPr>
          <p:txBody>
            <a:bodyPr wrap="square" rtlCol="0">
              <a:spAutoFit/>
            </a:bodyPr>
            <a:lstStyle/>
            <a:p>
              <a:r>
                <a:rPr lang="en-IN" sz="900" dirty="0"/>
                <a:t>Brought to you by</a:t>
              </a:r>
            </a:p>
          </p:txBody>
        </p:sp>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5440" y="643620"/>
              <a:ext cx="1504237" cy="255721"/>
            </a:xfrm>
            <a:prstGeom prst="rect">
              <a:avLst/>
            </a:prstGeom>
          </p:spPr>
        </p:pic>
        <p:cxnSp>
          <p:nvCxnSpPr>
            <p:cNvPr id="22" name="Straight Connector 21"/>
            <p:cNvCxnSpPr/>
            <p:nvPr userDrawn="1"/>
          </p:nvCxnSpPr>
          <p:spPr>
            <a:xfrm>
              <a:off x="10338619" y="344588"/>
              <a:ext cx="0" cy="506575"/>
            </a:xfrm>
            <a:prstGeom prst="line">
              <a:avLst/>
            </a:prstGeom>
          </p:spPr>
          <p:style>
            <a:lnRef idx="1">
              <a:schemeClr val="dk1"/>
            </a:lnRef>
            <a:fillRef idx="0">
              <a:schemeClr val="dk1"/>
            </a:fillRef>
            <a:effectRef idx="0">
              <a:schemeClr val="dk1"/>
            </a:effectRef>
            <a:fontRef idx="minor">
              <a:schemeClr val="tx1"/>
            </a:fontRef>
          </p:style>
        </p:cxnSp>
      </p:grpSp>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749" y="138213"/>
            <a:ext cx="1394902" cy="183950"/>
          </a:xfrm>
          <a:prstGeom prst="rect">
            <a:avLst/>
          </a:prstGeom>
        </p:spPr>
      </p:pic>
    </p:spTree>
    <p:extLst>
      <p:ext uri="{BB962C8B-B14F-4D97-AF65-F5344CB8AC3E}">
        <p14:creationId xmlns:p14="http://schemas.microsoft.com/office/powerpoint/2010/main" val="109109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BD173E30-8D43-43BA-9C8B-0C6B0D93C555}" type="slidenum">
              <a:rPr lang="en-IN" smtClean="0"/>
              <a:pPr/>
              <a:t>‹#›</a:t>
            </a:fld>
            <a:endParaRPr lang="en-IN" dirty="0"/>
          </a:p>
        </p:txBody>
      </p:sp>
    </p:spTree>
    <p:extLst>
      <p:ext uri="{BB962C8B-B14F-4D97-AF65-F5344CB8AC3E}">
        <p14:creationId xmlns:p14="http://schemas.microsoft.com/office/powerpoint/2010/main" val="4011016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grpSp>
        <p:nvGrpSpPr>
          <p:cNvPr id="9" name="Group 8"/>
          <p:cNvGrpSpPr/>
          <p:nvPr/>
        </p:nvGrpSpPr>
        <p:grpSpPr>
          <a:xfrm>
            <a:off x="4529367" y="3835619"/>
            <a:ext cx="7856597" cy="1477407"/>
            <a:chOff x="3917475" y="3393700"/>
            <a:chExt cx="8031164" cy="1477407"/>
          </a:xfrm>
        </p:grpSpPr>
        <p:sp>
          <p:nvSpPr>
            <p:cNvPr id="10" name="TextBox 9"/>
            <p:cNvSpPr txBox="1"/>
            <p:nvPr/>
          </p:nvSpPr>
          <p:spPr>
            <a:xfrm>
              <a:off x="3917476" y="3393700"/>
              <a:ext cx="8031163" cy="584775"/>
            </a:xfrm>
            <a:prstGeom prst="rect">
              <a:avLst/>
            </a:prstGeom>
            <a:noFill/>
          </p:spPr>
          <p:txBody>
            <a:bodyPr wrap="square" rtlCol="0">
              <a:spAutoFit/>
            </a:bodyPr>
            <a:lstStyle/>
            <a:p>
              <a:r>
                <a:rPr lang="en-IN" sz="3200" dirty="0">
                  <a:solidFill>
                    <a:srgbClr val="505050"/>
                  </a:solidFill>
                  <a:ea typeface="Lato" panose="020F0502020204030203" pitchFamily="34" charset="0"/>
                  <a:cs typeface="Segoe UI" panose="020B0502040204020203" pitchFamily="34" charset="0"/>
                </a:rPr>
                <a:t>Umamaheswaran &amp; Vishnu Balachandran</a:t>
              </a:r>
            </a:p>
          </p:txBody>
        </p:sp>
        <p:sp>
          <p:nvSpPr>
            <p:cNvPr id="11" name="TextBox 10"/>
            <p:cNvSpPr txBox="1"/>
            <p:nvPr/>
          </p:nvSpPr>
          <p:spPr>
            <a:xfrm>
              <a:off x="3917476" y="3907220"/>
              <a:ext cx="8031163" cy="369332"/>
            </a:xfrm>
            <a:prstGeom prst="rect">
              <a:avLst/>
            </a:prstGeom>
            <a:noFill/>
          </p:spPr>
          <p:txBody>
            <a:bodyPr wrap="square" rtlCol="0">
              <a:spAutoFit/>
            </a:bodyPr>
            <a:lstStyle/>
            <a:p>
              <a:r>
                <a:rPr lang="en-IN" dirty="0">
                  <a:solidFill>
                    <a:srgbClr val="505050"/>
                  </a:solidFill>
                  <a:ea typeface="Lato" panose="020F0502020204030203" pitchFamily="34" charset="0"/>
                  <a:cs typeface="Segoe UI" panose="020B0502040204020203" pitchFamily="34" charset="0"/>
                </a:rPr>
                <a:t>Senior Software Engineer – BizTalk360</a:t>
              </a:r>
            </a:p>
          </p:txBody>
        </p:sp>
        <p:sp>
          <p:nvSpPr>
            <p:cNvPr id="12" name="TextBox 11"/>
            <p:cNvSpPr txBox="1"/>
            <p:nvPr/>
          </p:nvSpPr>
          <p:spPr>
            <a:xfrm>
              <a:off x="3917475" y="4347887"/>
              <a:ext cx="7648778" cy="523220"/>
            </a:xfrm>
            <a:prstGeom prst="rect">
              <a:avLst/>
            </a:prstGeom>
            <a:noFill/>
          </p:spPr>
          <p:txBody>
            <a:bodyPr wrap="square" rtlCol="0">
              <a:spAutoFit/>
            </a:bodyPr>
            <a:lstStyle/>
            <a:p>
              <a:r>
                <a:rPr lang="en-IN" sz="2800" dirty="0">
                  <a:solidFill>
                    <a:srgbClr val="505050"/>
                  </a:solidFill>
                  <a:ea typeface="Lato" panose="020F0502020204030203" pitchFamily="34" charset="0"/>
                  <a:cs typeface="Segoe UI" panose="020B0502040204020203" pitchFamily="34" charset="0"/>
                </a:rPr>
                <a:t>Introduction to Azure API Apps</a:t>
              </a: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045" y="4100296"/>
            <a:ext cx="1080000" cy="1080000"/>
          </a:xfrm>
          <a:prstGeom prst="flowChartConnector">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681" y="4100296"/>
            <a:ext cx="1085427" cy="1080000"/>
          </a:xfrm>
          <a:prstGeom prst="flowChartConnector">
            <a:avLst/>
          </a:prstGeom>
        </p:spPr>
      </p:pic>
    </p:spTree>
    <p:extLst>
      <p:ext uri="{BB962C8B-B14F-4D97-AF65-F5344CB8AC3E}">
        <p14:creationId xmlns:p14="http://schemas.microsoft.com/office/powerpoint/2010/main" val="1432471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Visual Studio projects via REST Service tool</a:t>
            </a:r>
          </a:p>
          <a:p>
            <a:pPr lvl="1"/>
            <a:r>
              <a:rPr lang="en-IN" dirty="0"/>
              <a:t>Windows Store Apps</a:t>
            </a:r>
          </a:p>
          <a:p>
            <a:pPr lvl="1"/>
            <a:r>
              <a:rPr lang="en-IN" dirty="0"/>
              <a:t>Windows Desktop Apps</a:t>
            </a:r>
          </a:p>
          <a:p>
            <a:pPr lvl="1"/>
            <a:r>
              <a:rPr lang="en-IN" dirty="0"/>
              <a:t>Universal Windows Apps</a:t>
            </a:r>
          </a:p>
          <a:p>
            <a:pPr lvl="1"/>
            <a:r>
              <a:rPr lang="en-IN" dirty="0" err="1"/>
              <a:t>Xamarin</a:t>
            </a:r>
            <a:r>
              <a:rPr lang="en-IN" dirty="0"/>
              <a:t> Forms Apps</a:t>
            </a:r>
          </a:p>
          <a:p>
            <a:pPr lvl="1"/>
            <a:r>
              <a:rPr lang="en-IN" dirty="0"/>
              <a:t>Console Apps</a:t>
            </a:r>
          </a:p>
          <a:p>
            <a:pPr lvl="1"/>
            <a:r>
              <a:rPr lang="en-IN" dirty="0"/>
              <a:t>Web and Web API Apps</a:t>
            </a:r>
          </a:p>
          <a:p>
            <a:r>
              <a:rPr lang="en-IN" dirty="0"/>
              <a:t>Azure Logic Apps</a:t>
            </a:r>
          </a:p>
          <a:p>
            <a:r>
              <a:rPr lang="en-IN" dirty="0"/>
              <a:t>Microsoft Power Apps</a:t>
            </a:r>
          </a:p>
        </p:txBody>
      </p:sp>
      <p:sp>
        <p:nvSpPr>
          <p:cNvPr id="3" name="Slide Number Placeholder 2"/>
          <p:cNvSpPr>
            <a:spLocks noGrp="1"/>
          </p:cNvSpPr>
          <p:nvPr>
            <p:ph type="sldNum" sz="quarter" idx="4"/>
          </p:nvPr>
        </p:nvSpPr>
        <p:spPr/>
        <p:txBody>
          <a:bodyPr/>
          <a:lstStyle/>
          <a:p>
            <a:fld id="{BD173E30-8D43-43BA-9C8B-0C6B0D93C555}" type="slidenum">
              <a:rPr lang="en-IN" smtClean="0"/>
              <a:pPr/>
              <a:t>10</a:t>
            </a:fld>
            <a:endParaRPr lang="en-IN" dirty="0"/>
          </a:p>
        </p:txBody>
      </p:sp>
      <p:sp>
        <p:nvSpPr>
          <p:cNvPr id="4" name="Title 3"/>
          <p:cNvSpPr>
            <a:spLocks noGrp="1"/>
          </p:cNvSpPr>
          <p:nvPr>
            <p:ph type="title"/>
          </p:nvPr>
        </p:nvSpPr>
        <p:spPr/>
        <p:txBody>
          <a:bodyPr/>
          <a:lstStyle/>
          <a:p>
            <a:r>
              <a:rPr lang="en-IN" dirty="0"/>
              <a:t>Consuming APIs</a:t>
            </a:r>
          </a:p>
        </p:txBody>
      </p:sp>
    </p:spTree>
    <p:extLst>
      <p:ext uri="{BB962C8B-B14F-4D97-AF65-F5344CB8AC3E}">
        <p14:creationId xmlns:p14="http://schemas.microsoft.com/office/powerpoint/2010/main" val="18191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BD173E30-8D43-43BA-9C8B-0C6B0D93C555}" type="slidenum">
              <a:rPr lang="en-IN" smtClean="0"/>
              <a:pPr/>
              <a:t>11</a:t>
            </a:fld>
            <a:endParaRPr lang="en-IN" dirty="0"/>
          </a:p>
        </p:txBody>
      </p:sp>
      <p:sp>
        <p:nvSpPr>
          <p:cNvPr id="4" name="Title 3"/>
          <p:cNvSpPr>
            <a:spLocks noGrp="1"/>
          </p:cNvSpPr>
          <p:nvPr>
            <p:ph type="title"/>
          </p:nvPr>
        </p:nvSpPr>
        <p:spPr>
          <a:xfrm>
            <a:off x="838200" y="2716439"/>
            <a:ext cx="10515600" cy="1325563"/>
          </a:xfrm>
        </p:spPr>
        <p:txBody>
          <a:bodyPr/>
          <a:lstStyle/>
          <a:p>
            <a:pPr algn="ctr"/>
            <a:r>
              <a:rPr lang="en-IN" dirty="0"/>
              <a:t>Thank you</a:t>
            </a:r>
          </a:p>
        </p:txBody>
      </p:sp>
    </p:spTree>
    <p:extLst>
      <p:ext uri="{BB962C8B-B14F-4D97-AF65-F5344CB8AC3E}">
        <p14:creationId xmlns:p14="http://schemas.microsoft.com/office/powerpoint/2010/main" val="89382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827314"/>
            <a:ext cx="3932237" cy="859971"/>
          </a:xfrm>
        </p:spPr>
        <p:txBody>
          <a:bodyPr/>
          <a:lstStyle/>
          <a:p>
            <a:r>
              <a:rPr lang="en-IN" dirty="0"/>
              <a:t>What is API?</a:t>
            </a:r>
          </a:p>
        </p:txBody>
      </p:sp>
      <p:sp>
        <p:nvSpPr>
          <p:cNvPr id="7" name="Text Placeholder 6"/>
          <p:cNvSpPr>
            <a:spLocks noGrp="1"/>
          </p:cNvSpPr>
          <p:nvPr>
            <p:ph type="body" sz="half" idx="2"/>
          </p:nvPr>
        </p:nvSpPr>
        <p:spPr>
          <a:xfrm>
            <a:off x="839788" y="2057400"/>
            <a:ext cx="5201782" cy="3811588"/>
          </a:xfrm>
        </p:spPr>
        <p:txBody>
          <a:bodyPr>
            <a:normAutofit/>
          </a:bodyPr>
          <a:lstStyle/>
          <a:p>
            <a:pPr marL="285750" indent="-285750">
              <a:buFont typeface="Arial" panose="020B0604020202020204" pitchFamily="34" charset="0"/>
              <a:buChar char="•"/>
            </a:pPr>
            <a:r>
              <a:rPr lang="en-IN" sz="2400" dirty="0"/>
              <a:t>Application Programming Interface</a:t>
            </a:r>
          </a:p>
          <a:p>
            <a:pPr marL="285750" indent="-285750">
              <a:buFont typeface="Arial" panose="020B0604020202020204" pitchFamily="34" charset="0"/>
              <a:buChar char="•"/>
            </a:pPr>
            <a:r>
              <a:rPr lang="en-IN" sz="2400" dirty="0"/>
              <a:t>Exposing Services and Logic</a:t>
            </a:r>
          </a:p>
          <a:p>
            <a:pPr marL="285750" indent="-285750">
              <a:buFont typeface="Arial" panose="020B0604020202020204" pitchFamily="34" charset="0"/>
              <a:buChar char="•"/>
            </a:pPr>
            <a:r>
              <a:rPr lang="en-IN" sz="2400" dirty="0"/>
              <a:t>Web API leverages HTTP Protocol</a:t>
            </a:r>
          </a:p>
          <a:p>
            <a:pPr marL="285750" indent="-285750">
              <a:buFont typeface="Arial" panose="020B0604020202020204" pitchFamily="34" charset="0"/>
              <a:buChar char="•"/>
            </a:pPr>
            <a:r>
              <a:rPr lang="en-IN" sz="2400" dirty="0"/>
              <a:t>Availability and Security can be challenging</a:t>
            </a:r>
          </a:p>
          <a:p>
            <a:pPr marL="285750" indent="-285750">
              <a:buFont typeface="Arial" panose="020B0604020202020204" pitchFamily="34" charset="0"/>
              <a:buChar char="•"/>
            </a:pPr>
            <a:r>
              <a:rPr lang="en-IN" sz="2400" dirty="0"/>
              <a:t>How Azure App Service can solve this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p:txBody>
      </p:sp>
      <p:sp>
        <p:nvSpPr>
          <p:cNvPr id="3" name="Slide Number Placeholder 2"/>
          <p:cNvSpPr>
            <a:spLocks noGrp="1"/>
          </p:cNvSpPr>
          <p:nvPr>
            <p:ph type="sldNum" sz="quarter" idx="12"/>
          </p:nvPr>
        </p:nvSpPr>
        <p:spPr/>
        <p:txBody>
          <a:bodyPr/>
          <a:lstStyle/>
          <a:p>
            <a:fld id="{BD173E30-8D43-43BA-9C8B-0C6B0D93C555}" type="slidenum">
              <a:rPr lang="en-IN" smtClean="0"/>
              <a:pPr/>
              <a:t>2</a:t>
            </a:fld>
            <a:endParaRPr lang="en-IN"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1570" y="1894113"/>
            <a:ext cx="5313817" cy="3533069"/>
          </a:xfrm>
        </p:spPr>
      </p:pic>
    </p:spTree>
    <p:extLst>
      <p:ext uri="{BB962C8B-B14F-4D97-AF65-F5344CB8AC3E}">
        <p14:creationId xmlns:p14="http://schemas.microsoft.com/office/powerpoint/2010/main" val="54269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7" y="598330"/>
            <a:ext cx="3932237" cy="1088571"/>
          </a:xfrm>
        </p:spPr>
        <p:txBody>
          <a:bodyPr/>
          <a:lstStyle/>
          <a:p>
            <a:r>
              <a:rPr lang="en-IN" dirty="0"/>
              <a:t>Azure API Apps</a:t>
            </a:r>
          </a:p>
        </p:txBody>
      </p:sp>
      <p:sp>
        <p:nvSpPr>
          <p:cNvPr id="7" name="Text Placeholder 6"/>
          <p:cNvSpPr>
            <a:spLocks noGrp="1"/>
          </p:cNvSpPr>
          <p:nvPr>
            <p:ph type="body" sz="half" idx="2"/>
          </p:nvPr>
        </p:nvSpPr>
        <p:spPr>
          <a:xfrm>
            <a:off x="839788" y="2057400"/>
            <a:ext cx="5092926" cy="3811588"/>
          </a:xfrm>
        </p:spPr>
        <p:txBody>
          <a:bodyPr>
            <a:noAutofit/>
          </a:bodyPr>
          <a:lstStyle/>
          <a:p>
            <a:pPr marL="285750" indent="-285750">
              <a:buFont typeface="Arial" panose="020B0604020202020204" pitchFamily="34" charset="0"/>
              <a:buChar char="•"/>
            </a:pPr>
            <a:r>
              <a:rPr lang="en-IN" sz="2400" dirty="0"/>
              <a:t>API apps makes it easy to develop, host and consume APIs in the cloud and on premises</a:t>
            </a:r>
          </a:p>
          <a:p>
            <a:pPr marL="285750" indent="-285750">
              <a:buFont typeface="Arial" panose="020B0604020202020204" pitchFamily="34" charset="0"/>
              <a:buChar char="•"/>
            </a:pPr>
            <a:r>
              <a:rPr lang="en-IN" sz="2400" dirty="0"/>
              <a:t>Leverages enterprise grade security, simple access control, hybrid connectivity, </a:t>
            </a:r>
          </a:p>
          <a:p>
            <a:pPr marL="285750" indent="-285750">
              <a:buFont typeface="Arial" panose="020B0604020202020204" pitchFamily="34" charset="0"/>
              <a:buChar char="•"/>
            </a:pPr>
            <a:r>
              <a:rPr lang="en-IN" sz="2400" dirty="0"/>
              <a:t>Automatic SDK generation </a:t>
            </a:r>
          </a:p>
          <a:p>
            <a:pPr marL="285750" indent="-285750">
              <a:buFont typeface="Arial" panose="020B0604020202020204" pitchFamily="34" charset="0"/>
              <a:buChar char="•"/>
            </a:pPr>
            <a:r>
              <a:rPr lang="en-IN" sz="2400" dirty="0"/>
              <a:t>Seamless integration with Logic Apps</a:t>
            </a:r>
          </a:p>
        </p:txBody>
      </p:sp>
      <p:sp>
        <p:nvSpPr>
          <p:cNvPr id="3" name="Slide Number Placeholder 2"/>
          <p:cNvSpPr>
            <a:spLocks noGrp="1"/>
          </p:cNvSpPr>
          <p:nvPr>
            <p:ph type="sldNum" sz="quarter" idx="12"/>
          </p:nvPr>
        </p:nvSpPr>
        <p:spPr/>
        <p:txBody>
          <a:bodyPr/>
          <a:lstStyle/>
          <a:p>
            <a:fld id="{BD173E30-8D43-43BA-9C8B-0C6B0D93C555}" type="slidenum">
              <a:rPr lang="en-IN" smtClean="0"/>
              <a:pPr/>
              <a:t>3</a:t>
            </a:fld>
            <a:endParaRPr lang="en-IN"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83086" y="2286001"/>
            <a:ext cx="5172302" cy="2875572"/>
          </a:xfrm>
        </p:spPr>
      </p:pic>
    </p:spTree>
    <p:extLst>
      <p:ext uri="{BB962C8B-B14F-4D97-AF65-F5344CB8AC3E}">
        <p14:creationId xmlns:p14="http://schemas.microsoft.com/office/powerpoint/2010/main" val="262584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08453"/>
            <a:ext cx="3932237" cy="957943"/>
          </a:xfrm>
        </p:spPr>
        <p:txBody>
          <a:bodyPr/>
          <a:lstStyle/>
          <a:p>
            <a:r>
              <a:rPr lang="en-IN" dirty="0"/>
              <a:t>API App Concepts</a:t>
            </a:r>
          </a:p>
        </p:txBody>
      </p:sp>
      <p:sp>
        <p:nvSpPr>
          <p:cNvPr id="3" name="Content Placeholder 2"/>
          <p:cNvSpPr>
            <a:spLocks noGrp="1"/>
          </p:cNvSpPr>
          <p:nvPr>
            <p:ph idx="1"/>
          </p:nvPr>
        </p:nvSpPr>
        <p:spPr>
          <a:xfrm>
            <a:off x="5736770" y="987425"/>
            <a:ext cx="5618617" cy="4873625"/>
          </a:xfrm>
        </p:spPr>
        <p:txBody>
          <a:bodyPr/>
          <a:lstStyle/>
          <a:p>
            <a:pPr marL="0" indent="0">
              <a:buNone/>
            </a:pPr>
            <a:endParaRPr lang="en-IN" dirty="0"/>
          </a:p>
        </p:txBody>
      </p:sp>
      <p:sp>
        <p:nvSpPr>
          <p:cNvPr id="4" name="Text Placeholder 3"/>
          <p:cNvSpPr>
            <a:spLocks noGrp="1"/>
          </p:cNvSpPr>
          <p:nvPr>
            <p:ph type="body" sz="half" idx="2"/>
          </p:nvPr>
        </p:nvSpPr>
        <p:spPr>
          <a:xfrm>
            <a:off x="839788" y="1518442"/>
            <a:ext cx="4515132" cy="4342607"/>
          </a:xfrm>
        </p:spPr>
        <p:txBody>
          <a:bodyPr>
            <a:noAutofit/>
          </a:bodyPr>
          <a:lstStyle/>
          <a:p>
            <a:pPr marL="285750" indent="-285750">
              <a:buFont typeface="Arial" panose="020B0604020202020204" pitchFamily="34" charset="0"/>
              <a:buChar char="•"/>
            </a:pPr>
            <a:r>
              <a:rPr lang="en-IN" sz="2600" dirty="0"/>
              <a:t>Authentication via:</a:t>
            </a:r>
          </a:p>
          <a:p>
            <a:pPr marL="742950" lvl="1" indent="-285750">
              <a:buFont typeface="Arial" panose="020B0604020202020204" pitchFamily="34" charset="0"/>
              <a:buChar char="•"/>
            </a:pPr>
            <a:r>
              <a:rPr lang="en-IN" sz="2600" dirty="0"/>
              <a:t>Enterprise-grade security</a:t>
            </a:r>
          </a:p>
          <a:p>
            <a:pPr marL="742950" lvl="1" indent="-285750">
              <a:buFont typeface="Arial" panose="020B0604020202020204" pitchFamily="34" charset="0"/>
              <a:buChar char="•"/>
            </a:pPr>
            <a:r>
              <a:rPr lang="en-IN" sz="2600" dirty="0"/>
              <a:t>Simple access control</a:t>
            </a:r>
            <a:endParaRPr lang="en-IN" sz="2600" dirty="0"/>
          </a:p>
          <a:p>
            <a:pPr marL="285750" indent="-285750">
              <a:buFont typeface="Arial" panose="020B0604020202020204" pitchFamily="34" charset="0"/>
              <a:buChar char="•"/>
            </a:pPr>
            <a:r>
              <a:rPr lang="en-IN" sz="2600" dirty="0"/>
              <a:t>Automatic SDK generation</a:t>
            </a:r>
          </a:p>
          <a:p>
            <a:pPr marL="285750" indent="-285750">
              <a:buFont typeface="Arial" panose="020B0604020202020204" pitchFamily="34" charset="0"/>
              <a:buChar char="•"/>
            </a:pPr>
            <a:r>
              <a:rPr lang="en-IN" sz="2600" dirty="0"/>
              <a:t>Standardized service integration</a:t>
            </a:r>
          </a:p>
          <a:p>
            <a:pPr marL="285750" indent="-285750">
              <a:buFont typeface="Arial" panose="020B0604020202020204" pitchFamily="34" charset="0"/>
              <a:buChar char="•"/>
            </a:pPr>
            <a:r>
              <a:rPr lang="en-IN" sz="2600" dirty="0"/>
              <a:t>Versioning</a:t>
            </a:r>
          </a:p>
          <a:p>
            <a:pPr marL="285750" indent="-285750">
              <a:buFont typeface="Arial" panose="020B0604020202020204" pitchFamily="34" charset="0"/>
              <a:buChar char="•"/>
            </a:pPr>
            <a:r>
              <a:rPr lang="en-IN" sz="2600" dirty="0"/>
              <a:t>Scaling</a:t>
            </a:r>
          </a:p>
        </p:txBody>
      </p:sp>
      <p:sp>
        <p:nvSpPr>
          <p:cNvPr id="5" name="Slide Number Placeholder 4"/>
          <p:cNvSpPr>
            <a:spLocks noGrp="1"/>
          </p:cNvSpPr>
          <p:nvPr>
            <p:ph type="sldNum" sz="quarter" idx="12"/>
          </p:nvPr>
        </p:nvSpPr>
        <p:spPr/>
        <p:txBody>
          <a:bodyPr/>
          <a:lstStyle/>
          <a:p>
            <a:fld id="{BD173E30-8D43-43BA-9C8B-0C6B0D93C555}" type="slidenum">
              <a:rPr lang="en-IN" smtClean="0"/>
              <a:t>4</a:t>
            </a:fld>
            <a:endParaRPr lang="en-IN"/>
          </a:p>
        </p:txBody>
      </p:sp>
      <p:pic>
        <p:nvPicPr>
          <p:cNvPr id="6" name="Picture 5"/>
          <p:cNvPicPr>
            <a:picLocks noChangeAspect="1"/>
          </p:cNvPicPr>
          <p:nvPr/>
        </p:nvPicPr>
        <p:blipFill>
          <a:blip r:embed="rId3"/>
          <a:stretch>
            <a:fillRect/>
          </a:stretch>
        </p:blipFill>
        <p:spPr>
          <a:xfrm>
            <a:off x="9188166" y="3693483"/>
            <a:ext cx="2381250" cy="1238250"/>
          </a:xfrm>
          <a:prstGeom prst="rect">
            <a:avLst/>
          </a:prstGeom>
        </p:spPr>
      </p:pic>
      <p:pic>
        <p:nvPicPr>
          <p:cNvPr id="7" name="Picture 6"/>
          <p:cNvPicPr>
            <a:picLocks noChangeAspect="1"/>
          </p:cNvPicPr>
          <p:nvPr/>
        </p:nvPicPr>
        <p:blipFill>
          <a:blip r:embed="rId4"/>
          <a:stretch>
            <a:fillRect/>
          </a:stretch>
        </p:blipFill>
        <p:spPr>
          <a:xfrm>
            <a:off x="8902416" y="1513245"/>
            <a:ext cx="1476375" cy="952500"/>
          </a:xfrm>
          <a:prstGeom prst="rect">
            <a:avLst/>
          </a:prstGeom>
        </p:spPr>
      </p:pic>
      <p:pic>
        <p:nvPicPr>
          <p:cNvPr id="8" name="Picture 7"/>
          <p:cNvPicPr>
            <a:picLocks noChangeAspect="1"/>
          </p:cNvPicPr>
          <p:nvPr/>
        </p:nvPicPr>
        <p:blipFill>
          <a:blip r:embed="rId5"/>
          <a:stretch>
            <a:fillRect/>
          </a:stretch>
        </p:blipFill>
        <p:spPr>
          <a:xfrm>
            <a:off x="6498203" y="4529616"/>
            <a:ext cx="2047875" cy="1114425"/>
          </a:xfrm>
          <a:prstGeom prst="rect">
            <a:avLst/>
          </a:prstGeom>
        </p:spPr>
      </p:pic>
      <p:pic>
        <p:nvPicPr>
          <p:cNvPr id="9" name="Picture 8"/>
          <p:cNvPicPr>
            <a:picLocks noChangeAspect="1"/>
          </p:cNvPicPr>
          <p:nvPr/>
        </p:nvPicPr>
        <p:blipFill>
          <a:blip r:embed="rId6"/>
          <a:stretch>
            <a:fillRect/>
          </a:stretch>
        </p:blipFill>
        <p:spPr>
          <a:xfrm>
            <a:off x="7085776" y="2698798"/>
            <a:ext cx="987385" cy="987385"/>
          </a:xfrm>
          <a:prstGeom prst="rect">
            <a:avLst/>
          </a:prstGeom>
        </p:spPr>
      </p:pic>
      <p:cxnSp>
        <p:nvCxnSpPr>
          <p:cNvPr id="10" name="Straight Arrow Connector 9"/>
          <p:cNvCxnSpPr>
            <a:stCxn id="9" idx="0"/>
            <a:endCxn id="7" idx="1"/>
          </p:cNvCxnSpPr>
          <p:nvPr/>
        </p:nvCxnSpPr>
        <p:spPr>
          <a:xfrm flipV="1">
            <a:off x="7579469" y="1989495"/>
            <a:ext cx="1322947" cy="709303"/>
          </a:xfrm>
          <a:prstGeom prst="straightConnector1">
            <a:avLst/>
          </a:prstGeom>
          <a:ln w="6350" cmpd="sng">
            <a:solidFill>
              <a:schemeClr val="tx1">
                <a:lumMod val="85000"/>
                <a:lumOff val="1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2"/>
            <a:endCxn id="8" idx="0"/>
          </p:cNvCxnSpPr>
          <p:nvPr/>
        </p:nvCxnSpPr>
        <p:spPr>
          <a:xfrm flipH="1">
            <a:off x="7522141" y="3686183"/>
            <a:ext cx="57328" cy="843433"/>
          </a:xfrm>
          <a:prstGeom prst="straightConnector1">
            <a:avLst/>
          </a:prstGeom>
          <a:ln w="6350" cmpd="sng">
            <a:solidFill>
              <a:schemeClr val="tx1">
                <a:lumMod val="85000"/>
                <a:lumOff val="1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9" idx="3"/>
            <a:endCxn id="6" idx="1"/>
          </p:cNvCxnSpPr>
          <p:nvPr/>
        </p:nvCxnSpPr>
        <p:spPr>
          <a:xfrm>
            <a:off x="8073161" y="3192491"/>
            <a:ext cx="1115005" cy="1120117"/>
          </a:xfrm>
          <a:prstGeom prst="straightConnector1">
            <a:avLst/>
          </a:prstGeom>
          <a:ln w="6350" cmpd="sng">
            <a:solidFill>
              <a:schemeClr val="tx1">
                <a:lumMod val="85000"/>
                <a:lumOff val="1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89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16429"/>
            <a:ext cx="3932237" cy="827314"/>
          </a:xfrm>
        </p:spPr>
        <p:txBody>
          <a:bodyPr/>
          <a:lstStyle/>
          <a:p>
            <a:r>
              <a:rPr lang="en-IN" dirty="0"/>
              <a:t>Developing APIs</a:t>
            </a:r>
          </a:p>
        </p:txBody>
      </p:sp>
      <p:sp>
        <p:nvSpPr>
          <p:cNvPr id="4" name="Text Placeholder 3"/>
          <p:cNvSpPr>
            <a:spLocks noGrp="1"/>
          </p:cNvSpPr>
          <p:nvPr>
            <p:ph type="body" sz="half" idx="2"/>
          </p:nvPr>
        </p:nvSpPr>
        <p:spPr/>
        <p:txBody>
          <a:bodyPr>
            <a:normAutofit/>
          </a:bodyPr>
          <a:lstStyle/>
          <a:p>
            <a:r>
              <a:rPr lang="en-IN" sz="2400" dirty="0"/>
              <a:t>Developing Azure APIs and API Apps with Visual Studio is similar to developing Web API solutions with Visual Studio, except that the Azure App Service control integration, authentication, and other cumbersome tasks</a:t>
            </a:r>
          </a:p>
        </p:txBody>
      </p:sp>
      <p:sp>
        <p:nvSpPr>
          <p:cNvPr id="5" name="Slide Number Placeholder 4"/>
          <p:cNvSpPr>
            <a:spLocks noGrp="1"/>
          </p:cNvSpPr>
          <p:nvPr>
            <p:ph type="sldNum" sz="quarter" idx="12"/>
          </p:nvPr>
        </p:nvSpPr>
        <p:spPr/>
        <p:txBody>
          <a:bodyPr/>
          <a:lstStyle/>
          <a:p>
            <a:fld id="{BD173E30-8D43-43BA-9C8B-0C6B0D93C555}" type="slidenum">
              <a:rPr lang="en-IN" smtClean="0"/>
              <a:t>5</a:t>
            </a:fld>
            <a:endParaRPr lang="en-IN"/>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2037037"/>
            <a:ext cx="6172200" cy="2774401"/>
          </a:xfrm>
        </p:spPr>
      </p:pic>
    </p:spTree>
    <p:extLst>
      <p:ext uri="{BB962C8B-B14F-4D97-AF65-F5344CB8AC3E}">
        <p14:creationId xmlns:p14="http://schemas.microsoft.com/office/powerpoint/2010/main" val="145321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Configuration</a:t>
            </a:r>
          </a:p>
          <a:p>
            <a:r>
              <a:rPr lang="en-IN" dirty="0"/>
              <a:t>Routes &amp; Route Mapping</a:t>
            </a:r>
          </a:p>
          <a:p>
            <a:r>
              <a:rPr lang="en-IN" dirty="0"/>
              <a:t>Controllers</a:t>
            </a:r>
          </a:p>
          <a:p>
            <a:r>
              <a:rPr lang="en-IN" dirty="0"/>
              <a:t>Verbs</a:t>
            </a:r>
          </a:p>
          <a:p>
            <a:r>
              <a:rPr lang="en-IN" dirty="0"/>
              <a:t>Http Response Messages</a:t>
            </a:r>
          </a:p>
          <a:p>
            <a:r>
              <a:rPr lang="en-IN" dirty="0"/>
              <a:t>Http </a:t>
            </a:r>
            <a:r>
              <a:rPr lang="en-IN" dirty="0" err="1"/>
              <a:t>async</a:t>
            </a:r>
            <a:r>
              <a:rPr lang="en-IN" dirty="0"/>
              <a:t> Action Results</a:t>
            </a:r>
          </a:p>
        </p:txBody>
      </p:sp>
      <p:sp>
        <p:nvSpPr>
          <p:cNvPr id="3" name="Slide Number Placeholder 2"/>
          <p:cNvSpPr>
            <a:spLocks noGrp="1"/>
          </p:cNvSpPr>
          <p:nvPr>
            <p:ph type="sldNum" sz="quarter" idx="4"/>
          </p:nvPr>
        </p:nvSpPr>
        <p:spPr/>
        <p:txBody>
          <a:bodyPr/>
          <a:lstStyle/>
          <a:p>
            <a:fld id="{BD173E30-8D43-43BA-9C8B-0C6B0D93C555}" type="slidenum">
              <a:rPr lang="en-IN" smtClean="0"/>
              <a:pPr/>
              <a:t>6</a:t>
            </a:fld>
            <a:endParaRPr lang="en-IN" dirty="0"/>
          </a:p>
        </p:txBody>
      </p:sp>
      <p:sp>
        <p:nvSpPr>
          <p:cNvPr id="4" name="Title 3"/>
          <p:cNvSpPr>
            <a:spLocks noGrp="1"/>
          </p:cNvSpPr>
          <p:nvPr>
            <p:ph type="title"/>
          </p:nvPr>
        </p:nvSpPr>
        <p:spPr/>
        <p:txBody>
          <a:bodyPr/>
          <a:lstStyle/>
          <a:p>
            <a:r>
              <a:rPr lang="en-IN" dirty="0"/>
              <a:t>Common Web API Concepts</a:t>
            </a:r>
          </a:p>
        </p:txBody>
      </p:sp>
    </p:spTree>
    <p:extLst>
      <p:ext uri="{BB962C8B-B14F-4D97-AF65-F5344CB8AC3E}">
        <p14:creationId xmlns:p14="http://schemas.microsoft.com/office/powerpoint/2010/main" val="403502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685799"/>
            <a:ext cx="3932237" cy="805543"/>
          </a:xfrm>
        </p:spPr>
        <p:txBody>
          <a:bodyPr/>
          <a:lstStyle/>
          <a:p>
            <a:r>
              <a:rPr lang="en-IN" dirty="0"/>
              <a:t>Discovery</a:t>
            </a:r>
          </a:p>
        </p:txBody>
      </p:sp>
      <p:sp>
        <p:nvSpPr>
          <p:cNvPr id="4" name="Text Placeholder 3"/>
          <p:cNvSpPr>
            <a:spLocks noGrp="1"/>
          </p:cNvSpPr>
          <p:nvPr>
            <p:ph type="body" sz="half" idx="2"/>
          </p:nvPr>
        </p:nvSpPr>
        <p:spPr>
          <a:xfrm>
            <a:off x="839788" y="2057400"/>
            <a:ext cx="5473926" cy="3811588"/>
          </a:xfrm>
        </p:spPr>
        <p:txBody>
          <a:bodyPr>
            <a:normAutofit/>
          </a:bodyPr>
          <a:lstStyle/>
          <a:p>
            <a:pPr marL="285750" indent="-285750">
              <a:buFont typeface="Arial" panose="020B0604020202020204" pitchFamily="34" charset="0"/>
              <a:buChar char="•"/>
            </a:pPr>
            <a:r>
              <a:rPr lang="en-IN" sz="2400" dirty="0"/>
              <a:t>Swagger is the new standard</a:t>
            </a:r>
          </a:p>
          <a:p>
            <a:pPr marL="285750" indent="-285750">
              <a:buFont typeface="Arial" panose="020B0604020202020204" pitchFamily="34" charset="0"/>
              <a:buChar char="•"/>
            </a:pPr>
            <a:r>
              <a:rPr lang="en-IN" sz="2400" dirty="0" err="1"/>
              <a:t>Swashbuckle</a:t>
            </a:r>
            <a:r>
              <a:rPr lang="en-IN" sz="2400" dirty="0"/>
              <a:t> adds swagger support</a:t>
            </a:r>
          </a:p>
          <a:p>
            <a:pPr marL="285750" indent="-285750">
              <a:buFont typeface="Arial" panose="020B0604020202020204" pitchFamily="34" charset="0"/>
              <a:buChar char="•"/>
            </a:pPr>
            <a:r>
              <a:rPr lang="en-IN" sz="2400" dirty="0"/>
              <a:t>Swagger dynamically creates</a:t>
            </a:r>
          </a:p>
          <a:p>
            <a:pPr marL="742950" lvl="1" indent="-285750">
              <a:buFont typeface="Arial" panose="020B0604020202020204" pitchFamily="34" charset="0"/>
              <a:buChar char="•"/>
            </a:pPr>
            <a:r>
              <a:rPr lang="en-IN" sz="2400" dirty="0"/>
              <a:t>Testing UI</a:t>
            </a:r>
          </a:p>
          <a:p>
            <a:pPr marL="742950" lvl="1" indent="-285750">
              <a:buFont typeface="Arial" panose="020B0604020202020204" pitchFamily="34" charset="0"/>
              <a:buChar char="•"/>
            </a:pPr>
            <a:r>
              <a:rPr lang="en-IN" sz="2400" dirty="0"/>
              <a:t>API Definition</a:t>
            </a:r>
          </a:p>
          <a:p>
            <a:pPr marL="742950" lvl="1" indent="-285750">
              <a:buFont typeface="Arial" panose="020B0604020202020204" pitchFamily="34" charset="0"/>
              <a:buChar char="•"/>
            </a:pPr>
            <a:r>
              <a:rPr lang="en-IN" sz="2400" dirty="0"/>
              <a:t>Help Documentation</a:t>
            </a:r>
          </a:p>
          <a:p>
            <a:pPr marL="285750" indent="-285750">
              <a:buFont typeface="Arial" panose="020B0604020202020204" pitchFamily="34" charset="0"/>
              <a:buChar char="•"/>
            </a:pPr>
            <a:r>
              <a:rPr lang="en-IN" sz="2400" dirty="0"/>
              <a:t>Discovery enables packaging and integrated reuse for any device and on any client</a:t>
            </a:r>
          </a:p>
        </p:txBody>
      </p:sp>
      <p:sp>
        <p:nvSpPr>
          <p:cNvPr id="5" name="Slide Number Placeholder 4"/>
          <p:cNvSpPr>
            <a:spLocks noGrp="1"/>
          </p:cNvSpPr>
          <p:nvPr>
            <p:ph type="sldNum" sz="quarter" idx="12"/>
          </p:nvPr>
        </p:nvSpPr>
        <p:spPr/>
        <p:txBody>
          <a:bodyPr/>
          <a:lstStyle/>
          <a:p>
            <a:fld id="{BD173E30-8D43-43BA-9C8B-0C6B0D93C555}" type="slidenum">
              <a:rPr lang="en-IN" smtClean="0"/>
              <a:t>7</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9914" y="2558143"/>
            <a:ext cx="4479884" cy="1447800"/>
          </a:xfrm>
        </p:spPr>
      </p:pic>
    </p:spTree>
    <p:extLst>
      <p:ext uri="{BB962C8B-B14F-4D97-AF65-F5344CB8AC3E}">
        <p14:creationId xmlns:p14="http://schemas.microsoft.com/office/powerpoint/2010/main" val="396720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391886"/>
            <a:ext cx="3932237" cy="979714"/>
          </a:xfrm>
        </p:spPr>
        <p:txBody>
          <a:bodyPr/>
          <a:lstStyle/>
          <a:p>
            <a:r>
              <a:rPr lang="en-IN" dirty="0"/>
              <a:t>Deployment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2714" y="1371600"/>
            <a:ext cx="5419709" cy="4489450"/>
          </a:xfrm>
        </p:spPr>
      </p:pic>
      <p:sp>
        <p:nvSpPr>
          <p:cNvPr id="4" name="Text Placeholder 3"/>
          <p:cNvSpPr>
            <a:spLocks noGrp="1"/>
          </p:cNvSpPr>
          <p:nvPr>
            <p:ph type="body" sz="half" idx="2"/>
          </p:nvPr>
        </p:nvSpPr>
        <p:spPr>
          <a:xfrm>
            <a:off x="839788" y="1883229"/>
            <a:ext cx="4733698" cy="3985759"/>
          </a:xfrm>
        </p:spPr>
        <p:txBody>
          <a:bodyPr/>
          <a:lstStyle/>
          <a:p>
            <a:pPr marL="285750" indent="-285750">
              <a:buFont typeface="Arial" panose="020B0604020202020204" pitchFamily="34" charset="0"/>
              <a:buChar char="•"/>
            </a:pPr>
            <a:r>
              <a:rPr lang="en-IN" sz="2400" dirty="0"/>
              <a:t>Typically happens via Visual Studio</a:t>
            </a:r>
          </a:p>
          <a:p>
            <a:pPr marL="285750" indent="-285750">
              <a:buFont typeface="Arial" panose="020B0604020202020204" pitchFamily="34" charset="0"/>
              <a:buChar char="•"/>
            </a:pPr>
            <a:r>
              <a:rPr lang="en-IN" sz="2400" dirty="0"/>
              <a:t>Application Settings frameworks</a:t>
            </a:r>
          </a:p>
          <a:p>
            <a:pPr marL="285750" indent="-285750">
              <a:buFont typeface="Arial" panose="020B0604020202020204" pitchFamily="34" charset="0"/>
              <a:buChar char="•"/>
            </a:pPr>
            <a:r>
              <a:rPr lang="en-IN" sz="2400" dirty="0"/>
              <a:t>Deployment Options </a:t>
            </a:r>
          </a:p>
          <a:p>
            <a:pPr marL="285750" indent="-285750">
              <a:buFont typeface="Arial" panose="020B0604020202020204" pitchFamily="34" charset="0"/>
              <a:buChar char="•"/>
            </a:pPr>
            <a:r>
              <a:rPr lang="en-IN" sz="2400" dirty="0"/>
              <a:t>Steps</a:t>
            </a:r>
          </a:p>
          <a:p>
            <a:pPr marL="742950" lvl="1" indent="-285750">
              <a:buFont typeface="Arial" panose="020B0604020202020204" pitchFamily="34" charset="0"/>
              <a:buChar char="•"/>
            </a:pPr>
            <a:r>
              <a:rPr lang="en-IN" sz="2200" dirty="0"/>
              <a:t>Publish</a:t>
            </a:r>
          </a:p>
          <a:p>
            <a:pPr marL="742950" lvl="1" indent="-285750">
              <a:buFont typeface="Arial" panose="020B0604020202020204" pitchFamily="34" charset="0"/>
              <a:buChar char="•"/>
            </a:pPr>
            <a:r>
              <a:rPr lang="en-IN" sz="2200" dirty="0"/>
              <a:t>Commit (Git, VSTS </a:t>
            </a:r>
            <a:r>
              <a:rPr lang="en-IN" sz="2200" dirty="0" err="1"/>
              <a:t>etc</a:t>
            </a:r>
            <a:r>
              <a:rPr lang="en-IN" sz="2200" dirty="0"/>
              <a:t>)</a:t>
            </a:r>
          </a:p>
          <a:p>
            <a:pPr marL="742950" lvl="1" indent="-285750">
              <a:buFont typeface="Arial" panose="020B0604020202020204" pitchFamily="34" charset="0"/>
              <a:buChar char="•"/>
            </a:pPr>
            <a:r>
              <a:rPr lang="en-IN" sz="2200" dirty="0"/>
              <a:t>Auto Deploy</a:t>
            </a:r>
          </a:p>
        </p:txBody>
      </p:sp>
      <p:sp>
        <p:nvSpPr>
          <p:cNvPr id="5" name="Slide Number Placeholder 4"/>
          <p:cNvSpPr>
            <a:spLocks noGrp="1"/>
          </p:cNvSpPr>
          <p:nvPr>
            <p:ph type="sldNum" sz="quarter" idx="12"/>
          </p:nvPr>
        </p:nvSpPr>
        <p:spPr/>
        <p:txBody>
          <a:bodyPr/>
          <a:lstStyle/>
          <a:p>
            <a:fld id="{BD173E30-8D43-43BA-9C8B-0C6B0D93C555}" type="slidenum">
              <a:rPr lang="en-IN" smtClean="0"/>
              <a:t>8</a:t>
            </a:fld>
            <a:endParaRPr lang="en-IN"/>
          </a:p>
        </p:txBody>
      </p:sp>
    </p:spTree>
    <p:extLst>
      <p:ext uri="{BB962C8B-B14F-4D97-AF65-F5344CB8AC3E}">
        <p14:creationId xmlns:p14="http://schemas.microsoft.com/office/powerpoint/2010/main" val="251660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55171"/>
            <a:ext cx="3932237" cy="631371"/>
          </a:xfrm>
        </p:spPr>
        <p:txBody>
          <a:bodyPr/>
          <a:lstStyle/>
          <a:p>
            <a:r>
              <a:rPr lang="en-IN" dirty="0"/>
              <a:t>Authentication</a:t>
            </a:r>
          </a:p>
        </p:txBody>
      </p:sp>
      <p:sp>
        <p:nvSpPr>
          <p:cNvPr id="4" name="Text Placeholder 3"/>
          <p:cNvSpPr>
            <a:spLocks noGrp="1"/>
          </p:cNvSpPr>
          <p:nvPr>
            <p:ph type="body" sz="half" idx="2"/>
          </p:nvPr>
        </p:nvSpPr>
        <p:spPr>
          <a:xfrm>
            <a:off x="839788" y="1518442"/>
            <a:ext cx="5473926" cy="4342607"/>
          </a:xfrm>
        </p:spPr>
        <p:txBody>
          <a:bodyPr/>
          <a:lstStyle/>
          <a:p>
            <a:pPr marL="342900" indent="-342900">
              <a:buFont typeface="Arial" panose="020B0604020202020204" pitchFamily="34" charset="0"/>
              <a:buChar char="•"/>
            </a:pPr>
            <a:r>
              <a:rPr lang="en-IN" sz="2400" dirty="0"/>
              <a:t>Authentication is managed in the App Service Level, but initiated in your controllers</a:t>
            </a:r>
          </a:p>
          <a:p>
            <a:pPr marL="342900" indent="-342900">
              <a:buFont typeface="Arial" panose="020B0604020202020204" pitchFamily="34" charset="0"/>
              <a:buChar char="•"/>
            </a:pPr>
            <a:r>
              <a:rPr lang="en-IN" sz="2400" dirty="0"/>
              <a:t>Authentication can be performed against</a:t>
            </a:r>
          </a:p>
          <a:p>
            <a:pPr marL="800100" lvl="1" indent="-342900">
              <a:buFont typeface="Arial" panose="020B0604020202020204" pitchFamily="34" charset="0"/>
              <a:buChar char="•"/>
            </a:pPr>
            <a:r>
              <a:rPr lang="en-IN" sz="2200" dirty="0"/>
              <a:t>Azure AD</a:t>
            </a:r>
          </a:p>
          <a:p>
            <a:pPr marL="800100" lvl="1" indent="-342900">
              <a:buFont typeface="Arial" panose="020B0604020202020204" pitchFamily="34" charset="0"/>
              <a:buChar char="•"/>
            </a:pPr>
            <a:r>
              <a:rPr lang="en-IN" sz="2200" dirty="0"/>
              <a:t>Microsoft Accounts</a:t>
            </a:r>
          </a:p>
          <a:p>
            <a:pPr marL="800100" lvl="1" indent="-342900">
              <a:buFont typeface="Arial" panose="020B0604020202020204" pitchFamily="34" charset="0"/>
              <a:buChar char="•"/>
            </a:pPr>
            <a:r>
              <a:rPr lang="en-IN" sz="2200" dirty="0"/>
              <a:t>3</a:t>
            </a:r>
            <a:r>
              <a:rPr lang="en-IN" sz="2200" baseline="30000" dirty="0"/>
              <a:t>rd</a:t>
            </a:r>
            <a:r>
              <a:rPr lang="en-IN" sz="2200" dirty="0"/>
              <a:t> Party Services such as Facebook, Twitter</a:t>
            </a:r>
          </a:p>
          <a:p>
            <a:pPr marL="800100" lvl="1" indent="-342900">
              <a:buFont typeface="Arial" panose="020B0604020202020204" pitchFamily="34" charset="0"/>
              <a:buChar char="•"/>
            </a:pPr>
            <a:r>
              <a:rPr lang="en-IN" sz="2200" dirty="0"/>
              <a:t>Custom Scenarios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endParaRPr lang="en-IN" dirty="0"/>
          </a:p>
        </p:txBody>
      </p:sp>
      <p:sp>
        <p:nvSpPr>
          <p:cNvPr id="5" name="Slide Number Placeholder 4"/>
          <p:cNvSpPr>
            <a:spLocks noGrp="1"/>
          </p:cNvSpPr>
          <p:nvPr>
            <p:ph type="sldNum" sz="quarter" idx="12"/>
          </p:nvPr>
        </p:nvSpPr>
        <p:spPr/>
        <p:txBody>
          <a:bodyPr/>
          <a:lstStyle/>
          <a:p>
            <a:fld id="{BD173E30-8D43-43BA-9C8B-0C6B0D93C555}" type="slidenum">
              <a:rPr lang="en-IN" smtClean="0"/>
              <a:t>9</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5480" y="751114"/>
            <a:ext cx="4855149" cy="5109935"/>
          </a:xfrm>
        </p:spPr>
      </p:pic>
    </p:spTree>
    <p:extLst>
      <p:ext uri="{BB962C8B-B14F-4D97-AF65-F5344CB8AC3E}">
        <p14:creationId xmlns:p14="http://schemas.microsoft.com/office/powerpoint/2010/main" val="2488662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Montserra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81F81DC5BEF84096615F0BA9929F51" ma:contentTypeVersion="2" ma:contentTypeDescription="Create a new document." ma:contentTypeScope="" ma:versionID="0a5f5797e8191b0eb0c5e3098c4ac85f">
  <xsd:schema xmlns:xsd="http://www.w3.org/2001/XMLSchema" xmlns:xs="http://www.w3.org/2001/XMLSchema" xmlns:p="http://schemas.microsoft.com/office/2006/metadata/properties" xmlns:ns2="6572b90b-9a27-40e9-bbdc-d32d2d31ad39" targetNamespace="http://schemas.microsoft.com/office/2006/metadata/properties" ma:root="true" ma:fieldsID="f46122011700eca45fa8c383875aacad" ns2:_="">
    <xsd:import namespace="6572b90b-9a27-40e9-bbdc-d32d2d31ad3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72b90b-9a27-40e9-bbdc-d32d2d31ad3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71132C-3358-4741-BAB2-A58FBA8206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72b90b-9a27-40e9-bbdc-d32d2d31ad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3D9159-1EB3-42F9-9A64-6E0200587652}">
  <ds:schemaRefs>
    <ds:schemaRef ds:uri="http://schemas.microsoft.com/sharepoint/v3/contenttype/forms"/>
  </ds:schemaRefs>
</ds:datastoreItem>
</file>

<file path=customXml/itemProps3.xml><?xml version="1.0" encoding="utf-8"?>
<ds:datastoreItem xmlns:ds="http://schemas.openxmlformats.org/officeDocument/2006/customXml" ds:itemID="{4C7F3881-6EB3-4E38-8DD5-FEAF14887EA9}">
  <ds:schemaRefs>
    <ds:schemaRef ds:uri="http://purl.org/dc/elements/1.1/"/>
    <ds:schemaRef ds:uri="http://schemas.microsoft.com/office/2006/metadata/properties"/>
    <ds:schemaRef ds:uri="http://purl.org/dc/terms/"/>
    <ds:schemaRef ds:uri="http://schemas.openxmlformats.org/package/2006/metadata/core-properties"/>
    <ds:schemaRef ds:uri="6572b90b-9a27-40e9-bbdc-d32d2d31ad39"/>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1930</TotalTime>
  <Words>391</Words>
  <Application>Microsoft Office PowerPoint</Application>
  <PresentationFormat>Widescreen</PresentationFormat>
  <Paragraphs>96</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Lato</vt:lpstr>
      <vt:lpstr>Montserrat</vt:lpstr>
      <vt:lpstr>Segoe UI</vt:lpstr>
      <vt:lpstr>Office Theme</vt:lpstr>
      <vt:lpstr>PowerPoint Presentation</vt:lpstr>
      <vt:lpstr>What is API?</vt:lpstr>
      <vt:lpstr>Azure API Apps</vt:lpstr>
      <vt:lpstr>API App Concepts</vt:lpstr>
      <vt:lpstr>Developing APIs</vt:lpstr>
      <vt:lpstr>Common Web API Concepts</vt:lpstr>
      <vt:lpstr>Discovery</vt:lpstr>
      <vt:lpstr>Deployment</vt:lpstr>
      <vt:lpstr>Authentication</vt:lpstr>
      <vt:lpstr>Consuming APIs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Hariharan</dc:creator>
  <cp:lastModifiedBy>Uma Maheswaran Manivannan</cp:lastModifiedBy>
  <cp:revision>83</cp:revision>
  <dcterms:created xsi:type="dcterms:W3CDTF">2016-04-19T12:30:53Z</dcterms:created>
  <dcterms:modified xsi:type="dcterms:W3CDTF">2017-04-21T06:40:40Z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0x0101001E81F81DC5BEF84096615F0BA9929F51</vt:lpwstr>
  </property>
</Properties>
</file>