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72283" autoAdjust="0"/>
  </p:normalViewPr>
  <p:slideViewPr>
    <p:cSldViewPr snapToGrid="0">
      <p:cViewPr varScale="1">
        <p:scale>
          <a:sx n="84" d="100"/>
          <a:sy n="84" d="100"/>
        </p:scale>
        <p:origin x="15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A73-4E4C-964C-88169B15E141}"/>
              </c:ext>
            </c:extLst>
          </c:dPt>
          <c:dLbls>
            <c:spPr>
              <a:solidFill>
                <a:srgbClr val="F8F8F8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Ruby</c:v>
                </c:pt>
                <c:pt idx="1">
                  <c:v>TypeScript</c:v>
                </c:pt>
                <c:pt idx="2">
                  <c:v>C</c:v>
                </c:pt>
                <c:pt idx="3">
                  <c:v>C++</c:v>
                </c:pt>
                <c:pt idx="4">
                  <c:v>PHP</c:v>
                </c:pt>
                <c:pt idx="5">
                  <c:v>Python</c:v>
                </c:pt>
                <c:pt idx="6">
                  <c:v>C#</c:v>
                </c:pt>
                <c:pt idx="7">
                  <c:v>Java</c:v>
                </c:pt>
                <c:pt idx="8">
                  <c:v>SQL</c:v>
                </c:pt>
                <c:pt idx="9">
                  <c:v>JavaScript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9.1</c:v>
                </c:pt>
                <c:pt idx="1">
                  <c:v>9.5</c:v>
                </c:pt>
                <c:pt idx="2">
                  <c:v>19</c:v>
                </c:pt>
                <c:pt idx="3">
                  <c:v>22.3</c:v>
                </c:pt>
                <c:pt idx="4">
                  <c:v>28.1</c:v>
                </c:pt>
                <c:pt idx="5">
                  <c:v>32</c:v>
                </c:pt>
                <c:pt idx="6">
                  <c:v>34.1</c:v>
                </c:pt>
                <c:pt idx="7">
                  <c:v>39.700000000000003</c:v>
                </c:pt>
                <c:pt idx="8">
                  <c:v>51.2</c:v>
                </c:pt>
                <c:pt idx="9">
                  <c:v>62.5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DD-44CF-9EF8-AA3EC7CFAF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21876744"/>
        <c:axId val="221873464"/>
      </c:barChart>
      <c:catAx>
        <c:axId val="221876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873464"/>
        <c:crosses val="autoZero"/>
        <c:auto val="1"/>
        <c:lblAlgn val="ctr"/>
        <c:lblOffset val="100"/>
        <c:noMultiLvlLbl val="0"/>
      </c:catAx>
      <c:valAx>
        <c:axId val="221873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87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70-487C-867A-89843DD641D6}"/>
              </c:ext>
            </c:extLst>
          </c:dPt>
          <c:cat>
            <c:strRef>
              <c:f>Sheet1!$A$2:$A$11</c:f>
              <c:strCache>
                <c:ptCount val="10"/>
                <c:pt idx="0">
                  <c:v>Clojure</c:v>
                </c:pt>
                <c:pt idx="1">
                  <c:v>Scala</c:v>
                </c:pt>
                <c:pt idx="2">
                  <c:v>C#</c:v>
                </c:pt>
                <c:pt idx="3">
                  <c:v>Elixir</c:v>
                </c:pt>
                <c:pt idx="4">
                  <c:v>Python</c:v>
                </c:pt>
                <c:pt idx="5">
                  <c:v>Go</c:v>
                </c:pt>
                <c:pt idx="6">
                  <c:v>Swift</c:v>
                </c:pt>
                <c:pt idx="7">
                  <c:v>TypeScript</c:v>
                </c:pt>
                <c:pt idx="8">
                  <c:v>Smalltalk</c:v>
                </c:pt>
                <c:pt idx="9">
                  <c:v>Rust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59.8</c:v>
                </c:pt>
                <c:pt idx="1">
                  <c:v>59.9</c:v>
                </c:pt>
                <c:pt idx="2">
                  <c:v>61.7</c:v>
                </c:pt>
                <c:pt idx="3">
                  <c:v>62.4</c:v>
                </c:pt>
                <c:pt idx="4">
                  <c:v>62.7</c:v>
                </c:pt>
                <c:pt idx="5">
                  <c:v>63.3</c:v>
                </c:pt>
                <c:pt idx="6">
                  <c:v>63.9</c:v>
                </c:pt>
                <c:pt idx="7">
                  <c:v>64.099999999999994</c:v>
                </c:pt>
                <c:pt idx="8">
                  <c:v>67</c:v>
                </c:pt>
                <c:pt idx="9">
                  <c:v>73.099999999999994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0-487C-867A-89843DD64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24277528"/>
        <c:axId val="224275888"/>
      </c:barChart>
      <c:catAx>
        <c:axId val="224277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275888"/>
        <c:crosses val="autoZero"/>
        <c:auto val="1"/>
        <c:lblAlgn val="ctr"/>
        <c:lblOffset val="100"/>
        <c:noMultiLvlLbl val="0"/>
      </c:catAx>
      <c:valAx>
        <c:axId val="22427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27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9E6D7-D11D-4329-896E-2B9CF9C3DE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5F2A-FB3B-45BA-BA4A-F483791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7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5FEB-099F-4E52-B590-D04C566AE3B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6BEF-0D01-42CD-AF49-6C72D33E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A6BEF-0D01-42CD-AF49-6C72D33EA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A6BEF-0D01-42CD-AF49-6C72D33EA4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A6BEF-0D01-42CD-AF49-6C72D33EA4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A6BEF-0D01-42CD-AF49-6C72D33EA4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A6BEF-0D01-42CD-AF49-6C72D33EA4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282259" y="6011681"/>
            <a:ext cx="1344637" cy="287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85" y="2967842"/>
            <a:ext cx="5754430" cy="9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2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84" y="160923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2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0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6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5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84" y="160923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8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721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26151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7" y="6367522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23779" y="6372063"/>
            <a:ext cx="1025270" cy="22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8" y="385232"/>
            <a:ext cx="3119224" cy="499946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5882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145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23779" y="6372063"/>
            <a:ext cx="1025270" cy="22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8" y="385232"/>
            <a:ext cx="3119224" cy="499946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7459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046" y="1186356"/>
            <a:ext cx="1090650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7174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" y="6118656"/>
            <a:ext cx="12191999" cy="73934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642" y="6308305"/>
            <a:ext cx="2393633" cy="3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7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189" y="2084172"/>
            <a:ext cx="5563811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3226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2189" y="2084172"/>
            <a:ext cx="5563811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13597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345" y="1217195"/>
            <a:ext cx="5154444" cy="1973570"/>
          </a:xfrm>
        </p:spPr>
        <p:txBody>
          <a:bodyPr wrap="square">
            <a:spAutoFit/>
          </a:bodyPr>
          <a:lstStyle>
            <a:lvl1pPr>
              <a:defRPr sz="64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1000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50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03" y="160923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7409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85" y="2967842"/>
            <a:ext cx="5754430" cy="922315"/>
          </a:xfrm>
          <a:prstGeom prst="rect">
            <a:avLst/>
          </a:prstGeom>
        </p:spPr>
      </p:pic>
      <p:pic>
        <p:nvPicPr>
          <p:cNvPr id="9" name="MS logo whit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282259" y="6011681"/>
            <a:ext cx="1344637" cy="2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8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4744" y="2882374"/>
            <a:ext cx="4482512" cy="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1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4C7-2435-4040-85DC-E645CABEA11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DFF-5E2A-4D42-92AA-97824C75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" y="478"/>
            <a:ext cx="12191999" cy="65156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26" y="211594"/>
            <a:ext cx="1164345" cy="249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976" y="6106055"/>
            <a:ext cx="3007584" cy="353351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7841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 (4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1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830834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8785" y="2967842"/>
            <a:ext cx="5754430" cy="922315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282259" y="6011681"/>
            <a:ext cx="1344637" cy="2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4244" y="6145541"/>
            <a:ext cx="1344637" cy="2877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2749" y="353708"/>
            <a:ext cx="3119224" cy="499946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59857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03537" y="515206"/>
            <a:ext cx="3119224" cy="499946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4244" y="6145541"/>
            <a:ext cx="1344637" cy="2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5580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6399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8054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6984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9587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403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1792" y="6145541"/>
            <a:ext cx="1344637" cy="287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537" y="6013079"/>
            <a:ext cx="3119224" cy="499946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40658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sp>
        <p:nvSpPr>
          <p:cNvPr id="20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5882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4080" y="3869805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03537" y="6013079"/>
            <a:ext cx="3119224" cy="4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148300" y="149903"/>
            <a:ext cx="9172873" cy="685752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2687" y="1186356"/>
            <a:ext cx="10968755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9687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148300" y="149903"/>
            <a:ext cx="9172873" cy="685752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93344" y="2084172"/>
            <a:ext cx="1142941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3769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794" y="2084172"/>
            <a:ext cx="1142941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116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3346" y="1217195"/>
            <a:ext cx="5229144" cy="1973570"/>
          </a:xfrm>
        </p:spPr>
        <p:txBody>
          <a:bodyPr wrap="square">
            <a:spAutoFit/>
          </a:bodyPr>
          <a:lstStyle>
            <a:lvl1pPr>
              <a:defRPr sz="647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1000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12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61979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07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44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4823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8785" y="2967842"/>
            <a:ext cx="5754430" cy="922315"/>
          </a:xfrm>
          <a:prstGeom prst="rect">
            <a:avLst/>
          </a:prstGeom>
        </p:spPr>
      </p:pic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282259" y="6011681"/>
            <a:ext cx="1344637" cy="2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4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3939" y="6145541"/>
            <a:ext cx="1344637" cy="287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537" y="515206"/>
            <a:ext cx="3119224" cy="4999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119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54121" y="2887043"/>
            <a:ext cx="4483757" cy="959394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6383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2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031817"/>
            <a:ext cx="5826760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84" y="160923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2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041060"/>
            <a:ext cx="5826760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0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2040141"/>
            <a:ext cx="5826760" cy="2052030"/>
          </a:xfrm>
        </p:spPr>
        <p:txBody>
          <a:bodyPr wrap="square"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06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2040141"/>
            <a:ext cx="5826760" cy="2052030"/>
          </a:xfrm>
        </p:spPr>
        <p:txBody>
          <a:bodyPr wrap="square"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2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7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712" r:id="rId3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65" name="Group 64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67" name="Group 66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74" name="Rectangle 73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Rectangle 70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72" name="Rectangle 71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73" name="Rectangle 72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69" name="TextBox 68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solidFill>
                      <a:schemeClr val="bg1"/>
                    </a:solidFill>
                  </a:rPr>
                  <a:t>Main colors</a:t>
                </a:r>
              </a:p>
            </p:txBody>
          </p:sp>
          <p:sp>
            <p:nvSpPr>
              <p:cNvPr id="70" name="TextBox 69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solidFill>
                      <a:schemeClr val="bg1"/>
                    </a:solidFill>
                  </a:rPr>
                  <a:t>Secondary colors (use only when</a:t>
                </a:r>
                <a:r>
                  <a:rPr lang="en-US" sz="980" baseline="0" dirty="0">
                    <a:solidFill>
                      <a:schemeClr val="bg1"/>
                    </a:solidFill>
                  </a:rPr>
                  <a:t> necessary)</a:t>
                </a:r>
                <a:endParaRPr lang="en-US" sz="98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8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147" y="2084187"/>
            <a:ext cx="10699619" cy="17930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Future of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>
          <a:xfrm>
            <a:off x="543147" y="3878574"/>
            <a:ext cx="6282196" cy="1792326"/>
          </a:xfrm>
        </p:spPr>
        <p:txBody>
          <a:bodyPr/>
          <a:lstStyle/>
          <a:p>
            <a:pPr fontAlgn="base"/>
            <a:r>
              <a:rPr lang="en-IN" dirty="0"/>
              <a:t>Umamaheswaran</a:t>
            </a:r>
          </a:p>
          <a:p>
            <a:pPr fontAlgn="base"/>
            <a:r>
              <a:rPr lang="en-IN" dirty="0"/>
              <a:t>@UMW1990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1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6395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996168" cy="899665"/>
          </a:xfrm>
        </p:spPr>
        <p:txBody>
          <a:bodyPr/>
          <a:lstStyle/>
          <a:p>
            <a:r>
              <a:rPr lang="en-IN" dirty="0"/>
              <a:t>Stack Overflow – most popular technologies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84595181"/>
              </p:ext>
            </p:extLst>
          </p:nvPr>
        </p:nvGraphicFramePr>
        <p:xfrm>
          <a:off x="2013712" y="90254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2930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337800" cy="899665"/>
          </a:xfrm>
        </p:spPr>
        <p:txBody>
          <a:bodyPr/>
          <a:lstStyle/>
          <a:p>
            <a:r>
              <a:rPr lang="en-IN" dirty="0"/>
              <a:t>Stack Overflow – most loved technologies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92699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8713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607048" cy="899665"/>
          </a:xfrm>
        </p:spPr>
        <p:txBody>
          <a:bodyPr/>
          <a:lstStyle/>
          <a:p>
            <a:r>
              <a:rPr lang="en-IN" dirty="0"/>
              <a:t>.NET Language Strategy</a:t>
            </a:r>
          </a:p>
        </p:txBody>
      </p:sp>
      <p:sp>
        <p:nvSpPr>
          <p:cNvPr id="10" name="Arrow: Pentagon 9"/>
          <p:cNvSpPr/>
          <p:nvPr/>
        </p:nvSpPr>
        <p:spPr bwMode="auto">
          <a:xfrm>
            <a:off x="725678" y="1335024"/>
            <a:ext cx="2468880" cy="1487424"/>
          </a:xfrm>
          <a:prstGeom prst="homePlate">
            <a:avLst/>
          </a:prstGeom>
          <a:solidFill>
            <a:schemeClr val="bg1"/>
          </a:solidFill>
          <a:ln w="104775">
            <a:solidFill>
              <a:srgbClr val="FF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C#</a:t>
            </a:r>
          </a:p>
        </p:txBody>
      </p:sp>
      <p:sp>
        <p:nvSpPr>
          <p:cNvPr id="13" name="Arrow: Chevron 12"/>
          <p:cNvSpPr/>
          <p:nvPr/>
        </p:nvSpPr>
        <p:spPr bwMode="auto">
          <a:xfrm>
            <a:off x="2816352" y="1335024"/>
            <a:ext cx="7808976" cy="1487424"/>
          </a:xfrm>
          <a:prstGeom prst="chevron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838944" y="1335024"/>
            <a:ext cx="786384" cy="148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2764" y="1389765"/>
            <a:ext cx="4535424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solidFill>
                  <a:schemeClr val="accent6"/>
                </a:solidFill>
              </a:rPr>
              <a:t>1,000,000’s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b="1" dirty="0">
                <a:solidFill>
                  <a:schemeClr val="accent6"/>
                </a:solidFill>
              </a:rPr>
              <a:t>Millions</a:t>
            </a:r>
          </a:p>
        </p:txBody>
      </p:sp>
      <p:sp>
        <p:nvSpPr>
          <p:cNvPr id="20" name="Arrow: Pentagon 19"/>
          <p:cNvSpPr/>
          <p:nvPr/>
        </p:nvSpPr>
        <p:spPr bwMode="auto">
          <a:xfrm>
            <a:off x="725678" y="3188208"/>
            <a:ext cx="2468880" cy="1487424"/>
          </a:xfrm>
          <a:prstGeom prst="homePlate">
            <a:avLst/>
          </a:prstGeom>
          <a:solidFill>
            <a:schemeClr val="bg1"/>
          </a:solidFill>
          <a:ln w="104775">
            <a:solidFill>
              <a:srgbClr val="FF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VB</a:t>
            </a:r>
          </a:p>
        </p:txBody>
      </p:sp>
      <p:sp>
        <p:nvSpPr>
          <p:cNvPr id="21" name="Arrow: Chevron 20"/>
          <p:cNvSpPr/>
          <p:nvPr/>
        </p:nvSpPr>
        <p:spPr bwMode="auto">
          <a:xfrm>
            <a:off x="2816352" y="3188208"/>
            <a:ext cx="7808976" cy="1487424"/>
          </a:xfrm>
          <a:prstGeom prst="chevron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Arrow: Pentagon 21"/>
          <p:cNvSpPr/>
          <p:nvPr/>
        </p:nvSpPr>
        <p:spPr bwMode="auto">
          <a:xfrm>
            <a:off x="725678" y="5041392"/>
            <a:ext cx="2468880" cy="1487424"/>
          </a:xfrm>
          <a:prstGeom prst="homePlate">
            <a:avLst/>
          </a:prstGeom>
          <a:solidFill>
            <a:schemeClr val="bg1"/>
          </a:solidFill>
          <a:ln w="104775">
            <a:solidFill>
              <a:srgbClr val="FF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F#</a:t>
            </a:r>
          </a:p>
        </p:txBody>
      </p:sp>
      <p:sp>
        <p:nvSpPr>
          <p:cNvPr id="23" name="Arrow: Chevron 22"/>
          <p:cNvSpPr/>
          <p:nvPr/>
        </p:nvSpPr>
        <p:spPr bwMode="auto">
          <a:xfrm>
            <a:off x="2816352" y="5041392"/>
            <a:ext cx="7808976" cy="1487424"/>
          </a:xfrm>
          <a:prstGeom prst="chevron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838944" y="3188208"/>
            <a:ext cx="786384" cy="148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838944" y="5041392"/>
            <a:ext cx="786384" cy="148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2764" y="3188208"/>
            <a:ext cx="4535424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solidFill>
                  <a:schemeClr val="accent6"/>
                </a:solidFill>
              </a:rPr>
              <a:t>100,000’s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b="1" dirty="0">
                <a:solidFill>
                  <a:schemeClr val="accent6"/>
                </a:solidFill>
              </a:rPr>
              <a:t>Hundreds of thousands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72764" y="5000496"/>
            <a:ext cx="4535424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solidFill>
                  <a:schemeClr val="accent6"/>
                </a:solidFill>
              </a:rPr>
              <a:t>10,000’s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b="1" dirty="0">
                <a:solidFill>
                  <a:schemeClr val="accent6"/>
                </a:solidFill>
              </a:rPr>
              <a:t>Tens of thousands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72764" y="2371572"/>
            <a:ext cx="7052564" cy="450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72764" y="4203481"/>
            <a:ext cx="1858772" cy="450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72764" y="6077940"/>
            <a:ext cx="141986" cy="450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12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585564" y="1335024"/>
            <a:ext cx="0" cy="4992624"/>
          </a:xfrm>
          <a:prstGeom prst="line">
            <a:avLst/>
          </a:prstGeom>
          <a:ln w="76200"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C#: The road ahead</a:t>
            </a:r>
          </a:p>
        </p:txBody>
      </p:sp>
      <p:sp>
        <p:nvSpPr>
          <p:cNvPr id="6" name="Flowchart: Connector 5"/>
          <p:cNvSpPr/>
          <p:nvPr/>
        </p:nvSpPr>
        <p:spPr bwMode="auto">
          <a:xfrm>
            <a:off x="3459564" y="1835016"/>
            <a:ext cx="252000" cy="25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 bwMode="auto">
          <a:xfrm>
            <a:off x="3462204" y="2764776"/>
            <a:ext cx="252000" cy="25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rgbClr val="FF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 bwMode="auto">
          <a:xfrm>
            <a:off x="3459564" y="4637352"/>
            <a:ext cx="252000" cy="25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lowchart: Connector 12"/>
          <p:cNvSpPr/>
          <p:nvPr/>
        </p:nvSpPr>
        <p:spPr bwMode="auto">
          <a:xfrm>
            <a:off x="3459564" y="3701064"/>
            <a:ext cx="252000" cy="25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lowchart: Connector 13"/>
          <p:cNvSpPr/>
          <p:nvPr/>
        </p:nvSpPr>
        <p:spPr bwMode="auto">
          <a:xfrm>
            <a:off x="3459564" y="5573640"/>
            <a:ext cx="252000" cy="25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6661" y="1663044"/>
            <a:ext cx="13742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C# 7.0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6661" y="2664846"/>
            <a:ext cx="13742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C# 7.1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56661" y="3513132"/>
            <a:ext cx="13742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C# 7.2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56661" y="4454688"/>
            <a:ext cx="13742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C# 7.3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56661" y="5396244"/>
            <a:ext cx="13742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C# 8.0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619" y="1663044"/>
            <a:ext cx="234025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dirty="0">
                <a:solidFill>
                  <a:schemeClr val="bg2">
                    <a:lumMod val="65000"/>
                  </a:schemeClr>
                </a:solidFill>
              </a:rPr>
              <a:t>It’s there use 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8618" y="2664846"/>
            <a:ext cx="477002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First point release – tiny features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98618" y="3513132"/>
            <a:ext cx="413299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Safe efficient low level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98618" y="4449420"/>
            <a:ext cx="468551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Next steps for pattern matching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8617" y="5385708"/>
            <a:ext cx="23369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Major features</a:t>
            </a:r>
          </a:p>
        </p:txBody>
      </p:sp>
    </p:spTree>
    <p:extLst>
      <p:ext uri="{BB962C8B-B14F-4D97-AF65-F5344CB8AC3E}">
        <p14:creationId xmlns:p14="http://schemas.microsoft.com/office/powerpoint/2010/main" val="6396957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8.0 </a:t>
            </a:r>
            <a:r>
              <a:rPr lang="en-IN" dirty="0" err="1"/>
              <a:t>Async</a:t>
            </a:r>
            <a:r>
              <a:rPr lang="en-IN" dirty="0"/>
              <a:t> streams and disposables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1558" y="2001994"/>
            <a:ext cx="11653522" cy="1956973"/>
          </a:xfrm>
        </p:spPr>
        <p:txBody>
          <a:bodyPr>
            <a:noAutofit/>
          </a:bodyPr>
          <a:lstStyle/>
          <a:p>
            <a:r>
              <a:rPr lang="en-US" sz="2040" dirty="0">
                <a:solidFill>
                  <a:srgbClr val="2B91AF"/>
                </a:solidFill>
                <a:highlight>
                  <a:srgbClr val="FFFFFF"/>
                </a:highlight>
              </a:rPr>
              <a:t>IAsyncEnumerable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sz="2040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&gt; people = </a:t>
            </a:r>
            <a:r>
              <a:rPr lang="en-US" sz="2040" dirty="0" err="1">
                <a:solidFill>
                  <a:srgbClr val="000000"/>
                </a:solidFill>
                <a:highlight>
                  <a:srgbClr val="FFFFFF"/>
                </a:highlight>
              </a:rPr>
              <a:t>database.GetPeopleAsync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(); </a:t>
            </a: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foreach await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var 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in 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people) { … }</a:t>
            </a: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using await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2040" dirty="0" err="1">
                <a:solidFill>
                  <a:srgbClr val="2B91AF"/>
                </a:solidFill>
                <a:highlight>
                  <a:srgbClr val="FFFFFF"/>
                </a:highlight>
              </a:rPr>
              <a:t>IAsyncDisposable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 resource = </a:t>
            </a:r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40" dirty="0" err="1">
                <a:solidFill>
                  <a:srgbClr val="000000"/>
                </a:solidFill>
                <a:highlight>
                  <a:srgbClr val="FFFFFF"/>
                </a:highlight>
              </a:rPr>
              <a:t>store.GetRecordAsync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(…)) { … }</a:t>
            </a:r>
          </a:p>
        </p:txBody>
      </p:sp>
    </p:spTree>
    <p:extLst>
      <p:ext uri="{BB962C8B-B14F-4D97-AF65-F5344CB8AC3E}">
        <p14:creationId xmlns:p14="http://schemas.microsoft.com/office/powerpoint/2010/main" val="458002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8.0 extension everything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240" y="1189176"/>
            <a:ext cx="11889564" cy="540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extension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Enrollee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Person</a:t>
            </a: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static field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Dictionary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Professor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enrollees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Dictionary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Professor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&gt;();</a:t>
            </a: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instance method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Enroll(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Professor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supervisor) { enrollees[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supervisor; }</a:t>
            </a: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instance property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Professor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Supervisor =&gt;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enrollees.TryGetValue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supervisor) ? supervisor 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static property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ICollection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Students =&gt;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enrollees.Keys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instance constructor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Person(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name,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Professor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supervisor) 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(name) {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.Enroll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(supervisor); }          </a:t>
            </a: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9357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8.0 Records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531" y="1759902"/>
            <a:ext cx="11871469" cy="280589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US" sz="1836" dirty="0" err="1">
                <a:solidFill>
                  <a:srgbClr val="2B91AF"/>
                </a:solidFill>
                <a:highlight>
                  <a:srgbClr val="FFFFFF"/>
                </a:highlight>
              </a:rPr>
              <a:t>IEquatable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sz="1836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First {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Last {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36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Person(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First,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Last) =&gt; (</a:t>
            </a:r>
            <a:r>
              <a:rPr lang="en-US" sz="1836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.First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836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.Last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) = (First, Last);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36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 void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Deconstruct(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out 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First,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out 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Last)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    =&gt; (First, Last) = (</a:t>
            </a:r>
            <a:r>
              <a:rPr lang="en-US" sz="1836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.First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836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.Last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36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Equals(</a:t>
            </a:r>
            <a:r>
              <a:rPr lang="en-US" sz="1836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other)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    =&gt; other !=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null 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&amp;&amp; First ==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other.First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&amp;&amp; Last ==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other.Last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36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Equals(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obj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) =&gt;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obj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other ? Equals(other) :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GetHashCode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() =&gt;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GreatHashFunction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(First, Last);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lnSpc>
                <a:spcPct val="80000"/>
              </a:lnSpc>
            </a:pPr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80000"/>
              </a:lnSpc>
            </a:pPr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80000"/>
              </a:lnSpc>
            </a:pPr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80000"/>
              </a:lnSpc>
            </a:pPr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50837" y="1439862"/>
            <a:ext cx="11574243" cy="2131051"/>
          </a:xfrm>
          <a:prstGeom prst="rect">
            <a:avLst/>
          </a:prstGeom>
        </p:spPr>
        <p:txBody>
          <a:bodyPr vert="horz" lIns="93247" tIns="46623" rIns="93247" bIns="46623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class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Person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string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 First, 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string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 Last);</a:t>
            </a:r>
          </a:p>
        </p:txBody>
      </p:sp>
    </p:spTree>
    <p:extLst>
      <p:ext uri="{BB962C8B-B14F-4D97-AF65-F5344CB8AC3E}">
        <p14:creationId xmlns:p14="http://schemas.microsoft.com/office/powerpoint/2010/main" val="2196570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940739"/>
            <a:ext cx="11782552" cy="59172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Language strategy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blogs.msdn.microsoft.com/</a:t>
            </a:r>
            <a:r>
              <a:rPr lang="en-US" dirty="0" err="1"/>
              <a:t>dotnet</a:t>
            </a:r>
            <a:r>
              <a:rPr lang="en-US" dirty="0"/>
              <a:t>/2017/02/01/the-net-language-strategy/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blogs.msdn.microsoft.com/</a:t>
            </a:r>
            <a:r>
              <a:rPr lang="en-US" dirty="0" err="1"/>
              <a:t>vbteam</a:t>
            </a:r>
            <a:r>
              <a:rPr lang="en-US" dirty="0"/>
              <a:t>/2017/02/01/digging-deeper-into-the-visual-basic-language-strategy/</a:t>
            </a:r>
          </a:p>
          <a:p>
            <a:pPr>
              <a:lnSpc>
                <a:spcPct val="100000"/>
              </a:lnSpc>
            </a:pPr>
            <a:r>
              <a:rPr lang="en-US" dirty="0"/>
              <a:t>C#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github.com/</a:t>
            </a:r>
            <a:r>
              <a:rPr lang="en-US" dirty="0" err="1"/>
              <a:t>dotnet</a:t>
            </a:r>
            <a:r>
              <a:rPr lang="en-US" dirty="0"/>
              <a:t>/</a:t>
            </a:r>
            <a:r>
              <a:rPr lang="en-US" dirty="0" err="1"/>
              <a:t>csharplang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blogs.msdn.microsoft.com/</a:t>
            </a:r>
            <a:r>
              <a:rPr lang="en-US" dirty="0" err="1"/>
              <a:t>dotnet</a:t>
            </a:r>
            <a:r>
              <a:rPr lang="en-US" dirty="0"/>
              <a:t>/2017/03/09/new-features-in-c-7-0/</a:t>
            </a:r>
          </a:p>
          <a:p>
            <a:pPr>
              <a:lnSpc>
                <a:spcPct val="100000"/>
              </a:lnSpc>
            </a:pPr>
            <a:r>
              <a:rPr lang="en-US" dirty="0"/>
              <a:t>Roslyn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github.com/</a:t>
            </a:r>
            <a:r>
              <a:rPr lang="en-US" dirty="0" err="1"/>
              <a:t>dotnet</a:t>
            </a:r>
            <a:r>
              <a:rPr lang="en-US" dirty="0"/>
              <a:t>/</a:t>
            </a:r>
            <a:r>
              <a:rPr lang="en-US" dirty="0" err="1"/>
              <a:t>roslyn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79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2.xml><?xml version="1.0" encoding="utf-8"?>
<a:theme xmlns:a="http://schemas.openxmlformats.org/drawingml/2006/main" name="Connect_2016_Template_Dark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E2881649-9D4D-4513-9E5E-5A76199B18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Microsoft_Connect_2016_STUDIO_SlideTemplate_101416</Template>
  <TotalTime>0</TotalTime>
  <Words>474</Words>
  <Application>Microsoft Office PowerPoint</Application>
  <PresentationFormat>Widescreen</PresentationFormat>
  <Paragraphs>89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Connect_2016_Template_Dark</vt:lpstr>
      <vt:lpstr>Future of C#</vt:lpstr>
      <vt:lpstr>Stack Overflow – most popular technologies</vt:lpstr>
      <vt:lpstr>Stack Overflow – most loved technologies</vt:lpstr>
      <vt:lpstr>.NET Language Strategy</vt:lpstr>
      <vt:lpstr>C#: The road ahead</vt:lpstr>
      <vt:lpstr>C# 8.0 Async streams and disposables</vt:lpstr>
      <vt:lpstr>C# 8.0 extension everything</vt:lpstr>
      <vt:lpstr>C# 8.0 Records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2016-11-11T20:03:13Z</dcterms:created>
  <dcterms:modified xsi:type="dcterms:W3CDTF">2017-07-13T04:17:09Z</dcterms:modified>
</cp:coreProperties>
</file>