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9"/>
  </p:notesMasterIdLst>
  <p:handoutMasterIdLst>
    <p:handoutMasterId r:id="rId50"/>
  </p:handoutMasterIdLst>
  <p:sldIdLst>
    <p:sldId id="259" r:id="rId2"/>
    <p:sldId id="261" r:id="rId3"/>
    <p:sldId id="262" r:id="rId4"/>
    <p:sldId id="286" r:id="rId5"/>
    <p:sldId id="328" r:id="rId6"/>
    <p:sldId id="316" r:id="rId7"/>
    <p:sldId id="288" r:id="rId8"/>
    <p:sldId id="289" r:id="rId9"/>
    <p:sldId id="290" r:id="rId10"/>
    <p:sldId id="293" r:id="rId11"/>
    <p:sldId id="291" r:id="rId12"/>
    <p:sldId id="294" r:id="rId13"/>
    <p:sldId id="292"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8" r:id="rId36"/>
    <p:sldId id="319" r:id="rId37"/>
    <p:sldId id="320" r:id="rId38"/>
    <p:sldId id="321" r:id="rId39"/>
    <p:sldId id="322" r:id="rId40"/>
    <p:sldId id="323" r:id="rId41"/>
    <p:sldId id="324" r:id="rId42"/>
    <p:sldId id="325" r:id="rId43"/>
    <p:sldId id="326" r:id="rId44"/>
    <p:sldId id="275" r:id="rId45"/>
    <p:sldId id="276" r:id="rId46"/>
    <p:sldId id="327" r:id="rId47"/>
    <p:sldId id="27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62"/>
            <p14:sldId id="286"/>
            <p14:sldId id="328"/>
            <p14:sldId id="316"/>
            <p14:sldId id="288"/>
            <p14:sldId id="289"/>
            <p14:sldId id="290"/>
            <p14:sldId id="293"/>
            <p14:sldId id="291"/>
            <p14:sldId id="294"/>
            <p14:sldId id="292"/>
            <p14:sldId id="295"/>
            <p14:sldId id="296"/>
          </p14:sldIdLst>
        </p14:section>
        <p14:section name="Topic 1" id="{6D9936A3-3945-4757-BC8B-B5C252D8E036}">
          <p14:sldIdLst>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8"/>
            <p14:sldId id="319"/>
            <p14:sldId id="320"/>
            <p14:sldId id="321"/>
            <p14:sldId id="322"/>
            <p14:sldId id="323"/>
            <p14:sldId id="324"/>
            <p14:sldId id="325"/>
            <p14:sldId id="326"/>
          </p14:sldIdLst>
        </p14:section>
        <p14:section name="Conclusion and Summary" id="{790CEF5B-569A-4C2F-BED5-750B08C0E5AD}">
          <p14:sldIdLst>
            <p14:sldId id="275"/>
            <p14:sldId id="276"/>
          </p14:sldIdLst>
        </p14:section>
        <p14:section name="Appendix" id="{3F78B471-41DA-46F2-A8E4-97E471896AB3}">
          <p14:sldIdLst>
            <p14:sldId id="32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1541" y="-115"/>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5/14/2023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798137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23404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4027091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presentation?</a:t>
            </a:r>
          </a:p>
          <a:p>
            <a:endParaRPr lang="en-US" dirty="0" smtClean="0"/>
          </a:p>
          <a:p>
            <a:r>
              <a:rPr lang="en-US" dirty="0" smtClean="0"/>
              <a:t>Save your presentation to a video for easy distribution (To create a video, click the File tab, and then click Share.  Under File Types, click Create a Video.)</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45</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47</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5/14/2023</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5/14/2023</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mailto:as21csb0a58@student.nitw.ac.in" TargetMode="External"/><Relationship Id="rId2" Type="http://schemas.openxmlformats.org/officeDocument/2006/relationships/hyperlink" Target="mailto:um21csb0a62@student.nitw.ac.in" TargetMode="Externa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custDataLst>
              <p:tags r:id="rId2"/>
            </p:custDataLst>
          </p:nvPr>
        </p:nvSpPr>
        <p:spPr>
          <a:xfrm>
            <a:off x="1368425" y="260350"/>
            <a:ext cx="7775575" cy="3384550"/>
          </a:xfrm>
        </p:spPr>
        <p:txBody>
          <a:bodyPr>
            <a:normAutofit/>
          </a:bodyPr>
          <a:lstStyle/>
          <a:p>
            <a:r>
              <a:rPr lang="en-US" dirty="0"/>
              <a:t/>
            </a:r>
            <a:br>
              <a:rPr lang="en-US" dirty="0"/>
            </a:br>
            <a:r>
              <a:rPr lang="en-US" dirty="0" smtClean="0"/>
              <a:t/>
            </a:r>
            <a:br>
              <a:rPr lang="en-US" dirty="0" smtClean="0"/>
            </a:br>
            <a:endParaRPr lang="en-US" sz="5300" i="1" dirty="0">
              <a:solidFill>
                <a:schemeClr val="accent6">
                  <a:lumMod val="50000"/>
                </a:schemeClr>
              </a:solidFill>
              <a:latin typeface="Berlin Sans FB"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4522"/>
            <a:ext cx="9144000" cy="7248293"/>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7920880" cy="646331"/>
          </a:xfrm>
          <a:prstGeom prst="rect">
            <a:avLst/>
          </a:prstGeom>
        </p:spPr>
        <p:txBody>
          <a:bodyPr wrap="square">
            <a:spAutoFit/>
          </a:bodyPr>
          <a:lstStyle/>
          <a:p>
            <a:r>
              <a:rPr lang="en-GB" dirty="0"/>
              <a:t>INSERT INTO </a:t>
            </a:r>
            <a:r>
              <a:rPr lang="en-GB" dirty="0" err="1"/>
              <a:t>user_account</a:t>
            </a:r>
            <a:r>
              <a:rPr lang="en-GB" dirty="0"/>
              <a:t>  VALUES(10, 2, 'email10@example.com', 'password10', TO_DATE('1999-10-10', 'YYYY-MM-DD'), 'F', 1234567890);</a:t>
            </a:r>
          </a:p>
        </p:txBody>
      </p:sp>
    </p:spTree>
    <p:extLst>
      <p:ext uri="{BB962C8B-B14F-4D97-AF65-F5344CB8AC3E}">
        <p14:creationId xmlns:p14="http://schemas.microsoft.com/office/powerpoint/2010/main" val="2710899152"/>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208912" cy="6863417"/>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SEEKER_PROFILE </a:t>
            </a:r>
            <a:r>
              <a:rPr lang="en-GB" sz="2400" b="1" i="1" u="sng" dirty="0">
                <a:effectLst>
                  <a:outerShdw blurRad="38100" dist="38100" dir="2700000" algn="tl">
                    <a:srgbClr val="000000">
                      <a:alpha val="43137"/>
                    </a:srgbClr>
                  </a:outerShdw>
                </a:effectLst>
              </a:rPr>
              <a:t>:</a:t>
            </a:r>
          </a:p>
          <a:p>
            <a:endParaRPr lang="en-GB" dirty="0" smtClean="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smtClean="0"/>
          </a:p>
          <a:p>
            <a:r>
              <a:rPr lang="en-GB" dirty="0" smtClean="0"/>
              <a:t>It stores the names and expected salaries of the job seekers registered in the portal.</a:t>
            </a:r>
          </a:p>
          <a:p>
            <a:endParaRPr lang="en-GB" dirty="0"/>
          </a:p>
          <a:p>
            <a:r>
              <a:rPr lang="en-GB" sz="2000" b="1" i="1" dirty="0">
                <a:effectLst>
                  <a:outerShdw blurRad="38100" dist="38100" dir="2700000" algn="tl">
                    <a:srgbClr val="000000">
                      <a:alpha val="43137"/>
                    </a:srgbClr>
                  </a:outerShdw>
                </a:effectLst>
              </a:rPr>
              <a:t>CREATION :</a:t>
            </a:r>
          </a:p>
          <a:p>
            <a:endParaRPr lang="en-GB" dirty="0" smtClean="0"/>
          </a:p>
          <a:p>
            <a:r>
              <a:rPr lang="en-GB" dirty="0"/>
              <a:t>CREATE TABLE </a:t>
            </a:r>
            <a:r>
              <a:rPr lang="en-GB" dirty="0" err="1"/>
              <a:t>seeker_profile</a:t>
            </a:r>
            <a:r>
              <a:rPr lang="en-GB" dirty="0"/>
              <a:t> (</a:t>
            </a:r>
          </a:p>
          <a:p>
            <a:r>
              <a:rPr lang="en-GB" dirty="0"/>
              <a:t>  </a:t>
            </a:r>
            <a:r>
              <a:rPr lang="en-GB" dirty="0" err="1"/>
              <a:t>user_account_id</a:t>
            </a:r>
            <a:r>
              <a:rPr lang="en-GB" dirty="0"/>
              <a:t> NUMBER,</a:t>
            </a:r>
          </a:p>
          <a:p>
            <a:r>
              <a:rPr lang="en-GB" dirty="0"/>
              <a:t>  </a:t>
            </a:r>
            <a:r>
              <a:rPr lang="en-GB" dirty="0" err="1"/>
              <a:t>user_type_id</a:t>
            </a:r>
            <a:r>
              <a:rPr lang="en-GB" dirty="0"/>
              <a:t> NUMBER  ;</a:t>
            </a:r>
          </a:p>
          <a:p>
            <a:r>
              <a:rPr lang="en-GB" dirty="0"/>
              <a:t>  </a:t>
            </a:r>
            <a:r>
              <a:rPr lang="en-GB" dirty="0" err="1"/>
              <a:t>first_name</a:t>
            </a:r>
            <a:r>
              <a:rPr lang="en-GB" dirty="0"/>
              <a:t> VARCHAR2(50),</a:t>
            </a:r>
          </a:p>
          <a:p>
            <a:r>
              <a:rPr lang="en-GB" dirty="0"/>
              <a:t>  </a:t>
            </a:r>
            <a:r>
              <a:rPr lang="en-GB" dirty="0" err="1"/>
              <a:t>last_name</a:t>
            </a:r>
            <a:r>
              <a:rPr lang="en-GB" dirty="0"/>
              <a:t> VARCHAR2(50),</a:t>
            </a:r>
          </a:p>
          <a:p>
            <a:r>
              <a:rPr lang="en-GB" dirty="0"/>
              <a:t>  salary NUMBER</a:t>
            </a:r>
          </a:p>
          <a:p>
            <a:r>
              <a:rPr lang="en-GB" dirty="0"/>
              <a:t>  primary key(</a:t>
            </a:r>
            <a:r>
              <a:rPr lang="en-GB" dirty="0" err="1"/>
              <a:t>user_account_id,user_type_id</a:t>
            </a:r>
            <a:r>
              <a:rPr lang="en-GB" dirty="0"/>
              <a:t>) ;</a:t>
            </a:r>
          </a:p>
          <a:p>
            <a:r>
              <a:rPr lang="en-GB" dirty="0"/>
              <a:t>  foreign key(</a:t>
            </a:r>
            <a:r>
              <a:rPr lang="en-GB" dirty="0" err="1"/>
              <a:t>user_type_id</a:t>
            </a:r>
            <a:r>
              <a:rPr lang="en-GB" dirty="0"/>
              <a:t>) references users(ids);</a:t>
            </a:r>
          </a:p>
          <a:p>
            <a:r>
              <a:rPr lang="en-GB" dirty="0"/>
              <a:t>  foreign key(</a:t>
            </a:r>
            <a:r>
              <a:rPr lang="en-GB" dirty="0" err="1"/>
              <a:t>user_account_id</a:t>
            </a:r>
            <a:r>
              <a:rPr lang="en-GB" dirty="0"/>
              <a:t>) references </a:t>
            </a:r>
            <a:r>
              <a:rPr lang="en-GB" dirty="0" err="1"/>
              <a:t>user_account</a:t>
            </a:r>
            <a:r>
              <a:rPr lang="en-GB" dirty="0"/>
              <a:t>(ids) </a:t>
            </a:r>
          </a:p>
          <a:p>
            <a:r>
              <a:rPr lang="en-GB" dirty="0"/>
              <a:t>);</a:t>
            </a:r>
          </a:p>
          <a:p>
            <a:endParaRPr lang="en-GB" dirty="0" smtClean="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a:p>
            <a:r>
              <a:rPr lang="en-GB" dirty="0"/>
              <a:t>INSERT INTO </a:t>
            </a:r>
            <a:r>
              <a:rPr lang="en-GB" dirty="0" err="1"/>
              <a:t>seeker_profile</a:t>
            </a:r>
            <a:r>
              <a:rPr lang="en-GB" dirty="0"/>
              <a:t> </a:t>
            </a:r>
            <a:r>
              <a:rPr lang="en-GB" dirty="0" smtClean="0"/>
              <a:t>VALUES(1</a:t>
            </a:r>
            <a:r>
              <a:rPr lang="en-GB" dirty="0"/>
              <a:t>, </a:t>
            </a:r>
            <a:r>
              <a:rPr lang="en-GB" dirty="0" smtClean="0"/>
              <a:t>1,'John</a:t>
            </a:r>
            <a:r>
              <a:rPr lang="en-GB" dirty="0"/>
              <a:t>', 'Doe', 50000);</a:t>
            </a:r>
          </a:p>
          <a:p>
            <a:r>
              <a:rPr lang="en-GB" dirty="0" smtClean="0"/>
              <a:t>INSERT </a:t>
            </a:r>
            <a:r>
              <a:rPr lang="en-GB" dirty="0"/>
              <a:t>INTO </a:t>
            </a:r>
            <a:r>
              <a:rPr lang="en-GB" dirty="0" err="1"/>
              <a:t>seeker_profile</a:t>
            </a:r>
            <a:r>
              <a:rPr lang="en-GB" dirty="0"/>
              <a:t> </a:t>
            </a:r>
            <a:r>
              <a:rPr lang="en-GB" dirty="0" smtClean="0"/>
              <a:t>VALUES(2</a:t>
            </a:r>
            <a:r>
              <a:rPr lang="en-GB" dirty="0"/>
              <a:t>, </a:t>
            </a:r>
            <a:r>
              <a:rPr lang="en-GB" dirty="0" smtClean="0"/>
              <a:t>2,'Jane</a:t>
            </a:r>
            <a:r>
              <a:rPr lang="en-GB" dirty="0"/>
              <a:t>', 'Smith', 60000);</a:t>
            </a:r>
          </a:p>
          <a:p>
            <a:r>
              <a:rPr lang="en-GB" dirty="0" smtClean="0"/>
              <a:t>INSERT </a:t>
            </a:r>
            <a:r>
              <a:rPr lang="en-GB" dirty="0"/>
              <a:t>INTO </a:t>
            </a:r>
            <a:r>
              <a:rPr lang="en-GB" dirty="0" err="1"/>
              <a:t>seeker_profile</a:t>
            </a:r>
            <a:r>
              <a:rPr lang="en-GB" dirty="0"/>
              <a:t> </a:t>
            </a:r>
            <a:r>
              <a:rPr lang="en-GB" dirty="0" smtClean="0"/>
              <a:t> VALUES(3</a:t>
            </a:r>
            <a:r>
              <a:rPr lang="en-GB" dirty="0"/>
              <a:t>, </a:t>
            </a:r>
            <a:r>
              <a:rPr lang="en-GB" dirty="0" smtClean="0"/>
              <a:t>1,'Michael</a:t>
            </a:r>
            <a:r>
              <a:rPr lang="en-GB" dirty="0"/>
              <a:t>', 'Johnson', 70000</a:t>
            </a:r>
            <a:r>
              <a:rPr lang="en-GB" dirty="0" smtClean="0"/>
              <a:t>);</a:t>
            </a:r>
          </a:p>
        </p:txBody>
      </p:sp>
    </p:spTree>
    <p:extLst>
      <p:ext uri="{BB962C8B-B14F-4D97-AF65-F5344CB8AC3E}">
        <p14:creationId xmlns:p14="http://schemas.microsoft.com/office/powerpoint/2010/main" val="1853564118"/>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476672"/>
            <a:ext cx="7920880" cy="2308324"/>
          </a:xfrm>
          <a:prstGeom prst="rect">
            <a:avLst/>
          </a:prstGeom>
        </p:spPr>
        <p:txBody>
          <a:bodyPr wrap="square">
            <a:spAutoFit/>
          </a:bodyPr>
          <a:lstStyle/>
          <a:p>
            <a:r>
              <a:rPr lang="en-GB" dirty="0"/>
              <a:t>INSERT INTO </a:t>
            </a:r>
            <a:r>
              <a:rPr lang="en-GB" dirty="0" err="1"/>
              <a:t>seeker_profile</a:t>
            </a:r>
            <a:r>
              <a:rPr lang="en-GB" dirty="0"/>
              <a:t> </a:t>
            </a:r>
            <a:r>
              <a:rPr lang="en-GB" dirty="0" smtClean="0"/>
              <a:t>VALUES(4,2, </a:t>
            </a:r>
            <a:r>
              <a:rPr lang="en-GB" dirty="0"/>
              <a:t>'Emily', 'Brown', 55000);</a:t>
            </a:r>
          </a:p>
          <a:p>
            <a:r>
              <a:rPr lang="en-GB" dirty="0"/>
              <a:t>INSERT INTO </a:t>
            </a:r>
            <a:r>
              <a:rPr lang="en-GB" dirty="0" err="1"/>
              <a:t>seeker_profile</a:t>
            </a:r>
            <a:r>
              <a:rPr lang="en-GB" dirty="0"/>
              <a:t> VALUES(5, </a:t>
            </a:r>
            <a:r>
              <a:rPr lang="en-GB" dirty="0" smtClean="0"/>
              <a:t>1,'William</a:t>
            </a:r>
            <a:r>
              <a:rPr lang="en-GB" dirty="0"/>
              <a:t>', 'Davis', 65000);</a:t>
            </a:r>
          </a:p>
          <a:p>
            <a:r>
              <a:rPr lang="en-GB" dirty="0"/>
              <a:t>INSERT INTO </a:t>
            </a:r>
            <a:r>
              <a:rPr lang="en-GB" dirty="0" err="1"/>
              <a:t>seeker_profile</a:t>
            </a:r>
            <a:r>
              <a:rPr lang="en-GB" dirty="0"/>
              <a:t> </a:t>
            </a:r>
            <a:r>
              <a:rPr lang="en-GB" dirty="0" smtClean="0"/>
              <a:t>VALUES(6,2, </a:t>
            </a:r>
            <a:r>
              <a:rPr lang="en-GB" dirty="0"/>
              <a:t>'Olivia', 'Miller', 75000);</a:t>
            </a:r>
          </a:p>
          <a:p>
            <a:r>
              <a:rPr lang="en-GB" dirty="0"/>
              <a:t>INSERT INTO </a:t>
            </a:r>
            <a:r>
              <a:rPr lang="en-GB" dirty="0" err="1"/>
              <a:t>seeker_profile</a:t>
            </a:r>
            <a:r>
              <a:rPr lang="en-GB" dirty="0"/>
              <a:t> </a:t>
            </a:r>
            <a:r>
              <a:rPr lang="en-GB" dirty="0" smtClean="0"/>
              <a:t>VALUES(7,1,'James</a:t>
            </a:r>
            <a:r>
              <a:rPr lang="en-GB" dirty="0"/>
              <a:t>', 'Wilson', 52000);</a:t>
            </a:r>
          </a:p>
          <a:p>
            <a:r>
              <a:rPr lang="en-GB" dirty="0" smtClean="0"/>
              <a:t>INSERT </a:t>
            </a:r>
            <a:r>
              <a:rPr lang="en-GB" dirty="0"/>
              <a:t>INTO </a:t>
            </a:r>
            <a:r>
              <a:rPr lang="en-GB" dirty="0" err="1"/>
              <a:t>seeker_profile</a:t>
            </a:r>
            <a:r>
              <a:rPr lang="en-GB" dirty="0"/>
              <a:t> </a:t>
            </a:r>
            <a:r>
              <a:rPr lang="en-GB" dirty="0" smtClean="0"/>
              <a:t>VALUES(8,2,'Sophia</a:t>
            </a:r>
            <a:r>
              <a:rPr lang="en-GB" dirty="0"/>
              <a:t>', 'Jones', 62000);</a:t>
            </a:r>
          </a:p>
          <a:p>
            <a:r>
              <a:rPr lang="en-GB" dirty="0"/>
              <a:t>INSERT INTO </a:t>
            </a:r>
            <a:r>
              <a:rPr lang="en-GB" dirty="0" err="1"/>
              <a:t>seeker_profile</a:t>
            </a:r>
            <a:r>
              <a:rPr lang="en-GB" dirty="0"/>
              <a:t> </a:t>
            </a:r>
            <a:r>
              <a:rPr lang="en-GB" dirty="0" smtClean="0"/>
              <a:t>VALUES(9,1,'Benjamin</a:t>
            </a:r>
            <a:r>
              <a:rPr lang="en-GB" dirty="0"/>
              <a:t>', 'Taylor', 72000);</a:t>
            </a:r>
          </a:p>
          <a:p>
            <a:r>
              <a:rPr lang="en-GB" dirty="0"/>
              <a:t>INSERT INTO </a:t>
            </a:r>
            <a:r>
              <a:rPr lang="en-GB" dirty="0" err="1"/>
              <a:t>seeker_profile</a:t>
            </a:r>
            <a:r>
              <a:rPr lang="en-GB" dirty="0"/>
              <a:t> </a:t>
            </a:r>
            <a:r>
              <a:rPr lang="en-GB" dirty="0" smtClean="0"/>
              <a:t>VALUES(10,2,'Isabella</a:t>
            </a:r>
            <a:r>
              <a:rPr lang="en-GB" dirty="0"/>
              <a:t>', 'Anderson', 54000);</a:t>
            </a:r>
          </a:p>
          <a:p>
            <a:endParaRPr lang="en-GB" dirty="0"/>
          </a:p>
        </p:txBody>
      </p:sp>
    </p:spTree>
    <p:extLst>
      <p:ext uri="{BB962C8B-B14F-4D97-AF65-F5344CB8AC3E}">
        <p14:creationId xmlns:p14="http://schemas.microsoft.com/office/powerpoint/2010/main" val="1950567620"/>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6632"/>
            <a:ext cx="8208912" cy="6586418"/>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EDUCATIONAL_DETAIL </a:t>
            </a:r>
            <a:r>
              <a:rPr lang="en-GB" sz="2400" b="1" i="1" u="sng" dirty="0">
                <a:effectLst>
                  <a:outerShdw blurRad="38100" dist="38100" dir="2700000" algn="tl">
                    <a:srgbClr val="000000">
                      <a:alpha val="43137"/>
                    </a:srgbClr>
                  </a:outerShdw>
                </a:effectLst>
              </a:rPr>
              <a:t>:</a:t>
            </a:r>
          </a:p>
          <a:p>
            <a:endParaRPr lang="en-GB" dirty="0"/>
          </a:p>
          <a:p>
            <a:r>
              <a:rPr lang="en-GB" sz="2000" b="1" i="1" dirty="0" smtClean="0">
                <a:effectLst>
                  <a:outerShdw blurRad="38100" dist="38100" dir="2700000" algn="tl">
                    <a:srgbClr val="000000">
                      <a:alpha val="43137"/>
                    </a:srgbClr>
                  </a:outerShdw>
                </a:effectLst>
              </a:rPr>
              <a:t>PURPOSE :</a:t>
            </a:r>
          </a:p>
          <a:p>
            <a:endParaRPr lang="en-GB" dirty="0"/>
          </a:p>
          <a:p>
            <a:r>
              <a:rPr lang="en-GB" dirty="0" smtClean="0"/>
              <a:t>It stores all the information related to education of the job seekers. It includes degree name, university name and his/her performance in that degree.</a:t>
            </a:r>
          </a:p>
          <a:p>
            <a:endParaRPr lang="en-GB" dirty="0" smtClean="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education_detail</a:t>
            </a:r>
            <a:r>
              <a:rPr lang="en-GB" dirty="0"/>
              <a:t> (</a:t>
            </a:r>
          </a:p>
          <a:p>
            <a:r>
              <a:rPr lang="en-GB" dirty="0"/>
              <a:t>  </a:t>
            </a:r>
            <a:r>
              <a:rPr lang="en-GB" dirty="0" err="1"/>
              <a:t>user_account_id</a:t>
            </a:r>
            <a:r>
              <a:rPr lang="en-GB" dirty="0"/>
              <a:t> NUMBER,</a:t>
            </a:r>
          </a:p>
          <a:p>
            <a:r>
              <a:rPr lang="en-GB" dirty="0"/>
              <a:t>  </a:t>
            </a:r>
            <a:r>
              <a:rPr lang="en-GB" dirty="0" err="1"/>
              <a:t>degree_name</a:t>
            </a:r>
            <a:r>
              <a:rPr lang="en-GB" dirty="0"/>
              <a:t> VARCHAR2(50),</a:t>
            </a:r>
          </a:p>
          <a:p>
            <a:r>
              <a:rPr lang="en-GB" dirty="0"/>
              <a:t>  </a:t>
            </a:r>
            <a:r>
              <a:rPr lang="en-GB" dirty="0" err="1"/>
              <a:t>university_name</a:t>
            </a:r>
            <a:r>
              <a:rPr lang="en-GB" dirty="0"/>
              <a:t> VARCHAR2(50),</a:t>
            </a:r>
          </a:p>
          <a:p>
            <a:r>
              <a:rPr lang="en-GB" dirty="0"/>
              <a:t>  </a:t>
            </a:r>
            <a:r>
              <a:rPr lang="en-GB" dirty="0" err="1"/>
              <a:t>starting_date</a:t>
            </a:r>
            <a:r>
              <a:rPr lang="en-GB" dirty="0"/>
              <a:t> DATE,</a:t>
            </a:r>
          </a:p>
          <a:p>
            <a:r>
              <a:rPr lang="en-GB" dirty="0"/>
              <a:t>  </a:t>
            </a:r>
            <a:r>
              <a:rPr lang="en-GB" dirty="0" err="1"/>
              <a:t>completion_date</a:t>
            </a:r>
            <a:r>
              <a:rPr lang="en-GB" dirty="0"/>
              <a:t> DATE,</a:t>
            </a:r>
          </a:p>
          <a:p>
            <a:r>
              <a:rPr lang="en-GB" dirty="0"/>
              <a:t>  percentage NUMBER,</a:t>
            </a:r>
          </a:p>
          <a:p>
            <a:r>
              <a:rPr lang="en-GB" dirty="0"/>
              <a:t>  </a:t>
            </a:r>
            <a:r>
              <a:rPr lang="en-GB" dirty="0" err="1"/>
              <a:t>cgpa</a:t>
            </a:r>
            <a:r>
              <a:rPr lang="en-GB" dirty="0"/>
              <a:t> NUMBER,</a:t>
            </a:r>
          </a:p>
          <a:p>
            <a:r>
              <a:rPr lang="en-GB" dirty="0"/>
              <a:t>  PRIMARY KEY (</a:t>
            </a:r>
            <a:r>
              <a:rPr lang="en-GB" dirty="0" err="1"/>
              <a:t>user_account_id</a:t>
            </a:r>
            <a:r>
              <a:rPr lang="en-GB" dirty="0"/>
              <a:t>, </a:t>
            </a:r>
            <a:r>
              <a:rPr lang="en-GB" dirty="0" err="1"/>
              <a:t>degree_name</a:t>
            </a:r>
            <a:r>
              <a:rPr lang="en-GB" dirty="0"/>
              <a:t>),</a:t>
            </a:r>
          </a:p>
          <a:p>
            <a:r>
              <a:rPr lang="en-GB" dirty="0"/>
              <a:t>  FOREIGN KEY (</a:t>
            </a:r>
            <a:r>
              <a:rPr lang="en-GB" dirty="0" err="1"/>
              <a:t>user_account_id</a:t>
            </a:r>
            <a:r>
              <a:rPr lang="en-GB" dirty="0"/>
              <a:t>) REFERENCES </a:t>
            </a:r>
            <a:r>
              <a:rPr lang="en-GB" dirty="0" err="1"/>
              <a:t>user_account</a:t>
            </a:r>
            <a:r>
              <a:rPr lang="en-GB" dirty="0"/>
              <a:t>(ids)</a:t>
            </a:r>
          </a:p>
          <a:p>
            <a:r>
              <a:rPr lang="en-GB" dirty="0" smtClean="0"/>
              <a:t>);</a:t>
            </a:r>
          </a:p>
          <a:p>
            <a:endParaRPr lang="en-GB" dirty="0" smtClean="0"/>
          </a:p>
          <a:p>
            <a:endParaRPr lang="en-GB" dirty="0"/>
          </a:p>
          <a:p>
            <a:endParaRPr lang="en-GB" dirty="0"/>
          </a:p>
        </p:txBody>
      </p:sp>
    </p:spTree>
    <p:extLst>
      <p:ext uri="{BB962C8B-B14F-4D97-AF65-F5344CB8AC3E}">
        <p14:creationId xmlns:p14="http://schemas.microsoft.com/office/powerpoint/2010/main" val="4053873955"/>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8208912" cy="7017306"/>
          </a:xfrm>
          <a:prstGeom prst="rect">
            <a:avLst/>
          </a:prstGeom>
        </p:spPr>
        <p:txBody>
          <a:bodyPr wrap="square">
            <a:spAutoFit/>
          </a:bodyPr>
          <a:lstStyle/>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a:p>
            <a:r>
              <a:rPr lang="en-GB" dirty="0"/>
              <a:t>INSERT INTO </a:t>
            </a:r>
            <a:r>
              <a:rPr lang="en-GB" dirty="0" err="1" smtClean="0"/>
              <a:t>education_detail</a:t>
            </a:r>
            <a:r>
              <a:rPr lang="en-GB" dirty="0" smtClean="0"/>
              <a:t> VALUES(1</a:t>
            </a:r>
            <a:r>
              <a:rPr lang="en-GB" dirty="0"/>
              <a:t>,</a:t>
            </a:r>
            <a:r>
              <a:rPr lang="en-GB" dirty="0" smtClean="0"/>
              <a:t>'Bachelor </a:t>
            </a:r>
            <a:r>
              <a:rPr lang="en-GB" dirty="0"/>
              <a:t>of Science', 'ABC University', TO_DATE('2010-09-01', 'YYYY-MM-DD'), TO_DATE('2014-05-31', 'YYYY-MM-DD'), 80.5, 3.6</a:t>
            </a:r>
            <a:r>
              <a:rPr lang="en-GB" dirty="0" smtClean="0"/>
              <a:t>);</a:t>
            </a:r>
          </a:p>
          <a:p>
            <a:endParaRPr lang="en-GB" dirty="0" smtClean="0"/>
          </a:p>
          <a:p>
            <a:r>
              <a:rPr lang="en-GB" dirty="0"/>
              <a:t>INSERT INTO </a:t>
            </a:r>
            <a:r>
              <a:rPr lang="en-GB" dirty="0" err="1"/>
              <a:t>education_detail</a:t>
            </a:r>
            <a:r>
              <a:rPr lang="en-GB" dirty="0"/>
              <a:t> </a:t>
            </a:r>
            <a:r>
              <a:rPr lang="en-GB" dirty="0" smtClean="0"/>
              <a:t>VALUES(2</a:t>
            </a:r>
            <a:r>
              <a:rPr lang="en-GB" dirty="0"/>
              <a:t>, 'Bachelor of Arts', 'XYZ University', TO_DATE('2011-08-01', 'YYYY-MM-DD'), TO_DATE('2015-06-30', 'YYYY-MM-DD'), 85.2, 3.8</a:t>
            </a:r>
            <a:r>
              <a:rPr lang="en-GB" dirty="0" smtClean="0"/>
              <a:t>);</a:t>
            </a:r>
          </a:p>
          <a:p>
            <a:endParaRPr lang="en-GB" dirty="0"/>
          </a:p>
          <a:p>
            <a:r>
              <a:rPr lang="en-GB" dirty="0" smtClean="0"/>
              <a:t>INSERT </a:t>
            </a:r>
            <a:r>
              <a:rPr lang="en-GB" dirty="0"/>
              <a:t>INTO </a:t>
            </a:r>
            <a:r>
              <a:rPr lang="en-GB" dirty="0" err="1"/>
              <a:t>education_detail</a:t>
            </a:r>
            <a:r>
              <a:rPr lang="en-GB" dirty="0"/>
              <a:t> </a:t>
            </a:r>
            <a:r>
              <a:rPr lang="en-GB" dirty="0" smtClean="0"/>
              <a:t>VALUES(3</a:t>
            </a:r>
            <a:r>
              <a:rPr lang="en-GB" dirty="0"/>
              <a:t>, 'Bachelor of Engineering', 'DEF University', TO_DATE('2012-07-01', 'YYYY-MM-DD'), TO_DATE('2016-07-15', 'YYYY-MM-DD'), 75.0, 3.4</a:t>
            </a:r>
            <a:r>
              <a:rPr lang="en-GB" dirty="0" smtClean="0"/>
              <a:t>);</a:t>
            </a:r>
          </a:p>
          <a:p>
            <a:endParaRPr lang="en-GB" dirty="0"/>
          </a:p>
          <a:p>
            <a:r>
              <a:rPr lang="en-GB" dirty="0" smtClean="0"/>
              <a:t>INSERT </a:t>
            </a:r>
            <a:r>
              <a:rPr lang="en-GB" dirty="0"/>
              <a:t>INTO </a:t>
            </a:r>
            <a:r>
              <a:rPr lang="en-GB" dirty="0" err="1"/>
              <a:t>education_detail</a:t>
            </a:r>
            <a:r>
              <a:rPr lang="en-GB" dirty="0"/>
              <a:t> </a:t>
            </a:r>
            <a:r>
              <a:rPr lang="en-GB" dirty="0" smtClean="0"/>
              <a:t>VALUES(4</a:t>
            </a:r>
            <a:r>
              <a:rPr lang="en-GB" dirty="0"/>
              <a:t>, 'Bachelor of Commerce', 'PQR University', TO_DATE('2013-09-01', 'YYYY-MM-DD'), TO_DATE('2017-04-30', 'YYYY-MM-DD'), 78.9, 3.5</a:t>
            </a:r>
            <a:r>
              <a:rPr lang="en-GB" dirty="0" smtClean="0"/>
              <a:t>);</a:t>
            </a:r>
          </a:p>
          <a:p>
            <a:endParaRPr lang="en-GB" dirty="0"/>
          </a:p>
          <a:p>
            <a:r>
              <a:rPr lang="en-GB" dirty="0" smtClean="0"/>
              <a:t>INSERT </a:t>
            </a:r>
            <a:r>
              <a:rPr lang="en-GB" dirty="0"/>
              <a:t>INTO </a:t>
            </a:r>
            <a:r>
              <a:rPr lang="en-GB" dirty="0" err="1"/>
              <a:t>education_detail</a:t>
            </a:r>
            <a:r>
              <a:rPr lang="en-GB" dirty="0"/>
              <a:t> </a:t>
            </a:r>
            <a:r>
              <a:rPr lang="en-GB" dirty="0" smtClean="0"/>
              <a:t>VALUES(5</a:t>
            </a:r>
            <a:r>
              <a:rPr lang="en-GB" dirty="0"/>
              <a:t>, 'Bachelor of Technology', 'MNO University', TO_DATE('2014-07-01', 'YYYY-MM-DD'), TO_DATE('2018-05-31', 'YYYY-MM-DD'), 82.3, 3.7);</a:t>
            </a:r>
          </a:p>
          <a:p>
            <a:r>
              <a:rPr lang="en-GB" dirty="0"/>
              <a:t> </a:t>
            </a:r>
          </a:p>
          <a:p>
            <a:r>
              <a:rPr lang="en-GB" dirty="0"/>
              <a:t/>
            </a:r>
            <a:br>
              <a:rPr lang="en-GB" dirty="0"/>
            </a:br>
            <a:endParaRPr lang="en-GB" dirty="0"/>
          </a:p>
          <a:p>
            <a:endParaRPr lang="en-GB" dirty="0"/>
          </a:p>
        </p:txBody>
      </p:sp>
    </p:spTree>
    <p:extLst>
      <p:ext uri="{BB962C8B-B14F-4D97-AF65-F5344CB8AC3E}">
        <p14:creationId xmlns:p14="http://schemas.microsoft.com/office/powerpoint/2010/main" val="294759666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79653"/>
            <a:ext cx="8532440" cy="5355312"/>
          </a:xfrm>
          <a:prstGeom prst="rect">
            <a:avLst/>
          </a:prstGeom>
        </p:spPr>
        <p:txBody>
          <a:bodyPr wrap="square">
            <a:spAutoFit/>
          </a:bodyPr>
          <a:lstStyle/>
          <a:p>
            <a:r>
              <a:rPr lang="en-GB" dirty="0"/>
              <a:t>INSERT INTO </a:t>
            </a:r>
            <a:r>
              <a:rPr lang="en-GB" dirty="0" err="1"/>
              <a:t>education_detail</a:t>
            </a:r>
            <a:r>
              <a:rPr lang="en-GB" dirty="0"/>
              <a:t> </a:t>
            </a:r>
            <a:r>
              <a:rPr lang="en-GB" dirty="0" smtClean="0"/>
              <a:t>VALUES(6</a:t>
            </a:r>
            <a:r>
              <a:rPr lang="en-GB" dirty="0"/>
              <a:t>, 'Bachelor of Science', 'ABC University', TO_DATE('2015-08-01', 'YYYY-MM-DD'), TO_DATE('2019-06-30', 'YYYY-MM-DD'), 87.6, 3.9</a:t>
            </a:r>
            <a:r>
              <a:rPr lang="en-GB" dirty="0" smtClean="0"/>
              <a:t>);</a:t>
            </a:r>
          </a:p>
          <a:p>
            <a:endParaRPr lang="en-GB" dirty="0" smtClean="0"/>
          </a:p>
          <a:p>
            <a:r>
              <a:rPr lang="en-GB" dirty="0" smtClean="0"/>
              <a:t>INSERT </a:t>
            </a:r>
            <a:r>
              <a:rPr lang="en-GB" dirty="0"/>
              <a:t>INTO </a:t>
            </a:r>
            <a:r>
              <a:rPr lang="en-GB" dirty="0" err="1"/>
              <a:t>education_detail</a:t>
            </a:r>
            <a:r>
              <a:rPr lang="en-GB" dirty="0"/>
              <a:t> </a:t>
            </a:r>
            <a:r>
              <a:rPr lang="en-GB" dirty="0" smtClean="0"/>
              <a:t>VALUES(7</a:t>
            </a:r>
            <a:r>
              <a:rPr lang="en-GB" dirty="0"/>
              <a:t>, 'Bachelor of Arts', 'XYZ University', TO_DATE('2016-09-01', 'YYYY-MM-DD'), TO_DATE('2020-05-31', 'YYYY-MM-DD'), 79.8, 3.6);</a:t>
            </a:r>
          </a:p>
          <a:p>
            <a:r>
              <a:rPr lang="en-GB" dirty="0"/>
              <a:t> </a:t>
            </a:r>
            <a:endParaRPr lang="en-GB" dirty="0" smtClean="0"/>
          </a:p>
          <a:p>
            <a:r>
              <a:rPr lang="en-GB" dirty="0" smtClean="0"/>
              <a:t>INSERT </a:t>
            </a:r>
            <a:r>
              <a:rPr lang="en-GB" dirty="0"/>
              <a:t>INTO </a:t>
            </a:r>
            <a:r>
              <a:rPr lang="en-GB" dirty="0" err="1"/>
              <a:t>education_detail</a:t>
            </a:r>
            <a:r>
              <a:rPr lang="en-GB" dirty="0"/>
              <a:t> </a:t>
            </a:r>
            <a:r>
              <a:rPr lang="en-GB" dirty="0" smtClean="0"/>
              <a:t>VALUES(8</a:t>
            </a:r>
            <a:r>
              <a:rPr lang="en-GB" dirty="0"/>
              <a:t>, 'Bachelor of Engineering', 'DEF University', TO_DATE('2017-08-01', 'YYYY-MM-DD'), TO_DATE('2021-06-30', 'YYYY-MM-DD'), 83.2, 3.8</a:t>
            </a:r>
            <a:r>
              <a:rPr lang="en-GB" dirty="0" smtClean="0"/>
              <a:t>);</a:t>
            </a:r>
          </a:p>
          <a:p>
            <a:endParaRPr lang="en-GB" dirty="0"/>
          </a:p>
          <a:p>
            <a:r>
              <a:rPr lang="en-GB" dirty="0" smtClean="0"/>
              <a:t>INSERT </a:t>
            </a:r>
            <a:r>
              <a:rPr lang="en-GB" dirty="0"/>
              <a:t>INTO </a:t>
            </a:r>
            <a:r>
              <a:rPr lang="en-GB" dirty="0" err="1"/>
              <a:t>education_detail</a:t>
            </a:r>
            <a:r>
              <a:rPr lang="en-GB" dirty="0"/>
              <a:t> </a:t>
            </a:r>
            <a:r>
              <a:rPr lang="en-GB" dirty="0" smtClean="0"/>
              <a:t>VALUES(9</a:t>
            </a:r>
            <a:r>
              <a:rPr lang="en-GB" dirty="0"/>
              <a:t>, 'Bachelor of Commerce', 'PQR University', TO_DATE('2018-07-01', 'YYYY-MM-DD'), TO_DATE('2022-07-15', 'YYYY-MM-DD'), 76.5, 3.3);</a:t>
            </a:r>
          </a:p>
          <a:p>
            <a:endParaRPr lang="en-GB" dirty="0" smtClean="0"/>
          </a:p>
          <a:p>
            <a:r>
              <a:rPr lang="en-GB" dirty="0" smtClean="0"/>
              <a:t>INSERT </a:t>
            </a:r>
            <a:r>
              <a:rPr lang="en-GB" dirty="0"/>
              <a:t>INTO </a:t>
            </a:r>
            <a:r>
              <a:rPr lang="en-GB" dirty="0" err="1"/>
              <a:t>education_detail</a:t>
            </a:r>
            <a:r>
              <a:rPr lang="en-GB" dirty="0"/>
              <a:t> </a:t>
            </a:r>
            <a:r>
              <a:rPr lang="en-GB" dirty="0" smtClean="0"/>
              <a:t>VALUES(10</a:t>
            </a:r>
            <a:r>
              <a:rPr lang="en-GB" dirty="0"/>
              <a:t>, 'Bachelor of Technology', 'MNO University', TO_DATE('2019-09-01', 'YYYY-MM-DD'), TO_DATE('2023-04-30', 'YYYY-MM-DD'), 81.7, 3.6);</a:t>
            </a:r>
          </a:p>
        </p:txBody>
      </p:sp>
    </p:spTree>
    <p:extLst>
      <p:ext uri="{BB962C8B-B14F-4D97-AF65-F5344CB8AC3E}">
        <p14:creationId xmlns:p14="http://schemas.microsoft.com/office/powerpoint/2010/main" val="2383569892"/>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8352928" cy="6647974"/>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EXPERIENCE_DETAIL:</a:t>
            </a:r>
            <a:endParaRPr lang="en-GB" sz="2400" b="1" i="1" u="sng" dirty="0">
              <a:effectLst>
                <a:outerShdw blurRad="38100" dist="38100" dir="2700000" algn="tl">
                  <a:srgbClr val="000000">
                    <a:alpha val="43137"/>
                  </a:srgbClr>
                </a:outerShdw>
              </a:effectLst>
            </a:endParaRPr>
          </a:p>
          <a:p>
            <a:endParaRPr lang="en-GB" dirty="0" smtClean="0"/>
          </a:p>
          <a:p>
            <a:r>
              <a:rPr lang="en-GB" sz="2000" b="1" i="1" dirty="0" smtClean="0">
                <a:effectLst>
                  <a:outerShdw blurRad="38100" dist="38100" dir="2700000" algn="tl">
                    <a:srgbClr val="000000">
                      <a:alpha val="43137"/>
                    </a:srgbClr>
                  </a:outerShdw>
                </a:effectLst>
              </a:rPr>
              <a:t>PURPOSE :</a:t>
            </a:r>
          </a:p>
          <a:p>
            <a:endParaRPr lang="en-GB" dirty="0"/>
          </a:p>
          <a:p>
            <a:r>
              <a:rPr lang="en-GB" dirty="0" smtClean="0"/>
              <a:t>It stores all the prior experience details of the job seekers registered on the portal.</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experience_detail</a:t>
            </a:r>
            <a:r>
              <a:rPr lang="en-GB" dirty="0"/>
              <a:t> (</a:t>
            </a:r>
          </a:p>
          <a:p>
            <a:r>
              <a:rPr lang="en-GB" dirty="0"/>
              <a:t>  </a:t>
            </a:r>
            <a:r>
              <a:rPr lang="en-GB" dirty="0" err="1"/>
              <a:t>user_account_id</a:t>
            </a:r>
            <a:r>
              <a:rPr lang="en-GB" dirty="0"/>
              <a:t> NUMBER,</a:t>
            </a:r>
          </a:p>
          <a:p>
            <a:r>
              <a:rPr lang="en-GB" dirty="0"/>
              <a:t>  </a:t>
            </a:r>
            <a:r>
              <a:rPr lang="en-GB" dirty="0" err="1"/>
              <a:t>current_job</a:t>
            </a:r>
            <a:r>
              <a:rPr lang="en-GB" dirty="0"/>
              <a:t> CHAR(1),</a:t>
            </a:r>
          </a:p>
          <a:p>
            <a:r>
              <a:rPr lang="en-GB" dirty="0"/>
              <a:t>  </a:t>
            </a:r>
            <a:r>
              <a:rPr lang="en-GB" dirty="0" err="1"/>
              <a:t>start_date</a:t>
            </a:r>
            <a:r>
              <a:rPr lang="en-GB" dirty="0"/>
              <a:t> DATE,</a:t>
            </a:r>
          </a:p>
          <a:p>
            <a:r>
              <a:rPr lang="en-GB" dirty="0"/>
              <a:t>  </a:t>
            </a:r>
            <a:r>
              <a:rPr lang="en-GB" dirty="0" err="1"/>
              <a:t>end_date</a:t>
            </a:r>
            <a:r>
              <a:rPr lang="en-GB" dirty="0"/>
              <a:t> DATE,</a:t>
            </a:r>
          </a:p>
          <a:p>
            <a:r>
              <a:rPr lang="en-GB" dirty="0"/>
              <a:t>  </a:t>
            </a:r>
            <a:r>
              <a:rPr lang="en-GB" dirty="0" err="1"/>
              <a:t>job_title</a:t>
            </a:r>
            <a:r>
              <a:rPr lang="en-GB" dirty="0"/>
              <a:t> VARCHAR2(50),</a:t>
            </a:r>
          </a:p>
          <a:p>
            <a:r>
              <a:rPr lang="en-GB" dirty="0"/>
              <a:t>  company VARCHAR2(100),</a:t>
            </a:r>
          </a:p>
          <a:p>
            <a:r>
              <a:rPr lang="en-GB" dirty="0"/>
              <a:t>  </a:t>
            </a:r>
            <a:r>
              <a:rPr lang="en-GB" dirty="0" err="1"/>
              <a:t>job_location</a:t>
            </a:r>
            <a:r>
              <a:rPr lang="en-GB" dirty="0"/>
              <a:t> VARCHAR2(50),</a:t>
            </a:r>
          </a:p>
          <a:p>
            <a:r>
              <a:rPr lang="en-GB" dirty="0"/>
              <a:t>  descriptions VARCHAR2(4000),</a:t>
            </a:r>
          </a:p>
          <a:p>
            <a:r>
              <a:rPr lang="en-GB" dirty="0"/>
              <a:t>  PRIMARY KEY (</a:t>
            </a:r>
            <a:r>
              <a:rPr lang="en-GB" dirty="0" err="1"/>
              <a:t>user_account_id</a:t>
            </a:r>
            <a:r>
              <a:rPr lang="en-GB" dirty="0"/>
              <a:t>, </a:t>
            </a:r>
            <a:r>
              <a:rPr lang="en-GB" dirty="0" err="1"/>
              <a:t>start_date</a:t>
            </a:r>
            <a:r>
              <a:rPr lang="en-GB" dirty="0"/>
              <a:t>, </a:t>
            </a:r>
            <a:r>
              <a:rPr lang="en-GB" dirty="0" err="1"/>
              <a:t>end_date</a:t>
            </a:r>
            <a:r>
              <a:rPr lang="en-GB" dirty="0"/>
              <a:t>),</a:t>
            </a:r>
          </a:p>
          <a:p>
            <a:r>
              <a:rPr lang="en-GB" dirty="0"/>
              <a:t>  FOREIGN KEY (</a:t>
            </a:r>
            <a:r>
              <a:rPr lang="en-GB" dirty="0" err="1"/>
              <a:t>user_account_id</a:t>
            </a:r>
            <a:r>
              <a:rPr lang="en-GB" dirty="0"/>
              <a:t>) REFERENCES </a:t>
            </a:r>
            <a:r>
              <a:rPr lang="en-GB" dirty="0" err="1"/>
              <a:t>user_account</a:t>
            </a:r>
            <a:r>
              <a:rPr lang="en-GB" dirty="0"/>
              <a:t>(ids)</a:t>
            </a:r>
          </a:p>
          <a:p>
            <a:r>
              <a:rPr lang="en-GB" dirty="0" smtClean="0"/>
              <a:t>);</a:t>
            </a:r>
          </a:p>
          <a:p>
            <a:endParaRPr lang="en-GB" dirty="0" smtClean="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p:txBody>
      </p:sp>
    </p:spTree>
    <p:extLst>
      <p:ext uri="{BB962C8B-B14F-4D97-AF65-F5344CB8AC3E}">
        <p14:creationId xmlns:p14="http://schemas.microsoft.com/office/powerpoint/2010/main" val="1280005695"/>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088" y="-819472"/>
            <a:ext cx="8280920" cy="7848302"/>
          </a:xfrm>
          <a:prstGeom prst="rect">
            <a:avLst/>
          </a:prstGeom>
        </p:spPr>
        <p:txBody>
          <a:bodyPr wrap="square">
            <a:spAutoFit/>
          </a:bodyPr>
          <a:lstStyle/>
          <a:p>
            <a:endParaRPr lang="en-GB" dirty="0" smtClean="0"/>
          </a:p>
          <a:p>
            <a:endParaRPr lang="en-GB" dirty="0"/>
          </a:p>
          <a:p>
            <a:endParaRPr lang="en-GB" dirty="0" smtClean="0"/>
          </a:p>
          <a:p>
            <a:r>
              <a:rPr lang="en-GB" dirty="0" smtClean="0"/>
              <a:t>INSERT </a:t>
            </a:r>
            <a:r>
              <a:rPr lang="en-GB" dirty="0"/>
              <a:t>INTO </a:t>
            </a:r>
            <a:r>
              <a:rPr lang="en-GB" dirty="0" err="1"/>
              <a:t>experience_detail</a:t>
            </a:r>
            <a:r>
              <a:rPr lang="en-GB" dirty="0"/>
              <a:t> </a:t>
            </a:r>
            <a:r>
              <a:rPr lang="en-GB" dirty="0" smtClean="0"/>
              <a:t>VALUES(1</a:t>
            </a:r>
            <a:r>
              <a:rPr lang="en-GB" dirty="0"/>
              <a:t>, 'Y', TO_DATE('2014-06-01', 'YYYY-MM-DD'), TO_DATE('2023-05-13', 'YYYY-MM-DD'), 'Software Engineer', 'ABC Company', 'City A', 'Responsible for developing and maintaining software applications.');</a:t>
            </a:r>
          </a:p>
          <a:p>
            <a:endParaRPr lang="en-GB" dirty="0"/>
          </a:p>
          <a:p>
            <a:r>
              <a:rPr lang="en-GB" dirty="0" smtClean="0"/>
              <a:t>INSERT </a:t>
            </a:r>
            <a:r>
              <a:rPr lang="en-GB" dirty="0"/>
              <a:t>INTO </a:t>
            </a:r>
            <a:r>
              <a:rPr lang="en-GB" dirty="0" err="1"/>
              <a:t>experience_detail</a:t>
            </a:r>
            <a:r>
              <a:rPr lang="en-GB" dirty="0"/>
              <a:t> </a:t>
            </a:r>
            <a:r>
              <a:rPr lang="en-GB" dirty="0" smtClean="0"/>
              <a:t>VALUES(2</a:t>
            </a:r>
            <a:r>
              <a:rPr lang="en-GB" dirty="0"/>
              <a:t>, 'N', TO_DATE('2015-07-01', 'YYYY-MM-DD'), TO_DATE('2022-12-31', 'YYYY-MM-DD'), 'Marketing Manager', 'XYZ Corporation', 'City B', 'Led marketing campaigns and managed a team of marketing professionals</a:t>
            </a:r>
            <a:r>
              <a:rPr lang="en-GB" dirty="0" smtClean="0"/>
              <a:t>.');</a:t>
            </a:r>
          </a:p>
          <a:p>
            <a:endParaRPr lang="en-GB" dirty="0"/>
          </a:p>
          <a:p>
            <a:r>
              <a:rPr lang="en-GB" dirty="0"/>
              <a:t> </a:t>
            </a:r>
            <a:r>
              <a:rPr lang="en-GB" dirty="0" smtClean="0"/>
              <a:t>INSERT </a:t>
            </a:r>
            <a:r>
              <a:rPr lang="en-GB" dirty="0"/>
              <a:t>INTO </a:t>
            </a:r>
            <a:r>
              <a:rPr lang="en-GB" dirty="0" err="1"/>
              <a:t>experience_detail</a:t>
            </a:r>
            <a:r>
              <a:rPr lang="en-GB" dirty="0"/>
              <a:t> </a:t>
            </a:r>
            <a:r>
              <a:rPr lang="en-GB" dirty="0" smtClean="0"/>
              <a:t>VALUES(3</a:t>
            </a:r>
            <a:r>
              <a:rPr lang="en-GB" dirty="0"/>
              <a:t>, 'N', TO_DATE('2016-08-01', 'YYYY-MM-DD'), TO_DATE('2023-05-13', 'YYYY-MM-DD'), 'Electrical Engineer', 'DEF Industries', 'City C', 'Designed electrical systems and performed troubleshooting and maintenance tasks</a:t>
            </a:r>
            <a:r>
              <a:rPr lang="en-GB" dirty="0" smtClean="0"/>
              <a:t>.');</a:t>
            </a:r>
          </a:p>
          <a:p>
            <a:endParaRPr lang="en-GB" dirty="0"/>
          </a:p>
          <a:p>
            <a:r>
              <a:rPr lang="en-GB" dirty="0"/>
              <a:t>  INSERT INTO </a:t>
            </a:r>
            <a:r>
              <a:rPr lang="en-GB" dirty="0" err="1"/>
              <a:t>experience_detail</a:t>
            </a:r>
            <a:r>
              <a:rPr lang="en-GB" dirty="0"/>
              <a:t> </a:t>
            </a:r>
            <a:r>
              <a:rPr lang="en-GB" dirty="0" smtClean="0"/>
              <a:t>VALUES(4</a:t>
            </a:r>
            <a:r>
              <a:rPr lang="en-GB" dirty="0"/>
              <a:t>, 'Y', TO_DATE('2017-09-01', 'YYYY-MM-DD'), TO_DATE('2023-05-13', 'YYYY-MM-DD'), 'Financial Analyst', 'PQR Bank', 'City D', 'Conducted financial analysis and prepared reports for decision-making.');</a:t>
            </a:r>
          </a:p>
          <a:p>
            <a:r>
              <a:rPr lang="en-GB" dirty="0"/>
              <a:t>  </a:t>
            </a:r>
            <a:endParaRPr lang="en-GB" dirty="0" smtClean="0"/>
          </a:p>
          <a:p>
            <a:r>
              <a:rPr lang="en-GB" dirty="0" smtClean="0"/>
              <a:t>INSERT </a:t>
            </a:r>
            <a:r>
              <a:rPr lang="en-GB" dirty="0"/>
              <a:t>INTO </a:t>
            </a:r>
            <a:r>
              <a:rPr lang="en-GB" dirty="0" err="1"/>
              <a:t>experience_detail</a:t>
            </a:r>
            <a:r>
              <a:rPr lang="en-GB" dirty="0"/>
              <a:t> </a:t>
            </a:r>
            <a:r>
              <a:rPr lang="en-GB" dirty="0" smtClean="0"/>
              <a:t>VALUES(5</a:t>
            </a:r>
            <a:r>
              <a:rPr lang="en-GB" dirty="0"/>
              <a:t>, 'N', TO_DATE('2018-10-01', 'YYYY-MM-DD'), TO_DATE('2022-06-30', 'YYYY-MM-DD'), 'Product Manager', 'MNO Tech', 'City E', 'Managed product lifecycle and collaborated with cross-functional teams.');</a:t>
            </a:r>
          </a:p>
          <a:p>
            <a:r>
              <a:rPr lang="en-GB" dirty="0"/>
              <a:t>  </a:t>
            </a:r>
            <a:endParaRPr lang="en-GB" dirty="0" smtClean="0"/>
          </a:p>
          <a:p>
            <a:r>
              <a:rPr lang="en-GB" dirty="0" smtClean="0"/>
              <a:t>INSERT </a:t>
            </a:r>
            <a:r>
              <a:rPr lang="en-GB" dirty="0"/>
              <a:t>INTO </a:t>
            </a:r>
            <a:r>
              <a:rPr lang="en-GB" dirty="0" err="1"/>
              <a:t>experience_detail</a:t>
            </a:r>
            <a:r>
              <a:rPr lang="en-GB" dirty="0"/>
              <a:t> </a:t>
            </a:r>
            <a:r>
              <a:rPr lang="en-GB" dirty="0" smtClean="0"/>
              <a:t>VALUES(6</a:t>
            </a:r>
            <a:r>
              <a:rPr lang="en-GB" dirty="0"/>
              <a:t>, 'Y', TO_DATE('2019-11-01', 'YYYY-MM-DD'), TO_DATE('2023-05-13', 'YYYY-MM-DD'), 'Research Scientist', 'ABC Labs', 'City A', 'Conducted research experiments and </a:t>
            </a:r>
            <a:r>
              <a:rPr lang="en-GB" dirty="0" err="1"/>
              <a:t>analyzed</a:t>
            </a:r>
            <a:r>
              <a:rPr lang="en-GB" dirty="0"/>
              <a:t> data for scientific discoveries.');</a:t>
            </a:r>
          </a:p>
          <a:p>
            <a:r>
              <a:rPr lang="en-GB" dirty="0"/>
              <a:t> </a:t>
            </a:r>
            <a:br>
              <a:rPr lang="en-GB" dirty="0"/>
            </a:br>
            <a:endParaRPr lang="en-GB" dirty="0"/>
          </a:p>
        </p:txBody>
      </p:sp>
    </p:spTree>
    <p:extLst>
      <p:ext uri="{BB962C8B-B14F-4D97-AF65-F5344CB8AC3E}">
        <p14:creationId xmlns:p14="http://schemas.microsoft.com/office/powerpoint/2010/main" val="634168974"/>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79653"/>
            <a:ext cx="8424936" cy="4247317"/>
          </a:xfrm>
          <a:prstGeom prst="rect">
            <a:avLst/>
          </a:prstGeom>
        </p:spPr>
        <p:txBody>
          <a:bodyPr wrap="square">
            <a:spAutoFit/>
          </a:bodyPr>
          <a:lstStyle/>
          <a:p>
            <a:endParaRPr lang="en-GB" dirty="0" smtClean="0"/>
          </a:p>
          <a:p>
            <a:r>
              <a:rPr lang="en-GB" dirty="0" smtClean="0"/>
              <a:t>INSERT </a:t>
            </a:r>
            <a:r>
              <a:rPr lang="en-GB" dirty="0"/>
              <a:t>INTO </a:t>
            </a:r>
            <a:r>
              <a:rPr lang="en-GB" dirty="0" err="1"/>
              <a:t>experience_detail</a:t>
            </a:r>
            <a:r>
              <a:rPr lang="en-GB" dirty="0"/>
              <a:t> </a:t>
            </a:r>
            <a:r>
              <a:rPr lang="en-GB" dirty="0" smtClean="0"/>
              <a:t>VALUES(7</a:t>
            </a:r>
            <a:r>
              <a:rPr lang="en-GB" dirty="0"/>
              <a:t>, 'N', TO_DATE('2020-12-01', 'YYYY-MM-DD'), TO_DATE('2021-12-31', 'YYYY-MM-DD'), 'Graphic Designer', 'XYZ Agency', 'City B', 'Created visually appealing designs for various marketing materials.');</a:t>
            </a:r>
          </a:p>
          <a:p>
            <a:r>
              <a:rPr lang="en-GB" dirty="0"/>
              <a:t>  </a:t>
            </a:r>
            <a:endParaRPr lang="en-GB" dirty="0" smtClean="0"/>
          </a:p>
          <a:p>
            <a:r>
              <a:rPr lang="en-GB" dirty="0" smtClean="0"/>
              <a:t>INSERT </a:t>
            </a:r>
            <a:r>
              <a:rPr lang="en-GB" dirty="0"/>
              <a:t>INTO </a:t>
            </a:r>
            <a:r>
              <a:rPr lang="en-GB" dirty="0" err="1"/>
              <a:t>experience_detail</a:t>
            </a:r>
            <a:r>
              <a:rPr lang="en-GB" dirty="0"/>
              <a:t> </a:t>
            </a:r>
            <a:r>
              <a:rPr lang="en-GB" dirty="0" smtClean="0"/>
              <a:t>VALUES(8</a:t>
            </a:r>
            <a:r>
              <a:rPr lang="en-GB" dirty="0"/>
              <a:t>, 'N', TO_DATE('2021-01-01', 'YYYY-MM-DD'), TO_DATE('2023-05-13', 'YYYY-MM-DD'), 'Mechanical Engineer', 'DEF Manufacturing', 'City C', 'Developed mechanical designs and oversaw manufacturing processes</a:t>
            </a:r>
            <a:r>
              <a:rPr lang="en-GB" dirty="0" smtClean="0"/>
              <a:t>.');</a:t>
            </a:r>
          </a:p>
          <a:p>
            <a:r>
              <a:rPr lang="en-GB" dirty="0" smtClean="0"/>
              <a:t>INSERT </a:t>
            </a:r>
            <a:r>
              <a:rPr lang="en-GB" dirty="0"/>
              <a:t>INTO </a:t>
            </a:r>
            <a:r>
              <a:rPr lang="en-GB" dirty="0" err="1"/>
              <a:t>experience_detail</a:t>
            </a:r>
            <a:r>
              <a:rPr lang="en-GB" dirty="0"/>
              <a:t> </a:t>
            </a:r>
            <a:r>
              <a:rPr lang="en-GB" dirty="0" smtClean="0"/>
              <a:t>VALUES(9</a:t>
            </a:r>
            <a:r>
              <a:rPr lang="en-GB" dirty="0"/>
              <a:t>, 'Y', TO_DATE('2022-02-01', 'YYYY-MM-DD'), TO_DATE('2023-05-13', 'YYYY-MM-DD'), 'Accountant', 'PQR Company', 'City D', 'Managed financial records and performed tax-related tasks.');</a:t>
            </a:r>
          </a:p>
          <a:p>
            <a:r>
              <a:rPr lang="en-GB" dirty="0"/>
              <a:t>  </a:t>
            </a:r>
            <a:endParaRPr lang="en-GB" dirty="0" smtClean="0"/>
          </a:p>
          <a:p>
            <a:r>
              <a:rPr lang="en-GB" dirty="0" smtClean="0"/>
              <a:t>INSERT </a:t>
            </a:r>
            <a:r>
              <a:rPr lang="en-GB" dirty="0"/>
              <a:t>INTO </a:t>
            </a:r>
            <a:r>
              <a:rPr lang="en-GB" dirty="0" err="1"/>
              <a:t>experience_detail</a:t>
            </a:r>
            <a:r>
              <a:rPr lang="en-GB" dirty="0"/>
              <a:t> </a:t>
            </a:r>
            <a:r>
              <a:rPr lang="en-GB" dirty="0" smtClean="0"/>
              <a:t>VALUES(10</a:t>
            </a:r>
            <a:r>
              <a:rPr lang="en-GB" dirty="0"/>
              <a:t>, 'N', TO_DATE('2023-03-01', 'YYYY-MM-DD'), TO_DATE('2023-05-13', 'YYYY-MM-DD'), 'Software Developer', 'MNO Tech', 'City E', 'Implemented software solutions and participated in code reviews.');</a:t>
            </a:r>
          </a:p>
        </p:txBody>
      </p:sp>
    </p:spTree>
    <p:extLst>
      <p:ext uri="{BB962C8B-B14F-4D97-AF65-F5344CB8AC3E}">
        <p14:creationId xmlns:p14="http://schemas.microsoft.com/office/powerpoint/2010/main" val="291938404"/>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6608"/>
            <a:ext cx="7920880" cy="7478970"/>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SKILL_SET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r>
              <a:rPr lang="en-GB" dirty="0" smtClean="0"/>
              <a:t>Lists </a:t>
            </a:r>
            <a:r>
              <a:rPr lang="en-GB" dirty="0" smtClean="0"/>
              <a:t>out all the skills that are required for various jobs and positions.</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skill_set</a:t>
            </a:r>
            <a:r>
              <a:rPr lang="en-GB" dirty="0"/>
              <a:t> (</a:t>
            </a:r>
          </a:p>
          <a:p>
            <a:r>
              <a:rPr lang="en-GB" dirty="0"/>
              <a:t>  ids NUMBER PRIMARY KEY,</a:t>
            </a:r>
          </a:p>
          <a:p>
            <a:r>
              <a:rPr lang="en-GB" dirty="0"/>
              <a:t>  </a:t>
            </a:r>
            <a:r>
              <a:rPr lang="en-GB" dirty="0" err="1"/>
              <a:t>skill_set_name</a:t>
            </a:r>
            <a:r>
              <a:rPr lang="en-GB" dirty="0"/>
              <a:t> VARCHAR2(50)</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r>
              <a:rPr lang="en-GB" dirty="0" smtClean="0"/>
              <a:t>INSERT </a:t>
            </a:r>
            <a:r>
              <a:rPr lang="en-GB" dirty="0"/>
              <a:t>INTO </a:t>
            </a:r>
            <a:r>
              <a:rPr lang="en-GB" dirty="0" err="1"/>
              <a:t>skill_set</a:t>
            </a:r>
            <a:r>
              <a:rPr lang="en-GB" dirty="0"/>
              <a:t> </a:t>
            </a:r>
            <a:r>
              <a:rPr lang="en-GB" dirty="0" smtClean="0"/>
              <a:t>VALUES(1</a:t>
            </a:r>
            <a:r>
              <a:rPr lang="en-GB" dirty="0"/>
              <a:t>, 'Java</a:t>
            </a:r>
            <a:r>
              <a:rPr lang="en-GB" dirty="0" smtClean="0"/>
              <a:t>');</a:t>
            </a:r>
          </a:p>
          <a:p>
            <a:r>
              <a:rPr lang="en-GB" dirty="0" smtClean="0"/>
              <a:t>INSERT </a:t>
            </a:r>
            <a:r>
              <a:rPr lang="en-GB" dirty="0"/>
              <a:t>INTO </a:t>
            </a:r>
            <a:r>
              <a:rPr lang="en-GB" dirty="0" err="1"/>
              <a:t>skill_set</a:t>
            </a:r>
            <a:r>
              <a:rPr lang="en-GB" dirty="0"/>
              <a:t> </a:t>
            </a:r>
            <a:r>
              <a:rPr lang="en-GB" dirty="0" smtClean="0"/>
              <a:t>VALUES(2</a:t>
            </a:r>
            <a:r>
              <a:rPr lang="en-GB" dirty="0"/>
              <a:t>, 'Python');</a:t>
            </a:r>
          </a:p>
          <a:p>
            <a:r>
              <a:rPr lang="en-GB" dirty="0" smtClean="0"/>
              <a:t>INSERT </a:t>
            </a:r>
            <a:r>
              <a:rPr lang="en-GB" dirty="0"/>
              <a:t>INTO </a:t>
            </a:r>
            <a:r>
              <a:rPr lang="en-GB" dirty="0" err="1"/>
              <a:t>skill_set</a:t>
            </a:r>
            <a:r>
              <a:rPr lang="en-GB" dirty="0"/>
              <a:t> </a:t>
            </a:r>
            <a:r>
              <a:rPr lang="en-GB" dirty="0" smtClean="0"/>
              <a:t>VALUES(3</a:t>
            </a:r>
            <a:r>
              <a:rPr lang="en-GB" dirty="0"/>
              <a:t>, 'C++');</a:t>
            </a:r>
          </a:p>
          <a:p>
            <a:r>
              <a:rPr lang="en-GB" dirty="0" smtClean="0"/>
              <a:t>INSERT </a:t>
            </a:r>
            <a:r>
              <a:rPr lang="en-GB" dirty="0"/>
              <a:t>INTO </a:t>
            </a:r>
            <a:r>
              <a:rPr lang="en-GB" dirty="0" err="1"/>
              <a:t>skill_set</a:t>
            </a:r>
            <a:r>
              <a:rPr lang="en-GB" dirty="0"/>
              <a:t> </a:t>
            </a:r>
            <a:r>
              <a:rPr lang="en-GB" dirty="0" smtClean="0"/>
              <a:t>VALUES(4</a:t>
            </a:r>
            <a:r>
              <a:rPr lang="en-GB" dirty="0"/>
              <a:t>, 'JavaScript');</a:t>
            </a:r>
          </a:p>
          <a:p>
            <a:r>
              <a:rPr lang="en-GB" dirty="0" smtClean="0"/>
              <a:t>INSERT </a:t>
            </a:r>
            <a:r>
              <a:rPr lang="en-GB" dirty="0"/>
              <a:t>INTO </a:t>
            </a:r>
            <a:r>
              <a:rPr lang="en-GB" dirty="0" err="1"/>
              <a:t>skill_set</a:t>
            </a:r>
            <a:r>
              <a:rPr lang="en-GB" dirty="0"/>
              <a:t> </a:t>
            </a:r>
            <a:r>
              <a:rPr lang="en-GB" dirty="0" smtClean="0"/>
              <a:t>VALUES(5</a:t>
            </a:r>
            <a:r>
              <a:rPr lang="en-GB" dirty="0"/>
              <a:t>, 'HTML');</a:t>
            </a:r>
          </a:p>
          <a:p>
            <a:r>
              <a:rPr lang="en-GB" dirty="0" smtClean="0"/>
              <a:t>INSERT </a:t>
            </a:r>
            <a:r>
              <a:rPr lang="en-GB" dirty="0"/>
              <a:t>INTO </a:t>
            </a:r>
            <a:r>
              <a:rPr lang="en-GB" dirty="0" err="1"/>
              <a:t>skill_set</a:t>
            </a:r>
            <a:r>
              <a:rPr lang="en-GB" dirty="0"/>
              <a:t> </a:t>
            </a:r>
            <a:r>
              <a:rPr lang="en-GB" dirty="0" smtClean="0"/>
              <a:t>VALUES(6</a:t>
            </a:r>
            <a:r>
              <a:rPr lang="en-GB" dirty="0"/>
              <a:t>, 'CSS');</a:t>
            </a:r>
          </a:p>
          <a:p>
            <a:r>
              <a:rPr lang="en-GB" dirty="0" smtClean="0"/>
              <a:t>INSERT </a:t>
            </a:r>
            <a:r>
              <a:rPr lang="en-GB" dirty="0"/>
              <a:t>INTO </a:t>
            </a:r>
            <a:r>
              <a:rPr lang="en-GB" dirty="0" err="1"/>
              <a:t>skill_set</a:t>
            </a:r>
            <a:r>
              <a:rPr lang="en-GB" dirty="0"/>
              <a:t> </a:t>
            </a:r>
            <a:r>
              <a:rPr lang="en-GB" dirty="0" smtClean="0"/>
              <a:t>VALUES(7</a:t>
            </a:r>
            <a:r>
              <a:rPr lang="en-GB" dirty="0"/>
              <a:t>, 'Database Management');</a:t>
            </a:r>
          </a:p>
          <a:p>
            <a:r>
              <a:rPr lang="en-GB" dirty="0" smtClean="0"/>
              <a:t>INSERT </a:t>
            </a:r>
            <a:r>
              <a:rPr lang="en-GB" dirty="0"/>
              <a:t>INTO </a:t>
            </a:r>
            <a:r>
              <a:rPr lang="en-GB" dirty="0" err="1"/>
              <a:t>skill_set</a:t>
            </a:r>
            <a:r>
              <a:rPr lang="en-GB" dirty="0"/>
              <a:t> </a:t>
            </a:r>
            <a:r>
              <a:rPr lang="en-GB" dirty="0" smtClean="0"/>
              <a:t>VALUES(8</a:t>
            </a:r>
            <a:r>
              <a:rPr lang="en-GB" dirty="0"/>
              <a:t>, 'Project Management');</a:t>
            </a:r>
          </a:p>
          <a:p>
            <a:r>
              <a:rPr lang="en-GB" dirty="0" smtClean="0"/>
              <a:t>INSERT </a:t>
            </a:r>
            <a:r>
              <a:rPr lang="en-GB" dirty="0"/>
              <a:t>INTO </a:t>
            </a:r>
            <a:r>
              <a:rPr lang="en-GB" dirty="0" err="1"/>
              <a:t>skill_set</a:t>
            </a:r>
            <a:r>
              <a:rPr lang="en-GB" dirty="0"/>
              <a:t> </a:t>
            </a:r>
            <a:r>
              <a:rPr lang="en-GB" dirty="0" smtClean="0"/>
              <a:t>VALUES(9</a:t>
            </a:r>
            <a:r>
              <a:rPr lang="en-GB" dirty="0"/>
              <a:t>, 'Data Analysis');</a:t>
            </a:r>
          </a:p>
          <a:p>
            <a:r>
              <a:rPr lang="en-GB" dirty="0" smtClean="0"/>
              <a:t>INSERT </a:t>
            </a:r>
            <a:r>
              <a:rPr lang="en-GB" dirty="0"/>
              <a:t>INTO </a:t>
            </a:r>
            <a:r>
              <a:rPr lang="en-GB" dirty="0" err="1"/>
              <a:t>skill_set</a:t>
            </a:r>
            <a:r>
              <a:rPr lang="en-GB" dirty="0"/>
              <a:t> </a:t>
            </a:r>
            <a:r>
              <a:rPr lang="en-GB" dirty="0" smtClean="0"/>
              <a:t>VALUES(10</a:t>
            </a:r>
            <a:r>
              <a:rPr lang="en-GB" dirty="0"/>
              <a:t>, 'Communication Skills');</a:t>
            </a:r>
          </a:p>
          <a:p>
            <a:endParaRPr lang="en-GB" dirty="0"/>
          </a:p>
          <a:p>
            <a:r>
              <a:rPr lang="en-GB" dirty="0"/>
              <a:t/>
            </a:r>
            <a:br>
              <a:rPr lang="en-GB" dirty="0"/>
            </a:br>
            <a:endParaRPr lang="en-GB" dirty="0"/>
          </a:p>
        </p:txBody>
      </p:sp>
    </p:spTree>
    <p:extLst>
      <p:ext uri="{BB962C8B-B14F-4D97-AF65-F5344CB8AC3E}">
        <p14:creationId xmlns:p14="http://schemas.microsoft.com/office/powerpoint/2010/main" val="2840994634"/>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99592" y="2132856"/>
            <a:ext cx="8077200" cy="5823664"/>
          </a:xfrm>
        </p:spPr>
        <p:txBody>
          <a:bodyPr>
            <a:normAutofit fontScale="90000"/>
          </a:bodyPr>
          <a:lstStyle/>
          <a:p>
            <a:r>
              <a:rPr lang="en-US" sz="3200" b="1" i="1" u="sng" dirty="0" smtClean="0"/>
              <a:t/>
            </a:r>
            <a:br>
              <a:rPr lang="en-US" sz="3200" b="1" i="1" u="sng" dirty="0" smtClean="0"/>
            </a:br>
            <a:r>
              <a:rPr lang="en-US" sz="3200" b="1" i="1" u="sng" dirty="0"/>
              <a:t/>
            </a:r>
            <a:br>
              <a:rPr lang="en-US" sz="3200" b="1" i="1" u="sng" dirty="0"/>
            </a:br>
            <a:r>
              <a:rPr lang="en-US" sz="3200" b="1" i="1" u="sng" dirty="0" smtClean="0"/>
              <a:t/>
            </a:r>
            <a:br>
              <a:rPr lang="en-US" sz="3200" b="1" i="1" u="sng" dirty="0" smtClean="0"/>
            </a:br>
            <a:r>
              <a:rPr lang="en-US" sz="3200" b="1" i="1" u="sng" dirty="0" smtClean="0"/>
              <a:t>ABOUT </a:t>
            </a:r>
            <a:r>
              <a:rPr lang="en-US" sz="3200" b="1" i="1" u="sng" dirty="0" smtClean="0"/>
              <a:t>THE </a:t>
            </a:r>
            <a:r>
              <a:rPr lang="en-US" sz="3200" b="1" i="1" u="sng" dirty="0" smtClean="0"/>
              <a:t>PROJECT:</a:t>
            </a:r>
            <a:br>
              <a:rPr lang="en-US" sz="3200" b="1" i="1" u="sng" dirty="0" smtClean="0"/>
            </a:br>
            <a:r>
              <a:rPr lang="en-GB" sz="2700" i="1" dirty="0" smtClean="0"/>
              <a:t>The </a:t>
            </a:r>
            <a:r>
              <a:rPr lang="en-GB" sz="2700" i="1" dirty="0"/>
              <a:t>online job portal project is designed to facilitate the process of job search and recruitment. It utilizes a database schema consisting of several tables, including user accounts, user types, seeker profiles, employer profiles, companies, business streams, and seeker skills. The system allows users to create accounts as either seekers or employers, providing personal information and relevant details. Seekers can showcase their skills and desired salary, while employers can create company profiles and specify the business stream they operate in. The platform enables seekers to search for job opportunities based on their skills, view company profiles, and apply for positions. Employers can post job listings, review seeker profiles, and contact potential candidates. The database schema ensures efficient storage and retrieval of user information, job details, and skill sets, facilitating seamless interaction between job seekers and employers in the dynamic online job market.</a:t>
            </a:r>
            <a:r>
              <a:rPr lang="en-US" sz="2700" b="1" i="1" u="sng" dirty="0" smtClean="0"/>
              <a:t/>
            </a:r>
            <a:br>
              <a:rPr lang="en-US" sz="2700" b="1" i="1" u="sng" dirty="0" smtClean="0"/>
            </a:br>
            <a:r>
              <a:rPr lang="en-US" sz="2000" b="1" i="1" u="sng" dirty="0"/>
              <a:t/>
            </a:r>
            <a:br>
              <a:rPr lang="en-US" sz="2000" b="1" i="1" u="sng" dirty="0"/>
            </a:br>
            <a:r>
              <a:rPr lang="en-US" dirty="0"/>
              <a:t/>
            </a:r>
            <a:br>
              <a:rPr lang="en-US" dirty="0"/>
            </a:br>
            <a:r>
              <a:rPr lang="en-US" dirty="0" smtClean="0"/>
              <a:t/>
            </a:r>
            <a:br>
              <a:rPr lang="en-US" dirty="0" smtClean="0"/>
            </a:br>
            <a:r>
              <a:rPr lang="en-US" dirty="0"/>
              <a:t/>
            </a:r>
            <a:br>
              <a:rPr lang="en-US" dirty="0"/>
            </a:br>
            <a:r>
              <a:rPr lang="en-US" dirty="0"/>
              <a:t/>
            </a:r>
            <a:br>
              <a:rPr lang="en-US" dirty="0"/>
            </a:br>
            <a:r>
              <a:rPr lang="en-US" dirty="0" smtClean="0"/>
              <a:t/>
            </a:r>
            <a:br>
              <a:rPr lang="en-US" dirty="0" smtClean="0"/>
            </a:br>
            <a:r>
              <a:rPr lang="en-US" dirty="0"/>
              <a:t/>
            </a:r>
            <a:br>
              <a:rPr lang="en-US" dirty="0"/>
            </a:br>
            <a:endParaRPr lang="en-US" dirty="0"/>
          </a:p>
        </p:txBody>
      </p:sp>
      <p:sp>
        <p:nvSpPr>
          <p:cNvPr id="5" name="Content Placeholder 4"/>
          <p:cNvSpPr>
            <a:spLocks noGrp="1"/>
          </p:cNvSpPr>
          <p:nvPr>
            <p:ph idx="1"/>
            <p:custDataLst>
              <p:tags r:id="rId3"/>
            </p:custDataLst>
          </p:nvPr>
        </p:nvSpPr>
        <p:spPr>
          <a:xfrm>
            <a:off x="971600" y="3068960"/>
            <a:ext cx="8077200" cy="4297363"/>
          </a:xfrm>
        </p:spPr>
        <p:txBody>
          <a:bodyPr>
            <a:normAutofit/>
          </a:bodyPr>
          <a:lstStyle/>
          <a:p>
            <a:pPr marL="0" indent="0">
              <a:buNone/>
            </a:pPr>
            <a:endParaRPr lang="en-US" dirty="0" smtClean="0"/>
          </a:p>
          <a:p>
            <a:pPr marL="0" indent="0">
              <a:buNone/>
            </a:pPr>
            <a:r>
              <a:rPr lang="en-US" dirty="0" smtClean="0"/>
              <a:t> </a:t>
            </a:r>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352928" cy="7140416"/>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SEEKER_SKILL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Stores the skills of each job seeker along with skill level of each skill possessed.</a:t>
            </a:r>
          </a:p>
          <a:p>
            <a:endParaRPr lang="en-GB" dirty="0"/>
          </a:p>
          <a:p>
            <a:r>
              <a:rPr lang="en-GB" sz="2000" b="1" i="1" dirty="0">
                <a:effectLst>
                  <a:outerShdw blurRad="38100" dist="38100" dir="2700000" algn="tl">
                    <a:srgbClr val="000000">
                      <a:alpha val="43137"/>
                    </a:srgbClr>
                  </a:outerShdw>
                </a:effectLst>
              </a:rPr>
              <a:t>CREATION :</a:t>
            </a:r>
          </a:p>
          <a:p>
            <a:endParaRPr lang="en-GB" dirty="0" smtClean="0"/>
          </a:p>
          <a:p>
            <a:r>
              <a:rPr lang="en-GB" dirty="0" smtClean="0"/>
              <a:t>CREATE </a:t>
            </a:r>
            <a:r>
              <a:rPr lang="en-GB" dirty="0"/>
              <a:t>TABLE </a:t>
            </a:r>
            <a:r>
              <a:rPr lang="en-GB" dirty="0" err="1"/>
              <a:t>seeker_skill</a:t>
            </a:r>
            <a:r>
              <a:rPr lang="en-GB" dirty="0"/>
              <a:t> (</a:t>
            </a:r>
          </a:p>
          <a:p>
            <a:r>
              <a:rPr lang="en-GB" dirty="0"/>
              <a:t>  </a:t>
            </a:r>
            <a:r>
              <a:rPr lang="en-GB" dirty="0" err="1"/>
              <a:t>user_account_id</a:t>
            </a:r>
            <a:r>
              <a:rPr lang="en-GB" dirty="0"/>
              <a:t> NUMBER,</a:t>
            </a:r>
          </a:p>
          <a:p>
            <a:r>
              <a:rPr lang="en-GB" dirty="0"/>
              <a:t>  </a:t>
            </a:r>
            <a:r>
              <a:rPr lang="en-GB" dirty="0" err="1"/>
              <a:t>skill_set_id</a:t>
            </a:r>
            <a:r>
              <a:rPr lang="en-GB" dirty="0"/>
              <a:t> NUMBER,</a:t>
            </a:r>
          </a:p>
          <a:p>
            <a:r>
              <a:rPr lang="en-GB" dirty="0"/>
              <a:t>  </a:t>
            </a:r>
            <a:r>
              <a:rPr lang="en-GB" dirty="0" err="1"/>
              <a:t>skill_level</a:t>
            </a:r>
            <a:r>
              <a:rPr lang="en-GB" dirty="0"/>
              <a:t> NUMBER,</a:t>
            </a:r>
          </a:p>
          <a:p>
            <a:r>
              <a:rPr lang="en-GB" dirty="0"/>
              <a:t>  PRIMARY KEY (</a:t>
            </a:r>
            <a:r>
              <a:rPr lang="en-GB" dirty="0" err="1"/>
              <a:t>user_account_id</a:t>
            </a:r>
            <a:r>
              <a:rPr lang="en-GB" dirty="0"/>
              <a:t>, </a:t>
            </a:r>
            <a:r>
              <a:rPr lang="en-GB" dirty="0" err="1"/>
              <a:t>skill_set_id</a:t>
            </a:r>
            <a:r>
              <a:rPr lang="en-GB" dirty="0"/>
              <a:t>),</a:t>
            </a:r>
          </a:p>
          <a:p>
            <a:r>
              <a:rPr lang="en-GB" dirty="0"/>
              <a:t>  FOREIGN KEY (</a:t>
            </a:r>
            <a:r>
              <a:rPr lang="en-GB" dirty="0" err="1"/>
              <a:t>user_account_id</a:t>
            </a:r>
            <a:r>
              <a:rPr lang="en-GB" dirty="0"/>
              <a:t>) REFERENCES </a:t>
            </a:r>
            <a:r>
              <a:rPr lang="en-GB" dirty="0" err="1"/>
              <a:t>user_account</a:t>
            </a:r>
            <a:r>
              <a:rPr lang="en-GB" dirty="0"/>
              <a:t>(ids),</a:t>
            </a:r>
          </a:p>
          <a:p>
            <a:r>
              <a:rPr lang="en-GB" dirty="0"/>
              <a:t>  FOREIGN KEY (</a:t>
            </a:r>
            <a:r>
              <a:rPr lang="en-GB" dirty="0" err="1"/>
              <a:t>skill_set_id</a:t>
            </a:r>
            <a:r>
              <a:rPr lang="en-GB" dirty="0"/>
              <a:t>) REFERENCES </a:t>
            </a:r>
            <a:r>
              <a:rPr lang="en-GB" dirty="0" err="1"/>
              <a:t>skill_set</a:t>
            </a:r>
            <a:r>
              <a:rPr lang="en-GB" dirty="0"/>
              <a:t>(ids)</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a:p>
            <a:r>
              <a:rPr lang="en-GB" dirty="0"/>
              <a:t>INSERT INTO </a:t>
            </a:r>
            <a:r>
              <a:rPr lang="en-GB" dirty="0" err="1"/>
              <a:t>seeker_skill</a:t>
            </a:r>
            <a:r>
              <a:rPr lang="en-GB" dirty="0"/>
              <a:t> </a:t>
            </a:r>
            <a:r>
              <a:rPr lang="en-GB" dirty="0" smtClean="0"/>
              <a:t>VALUES(1</a:t>
            </a:r>
            <a:r>
              <a:rPr lang="en-GB" dirty="0"/>
              <a:t>, 1, 8);</a:t>
            </a:r>
          </a:p>
          <a:p>
            <a:r>
              <a:rPr lang="en-GB" dirty="0" smtClean="0"/>
              <a:t>INSERT </a:t>
            </a:r>
            <a:r>
              <a:rPr lang="en-GB" dirty="0"/>
              <a:t>INTO </a:t>
            </a:r>
            <a:r>
              <a:rPr lang="en-GB" dirty="0" err="1"/>
              <a:t>seeker_skill</a:t>
            </a:r>
            <a:r>
              <a:rPr lang="en-GB" dirty="0"/>
              <a:t> </a:t>
            </a:r>
            <a:r>
              <a:rPr lang="en-GB" dirty="0" smtClean="0"/>
              <a:t>VALUES(1</a:t>
            </a:r>
            <a:r>
              <a:rPr lang="en-GB" dirty="0"/>
              <a:t>, 2, 7);</a:t>
            </a:r>
          </a:p>
          <a:p>
            <a:r>
              <a:rPr lang="en-GB" dirty="0" smtClean="0"/>
              <a:t>INSERT </a:t>
            </a:r>
            <a:r>
              <a:rPr lang="en-GB" dirty="0"/>
              <a:t>INTO </a:t>
            </a:r>
            <a:r>
              <a:rPr lang="en-GB" dirty="0" err="1"/>
              <a:t>seeker_skill</a:t>
            </a:r>
            <a:r>
              <a:rPr lang="en-GB" dirty="0"/>
              <a:t> </a:t>
            </a:r>
            <a:r>
              <a:rPr lang="en-GB" dirty="0" smtClean="0"/>
              <a:t>VALUES(2</a:t>
            </a:r>
            <a:r>
              <a:rPr lang="en-GB" dirty="0"/>
              <a:t>, 3, 6);</a:t>
            </a:r>
          </a:p>
          <a:p>
            <a:r>
              <a:rPr lang="en-GB" dirty="0" smtClean="0"/>
              <a:t>INSERT </a:t>
            </a:r>
            <a:r>
              <a:rPr lang="en-GB" dirty="0"/>
              <a:t>INTO </a:t>
            </a:r>
            <a:r>
              <a:rPr lang="en-GB" dirty="0" err="1"/>
              <a:t>seeker_skill</a:t>
            </a:r>
            <a:r>
              <a:rPr lang="en-GB" dirty="0"/>
              <a:t> </a:t>
            </a:r>
            <a:r>
              <a:rPr lang="en-GB" dirty="0" smtClean="0"/>
              <a:t>VALUES(2</a:t>
            </a:r>
            <a:r>
              <a:rPr lang="en-GB" dirty="0"/>
              <a:t>, 4, 9);</a:t>
            </a:r>
          </a:p>
          <a:p>
            <a:r>
              <a:rPr lang="en-GB" dirty="0" smtClean="0"/>
              <a:t>INSERT </a:t>
            </a:r>
            <a:r>
              <a:rPr lang="en-GB" dirty="0"/>
              <a:t>INTO </a:t>
            </a:r>
            <a:r>
              <a:rPr lang="en-GB" dirty="0" err="1"/>
              <a:t>seeker_skill</a:t>
            </a:r>
            <a:r>
              <a:rPr lang="en-GB" dirty="0"/>
              <a:t> </a:t>
            </a:r>
            <a:r>
              <a:rPr lang="en-GB" dirty="0" smtClean="0"/>
              <a:t>VALUES(3</a:t>
            </a:r>
            <a:r>
              <a:rPr lang="en-GB" dirty="0"/>
              <a:t>, 5, 7);</a:t>
            </a:r>
          </a:p>
          <a:p>
            <a:r>
              <a:rPr lang="en-GB" dirty="0"/>
              <a:t> </a:t>
            </a:r>
          </a:p>
        </p:txBody>
      </p:sp>
    </p:spTree>
    <p:extLst>
      <p:ext uri="{BB962C8B-B14F-4D97-AF65-F5344CB8AC3E}">
        <p14:creationId xmlns:p14="http://schemas.microsoft.com/office/powerpoint/2010/main" val="2796919217"/>
      </p:ext>
    </p:extLst>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6246440" cy="1477328"/>
          </a:xfrm>
          <a:prstGeom prst="rect">
            <a:avLst/>
          </a:prstGeom>
        </p:spPr>
        <p:txBody>
          <a:bodyPr wrap="square">
            <a:spAutoFit/>
          </a:bodyPr>
          <a:lstStyle/>
          <a:p>
            <a:r>
              <a:rPr lang="en-GB" dirty="0"/>
              <a:t>INSERT INTO </a:t>
            </a:r>
            <a:r>
              <a:rPr lang="en-GB" dirty="0" err="1"/>
              <a:t>seeker_skill</a:t>
            </a:r>
            <a:r>
              <a:rPr lang="en-GB" dirty="0"/>
              <a:t> </a:t>
            </a:r>
            <a:r>
              <a:rPr lang="en-GB" dirty="0" smtClean="0"/>
              <a:t>VALUES(3</a:t>
            </a:r>
            <a:r>
              <a:rPr lang="en-GB" dirty="0"/>
              <a:t>, 6, 8</a:t>
            </a:r>
            <a:r>
              <a:rPr lang="en-GB" dirty="0" smtClean="0"/>
              <a:t>);</a:t>
            </a:r>
          </a:p>
          <a:p>
            <a:r>
              <a:rPr lang="en-GB" dirty="0" smtClean="0"/>
              <a:t>INSERT </a:t>
            </a:r>
            <a:r>
              <a:rPr lang="en-GB" dirty="0"/>
              <a:t>INTO </a:t>
            </a:r>
            <a:r>
              <a:rPr lang="en-GB" dirty="0" err="1"/>
              <a:t>seeker_skill</a:t>
            </a:r>
            <a:r>
              <a:rPr lang="en-GB" dirty="0"/>
              <a:t> </a:t>
            </a:r>
            <a:r>
              <a:rPr lang="en-GB" dirty="0" smtClean="0"/>
              <a:t>VALUES(4</a:t>
            </a:r>
            <a:r>
              <a:rPr lang="en-GB" dirty="0"/>
              <a:t>, 7, 9);</a:t>
            </a:r>
          </a:p>
          <a:p>
            <a:r>
              <a:rPr lang="en-GB" dirty="0" smtClean="0"/>
              <a:t>INSERT </a:t>
            </a:r>
            <a:r>
              <a:rPr lang="en-GB" dirty="0"/>
              <a:t>INTO </a:t>
            </a:r>
            <a:r>
              <a:rPr lang="en-GB" dirty="0" err="1"/>
              <a:t>seeker_skill</a:t>
            </a:r>
            <a:r>
              <a:rPr lang="en-GB" dirty="0"/>
              <a:t> </a:t>
            </a:r>
            <a:r>
              <a:rPr lang="en-GB" dirty="0" smtClean="0"/>
              <a:t>VALUES(4</a:t>
            </a:r>
            <a:r>
              <a:rPr lang="en-GB" dirty="0"/>
              <a:t>, 8, 6);</a:t>
            </a:r>
          </a:p>
          <a:p>
            <a:r>
              <a:rPr lang="en-GB" dirty="0" smtClean="0"/>
              <a:t>INSERT </a:t>
            </a:r>
            <a:r>
              <a:rPr lang="en-GB" dirty="0"/>
              <a:t>INTO </a:t>
            </a:r>
            <a:r>
              <a:rPr lang="en-GB" dirty="0" err="1"/>
              <a:t>seeker_skill</a:t>
            </a:r>
            <a:r>
              <a:rPr lang="en-GB" dirty="0"/>
              <a:t> </a:t>
            </a:r>
            <a:r>
              <a:rPr lang="en-GB" dirty="0" smtClean="0"/>
              <a:t>VALUES(5</a:t>
            </a:r>
            <a:r>
              <a:rPr lang="en-GB" dirty="0"/>
              <a:t>, 9, 7);</a:t>
            </a:r>
          </a:p>
          <a:p>
            <a:r>
              <a:rPr lang="en-GB" dirty="0" smtClean="0"/>
              <a:t>INSERT </a:t>
            </a:r>
            <a:r>
              <a:rPr lang="en-GB" dirty="0"/>
              <a:t>INTO </a:t>
            </a:r>
            <a:r>
              <a:rPr lang="en-GB" dirty="0" err="1"/>
              <a:t>seeker_skill</a:t>
            </a:r>
            <a:r>
              <a:rPr lang="en-GB" dirty="0"/>
              <a:t> </a:t>
            </a:r>
            <a:r>
              <a:rPr lang="en-GB" dirty="0" smtClean="0"/>
              <a:t>VALUES(5</a:t>
            </a:r>
            <a:r>
              <a:rPr lang="en-GB" dirty="0"/>
              <a:t>, 10, 9);</a:t>
            </a:r>
          </a:p>
        </p:txBody>
      </p:sp>
    </p:spTree>
    <p:extLst>
      <p:ext uri="{BB962C8B-B14F-4D97-AF65-F5344CB8AC3E}">
        <p14:creationId xmlns:p14="http://schemas.microsoft.com/office/powerpoint/2010/main" val="1898309740"/>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6632"/>
            <a:ext cx="8352928" cy="7294305"/>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BUSINESS_STREAM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r>
              <a:rPr lang="en-GB" dirty="0" smtClean="0"/>
              <a:t>To </a:t>
            </a:r>
            <a:r>
              <a:rPr lang="en-GB" dirty="0" smtClean="0"/>
              <a:t>store various number the streams( the field which a particular job belongs to) that currently exist in the market.</a:t>
            </a:r>
          </a:p>
          <a:p>
            <a:endParaRPr lang="en-GB" dirty="0" smtClean="0"/>
          </a:p>
          <a:p>
            <a:r>
              <a:rPr lang="en-GB" sz="2000" b="1" i="1" dirty="0">
                <a:effectLst>
                  <a:outerShdw blurRad="38100" dist="38100" dir="2700000" algn="tl">
                    <a:srgbClr val="000000">
                      <a:alpha val="43137"/>
                    </a:srgbClr>
                  </a:outerShdw>
                </a:effectLst>
              </a:rPr>
              <a:t>CREATION :</a:t>
            </a:r>
          </a:p>
          <a:p>
            <a:endParaRPr lang="en-GB" dirty="0" smtClean="0"/>
          </a:p>
          <a:p>
            <a:r>
              <a:rPr lang="en-GB" dirty="0" smtClean="0"/>
              <a:t>CREATE </a:t>
            </a:r>
            <a:r>
              <a:rPr lang="en-GB" dirty="0"/>
              <a:t>TABLE </a:t>
            </a:r>
            <a:r>
              <a:rPr lang="en-GB" dirty="0" err="1"/>
              <a:t>business_stream</a:t>
            </a:r>
            <a:r>
              <a:rPr lang="en-GB" dirty="0"/>
              <a:t> (</a:t>
            </a:r>
          </a:p>
          <a:p>
            <a:r>
              <a:rPr lang="en-GB" dirty="0"/>
              <a:t>  ids NUMBER PRIMARY KEY,</a:t>
            </a:r>
          </a:p>
          <a:p>
            <a:r>
              <a:rPr lang="en-GB" dirty="0"/>
              <a:t>  </a:t>
            </a:r>
            <a:r>
              <a:rPr lang="en-GB" dirty="0" err="1"/>
              <a:t>business_stream_name</a:t>
            </a:r>
            <a:r>
              <a:rPr lang="en-GB" dirty="0"/>
              <a:t> VARCHAR2(100)</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r>
              <a:rPr lang="en-GB" dirty="0" smtClean="0"/>
              <a:t>INSERT </a:t>
            </a:r>
            <a:r>
              <a:rPr lang="en-GB" dirty="0"/>
              <a:t>INTO </a:t>
            </a:r>
            <a:r>
              <a:rPr lang="en-GB" dirty="0" err="1" smtClean="0"/>
              <a:t>business_stream</a:t>
            </a:r>
            <a:r>
              <a:rPr lang="en-GB" dirty="0" smtClean="0"/>
              <a:t> VALUES(1</a:t>
            </a:r>
            <a:r>
              <a:rPr lang="en-GB" dirty="0"/>
              <a:t>, 'Technology');</a:t>
            </a:r>
          </a:p>
          <a:p>
            <a:r>
              <a:rPr lang="en-GB" dirty="0" smtClean="0"/>
              <a:t>INSERT </a:t>
            </a:r>
            <a:r>
              <a:rPr lang="en-GB" dirty="0"/>
              <a:t>INTO </a:t>
            </a:r>
            <a:r>
              <a:rPr lang="en-GB" dirty="0" err="1" smtClean="0"/>
              <a:t>business_stream</a:t>
            </a:r>
            <a:r>
              <a:rPr lang="en-GB" dirty="0"/>
              <a:t> </a:t>
            </a:r>
            <a:r>
              <a:rPr lang="en-GB" dirty="0" smtClean="0"/>
              <a:t>VALUES(2</a:t>
            </a:r>
            <a:r>
              <a:rPr lang="en-GB" dirty="0"/>
              <a:t>, 'Finance');</a:t>
            </a:r>
          </a:p>
          <a:p>
            <a:r>
              <a:rPr lang="en-GB" dirty="0" smtClean="0"/>
              <a:t>INSERT </a:t>
            </a:r>
            <a:r>
              <a:rPr lang="en-GB" dirty="0"/>
              <a:t>INTO </a:t>
            </a:r>
            <a:r>
              <a:rPr lang="en-GB" dirty="0" err="1" smtClean="0"/>
              <a:t>business_stream</a:t>
            </a:r>
            <a:r>
              <a:rPr lang="en-GB" dirty="0"/>
              <a:t> </a:t>
            </a:r>
            <a:r>
              <a:rPr lang="en-GB" dirty="0" smtClean="0"/>
              <a:t>VALUES(3</a:t>
            </a:r>
            <a:r>
              <a:rPr lang="en-GB" dirty="0"/>
              <a:t>, 'Healthcare');</a:t>
            </a:r>
          </a:p>
          <a:p>
            <a:r>
              <a:rPr lang="en-GB" dirty="0" smtClean="0"/>
              <a:t>INSERT </a:t>
            </a:r>
            <a:r>
              <a:rPr lang="en-GB" dirty="0"/>
              <a:t>INTO </a:t>
            </a:r>
            <a:r>
              <a:rPr lang="en-GB" dirty="0" err="1" smtClean="0"/>
              <a:t>business_stream</a:t>
            </a:r>
            <a:r>
              <a:rPr lang="en-GB" dirty="0"/>
              <a:t> </a:t>
            </a:r>
            <a:r>
              <a:rPr lang="en-GB" dirty="0" smtClean="0"/>
              <a:t>VALUES(4</a:t>
            </a:r>
            <a:r>
              <a:rPr lang="en-GB" dirty="0"/>
              <a:t>, 'Marketing');</a:t>
            </a:r>
          </a:p>
          <a:p>
            <a:r>
              <a:rPr lang="en-GB" dirty="0" smtClean="0"/>
              <a:t>INSERT </a:t>
            </a:r>
            <a:r>
              <a:rPr lang="en-GB" dirty="0"/>
              <a:t>INTO </a:t>
            </a:r>
            <a:r>
              <a:rPr lang="en-GB" dirty="0" err="1" smtClean="0"/>
              <a:t>business_stream</a:t>
            </a:r>
            <a:r>
              <a:rPr lang="en-GB" dirty="0"/>
              <a:t> </a:t>
            </a:r>
            <a:r>
              <a:rPr lang="en-GB" dirty="0" smtClean="0"/>
              <a:t>VALUES(5</a:t>
            </a:r>
            <a:r>
              <a:rPr lang="en-GB" dirty="0"/>
              <a:t>, 'Education');</a:t>
            </a:r>
          </a:p>
          <a:p>
            <a:r>
              <a:rPr lang="en-GB" dirty="0" smtClean="0"/>
              <a:t>INSERT </a:t>
            </a:r>
            <a:r>
              <a:rPr lang="en-GB" dirty="0"/>
              <a:t>INTO </a:t>
            </a:r>
            <a:r>
              <a:rPr lang="en-GB" dirty="0" err="1" smtClean="0"/>
              <a:t>business_stream</a:t>
            </a:r>
            <a:r>
              <a:rPr lang="en-GB" dirty="0"/>
              <a:t> </a:t>
            </a:r>
            <a:r>
              <a:rPr lang="en-GB" dirty="0" smtClean="0"/>
              <a:t>VALUES(6</a:t>
            </a:r>
            <a:r>
              <a:rPr lang="en-GB" dirty="0"/>
              <a:t>, 'Hospitality');</a:t>
            </a:r>
          </a:p>
          <a:p>
            <a:r>
              <a:rPr lang="en-GB" dirty="0" smtClean="0"/>
              <a:t>INSERT </a:t>
            </a:r>
            <a:r>
              <a:rPr lang="en-GB" dirty="0"/>
              <a:t>INTO </a:t>
            </a:r>
            <a:r>
              <a:rPr lang="en-GB" dirty="0" err="1" smtClean="0"/>
              <a:t>business_stream</a:t>
            </a:r>
            <a:r>
              <a:rPr lang="en-GB" dirty="0"/>
              <a:t> </a:t>
            </a:r>
            <a:r>
              <a:rPr lang="en-GB" dirty="0" smtClean="0"/>
              <a:t>VALUES(7</a:t>
            </a:r>
            <a:r>
              <a:rPr lang="en-GB" dirty="0"/>
              <a:t>, 'Retail');</a:t>
            </a:r>
          </a:p>
          <a:p>
            <a:r>
              <a:rPr lang="en-GB" dirty="0" smtClean="0"/>
              <a:t>INSERT </a:t>
            </a:r>
            <a:r>
              <a:rPr lang="en-GB" dirty="0"/>
              <a:t>INTO </a:t>
            </a:r>
            <a:r>
              <a:rPr lang="en-GB" dirty="0" err="1" smtClean="0"/>
              <a:t>business_stream</a:t>
            </a:r>
            <a:r>
              <a:rPr lang="en-GB" dirty="0" smtClean="0"/>
              <a:t> VALUES(8</a:t>
            </a:r>
            <a:r>
              <a:rPr lang="en-GB" dirty="0"/>
              <a:t>, 'Manufacturing');</a:t>
            </a:r>
          </a:p>
          <a:p>
            <a:r>
              <a:rPr lang="en-GB" dirty="0" smtClean="0"/>
              <a:t>INSERT </a:t>
            </a:r>
            <a:r>
              <a:rPr lang="en-GB" dirty="0"/>
              <a:t>INTO </a:t>
            </a:r>
            <a:r>
              <a:rPr lang="en-GB" dirty="0" err="1" smtClean="0"/>
              <a:t>business_stream</a:t>
            </a:r>
            <a:r>
              <a:rPr lang="en-GB" dirty="0"/>
              <a:t> </a:t>
            </a:r>
            <a:r>
              <a:rPr lang="en-GB" dirty="0" smtClean="0"/>
              <a:t>VALUES(9</a:t>
            </a:r>
            <a:r>
              <a:rPr lang="en-GB" dirty="0"/>
              <a:t>, 'Consulting');</a:t>
            </a:r>
          </a:p>
          <a:p>
            <a:r>
              <a:rPr lang="en-GB" dirty="0" smtClean="0"/>
              <a:t>INSERT </a:t>
            </a:r>
            <a:r>
              <a:rPr lang="en-GB" dirty="0"/>
              <a:t>INTO </a:t>
            </a:r>
            <a:r>
              <a:rPr lang="en-GB" dirty="0" err="1" smtClean="0"/>
              <a:t>business_stream</a:t>
            </a:r>
            <a:r>
              <a:rPr lang="en-GB" dirty="0"/>
              <a:t> </a:t>
            </a:r>
            <a:r>
              <a:rPr lang="en-GB" dirty="0" smtClean="0"/>
              <a:t>VALUES(10</a:t>
            </a:r>
            <a:r>
              <a:rPr lang="en-GB" dirty="0"/>
              <a:t>, 'Transportation');</a:t>
            </a:r>
          </a:p>
          <a:p>
            <a:endParaRPr lang="en-GB" dirty="0"/>
          </a:p>
        </p:txBody>
      </p:sp>
    </p:spTree>
    <p:extLst>
      <p:ext uri="{BB962C8B-B14F-4D97-AF65-F5344CB8AC3E}">
        <p14:creationId xmlns:p14="http://schemas.microsoft.com/office/powerpoint/2010/main" val="4162153760"/>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1"/>
            <a:ext cx="8352928" cy="6032421"/>
          </a:xfrm>
          <a:prstGeom prst="rect">
            <a:avLst/>
          </a:prstGeom>
        </p:spPr>
        <p:txBody>
          <a:bodyPr wrap="square">
            <a:spAutoFit/>
          </a:bodyPr>
          <a:lstStyle/>
          <a:p>
            <a:r>
              <a:rPr lang="en-GB" sz="2000" b="1" i="1" u="sng" dirty="0" smtClean="0">
                <a:effectLst>
                  <a:outerShdw blurRad="38100" dist="38100" dir="2700000" algn="tl">
                    <a:srgbClr val="000000">
                      <a:alpha val="43137"/>
                    </a:srgbClr>
                  </a:outerShdw>
                </a:effectLst>
              </a:rPr>
              <a:t>COMPANY :</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r>
              <a:rPr lang="en-GB" dirty="0" smtClean="0"/>
              <a:t>List </a:t>
            </a:r>
            <a:r>
              <a:rPr lang="en-GB" dirty="0" smtClean="0"/>
              <a:t>of all the companies that are offering jobs to the job seekers along with the business stream in which the job is being offered. It also stores other mandatory/standard information of the companies like their website </a:t>
            </a:r>
            <a:r>
              <a:rPr lang="en-GB" dirty="0" err="1" smtClean="0"/>
              <a:t>url</a:t>
            </a:r>
            <a:r>
              <a:rPr lang="en-GB" dirty="0"/>
              <a:t>.</a:t>
            </a:r>
            <a:endParaRPr lang="en-GB" dirty="0" smtClean="0"/>
          </a:p>
          <a:p>
            <a:endParaRPr lang="en-GB" dirty="0"/>
          </a:p>
          <a:p>
            <a:r>
              <a:rPr lang="en-GB" sz="2000" b="1" i="1" dirty="0">
                <a:effectLst>
                  <a:outerShdw blurRad="38100" dist="38100" dir="2700000" algn="tl">
                    <a:srgbClr val="000000">
                      <a:alpha val="43137"/>
                    </a:srgbClr>
                  </a:outerShdw>
                </a:effectLst>
              </a:rPr>
              <a:t>CREATION :</a:t>
            </a:r>
          </a:p>
          <a:p>
            <a:r>
              <a:rPr lang="en-GB" dirty="0" smtClean="0"/>
              <a:t>CREATE </a:t>
            </a:r>
            <a:r>
              <a:rPr lang="en-GB" dirty="0"/>
              <a:t>TABLE company (</a:t>
            </a:r>
          </a:p>
          <a:p>
            <a:r>
              <a:rPr lang="en-GB" dirty="0"/>
              <a:t>  ids NUMBER PRIMARY KEY,</a:t>
            </a:r>
          </a:p>
          <a:p>
            <a:r>
              <a:rPr lang="en-GB" dirty="0"/>
              <a:t>  </a:t>
            </a:r>
            <a:r>
              <a:rPr lang="en-GB" dirty="0" err="1"/>
              <a:t>company_name</a:t>
            </a:r>
            <a:r>
              <a:rPr lang="en-GB" dirty="0"/>
              <a:t> VARCHAR2(100),</a:t>
            </a:r>
          </a:p>
          <a:p>
            <a:r>
              <a:rPr lang="en-GB" dirty="0"/>
              <a:t>  </a:t>
            </a:r>
            <a:r>
              <a:rPr lang="en-GB" dirty="0" err="1"/>
              <a:t>profile_description</a:t>
            </a:r>
            <a:r>
              <a:rPr lang="en-GB" dirty="0"/>
              <a:t> VARCHAR2(1000),</a:t>
            </a:r>
          </a:p>
          <a:p>
            <a:r>
              <a:rPr lang="en-GB" dirty="0"/>
              <a:t>  </a:t>
            </a:r>
            <a:r>
              <a:rPr lang="en-GB" dirty="0" err="1"/>
              <a:t>business_stream_id</a:t>
            </a:r>
            <a:r>
              <a:rPr lang="en-GB" dirty="0"/>
              <a:t> NUMBER,</a:t>
            </a:r>
          </a:p>
          <a:p>
            <a:r>
              <a:rPr lang="en-GB" dirty="0"/>
              <a:t>  </a:t>
            </a:r>
            <a:r>
              <a:rPr lang="en-GB" dirty="0" err="1"/>
              <a:t>company_website_url</a:t>
            </a:r>
            <a:r>
              <a:rPr lang="en-GB" dirty="0"/>
              <a:t> VARCHAR2(500),</a:t>
            </a:r>
          </a:p>
          <a:p>
            <a:r>
              <a:rPr lang="en-GB" dirty="0"/>
              <a:t>  FOREIGN KEY (</a:t>
            </a:r>
            <a:r>
              <a:rPr lang="en-GB" dirty="0" err="1"/>
              <a:t>business_stream_id</a:t>
            </a:r>
            <a:r>
              <a:rPr lang="en-GB" dirty="0"/>
              <a:t>) REFERENCES </a:t>
            </a:r>
            <a:r>
              <a:rPr lang="en-GB" dirty="0" err="1"/>
              <a:t>business_stream</a:t>
            </a:r>
            <a:r>
              <a:rPr lang="en-GB" dirty="0"/>
              <a:t>(ids)</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r>
              <a:rPr lang="en-GB" dirty="0" smtClean="0"/>
              <a:t>INSERT </a:t>
            </a:r>
            <a:r>
              <a:rPr lang="en-GB" dirty="0"/>
              <a:t>INTO company </a:t>
            </a:r>
            <a:r>
              <a:rPr lang="en-GB" dirty="0" smtClean="0"/>
              <a:t>VALUES(1</a:t>
            </a:r>
            <a:r>
              <a:rPr lang="en-GB" dirty="0"/>
              <a:t>, 'ABC Tech', 'Leading technology solutions provider.', 1, 'http://www.abctech.com');</a:t>
            </a:r>
          </a:p>
          <a:p>
            <a:r>
              <a:rPr lang="en-GB" dirty="0"/>
              <a:t> </a:t>
            </a:r>
          </a:p>
        </p:txBody>
      </p:sp>
      <p:sp>
        <p:nvSpPr>
          <p:cNvPr id="3" name="Rectangle 2"/>
          <p:cNvSpPr/>
          <p:nvPr/>
        </p:nvSpPr>
        <p:spPr>
          <a:xfrm>
            <a:off x="683568" y="5805264"/>
            <a:ext cx="8208912" cy="646331"/>
          </a:xfrm>
          <a:prstGeom prst="rect">
            <a:avLst/>
          </a:prstGeom>
        </p:spPr>
        <p:txBody>
          <a:bodyPr wrap="square">
            <a:spAutoFit/>
          </a:bodyPr>
          <a:lstStyle/>
          <a:p>
            <a:r>
              <a:rPr lang="en-GB" dirty="0"/>
              <a:t>INSERT INTO company VALUES(2, 'XYZ Financial', 'Offering comprehensive financial services.', 2, 'http://www.xyzfinancial.com');</a:t>
            </a:r>
          </a:p>
        </p:txBody>
      </p:sp>
    </p:spTree>
    <p:extLst>
      <p:ext uri="{BB962C8B-B14F-4D97-AF65-F5344CB8AC3E}">
        <p14:creationId xmlns:p14="http://schemas.microsoft.com/office/powerpoint/2010/main" val="1090656434"/>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424936" cy="7017306"/>
          </a:xfrm>
          <a:prstGeom prst="rect">
            <a:avLst/>
          </a:prstGeom>
        </p:spPr>
        <p:txBody>
          <a:bodyPr wrap="square">
            <a:spAutoFit/>
          </a:bodyPr>
          <a:lstStyle/>
          <a:p>
            <a:endParaRPr lang="en-GB" dirty="0" smtClean="0"/>
          </a:p>
          <a:p>
            <a:r>
              <a:rPr lang="en-GB" dirty="0" smtClean="0"/>
              <a:t>INSERT </a:t>
            </a:r>
            <a:r>
              <a:rPr lang="en-GB" dirty="0"/>
              <a:t>INTO company </a:t>
            </a:r>
            <a:r>
              <a:rPr lang="en-GB" dirty="0" smtClean="0"/>
              <a:t>VALUES(3</a:t>
            </a:r>
            <a:r>
              <a:rPr lang="en-GB" dirty="0"/>
              <a:t>, 'DEF Healthcare', 'Providing healthcare solutions for better living.', 3, 'http://www.defhealthcare.com</a:t>
            </a:r>
            <a:r>
              <a:rPr lang="en-GB" dirty="0" smtClean="0"/>
              <a:t>');</a:t>
            </a:r>
          </a:p>
          <a:p>
            <a:endParaRPr lang="en-GB" dirty="0"/>
          </a:p>
          <a:p>
            <a:r>
              <a:rPr lang="en-GB" dirty="0" smtClean="0"/>
              <a:t>INSERT </a:t>
            </a:r>
            <a:r>
              <a:rPr lang="en-GB" dirty="0"/>
              <a:t>INTO company </a:t>
            </a:r>
            <a:r>
              <a:rPr lang="en-GB" dirty="0" smtClean="0"/>
              <a:t>VALUES(4</a:t>
            </a:r>
            <a:r>
              <a:rPr lang="en-GB" dirty="0"/>
              <a:t>, 'PQR Marketing', 'Delivering innovative marketing strategies.', 4, 'http://www.pqrmarketing.com</a:t>
            </a:r>
            <a:r>
              <a:rPr lang="en-GB" dirty="0" smtClean="0"/>
              <a:t>');</a:t>
            </a:r>
          </a:p>
          <a:p>
            <a:endParaRPr lang="en-GB" dirty="0"/>
          </a:p>
          <a:p>
            <a:r>
              <a:rPr lang="en-GB" dirty="0" smtClean="0"/>
              <a:t>INSERT </a:t>
            </a:r>
            <a:r>
              <a:rPr lang="en-GB" dirty="0"/>
              <a:t>INTO company </a:t>
            </a:r>
            <a:r>
              <a:rPr lang="en-GB" dirty="0" smtClean="0"/>
              <a:t>VALUES(5</a:t>
            </a:r>
            <a:r>
              <a:rPr lang="en-GB" dirty="0"/>
              <a:t>, 'MNO Education', 'Empowering minds through quality education.', 5, 'http://www.mnoeducation.com</a:t>
            </a:r>
            <a:r>
              <a:rPr lang="en-GB" dirty="0" smtClean="0"/>
              <a:t>');</a:t>
            </a:r>
          </a:p>
          <a:p>
            <a:endParaRPr lang="en-GB" dirty="0"/>
          </a:p>
          <a:p>
            <a:r>
              <a:rPr lang="en-GB" dirty="0" smtClean="0"/>
              <a:t>INSERT </a:t>
            </a:r>
            <a:r>
              <a:rPr lang="en-GB" dirty="0"/>
              <a:t>INTO company </a:t>
            </a:r>
            <a:r>
              <a:rPr lang="en-GB" dirty="0" smtClean="0"/>
              <a:t>VALUES(6</a:t>
            </a:r>
            <a:r>
              <a:rPr lang="en-GB" dirty="0"/>
              <a:t>, 'GHI Hotels', 'Creating memorable hospitality experiences.', 6, 'http://www.ghihotels.com</a:t>
            </a:r>
            <a:r>
              <a:rPr lang="en-GB" dirty="0" smtClean="0"/>
              <a:t>');</a:t>
            </a:r>
          </a:p>
          <a:p>
            <a:endParaRPr lang="en-GB" dirty="0"/>
          </a:p>
          <a:p>
            <a:r>
              <a:rPr lang="en-GB" dirty="0" smtClean="0"/>
              <a:t>INSERT </a:t>
            </a:r>
            <a:r>
              <a:rPr lang="en-GB" dirty="0"/>
              <a:t>INTO company </a:t>
            </a:r>
            <a:r>
              <a:rPr lang="en-GB" dirty="0" smtClean="0"/>
              <a:t>VALUES(7</a:t>
            </a:r>
            <a:r>
              <a:rPr lang="en-GB" dirty="0"/>
              <a:t>, 'UVW Retail', 'Offering a wide range of retail products.', 7, 'http://www.uvwretail.com</a:t>
            </a:r>
            <a:r>
              <a:rPr lang="en-GB" dirty="0" smtClean="0"/>
              <a:t>');</a:t>
            </a:r>
          </a:p>
          <a:p>
            <a:endParaRPr lang="en-GB" dirty="0"/>
          </a:p>
          <a:p>
            <a:r>
              <a:rPr lang="en-GB" dirty="0" smtClean="0"/>
              <a:t>INSERT </a:t>
            </a:r>
            <a:r>
              <a:rPr lang="en-GB" dirty="0"/>
              <a:t>INTO company </a:t>
            </a:r>
            <a:r>
              <a:rPr lang="en-GB" dirty="0" smtClean="0"/>
              <a:t>VALUES(8</a:t>
            </a:r>
            <a:r>
              <a:rPr lang="en-GB" dirty="0"/>
              <a:t>, 'JKL Manufacturing', 'Providing high-quality manufacturing solutions.', 8, 'http://www.jklmanufacturing.com</a:t>
            </a:r>
            <a:r>
              <a:rPr lang="en-GB" dirty="0" smtClean="0"/>
              <a:t>');</a:t>
            </a:r>
          </a:p>
          <a:p>
            <a:endParaRPr lang="en-GB" dirty="0"/>
          </a:p>
          <a:p>
            <a:r>
              <a:rPr lang="en-GB" dirty="0" smtClean="0"/>
              <a:t>INSERT </a:t>
            </a:r>
            <a:r>
              <a:rPr lang="en-GB" dirty="0"/>
              <a:t>INTO company </a:t>
            </a:r>
            <a:r>
              <a:rPr lang="en-GB" dirty="0" smtClean="0"/>
              <a:t>VALUES(9</a:t>
            </a:r>
            <a:r>
              <a:rPr lang="en-GB" dirty="0"/>
              <a:t>, 'RST Consulting', 'Offering expert consulting services.', 9, 'http://www.rstconsulting.com</a:t>
            </a:r>
            <a:r>
              <a:rPr lang="en-GB" dirty="0" smtClean="0"/>
              <a:t>');</a:t>
            </a:r>
          </a:p>
          <a:p>
            <a:endParaRPr lang="en-GB" dirty="0"/>
          </a:p>
          <a:p>
            <a:r>
              <a:rPr lang="en-GB" dirty="0" smtClean="0"/>
              <a:t>INSERT </a:t>
            </a:r>
            <a:r>
              <a:rPr lang="en-GB" dirty="0"/>
              <a:t>INTO company </a:t>
            </a:r>
            <a:r>
              <a:rPr lang="en-GB" dirty="0" smtClean="0"/>
              <a:t>VALUES(10</a:t>
            </a:r>
            <a:r>
              <a:rPr lang="en-GB" dirty="0"/>
              <a:t>, 'EFG Transportation', 'Delivering efficient transportation solutions.', 10</a:t>
            </a:r>
            <a:r>
              <a:rPr lang="en-GB" dirty="0" smtClean="0"/>
              <a:t>, 'http</a:t>
            </a:r>
            <a:r>
              <a:rPr lang="en-GB" dirty="0"/>
              <a:t>://www.efgtransportation.com');</a:t>
            </a:r>
          </a:p>
          <a:p>
            <a:endParaRPr lang="en-GB" dirty="0"/>
          </a:p>
        </p:txBody>
      </p:sp>
    </p:spTree>
    <p:extLst>
      <p:ext uri="{BB962C8B-B14F-4D97-AF65-F5344CB8AC3E}">
        <p14:creationId xmlns:p14="http://schemas.microsoft.com/office/powerpoint/2010/main" val="2828257343"/>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840" y="92531"/>
            <a:ext cx="8604448" cy="7140416"/>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JOB_TYPE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Gives the job type which can be internship , freelance </a:t>
            </a:r>
            <a:r>
              <a:rPr lang="en-GB" dirty="0" err="1" smtClean="0"/>
              <a:t>etc</a:t>
            </a:r>
            <a:r>
              <a:rPr lang="en-GB" dirty="0" smtClean="0"/>
              <a:t> offered by various companies.</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job_type</a:t>
            </a:r>
            <a:r>
              <a:rPr lang="en-GB" dirty="0"/>
              <a:t> (</a:t>
            </a:r>
          </a:p>
          <a:p>
            <a:r>
              <a:rPr lang="en-GB" dirty="0"/>
              <a:t>  ids NUMBER PRIMARY KEY,</a:t>
            </a:r>
          </a:p>
          <a:p>
            <a:r>
              <a:rPr lang="en-GB" dirty="0"/>
              <a:t>  </a:t>
            </a:r>
            <a:r>
              <a:rPr lang="en-GB" dirty="0" err="1"/>
              <a:t>job_type</a:t>
            </a:r>
            <a:r>
              <a:rPr lang="en-GB" dirty="0"/>
              <a:t> VARCHAR2(20)</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r>
              <a:rPr lang="en-GB" dirty="0" smtClean="0"/>
              <a:t>INSERT </a:t>
            </a:r>
            <a:r>
              <a:rPr lang="en-GB" dirty="0"/>
              <a:t>INTO </a:t>
            </a:r>
            <a:r>
              <a:rPr lang="en-GB" dirty="0" err="1"/>
              <a:t>job_type</a:t>
            </a:r>
            <a:r>
              <a:rPr lang="en-GB" dirty="0"/>
              <a:t> </a:t>
            </a:r>
            <a:r>
              <a:rPr lang="en-GB" dirty="0" smtClean="0"/>
              <a:t>VALUES(1, </a:t>
            </a:r>
            <a:r>
              <a:rPr lang="en-GB" dirty="0"/>
              <a:t>'Full-time');</a:t>
            </a:r>
          </a:p>
          <a:p>
            <a:r>
              <a:rPr lang="en-GB" dirty="0" smtClean="0"/>
              <a:t>INSERT </a:t>
            </a:r>
            <a:r>
              <a:rPr lang="en-GB" dirty="0"/>
              <a:t>INTO </a:t>
            </a:r>
            <a:r>
              <a:rPr lang="en-GB" dirty="0" err="1"/>
              <a:t>job_type</a:t>
            </a:r>
            <a:r>
              <a:rPr lang="en-GB" dirty="0"/>
              <a:t> </a:t>
            </a:r>
            <a:r>
              <a:rPr lang="en-GB" dirty="0" smtClean="0"/>
              <a:t>VALUES(2</a:t>
            </a:r>
            <a:r>
              <a:rPr lang="en-GB" dirty="0"/>
              <a:t>, 'Part-time');</a:t>
            </a:r>
          </a:p>
          <a:p>
            <a:r>
              <a:rPr lang="en-GB" dirty="0" smtClean="0"/>
              <a:t>INSERT </a:t>
            </a:r>
            <a:r>
              <a:rPr lang="en-GB" dirty="0"/>
              <a:t>INTO </a:t>
            </a:r>
            <a:r>
              <a:rPr lang="en-GB" dirty="0" err="1"/>
              <a:t>job_type</a:t>
            </a:r>
            <a:r>
              <a:rPr lang="en-GB" dirty="0"/>
              <a:t> </a:t>
            </a:r>
            <a:r>
              <a:rPr lang="en-GB" dirty="0" smtClean="0"/>
              <a:t>VALUES(3</a:t>
            </a:r>
            <a:r>
              <a:rPr lang="en-GB" dirty="0"/>
              <a:t>, 'Contract');</a:t>
            </a:r>
          </a:p>
          <a:p>
            <a:r>
              <a:rPr lang="en-GB" dirty="0" smtClean="0"/>
              <a:t>INSERT </a:t>
            </a:r>
            <a:r>
              <a:rPr lang="en-GB" dirty="0"/>
              <a:t>INTO </a:t>
            </a:r>
            <a:r>
              <a:rPr lang="en-GB" dirty="0" err="1"/>
              <a:t>job_type</a:t>
            </a:r>
            <a:r>
              <a:rPr lang="en-GB" dirty="0"/>
              <a:t> </a:t>
            </a:r>
            <a:r>
              <a:rPr lang="en-GB" dirty="0" smtClean="0"/>
              <a:t>VALUES(4</a:t>
            </a:r>
            <a:r>
              <a:rPr lang="en-GB" dirty="0"/>
              <a:t>, 'Freelance');</a:t>
            </a:r>
          </a:p>
          <a:p>
            <a:r>
              <a:rPr lang="en-GB" dirty="0" smtClean="0"/>
              <a:t>INSERT </a:t>
            </a:r>
            <a:r>
              <a:rPr lang="en-GB" dirty="0"/>
              <a:t>INTO </a:t>
            </a:r>
            <a:r>
              <a:rPr lang="en-GB" dirty="0" err="1"/>
              <a:t>job_type</a:t>
            </a:r>
            <a:r>
              <a:rPr lang="en-GB" dirty="0"/>
              <a:t> </a:t>
            </a:r>
            <a:r>
              <a:rPr lang="en-GB" dirty="0" smtClean="0"/>
              <a:t>VALUES(5</a:t>
            </a:r>
            <a:r>
              <a:rPr lang="en-GB" dirty="0"/>
              <a:t>, 'Temporary');</a:t>
            </a:r>
          </a:p>
          <a:p>
            <a:r>
              <a:rPr lang="en-GB" dirty="0" smtClean="0"/>
              <a:t>INSERT </a:t>
            </a:r>
            <a:r>
              <a:rPr lang="en-GB" dirty="0"/>
              <a:t>INTO </a:t>
            </a:r>
            <a:r>
              <a:rPr lang="en-GB" dirty="0" err="1"/>
              <a:t>job_type</a:t>
            </a:r>
            <a:r>
              <a:rPr lang="en-GB" dirty="0"/>
              <a:t> </a:t>
            </a:r>
            <a:r>
              <a:rPr lang="en-GB" dirty="0" smtClean="0"/>
              <a:t>VALUES(6</a:t>
            </a:r>
            <a:r>
              <a:rPr lang="en-GB" dirty="0"/>
              <a:t>, 'Internship');</a:t>
            </a:r>
          </a:p>
          <a:p>
            <a:r>
              <a:rPr lang="en-GB" dirty="0" smtClean="0"/>
              <a:t>INSERT </a:t>
            </a:r>
            <a:r>
              <a:rPr lang="en-GB" dirty="0"/>
              <a:t>INTO </a:t>
            </a:r>
            <a:r>
              <a:rPr lang="en-GB" dirty="0" err="1"/>
              <a:t>job_type</a:t>
            </a:r>
            <a:r>
              <a:rPr lang="en-GB" dirty="0"/>
              <a:t> </a:t>
            </a:r>
            <a:r>
              <a:rPr lang="en-GB" dirty="0" smtClean="0"/>
              <a:t>VALUES(7</a:t>
            </a:r>
            <a:r>
              <a:rPr lang="en-GB" dirty="0"/>
              <a:t>, 'Remote');</a:t>
            </a:r>
          </a:p>
          <a:p>
            <a:r>
              <a:rPr lang="en-GB" dirty="0" smtClean="0"/>
              <a:t>INSERT </a:t>
            </a:r>
            <a:r>
              <a:rPr lang="en-GB" dirty="0"/>
              <a:t>INTO </a:t>
            </a:r>
            <a:r>
              <a:rPr lang="en-GB" dirty="0" err="1"/>
              <a:t>job_type</a:t>
            </a:r>
            <a:r>
              <a:rPr lang="en-GB" dirty="0"/>
              <a:t> </a:t>
            </a:r>
            <a:r>
              <a:rPr lang="en-GB" dirty="0" smtClean="0"/>
              <a:t>VALUES(8</a:t>
            </a:r>
            <a:r>
              <a:rPr lang="en-GB" dirty="0"/>
              <a:t>, 'Volunteer');</a:t>
            </a:r>
          </a:p>
          <a:p>
            <a:r>
              <a:rPr lang="en-GB" dirty="0" smtClean="0"/>
              <a:t>INSERT </a:t>
            </a:r>
            <a:r>
              <a:rPr lang="en-GB" dirty="0"/>
              <a:t>INTO </a:t>
            </a:r>
            <a:r>
              <a:rPr lang="en-GB" dirty="0" err="1"/>
              <a:t>job_type</a:t>
            </a:r>
            <a:r>
              <a:rPr lang="en-GB" dirty="0"/>
              <a:t> </a:t>
            </a:r>
            <a:r>
              <a:rPr lang="en-GB" dirty="0" smtClean="0"/>
              <a:t>VALUES(9</a:t>
            </a:r>
            <a:r>
              <a:rPr lang="en-GB" dirty="0"/>
              <a:t>, 'Commission');</a:t>
            </a:r>
          </a:p>
          <a:p>
            <a:r>
              <a:rPr lang="en-GB" dirty="0" smtClean="0"/>
              <a:t>INSERT </a:t>
            </a:r>
            <a:r>
              <a:rPr lang="en-GB" dirty="0"/>
              <a:t>INTO </a:t>
            </a:r>
            <a:r>
              <a:rPr lang="en-GB" dirty="0" err="1"/>
              <a:t>job_type</a:t>
            </a:r>
            <a:r>
              <a:rPr lang="en-GB" dirty="0"/>
              <a:t> </a:t>
            </a:r>
            <a:r>
              <a:rPr lang="en-GB" dirty="0" smtClean="0"/>
              <a:t>VALUES(10</a:t>
            </a:r>
            <a:r>
              <a:rPr lang="en-GB" dirty="0"/>
              <a:t>, 'Seasonal');</a:t>
            </a:r>
          </a:p>
          <a:p>
            <a:endParaRPr lang="en-GB" dirty="0"/>
          </a:p>
        </p:txBody>
      </p:sp>
    </p:spTree>
    <p:extLst>
      <p:ext uri="{BB962C8B-B14F-4D97-AF65-F5344CB8AC3E}">
        <p14:creationId xmlns:p14="http://schemas.microsoft.com/office/powerpoint/2010/main" val="1780053389"/>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88640"/>
            <a:ext cx="8424936" cy="6955750"/>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JOB_APPLICATION_STATUS :</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There are various steps the companies follow before selecting the candidates in the vacant positions. Interview, shortlisting, reviewing </a:t>
            </a:r>
            <a:r>
              <a:rPr lang="en-GB" dirty="0" err="1" smtClean="0"/>
              <a:t>etc</a:t>
            </a:r>
            <a:r>
              <a:rPr lang="en-GB" dirty="0" smtClean="0"/>
              <a:t> are some of them. This table gives the information about all the possible stages the companies have in their </a:t>
            </a:r>
            <a:r>
              <a:rPr lang="en-GB" dirty="0" err="1" smtClean="0"/>
              <a:t>recruitement</a:t>
            </a:r>
            <a:r>
              <a:rPr lang="en-GB" dirty="0" smtClean="0"/>
              <a:t> </a:t>
            </a:r>
          </a:p>
          <a:p>
            <a:r>
              <a:rPr lang="en-GB" dirty="0" smtClean="0"/>
              <a:t>process.</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job_application_status</a:t>
            </a:r>
            <a:r>
              <a:rPr lang="en-GB" dirty="0"/>
              <a:t> (</a:t>
            </a:r>
          </a:p>
          <a:p>
            <a:r>
              <a:rPr lang="en-GB" dirty="0"/>
              <a:t>  ids NUMBER PRIMARY KEY,</a:t>
            </a:r>
          </a:p>
          <a:p>
            <a:r>
              <a:rPr lang="en-GB" dirty="0"/>
              <a:t>  </a:t>
            </a:r>
            <a:r>
              <a:rPr lang="en-GB" dirty="0" err="1"/>
              <a:t>status_desc</a:t>
            </a:r>
            <a:r>
              <a:rPr lang="en-GB" dirty="0"/>
              <a:t> VARCHAR2(20)</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r>
              <a:rPr lang="en-GB" sz="2000" b="1" i="1" dirty="0" smtClean="0">
                <a:solidFill>
                  <a:schemeClr val="bg2">
                    <a:lumMod val="10000"/>
                  </a:schemeClr>
                </a:solidFill>
                <a:effectLst>
                  <a:outerShdw blurRad="38100" dist="38100" dir="2700000" algn="tl">
                    <a:srgbClr val="000000">
                      <a:alpha val="43137"/>
                    </a:srgbClr>
                  </a:outerShdw>
                </a:effectLst>
              </a:rPr>
              <a:t>:</a:t>
            </a:r>
          </a:p>
          <a:p>
            <a:endParaRPr lang="en-GB" sz="2000" b="1" i="1" dirty="0">
              <a:solidFill>
                <a:schemeClr val="bg2">
                  <a:lumMod val="10000"/>
                </a:schemeClr>
              </a:solidFill>
              <a:effectLst>
                <a:outerShdw blurRad="38100" dist="38100" dir="2700000" algn="tl">
                  <a:srgbClr val="000000">
                    <a:alpha val="43137"/>
                  </a:srgbClr>
                </a:outerShdw>
              </a:effectLst>
            </a:endParaRPr>
          </a:p>
          <a:p>
            <a:r>
              <a:rPr lang="en-GB" dirty="0" smtClean="0"/>
              <a:t>INSERT </a:t>
            </a:r>
            <a:r>
              <a:rPr lang="en-GB" dirty="0"/>
              <a:t>INTO </a:t>
            </a:r>
            <a:r>
              <a:rPr lang="en-GB" dirty="0" err="1"/>
              <a:t>job_application_status</a:t>
            </a:r>
            <a:r>
              <a:rPr lang="en-GB" dirty="0"/>
              <a:t> </a:t>
            </a:r>
            <a:r>
              <a:rPr lang="en-GB" dirty="0" smtClean="0"/>
              <a:t>VALUES(1</a:t>
            </a:r>
            <a:r>
              <a:rPr lang="en-GB" dirty="0"/>
              <a:t>, 'Pending');</a:t>
            </a:r>
          </a:p>
          <a:p>
            <a:endParaRPr lang="en-GB" dirty="0"/>
          </a:p>
          <a:p>
            <a:r>
              <a:rPr lang="en-GB" dirty="0" smtClean="0"/>
              <a:t>INSERT </a:t>
            </a:r>
            <a:r>
              <a:rPr lang="en-GB" dirty="0"/>
              <a:t>INTO </a:t>
            </a:r>
            <a:r>
              <a:rPr lang="en-GB" dirty="0" err="1"/>
              <a:t>job_application_status</a:t>
            </a:r>
            <a:r>
              <a:rPr lang="en-GB" dirty="0"/>
              <a:t> </a:t>
            </a:r>
            <a:r>
              <a:rPr lang="en-GB" dirty="0" smtClean="0"/>
              <a:t>VALUES(2</a:t>
            </a:r>
            <a:r>
              <a:rPr lang="en-GB" dirty="0"/>
              <a:t>, 'Reviewed');</a:t>
            </a:r>
          </a:p>
          <a:p>
            <a:endParaRPr lang="en-GB" dirty="0"/>
          </a:p>
          <a:p>
            <a:r>
              <a:rPr lang="en-GB" dirty="0" smtClean="0"/>
              <a:t>INSERT </a:t>
            </a:r>
            <a:r>
              <a:rPr lang="en-GB" dirty="0"/>
              <a:t>INTO </a:t>
            </a:r>
            <a:r>
              <a:rPr lang="en-GB" dirty="0" err="1"/>
              <a:t>job_application_status</a:t>
            </a:r>
            <a:r>
              <a:rPr lang="en-GB" dirty="0"/>
              <a:t> </a:t>
            </a:r>
            <a:r>
              <a:rPr lang="en-GB" dirty="0" smtClean="0"/>
              <a:t> VALUES(3</a:t>
            </a:r>
            <a:r>
              <a:rPr lang="en-GB" dirty="0"/>
              <a:t>, 'Shortlisted');</a:t>
            </a:r>
          </a:p>
          <a:p>
            <a:r>
              <a:rPr lang="en-GB" dirty="0"/>
              <a:t> </a:t>
            </a:r>
          </a:p>
        </p:txBody>
      </p:sp>
    </p:spTree>
    <p:extLst>
      <p:ext uri="{BB962C8B-B14F-4D97-AF65-F5344CB8AC3E}">
        <p14:creationId xmlns:p14="http://schemas.microsoft.com/office/powerpoint/2010/main" val="2122483216"/>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4624"/>
            <a:ext cx="7992888" cy="3693319"/>
          </a:xfrm>
          <a:prstGeom prst="rect">
            <a:avLst/>
          </a:prstGeom>
        </p:spPr>
        <p:txBody>
          <a:bodyPr wrap="square">
            <a:spAutoFit/>
          </a:bodyPr>
          <a:lstStyle/>
          <a:p>
            <a:r>
              <a:rPr lang="en-GB" dirty="0"/>
              <a:t>INSERT INTO </a:t>
            </a:r>
            <a:r>
              <a:rPr lang="en-GB" dirty="0" err="1"/>
              <a:t>job_application_status</a:t>
            </a:r>
            <a:r>
              <a:rPr lang="en-GB" dirty="0"/>
              <a:t> </a:t>
            </a:r>
            <a:r>
              <a:rPr lang="en-GB" dirty="0" smtClean="0"/>
              <a:t>VALUES(4</a:t>
            </a:r>
            <a:r>
              <a:rPr lang="en-GB" dirty="0"/>
              <a:t>, 'Interview Scheduled</a:t>
            </a:r>
            <a:r>
              <a:rPr lang="en-GB" dirty="0" smtClean="0"/>
              <a:t>');</a:t>
            </a:r>
          </a:p>
          <a:p>
            <a:endParaRPr lang="en-GB" dirty="0"/>
          </a:p>
          <a:p>
            <a:r>
              <a:rPr lang="en-GB" dirty="0" smtClean="0"/>
              <a:t>INSERT </a:t>
            </a:r>
            <a:r>
              <a:rPr lang="en-GB" dirty="0"/>
              <a:t>INTO </a:t>
            </a:r>
            <a:r>
              <a:rPr lang="en-GB" dirty="0" err="1"/>
              <a:t>job_application_status</a:t>
            </a:r>
            <a:r>
              <a:rPr lang="en-GB" dirty="0"/>
              <a:t> </a:t>
            </a:r>
            <a:r>
              <a:rPr lang="en-GB" dirty="0" smtClean="0"/>
              <a:t>VALUES(5</a:t>
            </a:r>
            <a:r>
              <a:rPr lang="en-GB" dirty="0"/>
              <a:t>, 'Offer Extended');</a:t>
            </a:r>
          </a:p>
          <a:p>
            <a:endParaRPr lang="en-GB" dirty="0" smtClean="0"/>
          </a:p>
          <a:p>
            <a:r>
              <a:rPr lang="en-GB" dirty="0" smtClean="0"/>
              <a:t>INSERT </a:t>
            </a:r>
            <a:r>
              <a:rPr lang="en-GB" dirty="0"/>
              <a:t>INTO </a:t>
            </a:r>
            <a:r>
              <a:rPr lang="en-GB" dirty="0" err="1"/>
              <a:t>job_application_status</a:t>
            </a:r>
            <a:r>
              <a:rPr lang="en-GB" dirty="0"/>
              <a:t> </a:t>
            </a:r>
            <a:r>
              <a:rPr lang="en-GB" dirty="0" smtClean="0"/>
              <a:t>VALUES(6</a:t>
            </a:r>
            <a:r>
              <a:rPr lang="en-GB" dirty="0"/>
              <a:t>, 'Offer Accepted');</a:t>
            </a:r>
          </a:p>
          <a:p>
            <a:endParaRPr lang="en-GB" dirty="0" smtClean="0"/>
          </a:p>
          <a:p>
            <a:r>
              <a:rPr lang="en-GB" dirty="0" smtClean="0"/>
              <a:t>INSERT </a:t>
            </a:r>
            <a:r>
              <a:rPr lang="en-GB" dirty="0"/>
              <a:t>INTO </a:t>
            </a:r>
            <a:r>
              <a:rPr lang="en-GB" dirty="0" err="1"/>
              <a:t>job_application_status</a:t>
            </a:r>
            <a:r>
              <a:rPr lang="en-GB" dirty="0"/>
              <a:t> </a:t>
            </a:r>
            <a:r>
              <a:rPr lang="en-GB" dirty="0" smtClean="0"/>
              <a:t>VALUES(7</a:t>
            </a:r>
            <a:r>
              <a:rPr lang="en-GB" dirty="0"/>
              <a:t>, 'Offer Declined');</a:t>
            </a:r>
          </a:p>
          <a:p>
            <a:endParaRPr lang="en-GB" dirty="0" smtClean="0"/>
          </a:p>
          <a:p>
            <a:r>
              <a:rPr lang="en-GB" dirty="0" smtClean="0"/>
              <a:t>INSERT </a:t>
            </a:r>
            <a:r>
              <a:rPr lang="en-GB" dirty="0"/>
              <a:t>INTO </a:t>
            </a:r>
            <a:r>
              <a:rPr lang="en-GB" dirty="0" err="1"/>
              <a:t>job_application_status</a:t>
            </a:r>
            <a:r>
              <a:rPr lang="en-GB" dirty="0"/>
              <a:t> </a:t>
            </a:r>
            <a:r>
              <a:rPr lang="en-GB" dirty="0" smtClean="0"/>
              <a:t>VALUES(8</a:t>
            </a:r>
            <a:r>
              <a:rPr lang="en-GB" dirty="0"/>
              <a:t>, 'Hired');</a:t>
            </a:r>
          </a:p>
          <a:p>
            <a:endParaRPr lang="en-GB" dirty="0" smtClean="0"/>
          </a:p>
          <a:p>
            <a:r>
              <a:rPr lang="en-GB" dirty="0" smtClean="0"/>
              <a:t>INSERT </a:t>
            </a:r>
            <a:r>
              <a:rPr lang="en-GB" dirty="0"/>
              <a:t>INTO </a:t>
            </a:r>
            <a:r>
              <a:rPr lang="en-GB" dirty="0" err="1"/>
              <a:t>job_application_status</a:t>
            </a:r>
            <a:r>
              <a:rPr lang="en-GB" dirty="0"/>
              <a:t> </a:t>
            </a:r>
            <a:r>
              <a:rPr lang="en-GB" dirty="0" smtClean="0"/>
              <a:t>VALUES(9</a:t>
            </a:r>
            <a:r>
              <a:rPr lang="en-GB" dirty="0"/>
              <a:t>, 'Not Selected');</a:t>
            </a:r>
          </a:p>
          <a:p>
            <a:endParaRPr lang="en-GB" dirty="0" smtClean="0"/>
          </a:p>
          <a:p>
            <a:r>
              <a:rPr lang="en-GB" dirty="0" smtClean="0"/>
              <a:t>INSERT </a:t>
            </a:r>
            <a:r>
              <a:rPr lang="en-GB" dirty="0"/>
              <a:t>INTO </a:t>
            </a:r>
            <a:r>
              <a:rPr lang="en-GB" dirty="0" err="1"/>
              <a:t>job_application_status</a:t>
            </a:r>
            <a:r>
              <a:rPr lang="en-GB" dirty="0"/>
              <a:t> </a:t>
            </a:r>
            <a:r>
              <a:rPr lang="en-GB" dirty="0" smtClean="0"/>
              <a:t>VALUES(10</a:t>
            </a:r>
            <a:r>
              <a:rPr lang="en-GB" dirty="0"/>
              <a:t>, 'Withdrawn');</a:t>
            </a:r>
          </a:p>
        </p:txBody>
      </p:sp>
    </p:spTree>
    <p:extLst>
      <p:ext uri="{BB962C8B-B14F-4D97-AF65-F5344CB8AC3E}">
        <p14:creationId xmlns:p14="http://schemas.microsoft.com/office/powerpoint/2010/main" val="683847329"/>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3"/>
            <a:ext cx="8424936" cy="6647974"/>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JOB_POST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Stores the information of all the jobs that are available from each company. Complete data about the job </a:t>
            </a:r>
            <a:r>
              <a:rPr lang="en-GB" dirty="0" err="1" smtClean="0"/>
              <a:t>i.e</a:t>
            </a:r>
            <a:r>
              <a:rPr lang="en-GB" dirty="0" smtClean="0"/>
              <a:t> the company which is offering the job, the type of job , availability and some other attributes are contained in it.</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job_post</a:t>
            </a:r>
            <a:r>
              <a:rPr lang="en-GB" dirty="0"/>
              <a:t> (</a:t>
            </a:r>
          </a:p>
          <a:p>
            <a:r>
              <a:rPr lang="en-GB" dirty="0"/>
              <a:t>  ids NUMBER PRIMARY KEY</a:t>
            </a:r>
            <a:r>
              <a:rPr lang="en-GB" dirty="0" smtClean="0"/>
              <a:t>,</a:t>
            </a:r>
            <a:endParaRPr lang="en-GB" dirty="0"/>
          </a:p>
          <a:p>
            <a:r>
              <a:rPr lang="en-GB" dirty="0"/>
              <a:t>  </a:t>
            </a:r>
            <a:r>
              <a:rPr lang="en-GB" dirty="0" err="1"/>
              <a:t>job_type_id</a:t>
            </a:r>
            <a:r>
              <a:rPr lang="en-GB" dirty="0"/>
              <a:t> NUMBER,</a:t>
            </a:r>
          </a:p>
          <a:p>
            <a:r>
              <a:rPr lang="en-GB" dirty="0"/>
              <a:t>  </a:t>
            </a:r>
            <a:r>
              <a:rPr lang="en-GB" dirty="0" err="1"/>
              <a:t>company_id</a:t>
            </a:r>
            <a:r>
              <a:rPr lang="en-GB" dirty="0"/>
              <a:t> NUMBER,</a:t>
            </a:r>
          </a:p>
          <a:p>
            <a:r>
              <a:rPr lang="en-GB" dirty="0"/>
              <a:t>  </a:t>
            </a:r>
            <a:r>
              <a:rPr lang="en-GB" dirty="0" err="1"/>
              <a:t>created_date</a:t>
            </a:r>
            <a:r>
              <a:rPr lang="en-GB" dirty="0"/>
              <a:t> DATE,</a:t>
            </a:r>
          </a:p>
          <a:p>
            <a:r>
              <a:rPr lang="en-GB" dirty="0"/>
              <a:t>  </a:t>
            </a:r>
            <a:r>
              <a:rPr lang="en-GB" dirty="0" err="1"/>
              <a:t>job_description</a:t>
            </a:r>
            <a:r>
              <a:rPr lang="en-GB" dirty="0"/>
              <a:t> VARCHAR2(500),</a:t>
            </a:r>
          </a:p>
          <a:p>
            <a:r>
              <a:rPr lang="en-GB" dirty="0"/>
              <a:t>  </a:t>
            </a:r>
            <a:r>
              <a:rPr lang="en-GB" dirty="0" err="1"/>
              <a:t>is_active</a:t>
            </a:r>
            <a:r>
              <a:rPr lang="en-GB" dirty="0"/>
              <a:t> CHAR(1),</a:t>
            </a:r>
          </a:p>
          <a:p>
            <a:r>
              <a:rPr lang="en-GB" dirty="0"/>
              <a:t>  FOREIGN KEY (</a:t>
            </a:r>
            <a:r>
              <a:rPr lang="en-GB" dirty="0" err="1"/>
              <a:t>job_type_id</a:t>
            </a:r>
            <a:r>
              <a:rPr lang="en-GB" dirty="0"/>
              <a:t>) REFERENCES </a:t>
            </a:r>
            <a:r>
              <a:rPr lang="en-GB" dirty="0" err="1"/>
              <a:t>job_type</a:t>
            </a:r>
            <a:r>
              <a:rPr lang="en-GB" dirty="0"/>
              <a:t>(ids),</a:t>
            </a:r>
          </a:p>
          <a:p>
            <a:r>
              <a:rPr lang="en-GB" dirty="0"/>
              <a:t>  FOREIGN KEY (</a:t>
            </a:r>
            <a:r>
              <a:rPr lang="en-GB" dirty="0" err="1"/>
              <a:t>company_id</a:t>
            </a:r>
            <a:r>
              <a:rPr lang="en-GB" dirty="0"/>
              <a:t>) REFERENCES company(ids)</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p:txBody>
      </p:sp>
    </p:spTree>
    <p:extLst>
      <p:ext uri="{BB962C8B-B14F-4D97-AF65-F5344CB8AC3E}">
        <p14:creationId xmlns:p14="http://schemas.microsoft.com/office/powerpoint/2010/main" val="3201764834"/>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821299"/>
            <a:ext cx="8496944" cy="6463308"/>
          </a:xfrm>
          <a:prstGeom prst="rect">
            <a:avLst/>
          </a:prstGeom>
        </p:spPr>
        <p:txBody>
          <a:bodyPr wrap="square">
            <a:spAutoFit/>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dirty="0" smtClean="0"/>
              <a:t>INSERT </a:t>
            </a:r>
            <a:r>
              <a:rPr lang="en-GB" dirty="0"/>
              <a:t>INTO </a:t>
            </a:r>
            <a:r>
              <a:rPr lang="en-GB" dirty="0" err="1"/>
              <a:t>job_post</a:t>
            </a:r>
            <a:r>
              <a:rPr lang="en-GB" dirty="0"/>
              <a:t> </a:t>
            </a:r>
            <a:r>
              <a:rPr lang="en-GB" dirty="0" smtClean="0"/>
              <a:t>VALUES(1,1, </a:t>
            </a:r>
            <a:r>
              <a:rPr lang="en-GB" dirty="0"/>
              <a:t>1, TO_DATE('2023-05-13', 'YYYY-MM-DD'), 'Seeking a Java Developer with 3+ years of experience.', 'Y');</a:t>
            </a:r>
          </a:p>
          <a:p>
            <a:endParaRPr lang="en-GB" dirty="0"/>
          </a:p>
          <a:p>
            <a:r>
              <a:rPr lang="en-GB" dirty="0" smtClean="0"/>
              <a:t>INSERT </a:t>
            </a:r>
            <a:r>
              <a:rPr lang="en-GB" dirty="0"/>
              <a:t>INTO </a:t>
            </a:r>
            <a:r>
              <a:rPr lang="en-GB" dirty="0" err="1"/>
              <a:t>job_post</a:t>
            </a:r>
            <a:r>
              <a:rPr lang="en-GB" dirty="0"/>
              <a:t> </a:t>
            </a:r>
            <a:r>
              <a:rPr lang="en-GB" dirty="0" smtClean="0"/>
              <a:t>VALUES(2, </a:t>
            </a:r>
            <a:r>
              <a:rPr lang="en-GB" dirty="0"/>
              <a:t>3, 2, TO_DATE('2023-05-13', 'YYYY-MM-DD'), 'Looking for a Contract Data Analyst proficient in Python.', 'Y');</a:t>
            </a:r>
          </a:p>
          <a:p>
            <a:endParaRPr lang="en-GB" dirty="0"/>
          </a:p>
          <a:p>
            <a:r>
              <a:rPr lang="en-GB" dirty="0" smtClean="0"/>
              <a:t>INSERT </a:t>
            </a:r>
            <a:r>
              <a:rPr lang="en-GB" dirty="0"/>
              <a:t>INTO </a:t>
            </a:r>
            <a:r>
              <a:rPr lang="en-GB" dirty="0" err="1"/>
              <a:t>job_post</a:t>
            </a:r>
            <a:r>
              <a:rPr lang="en-GB" dirty="0"/>
              <a:t> </a:t>
            </a:r>
            <a:r>
              <a:rPr lang="en-GB" dirty="0" smtClean="0"/>
              <a:t>VALUES(3, </a:t>
            </a:r>
            <a:r>
              <a:rPr lang="en-GB" dirty="0"/>
              <a:t>2, 3, TO_DATE('2023-05-13', 'YYYY-MM-DD'), 'Hiring a Full-time Financial Analyst with expertise in Excel.', 'Y');</a:t>
            </a:r>
          </a:p>
          <a:p>
            <a:endParaRPr lang="en-GB" dirty="0"/>
          </a:p>
          <a:p>
            <a:r>
              <a:rPr lang="en-GB" dirty="0" smtClean="0"/>
              <a:t>INSERT </a:t>
            </a:r>
            <a:r>
              <a:rPr lang="en-GB" dirty="0"/>
              <a:t>INTO </a:t>
            </a:r>
            <a:r>
              <a:rPr lang="en-GB" dirty="0" err="1"/>
              <a:t>job_post</a:t>
            </a:r>
            <a:r>
              <a:rPr lang="en-GB" dirty="0"/>
              <a:t> </a:t>
            </a:r>
            <a:r>
              <a:rPr lang="en-GB" dirty="0" smtClean="0"/>
              <a:t>VALUES(4, </a:t>
            </a:r>
            <a:r>
              <a:rPr lang="en-GB" dirty="0"/>
              <a:t>4, 4, TO_DATE('2023-05-13', 'YYYY-MM-DD'), 'Freelance Graphic Designer needed for creative projects.', 'Y');</a:t>
            </a:r>
          </a:p>
          <a:p>
            <a:endParaRPr lang="en-GB" dirty="0"/>
          </a:p>
          <a:p>
            <a:r>
              <a:rPr lang="en-GB" dirty="0" smtClean="0"/>
              <a:t>INSERT </a:t>
            </a:r>
            <a:r>
              <a:rPr lang="en-GB" dirty="0"/>
              <a:t>INTO </a:t>
            </a:r>
            <a:r>
              <a:rPr lang="en-GB" dirty="0" err="1"/>
              <a:t>job_post</a:t>
            </a:r>
            <a:r>
              <a:rPr lang="en-GB" dirty="0"/>
              <a:t> </a:t>
            </a:r>
            <a:r>
              <a:rPr lang="en-GB" dirty="0" smtClean="0"/>
              <a:t>VALUES(5, </a:t>
            </a:r>
            <a:r>
              <a:rPr lang="en-GB" dirty="0"/>
              <a:t>1, 5, TO_DATE('2023-05-13', 'YYYY-MM-DD'), 'Seeking a Part-time Java Developer for a flexible schedule.', 'Y</a:t>
            </a:r>
            <a:r>
              <a:rPr lang="en-GB" dirty="0" smtClean="0"/>
              <a:t>');</a:t>
            </a:r>
          </a:p>
          <a:p>
            <a:endParaRPr lang="en-GB" dirty="0"/>
          </a:p>
          <a:p>
            <a:endParaRPr lang="en-GB" dirty="0"/>
          </a:p>
        </p:txBody>
      </p:sp>
      <p:sp>
        <p:nvSpPr>
          <p:cNvPr id="3" name="Rectangle 2"/>
          <p:cNvSpPr/>
          <p:nvPr/>
        </p:nvSpPr>
        <p:spPr>
          <a:xfrm>
            <a:off x="611560" y="4077072"/>
            <a:ext cx="8532440" cy="2585323"/>
          </a:xfrm>
          <a:prstGeom prst="rect">
            <a:avLst/>
          </a:prstGeom>
        </p:spPr>
        <p:txBody>
          <a:bodyPr wrap="square">
            <a:spAutoFit/>
          </a:bodyPr>
          <a:lstStyle/>
          <a:p>
            <a:r>
              <a:rPr lang="en-GB" dirty="0"/>
              <a:t>INSERT INTO </a:t>
            </a:r>
            <a:r>
              <a:rPr lang="en-GB" dirty="0" err="1"/>
              <a:t>job_post</a:t>
            </a:r>
            <a:r>
              <a:rPr lang="en-GB" dirty="0"/>
              <a:t> </a:t>
            </a:r>
            <a:r>
              <a:rPr lang="en-GB" dirty="0" smtClean="0"/>
              <a:t>VALUES(6</a:t>
            </a:r>
            <a:r>
              <a:rPr lang="en-GB" dirty="0"/>
              <a:t>, 6, 6, TO_DATE('2023-05-13', 'YYYY-MM-DD'), 'Internship opportunity for a Software Engineering student.', 'Y');</a:t>
            </a:r>
          </a:p>
          <a:p>
            <a:endParaRPr lang="en-GB" dirty="0" smtClean="0"/>
          </a:p>
          <a:p>
            <a:r>
              <a:rPr lang="en-GB" dirty="0" smtClean="0"/>
              <a:t>INSERT </a:t>
            </a:r>
            <a:r>
              <a:rPr lang="en-GB" dirty="0"/>
              <a:t>INTO </a:t>
            </a:r>
            <a:r>
              <a:rPr lang="en-GB" dirty="0" err="1"/>
              <a:t>job_post</a:t>
            </a:r>
            <a:r>
              <a:rPr lang="en-GB" dirty="0"/>
              <a:t> </a:t>
            </a:r>
            <a:r>
              <a:rPr lang="en-GB" dirty="0" smtClean="0"/>
              <a:t>VALUES(7</a:t>
            </a:r>
            <a:r>
              <a:rPr lang="en-GB" dirty="0"/>
              <a:t>, 1, 7, TO_DATE('2023-05-13', 'YYYY-MM-DD'), 'Remote Full-time Front-end Developer position available.', 'Y</a:t>
            </a:r>
            <a:r>
              <a:rPr lang="en-GB" dirty="0" smtClean="0"/>
              <a:t>');</a:t>
            </a:r>
          </a:p>
          <a:p>
            <a:endParaRPr lang="en-GB" dirty="0"/>
          </a:p>
          <a:p>
            <a:r>
              <a:rPr lang="en-GB" dirty="0" smtClean="0"/>
              <a:t>INSERT </a:t>
            </a:r>
            <a:r>
              <a:rPr lang="en-GB" dirty="0"/>
              <a:t>INTO </a:t>
            </a:r>
            <a:r>
              <a:rPr lang="en-GB" dirty="0" err="1"/>
              <a:t>job_post</a:t>
            </a:r>
            <a:r>
              <a:rPr lang="en-GB" dirty="0"/>
              <a:t> </a:t>
            </a:r>
            <a:r>
              <a:rPr lang="en-GB" dirty="0" smtClean="0"/>
              <a:t>VALUES(8</a:t>
            </a:r>
            <a:r>
              <a:rPr lang="en-GB" dirty="0"/>
              <a:t>, 8, 8, TO_DATE('2023-05-13', 'YYYY-MM-DD'), 'Volunteer opportunity for a Project Manager in the non-profit sector.', 'Y');</a:t>
            </a:r>
          </a:p>
          <a:p>
            <a:r>
              <a:rPr lang="en-GB" dirty="0"/>
              <a:t> </a:t>
            </a:r>
          </a:p>
        </p:txBody>
      </p:sp>
    </p:spTree>
    <p:extLst>
      <p:ext uri="{BB962C8B-B14F-4D97-AF65-F5344CB8AC3E}">
        <p14:creationId xmlns:p14="http://schemas.microsoft.com/office/powerpoint/2010/main" val="329737679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01752"/>
            <a:ext cx="8077200" cy="1143000"/>
          </a:xfrm>
        </p:spPr>
        <p:txBody>
          <a:bodyPr/>
          <a:lstStyle/>
          <a:p>
            <a:r>
              <a:rPr lang="en-US" b="1" i="1" u="sng" dirty="0" smtClean="0"/>
              <a:t>ENTITY RELATIONAL MODEL : </a:t>
            </a:r>
            <a:endParaRPr lang="en-US" b="1" i="1" u="sng"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561" y="1628800"/>
            <a:ext cx="8532440" cy="405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260648"/>
            <a:ext cx="8352928" cy="1477328"/>
          </a:xfrm>
          <a:prstGeom prst="rect">
            <a:avLst/>
          </a:prstGeom>
        </p:spPr>
        <p:txBody>
          <a:bodyPr wrap="square">
            <a:spAutoFit/>
          </a:bodyPr>
          <a:lstStyle/>
          <a:p>
            <a:r>
              <a:rPr lang="en-GB" dirty="0"/>
              <a:t>INSERT INTO </a:t>
            </a:r>
            <a:r>
              <a:rPr lang="en-GB" dirty="0" err="1"/>
              <a:t>job_post</a:t>
            </a:r>
            <a:r>
              <a:rPr lang="en-GB" dirty="0"/>
              <a:t> </a:t>
            </a:r>
            <a:r>
              <a:rPr lang="en-GB" dirty="0" smtClean="0"/>
              <a:t>VALUES(9</a:t>
            </a:r>
            <a:r>
              <a:rPr lang="en-GB" dirty="0"/>
              <a:t>, 5, 9, TO_DATE('2023-05-13', </a:t>
            </a:r>
            <a:r>
              <a:rPr lang="en-GB" dirty="0" smtClean="0"/>
              <a:t>'YYYY-MM-DD'),'Temporary </a:t>
            </a:r>
            <a:r>
              <a:rPr lang="en-GB" dirty="0"/>
              <a:t>Teaching Assistant position for the upcoming semester.', 'Y</a:t>
            </a:r>
            <a:r>
              <a:rPr lang="en-GB" dirty="0" smtClean="0"/>
              <a:t>');</a:t>
            </a:r>
          </a:p>
          <a:p>
            <a:endParaRPr lang="en-GB" dirty="0"/>
          </a:p>
          <a:p>
            <a:r>
              <a:rPr lang="en-GB" dirty="0" smtClean="0"/>
              <a:t>INSERT </a:t>
            </a:r>
            <a:r>
              <a:rPr lang="en-GB" dirty="0"/>
              <a:t>INTO </a:t>
            </a:r>
            <a:r>
              <a:rPr lang="en-GB" dirty="0" err="1"/>
              <a:t>job_post</a:t>
            </a:r>
            <a:r>
              <a:rPr lang="en-GB" dirty="0"/>
              <a:t> </a:t>
            </a:r>
            <a:r>
              <a:rPr lang="en-GB" dirty="0" smtClean="0"/>
              <a:t>VALUES(10</a:t>
            </a:r>
            <a:r>
              <a:rPr lang="en-GB" dirty="0"/>
              <a:t>, 2, 10, TO_DATE('2023-05-13', 'YYYY-MM-DD'), 'Seasonal Delivery Driver needed for busy holiday season.', 'Y');</a:t>
            </a:r>
          </a:p>
        </p:txBody>
      </p:sp>
    </p:spTree>
    <p:extLst>
      <p:ext uri="{BB962C8B-B14F-4D97-AF65-F5344CB8AC3E}">
        <p14:creationId xmlns:p14="http://schemas.microsoft.com/office/powerpoint/2010/main" val="3837356243"/>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3"/>
            <a:ext cx="8424936" cy="7140416"/>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JOB_POST_ACTIVITY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r>
              <a:rPr lang="en-GB" sz="2000" b="1" i="1" dirty="0" smtClean="0">
                <a:solidFill>
                  <a:schemeClr val="bg2">
                    <a:lumMod val="10000"/>
                  </a:schemeClr>
                </a:solidFill>
                <a:effectLst>
                  <a:outerShdw blurRad="38100" dist="38100" dir="2700000" algn="tl">
                    <a:srgbClr val="000000">
                      <a:alpha val="43137"/>
                    </a:srgbClr>
                  </a:outerShdw>
                </a:effectLst>
              </a:rPr>
              <a:t>:</a:t>
            </a:r>
            <a:endParaRPr lang="en-GB" sz="2000" dirty="0" smtClean="0"/>
          </a:p>
          <a:p>
            <a:endParaRPr lang="en-GB" dirty="0"/>
          </a:p>
          <a:p>
            <a:r>
              <a:rPr lang="en-GB" dirty="0" smtClean="0"/>
              <a:t>Stores the information of which user has applied for what job among all the jobs available. Its also shows the status of the application.</a:t>
            </a:r>
          </a:p>
          <a:p>
            <a:endParaRPr lang="en-GB" dirty="0"/>
          </a:p>
          <a:p>
            <a:r>
              <a:rPr lang="en-GB" sz="2000" b="1" i="1" dirty="0">
                <a:effectLst>
                  <a:outerShdw blurRad="38100" dist="38100" dir="2700000" algn="tl">
                    <a:srgbClr val="000000">
                      <a:alpha val="43137"/>
                    </a:srgbClr>
                  </a:outerShdw>
                </a:effectLst>
              </a:rPr>
              <a:t>CREATION :</a:t>
            </a:r>
          </a:p>
          <a:p>
            <a:endParaRPr lang="en-GB" dirty="0" smtClean="0"/>
          </a:p>
          <a:p>
            <a:r>
              <a:rPr lang="en-GB" dirty="0" smtClean="0"/>
              <a:t>CREATE </a:t>
            </a:r>
            <a:r>
              <a:rPr lang="en-GB" dirty="0"/>
              <a:t>TABLE </a:t>
            </a:r>
            <a:r>
              <a:rPr lang="en-GB" dirty="0" err="1"/>
              <a:t>job_post_activity</a:t>
            </a:r>
            <a:r>
              <a:rPr lang="en-GB" dirty="0"/>
              <a:t> (</a:t>
            </a:r>
          </a:p>
          <a:p>
            <a:r>
              <a:rPr lang="en-GB" dirty="0"/>
              <a:t>  ids NUMBER PRIMARY KEY,</a:t>
            </a:r>
          </a:p>
          <a:p>
            <a:r>
              <a:rPr lang="en-GB" dirty="0"/>
              <a:t>  </a:t>
            </a:r>
            <a:r>
              <a:rPr lang="en-GB" dirty="0" err="1"/>
              <a:t>user_account_id</a:t>
            </a:r>
            <a:r>
              <a:rPr lang="en-GB" dirty="0"/>
              <a:t> NUMBER,</a:t>
            </a:r>
          </a:p>
          <a:p>
            <a:r>
              <a:rPr lang="en-GB" dirty="0"/>
              <a:t>  </a:t>
            </a:r>
            <a:r>
              <a:rPr lang="en-GB" dirty="0" err="1"/>
              <a:t>job_post_id</a:t>
            </a:r>
            <a:r>
              <a:rPr lang="en-GB" dirty="0"/>
              <a:t> NUMBER,</a:t>
            </a:r>
          </a:p>
          <a:p>
            <a:r>
              <a:rPr lang="en-GB" dirty="0"/>
              <a:t>  </a:t>
            </a:r>
            <a:r>
              <a:rPr lang="en-GB" dirty="0" err="1"/>
              <a:t>apply_date</a:t>
            </a:r>
            <a:r>
              <a:rPr lang="en-GB" dirty="0"/>
              <a:t> DATE,</a:t>
            </a:r>
          </a:p>
          <a:p>
            <a:r>
              <a:rPr lang="en-GB" dirty="0"/>
              <a:t>  </a:t>
            </a:r>
            <a:r>
              <a:rPr lang="en-GB" dirty="0" err="1"/>
              <a:t>job_application_status_id</a:t>
            </a:r>
            <a:r>
              <a:rPr lang="en-GB" dirty="0"/>
              <a:t> NUMBER,</a:t>
            </a:r>
          </a:p>
          <a:p>
            <a:r>
              <a:rPr lang="en-GB" dirty="0"/>
              <a:t>  FOREIGN KEY (</a:t>
            </a:r>
            <a:r>
              <a:rPr lang="en-GB" dirty="0" err="1"/>
              <a:t>user_account_id</a:t>
            </a:r>
            <a:r>
              <a:rPr lang="en-GB" dirty="0"/>
              <a:t>) REFERENCES </a:t>
            </a:r>
            <a:r>
              <a:rPr lang="en-GB" dirty="0" err="1"/>
              <a:t>user_account</a:t>
            </a:r>
            <a:r>
              <a:rPr lang="en-GB" dirty="0"/>
              <a:t>(ids),</a:t>
            </a:r>
          </a:p>
          <a:p>
            <a:r>
              <a:rPr lang="en-GB" dirty="0"/>
              <a:t>  FOREIGN KEY (</a:t>
            </a:r>
            <a:r>
              <a:rPr lang="en-GB" dirty="0" err="1"/>
              <a:t>job_post_id</a:t>
            </a:r>
            <a:r>
              <a:rPr lang="en-GB" dirty="0"/>
              <a:t>) REFERENCES </a:t>
            </a:r>
            <a:r>
              <a:rPr lang="en-GB" dirty="0" err="1"/>
              <a:t>job_post</a:t>
            </a:r>
            <a:r>
              <a:rPr lang="en-GB" dirty="0"/>
              <a:t>(ids),</a:t>
            </a:r>
          </a:p>
          <a:p>
            <a:r>
              <a:rPr lang="en-GB" dirty="0"/>
              <a:t>  FOREIGN KEY (</a:t>
            </a:r>
            <a:r>
              <a:rPr lang="en-GB" dirty="0" err="1"/>
              <a:t>job_application_status_id</a:t>
            </a:r>
            <a:r>
              <a:rPr lang="en-GB" dirty="0"/>
              <a:t>) REFERENCES </a:t>
            </a:r>
            <a:r>
              <a:rPr lang="en-GB" dirty="0" err="1"/>
              <a:t>job_application_status</a:t>
            </a:r>
            <a:r>
              <a:rPr lang="en-GB" dirty="0"/>
              <a:t>(ids)</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smtClean="0"/>
          </a:p>
          <a:p>
            <a:r>
              <a:rPr lang="en-GB" dirty="0" smtClean="0"/>
              <a:t>INSERT </a:t>
            </a:r>
            <a:r>
              <a:rPr lang="en-GB" dirty="0"/>
              <a:t>INTO </a:t>
            </a:r>
            <a:r>
              <a:rPr lang="en-GB" dirty="0" err="1"/>
              <a:t>job_post_activity</a:t>
            </a:r>
            <a:r>
              <a:rPr lang="en-GB" dirty="0"/>
              <a:t> </a:t>
            </a:r>
            <a:r>
              <a:rPr lang="en-GB" dirty="0" smtClean="0"/>
              <a:t>VALUES(1</a:t>
            </a:r>
            <a:r>
              <a:rPr lang="en-GB" dirty="0"/>
              <a:t>, 1, 1, TO_DATE('2023-05-13', 'YYYY-MM-DD</a:t>
            </a:r>
            <a:r>
              <a:rPr lang="en-GB" dirty="0" smtClean="0"/>
              <a:t>'),1</a:t>
            </a:r>
            <a:r>
              <a:rPr lang="en-GB" dirty="0"/>
              <a:t>);</a:t>
            </a:r>
          </a:p>
          <a:p>
            <a:endParaRPr lang="en-GB" dirty="0"/>
          </a:p>
        </p:txBody>
      </p:sp>
    </p:spTree>
    <p:extLst>
      <p:ext uri="{BB962C8B-B14F-4D97-AF65-F5344CB8AC3E}">
        <p14:creationId xmlns:p14="http://schemas.microsoft.com/office/powerpoint/2010/main" val="937702682"/>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552" y="0"/>
            <a:ext cx="8604448" cy="7017306"/>
          </a:xfrm>
          <a:prstGeom prst="rect">
            <a:avLst/>
          </a:prstGeom>
        </p:spPr>
        <p:txBody>
          <a:bodyPr wrap="square">
            <a:spAutoFit/>
          </a:bodyPr>
          <a:lstStyle/>
          <a:p>
            <a:r>
              <a:rPr lang="en-GB" dirty="0"/>
              <a:t>INSERT INTO </a:t>
            </a:r>
            <a:r>
              <a:rPr lang="en-GB" dirty="0" err="1"/>
              <a:t>job_post_activity</a:t>
            </a:r>
            <a:r>
              <a:rPr lang="en-GB" dirty="0"/>
              <a:t> </a:t>
            </a:r>
          </a:p>
          <a:p>
            <a:r>
              <a:rPr lang="en-GB" dirty="0"/>
              <a:t>VALUES(2, 2, 2, TO_DATE('2023-05-13', 'YYYY-MM-DD'), 3</a:t>
            </a:r>
            <a:r>
              <a:rPr lang="en-GB" dirty="0" smtClean="0"/>
              <a:t>);</a:t>
            </a:r>
          </a:p>
          <a:p>
            <a:endParaRPr lang="en-GB" dirty="0"/>
          </a:p>
          <a:p>
            <a:r>
              <a:rPr lang="en-GB" dirty="0" smtClean="0"/>
              <a:t>INSERT </a:t>
            </a:r>
            <a:r>
              <a:rPr lang="en-GB" dirty="0"/>
              <a:t>INTO </a:t>
            </a:r>
            <a:r>
              <a:rPr lang="en-GB" dirty="0" err="1"/>
              <a:t>job_post_activity</a:t>
            </a:r>
            <a:r>
              <a:rPr lang="en-GB" dirty="0"/>
              <a:t> </a:t>
            </a:r>
          </a:p>
          <a:p>
            <a:r>
              <a:rPr lang="en-GB" dirty="0"/>
              <a:t>VALUES(3, 3, 3, TO_DATE('2023-05-13', 'YYYY-MM-DD'), 2);</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VALUES(4, 4, 4, TO_DATE('2023-05-13', 'YYYY-MM-DD'), 1);</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VALUES(5, 5, 5, TO_DATE('2023-05-13', 'YYYY-MM-DD'), 4);</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VALUES(6, 1, 6, TO_DATE('2023-05-13', 'YYYY-MM-DD'), 2);</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VALUES(7, 2, 7, TO_DATE('2023-05-13', 'YYYY-MM-DD'), 3);</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VALUES(8, 3, 8, TO_DATE('2023-05-13', 'YYYY-MM-DD'), 5);</a:t>
            </a:r>
          </a:p>
          <a:p>
            <a:r>
              <a:rPr lang="en-GB" dirty="0"/>
              <a:t>  </a:t>
            </a:r>
            <a:endParaRPr lang="en-GB" dirty="0" smtClean="0"/>
          </a:p>
          <a:p>
            <a:r>
              <a:rPr lang="en-GB" dirty="0" smtClean="0"/>
              <a:t>INSERT </a:t>
            </a:r>
            <a:r>
              <a:rPr lang="en-GB" dirty="0"/>
              <a:t>INTO </a:t>
            </a:r>
            <a:r>
              <a:rPr lang="en-GB" dirty="0" err="1"/>
              <a:t>job_post_activity</a:t>
            </a:r>
            <a:r>
              <a:rPr lang="en-GB" dirty="0"/>
              <a:t> </a:t>
            </a:r>
          </a:p>
          <a:p>
            <a:r>
              <a:rPr lang="en-GB" dirty="0"/>
              <a:t>VALUES(9, 4, 9, TO_DATE('2023-05-13', 'YYYY-MM-DD'), 4);</a:t>
            </a:r>
          </a:p>
          <a:p>
            <a:r>
              <a:rPr lang="en-GB" dirty="0"/>
              <a:t> </a:t>
            </a:r>
            <a:r>
              <a:rPr lang="en-GB" dirty="0" smtClean="0"/>
              <a:t>INSERT </a:t>
            </a:r>
            <a:r>
              <a:rPr lang="en-GB" dirty="0"/>
              <a:t>INTO </a:t>
            </a:r>
            <a:r>
              <a:rPr lang="en-GB" dirty="0" err="1"/>
              <a:t>job_post_activity</a:t>
            </a:r>
            <a:r>
              <a:rPr lang="en-GB" dirty="0"/>
              <a:t> </a:t>
            </a:r>
          </a:p>
          <a:p>
            <a:r>
              <a:rPr lang="en-GB" dirty="0"/>
              <a:t>VALUES(10, 5, 10, TO_DATE('2023-05-13', 'YYYY-MM-DD'), 1);</a:t>
            </a:r>
          </a:p>
        </p:txBody>
      </p:sp>
    </p:spTree>
    <p:extLst>
      <p:ext uri="{BB962C8B-B14F-4D97-AF65-F5344CB8AC3E}">
        <p14:creationId xmlns:p14="http://schemas.microsoft.com/office/powerpoint/2010/main" val="1158546508"/>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8352928" cy="7417415"/>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JOB_POST_SKILL_SET:</a:t>
            </a:r>
            <a:endParaRPr lang="en-GB" sz="2400" b="1" i="1" u="sng" dirty="0">
              <a:effectLst>
                <a:outerShdw blurRad="38100" dist="38100" dir="2700000" algn="tl">
                  <a:srgbClr val="000000">
                    <a:alpha val="43137"/>
                  </a:srgbClr>
                </a:outerShdw>
              </a:effectLst>
            </a:endParaRP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It stores all the information regarding the skills required along with the level of each skill for all the jobs that are available.</a:t>
            </a:r>
          </a:p>
          <a:p>
            <a:endParaRPr lang="en-GB" dirty="0"/>
          </a:p>
          <a:p>
            <a:r>
              <a:rPr lang="en-GB" sz="2000" b="1" i="1" dirty="0">
                <a:effectLst>
                  <a:outerShdw blurRad="38100" dist="38100" dir="2700000" algn="tl">
                    <a:srgbClr val="000000">
                      <a:alpha val="43137"/>
                    </a:srgbClr>
                  </a:outerShdw>
                </a:effectLst>
              </a:rPr>
              <a:t>CREATION :</a:t>
            </a:r>
          </a:p>
          <a:p>
            <a:endParaRPr lang="en-GB" dirty="0" smtClean="0"/>
          </a:p>
          <a:p>
            <a:r>
              <a:rPr lang="en-GB" dirty="0" smtClean="0"/>
              <a:t>CREATE </a:t>
            </a:r>
            <a:r>
              <a:rPr lang="en-GB" dirty="0"/>
              <a:t>TABLE </a:t>
            </a:r>
            <a:r>
              <a:rPr lang="en-GB" dirty="0" err="1"/>
              <a:t>job_post_skill_set</a:t>
            </a:r>
            <a:r>
              <a:rPr lang="en-GB" dirty="0"/>
              <a:t> (</a:t>
            </a:r>
          </a:p>
          <a:p>
            <a:r>
              <a:rPr lang="en-GB" dirty="0"/>
              <a:t>  </a:t>
            </a:r>
            <a:r>
              <a:rPr lang="en-GB" dirty="0" err="1"/>
              <a:t>skill_level</a:t>
            </a:r>
            <a:r>
              <a:rPr lang="en-GB" dirty="0"/>
              <a:t> number,</a:t>
            </a:r>
          </a:p>
          <a:p>
            <a:r>
              <a:rPr lang="en-GB" dirty="0"/>
              <a:t>  </a:t>
            </a:r>
            <a:r>
              <a:rPr lang="en-GB" dirty="0" err="1"/>
              <a:t>job_post_id</a:t>
            </a:r>
            <a:r>
              <a:rPr lang="en-GB" dirty="0"/>
              <a:t> number ,</a:t>
            </a:r>
          </a:p>
          <a:p>
            <a:r>
              <a:rPr lang="en-GB" dirty="0"/>
              <a:t>  </a:t>
            </a:r>
            <a:r>
              <a:rPr lang="en-GB" dirty="0" err="1"/>
              <a:t>skill_set_id</a:t>
            </a:r>
            <a:r>
              <a:rPr lang="en-GB" dirty="0"/>
              <a:t> number ,</a:t>
            </a:r>
          </a:p>
          <a:p>
            <a:r>
              <a:rPr lang="en-GB" dirty="0"/>
              <a:t>  FOREIGN KEY (</a:t>
            </a:r>
            <a:r>
              <a:rPr lang="en-GB" dirty="0" err="1"/>
              <a:t>job_post_id</a:t>
            </a:r>
            <a:r>
              <a:rPr lang="en-GB" dirty="0"/>
              <a:t>) REFERENCES </a:t>
            </a:r>
            <a:r>
              <a:rPr lang="en-GB" dirty="0" err="1"/>
              <a:t>job_post</a:t>
            </a:r>
            <a:r>
              <a:rPr lang="en-GB" dirty="0"/>
              <a:t>(ids),</a:t>
            </a:r>
          </a:p>
          <a:p>
            <a:r>
              <a:rPr lang="en-GB" dirty="0"/>
              <a:t>  FOREIGN KEY (</a:t>
            </a:r>
            <a:r>
              <a:rPr lang="en-GB" dirty="0" err="1"/>
              <a:t>skill_set_id</a:t>
            </a:r>
            <a:r>
              <a:rPr lang="en-GB" dirty="0"/>
              <a:t>) REFERENCES </a:t>
            </a:r>
            <a:r>
              <a:rPr lang="en-GB" dirty="0" err="1"/>
              <a:t>skill_set</a:t>
            </a:r>
            <a:r>
              <a:rPr lang="en-GB" dirty="0"/>
              <a:t>(ids),</a:t>
            </a:r>
          </a:p>
          <a:p>
            <a:r>
              <a:rPr lang="en-GB" dirty="0"/>
              <a:t>  PRIMARY KEY (</a:t>
            </a:r>
            <a:r>
              <a:rPr lang="en-GB" dirty="0" err="1"/>
              <a:t>job_post_id</a:t>
            </a:r>
            <a:r>
              <a:rPr lang="en-GB" dirty="0"/>
              <a:t>, </a:t>
            </a:r>
            <a:r>
              <a:rPr lang="en-GB" dirty="0" err="1"/>
              <a:t>skill_set_id</a:t>
            </a:r>
            <a:r>
              <a:rPr lang="en-GB" dirty="0"/>
              <a:t>)</a:t>
            </a:r>
          </a:p>
          <a:p>
            <a:r>
              <a:rPr lang="en-GB" dirty="0" smtClean="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endParaRPr lang="en-GB" dirty="0"/>
          </a:p>
          <a:p>
            <a:r>
              <a:rPr lang="en-GB" dirty="0"/>
              <a:t>INSERT INTO </a:t>
            </a:r>
            <a:r>
              <a:rPr lang="en-GB" dirty="0" err="1"/>
              <a:t>job_post_skill_set</a:t>
            </a:r>
            <a:r>
              <a:rPr lang="en-GB" dirty="0"/>
              <a:t> </a:t>
            </a:r>
            <a:r>
              <a:rPr lang="en-GB" dirty="0" smtClean="0"/>
              <a:t>VALUES(3</a:t>
            </a:r>
            <a:r>
              <a:rPr lang="en-GB" dirty="0"/>
              <a:t>, 1, 1);</a:t>
            </a:r>
          </a:p>
          <a:p>
            <a:endParaRPr lang="en-GB" dirty="0"/>
          </a:p>
          <a:p>
            <a:r>
              <a:rPr lang="en-GB" dirty="0" smtClean="0"/>
              <a:t>INSERT </a:t>
            </a:r>
            <a:r>
              <a:rPr lang="en-GB" dirty="0"/>
              <a:t>INTO </a:t>
            </a:r>
            <a:r>
              <a:rPr lang="en-GB" dirty="0" err="1"/>
              <a:t>job_post_skill_set</a:t>
            </a:r>
            <a:r>
              <a:rPr lang="en-GB" dirty="0"/>
              <a:t> </a:t>
            </a:r>
            <a:r>
              <a:rPr lang="en-GB" dirty="0" smtClean="0"/>
              <a:t>VALUES(4</a:t>
            </a:r>
            <a:r>
              <a:rPr lang="en-GB" dirty="0"/>
              <a:t>, 1, 5);</a:t>
            </a:r>
          </a:p>
          <a:p>
            <a:r>
              <a:rPr lang="en-GB" dirty="0"/>
              <a:t> </a:t>
            </a:r>
            <a:br>
              <a:rPr lang="en-GB" dirty="0"/>
            </a:br>
            <a:endParaRPr lang="en-GB" dirty="0"/>
          </a:p>
          <a:p>
            <a:endParaRPr lang="en-GB" dirty="0"/>
          </a:p>
        </p:txBody>
      </p:sp>
    </p:spTree>
    <p:extLst>
      <p:ext uri="{BB962C8B-B14F-4D97-AF65-F5344CB8AC3E}">
        <p14:creationId xmlns:p14="http://schemas.microsoft.com/office/powerpoint/2010/main" val="808347648"/>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6632"/>
            <a:ext cx="6246440" cy="4247317"/>
          </a:xfrm>
          <a:prstGeom prst="rect">
            <a:avLst/>
          </a:prstGeom>
        </p:spPr>
        <p:txBody>
          <a:bodyPr wrap="square">
            <a:spAutoFit/>
          </a:bodyPr>
          <a:lstStyle/>
          <a:p>
            <a:r>
              <a:rPr lang="en-GB" dirty="0"/>
              <a:t>INSERT INTO </a:t>
            </a:r>
            <a:r>
              <a:rPr lang="en-GB" dirty="0" err="1"/>
              <a:t>job_post_skill_set</a:t>
            </a:r>
            <a:r>
              <a:rPr lang="en-GB" dirty="0"/>
              <a:t> </a:t>
            </a:r>
            <a:r>
              <a:rPr lang="en-GB" dirty="0" smtClean="0"/>
              <a:t>VALUES(2</a:t>
            </a:r>
            <a:r>
              <a:rPr lang="en-GB" dirty="0"/>
              <a:t>, 2, 2);</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VALUES(3</a:t>
            </a:r>
            <a:r>
              <a:rPr lang="en-GB" dirty="0"/>
              <a:t>, 2, 9);</a:t>
            </a:r>
          </a:p>
          <a:p>
            <a:endParaRPr lang="en-GB" dirty="0" smtClean="0"/>
          </a:p>
          <a:p>
            <a:r>
              <a:rPr lang="en-GB" dirty="0" smtClean="0"/>
              <a:t>INSERT </a:t>
            </a:r>
            <a:r>
              <a:rPr lang="en-GB" dirty="0"/>
              <a:t>INTO </a:t>
            </a:r>
            <a:r>
              <a:rPr lang="en-GB" dirty="0" err="1"/>
              <a:t>job_post_skill_set</a:t>
            </a:r>
            <a:r>
              <a:rPr lang="en-GB" dirty="0"/>
              <a:t> </a:t>
            </a:r>
            <a:r>
              <a:rPr lang="en-GB" dirty="0" smtClean="0"/>
              <a:t>VALUES(4</a:t>
            </a:r>
            <a:r>
              <a:rPr lang="en-GB" dirty="0"/>
              <a:t>, 3, 8);</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VALUES(2</a:t>
            </a:r>
            <a:r>
              <a:rPr lang="en-GB" dirty="0"/>
              <a:t>, 3, 7);</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VALUES(3</a:t>
            </a:r>
            <a:r>
              <a:rPr lang="en-GB" dirty="0"/>
              <a:t>, 4, 6);</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VALUES(4</a:t>
            </a:r>
            <a:r>
              <a:rPr lang="en-GB" dirty="0"/>
              <a:t>, 5, 1);</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VALUES(2</a:t>
            </a:r>
            <a:r>
              <a:rPr lang="en-GB" dirty="0"/>
              <a:t>, 5, 4);</a:t>
            </a:r>
          </a:p>
          <a:p>
            <a:r>
              <a:rPr lang="en-GB" dirty="0"/>
              <a:t>  </a:t>
            </a:r>
            <a:endParaRPr lang="en-GB" dirty="0" smtClean="0"/>
          </a:p>
          <a:p>
            <a:r>
              <a:rPr lang="en-GB" dirty="0" smtClean="0"/>
              <a:t>INSERT </a:t>
            </a:r>
            <a:r>
              <a:rPr lang="en-GB" dirty="0"/>
              <a:t>INTO </a:t>
            </a:r>
            <a:r>
              <a:rPr lang="en-GB" dirty="0" err="1"/>
              <a:t>job_post_skill_set</a:t>
            </a:r>
            <a:r>
              <a:rPr lang="en-GB" dirty="0"/>
              <a:t> </a:t>
            </a:r>
            <a:r>
              <a:rPr lang="en-GB" dirty="0" smtClean="0"/>
              <a:t>VALUES(3</a:t>
            </a:r>
            <a:r>
              <a:rPr lang="en-GB" dirty="0"/>
              <a:t>, 6, 1);</a:t>
            </a:r>
          </a:p>
        </p:txBody>
      </p:sp>
    </p:spTree>
    <p:extLst>
      <p:ext uri="{BB962C8B-B14F-4D97-AF65-F5344CB8AC3E}">
        <p14:creationId xmlns:p14="http://schemas.microsoft.com/office/powerpoint/2010/main" val="3469046275"/>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284984"/>
            <a:ext cx="8591872" cy="1008112"/>
          </a:xfrm>
          <a:effectLst>
            <a:glow rad="228600">
              <a:schemeClr val="accent4">
                <a:satMod val="175000"/>
                <a:alpha val="40000"/>
              </a:schemeClr>
            </a:glow>
            <a:outerShdw blurRad="40000" dist="23000" dir="5400000"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a:normAutofit/>
          </a:bodyPr>
          <a:lstStyle/>
          <a:p>
            <a:r>
              <a:rPr lang="en-GB" dirty="0" smtClean="0"/>
              <a:t>            </a:t>
            </a:r>
            <a:r>
              <a:rPr lang="en-GB" dirty="0" smtClean="0">
                <a:solidFill>
                  <a:schemeClr val="bg1"/>
                </a:solidFill>
              </a:rPr>
              <a:t>Executing sample queries</a:t>
            </a:r>
            <a:endParaRPr lang="en-GB" dirty="0">
              <a:solidFill>
                <a:schemeClr val="bg1"/>
              </a:solidFill>
            </a:endParaRPr>
          </a:p>
        </p:txBody>
      </p:sp>
    </p:spTree>
    <p:extLst>
      <p:ext uri="{BB962C8B-B14F-4D97-AF65-F5344CB8AC3E}">
        <p14:creationId xmlns:p14="http://schemas.microsoft.com/office/powerpoint/2010/main" val="1028605483"/>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88640"/>
            <a:ext cx="8352928" cy="4308872"/>
          </a:xfrm>
          <a:prstGeom prst="rect">
            <a:avLst/>
          </a:prstGeom>
        </p:spPr>
        <p:txBody>
          <a:bodyPr wrap="square">
            <a:spAutoFit/>
          </a:bodyPr>
          <a:lstStyle/>
          <a:p>
            <a:r>
              <a:rPr lang="en-US" sz="2000" b="1" i="1" dirty="0" smtClean="0">
                <a:effectLst>
                  <a:outerShdw blurRad="38100" dist="38100" dir="2700000" algn="tl">
                    <a:srgbClr val="000000">
                      <a:alpha val="43137"/>
                    </a:srgbClr>
                  </a:outerShdw>
                </a:effectLst>
              </a:rPr>
              <a:t>QUERY-1 :</a:t>
            </a:r>
          </a:p>
          <a:p>
            <a:endParaRPr lang="en-US" dirty="0" smtClean="0"/>
          </a:p>
          <a:p>
            <a:r>
              <a:rPr lang="en-US" dirty="0" smtClean="0"/>
              <a:t>Select the first name , last name and salary of all the job seekers enrolled.</a:t>
            </a:r>
          </a:p>
          <a:p>
            <a:endParaRPr lang="en-US" dirty="0" smtClean="0"/>
          </a:p>
          <a:p>
            <a:endParaRPr lang="en-US" dirty="0"/>
          </a:p>
          <a:p>
            <a:r>
              <a:rPr lang="en-US" sz="2000" b="1" i="1" dirty="0" smtClean="0">
                <a:effectLst>
                  <a:outerShdw blurRad="38100" dist="38100" dir="2700000" algn="tl">
                    <a:srgbClr val="000000">
                      <a:alpha val="43137"/>
                    </a:srgbClr>
                  </a:outerShdw>
                </a:effectLst>
              </a:rPr>
              <a:t>SQL QUERY :</a:t>
            </a:r>
          </a:p>
          <a:p>
            <a:endParaRPr lang="en-US" dirty="0"/>
          </a:p>
          <a:p>
            <a:endParaRPr lang="en-US" dirty="0"/>
          </a:p>
          <a:p>
            <a:endParaRPr lang="en-US" dirty="0"/>
          </a:p>
          <a:p>
            <a:r>
              <a:rPr lang="en-US" dirty="0" smtClean="0"/>
              <a:t> </a:t>
            </a:r>
          </a:p>
          <a:p>
            <a:endParaRPr lang="en-US" dirty="0"/>
          </a:p>
          <a:p>
            <a:endParaRPr lang="en-US" dirty="0" smtClean="0"/>
          </a:p>
          <a:p>
            <a:r>
              <a:rPr lang="en-US" sz="2000" b="1" i="1" dirty="0" smtClean="0">
                <a:effectLst>
                  <a:outerShdw blurRad="38100" dist="38100" dir="2700000" algn="tl">
                    <a:srgbClr val="000000">
                      <a:alpha val="43137"/>
                    </a:srgbClr>
                  </a:outerShdw>
                </a:effectLst>
              </a:rPr>
              <a:t>OUTPUT :</a:t>
            </a:r>
          </a:p>
          <a:p>
            <a:endParaRPr lang="en-US" dirty="0"/>
          </a:p>
          <a:p>
            <a:endParaRPr lang="en-GB" dirty="0"/>
          </a:p>
        </p:txBody>
      </p:sp>
      <p:pic>
        <p:nvPicPr>
          <p:cNvPr id="1029"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87624" y="2216572"/>
            <a:ext cx="5189537"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35696" y="3933056"/>
            <a:ext cx="326866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145802"/>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8352928" cy="6186309"/>
          </a:xfrm>
          <a:prstGeom prst="rect">
            <a:avLst/>
          </a:prstGeom>
        </p:spPr>
        <p:txBody>
          <a:bodyPr wrap="square">
            <a:spAutoFit/>
          </a:bodyPr>
          <a:lstStyle/>
          <a:p>
            <a:r>
              <a:rPr lang="en-US" sz="2000" b="1" i="1" dirty="0" smtClean="0">
                <a:effectLst>
                  <a:outerShdw blurRad="38100" dist="38100" dir="2700000" algn="tl">
                    <a:srgbClr val="000000">
                      <a:alpha val="43137"/>
                    </a:srgbClr>
                  </a:outerShdw>
                </a:effectLst>
              </a:rPr>
              <a:t>QUERY-2 :</a:t>
            </a:r>
          </a:p>
          <a:p>
            <a:endParaRPr lang="en-US" sz="2000" b="1" i="1" dirty="0">
              <a:effectLst>
                <a:outerShdw blurRad="38100" dist="38100" dir="2700000" algn="tl">
                  <a:srgbClr val="000000">
                    <a:alpha val="43137"/>
                  </a:srgbClr>
                </a:outerShdw>
              </a:effectLst>
            </a:endParaRPr>
          </a:p>
          <a:p>
            <a:r>
              <a:rPr lang="en-US" dirty="0" smtClean="0"/>
              <a:t>Give the degree name , university name and completion date of the user with id =1.</a:t>
            </a:r>
          </a:p>
          <a:p>
            <a:endParaRPr lang="en-US" dirty="0" smtClean="0"/>
          </a:p>
          <a:p>
            <a:endParaRPr lang="en-US" sz="2000" b="1" i="1" dirty="0">
              <a:effectLst>
                <a:outerShdw blurRad="38100" dist="38100" dir="2700000" algn="tl">
                  <a:srgbClr val="000000">
                    <a:alpha val="43137"/>
                  </a:srgbClr>
                </a:outerShdw>
              </a:effectLst>
            </a:endParaRPr>
          </a:p>
          <a:p>
            <a:r>
              <a:rPr lang="en-US" sz="2000" b="1" i="1" dirty="0">
                <a:effectLst>
                  <a:outerShdw blurRad="38100" dist="38100" dir="2700000" algn="tl">
                    <a:srgbClr val="000000">
                      <a:alpha val="43137"/>
                    </a:srgbClr>
                  </a:outerShdw>
                </a:effectLst>
              </a:rPr>
              <a:t>SQL QUERY </a:t>
            </a:r>
            <a:r>
              <a:rPr lang="en-US" sz="2000" b="1" i="1" dirty="0" smtClean="0">
                <a:effectLst>
                  <a:outerShdw blurRad="38100" dist="38100" dir="2700000" algn="tl">
                    <a:srgbClr val="000000">
                      <a:alpha val="43137"/>
                    </a:srgbClr>
                  </a:outerShdw>
                </a:effectLst>
              </a:rPr>
              <a:t>:</a:t>
            </a:r>
          </a:p>
          <a:p>
            <a:endParaRPr lang="en-US" sz="2000" b="1" i="1" dirty="0">
              <a:effectLst>
                <a:outerShdw blurRad="38100" dist="38100" dir="2700000" algn="tl">
                  <a:srgbClr val="000000">
                    <a:alpha val="43137"/>
                  </a:srgbClr>
                </a:outerShdw>
              </a:effectLst>
            </a:endParaRPr>
          </a:p>
          <a:p>
            <a:endParaRPr lang="en-US" sz="2000" b="1" i="1" dirty="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endParaRPr lang="en-US" sz="2000" b="1" i="1" dirty="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r>
              <a:rPr lang="en-US" sz="2000" b="1" i="1" dirty="0" smtClean="0">
                <a:effectLst>
                  <a:outerShdw blurRad="38100" dist="38100" dir="2700000" algn="tl">
                    <a:srgbClr val="000000">
                      <a:alpha val="43137"/>
                    </a:srgbClr>
                  </a:outerShdw>
                </a:effectLst>
              </a:rPr>
              <a:t>OUTPUT :</a:t>
            </a:r>
          </a:p>
          <a:p>
            <a:endParaRPr lang="en-US" sz="2000" b="1" i="1" dirty="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endParaRPr lang="en-US" sz="2000" b="1" i="1" dirty="0">
              <a:effectLst>
                <a:outerShdw blurRad="38100" dist="38100" dir="2700000" algn="tl">
                  <a:srgbClr val="000000">
                    <a:alpha val="43137"/>
                  </a:srgbClr>
                </a:outerShdw>
              </a:effectLst>
            </a:endParaRPr>
          </a:p>
          <a:p>
            <a:endParaRPr lang="en-US" sz="2000" b="1" i="1" dirty="0">
              <a:effectLst>
                <a:outerShdw blurRad="38100" dist="38100" dir="2700000" algn="tl">
                  <a:srgbClr val="000000">
                    <a:alpha val="43137"/>
                  </a:srgbClr>
                </a:outerShdw>
              </a:effectLst>
            </a:endParaRPr>
          </a:p>
          <a:p>
            <a:endParaRPr lang="en-US" sz="2000" b="1" i="1" dirty="0" smtClean="0">
              <a:effectLst>
                <a:outerShdw blurRad="38100" dist="38100" dir="2700000" algn="tl">
                  <a:srgbClr val="000000">
                    <a:alpha val="43137"/>
                  </a:srgbClr>
                </a:outerShdw>
              </a:effectLst>
            </a:endParaRPr>
          </a:p>
          <a:p>
            <a:endParaRPr lang="en-US" sz="2000" b="1" i="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7584" y="2124903"/>
            <a:ext cx="67437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71600" y="4293096"/>
            <a:ext cx="58150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921780"/>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260648"/>
            <a:ext cx="8280920" cy="4708981"/>
          </a:xfrm>
          <a:prstGeom prst="rect">
            <a:avLst/>
          </a:prstGeom>
        </p:spPr>
        <p:txBody>
          <a:bodyPr wrap="square">
            <a:spAutoFit/>
          </a:bodyPr>
          <a:lstStyle/>
          <a:p>
            <a:r>
              <a:rPr lang="en-US" sz="2000" b="1" i="1" dirty="0" smtClean="0">
                <a:effectLst>
                  <a:outerShdw blurRad="38100" dist="38100" dir="2700000" algn="tl" rotWithShape="0">
                    <a:srgbClr val="000000">
                      <a:alpha val="43000"/>
                    </a:srgbClr>
                  </a:outerShdw>
                </a:effectLst>
              </a:rPr>
              <a:t>QUERY-3 :</a:t>
            </a:r>
          </a:p>
          <a:p>
            <a:endParaRPr lang="en-US" sz="2000" b="1" i="1" dirty="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Give the job title , company name and job location of the job seeker with current job ‘Y’</a:t>
            </a: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r>
              <a:rPr lang="en-US" sz="2000" b="1" i="1" dirty="0">
                <a:effectLst>
                  <a:outerShdw blurRad="38100" dist="38100" dir="2700000" algn="tl" rotWithShape="0">
                    <a:srgbClr val="000000">
                      <a:alpha val="43000"/>
                    </a:srgbClr>
                  </a:outerShdw>
                </a:effectLst>
              </a:rPr>
              <a:t>SQL QUERY </a:t>
            </a:r>
            <a:r>
              <a:rPr lang="en-US" sz="2000" b="1" i="1" dirty="0" smtClean="0">
                <a:effectLst>
                  <a:outerShdw blurRad="38100" dist="38100" dir="2700000" algn="tl" rotWithShape="0">
                    <a:srgbClr val="000000">
                      <a:alpha val="43000"/>
                    </a:srgbClr>
                  </a:outerShdw>
                </a:effectLst>
              </a:rPr>
              <a:t>:</a:t>
            </a:r>
          </a:p>
          <a:p>
            <a:endParaRPr lang="en-US" sz="2000" b="1" i="1" dirty="0">
              <a:effectLst>
                <a:outerShdw blurRad="38100" dist="38100" dir="2700000" algn="tl" rotWithShape="0">
                  <a:srgbClr val="000000">
                    <a:alpha val="43000"/>
                  </a:srgbClr>
                </a:outerShdw>
              </a:effectLst>
            </a:endParaRPr>
          </a:p>
          <a:p>
            <a:endParaRPr lang="en-GB" sz="2000" dirty="0"/>
          </a:p>
          <a:p>
            <a:endParaRPr lang="en-GB" sz="2000" dirty="0" smtClean="0">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OUTPUT </a:t>
            </a:r>
            <a:r>
              <a:rPr lang="en-US" sz="2000" b="1" i="1" dirty="0">
                <a:effectLst>
                  <a:outerShdw blurRad="38100" dist="38100" dir="2700000" algn="tl" rotWithShape="0">
                    <a:srgbClr val="000000">
                      <a:alpha val="43000"/>
                    </a:srgbClr>
                  </a:outerShdw>
                </a:effectLst>
              </a:rPr>
              <a:t>:</a:t>
            </a:r>
            <a:endParaRPr lang="en-GB" sz="2000" dirty="0"/>
          </a:p>
          <a:p>
            <a:endParaRPr lang="en-GB" sz="2000" dirty="0" smtClean="0">
              <a:effectLst/>
            </a:endParaRPr>
          </a:p>
          <a:p>
            <a:endParaRPr lang="en-GB" sz="2000" dirty="0">
              <a:effectLst/>
            </a:endParaRP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8752" y="2726134"/>
            <a:ext cx="532606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87624" y="4492460"/>
            <a:ext cx="4976813" cy="1096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94762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2656"/>
            <a:ext cx="8208912" cy="5016758"/>
          </a:xfrm>
          <a:prstGeom prst="rect">
            <a:avLst/>
          </a:prstGeom>
        </p:spPr>
        <p:txBody>
          <a:bodyPr wrap="square">
            <a:spAutoFit/>
          </a:bodyPr>
          <a:lstStyle/>
          <a:p>
            <a:r>
              <a:rPr lang="en-US" sz="2000" b="1" i="1" dirty="0" smtClean="0">
                <a:effectLst>
                  <a:outerShdw blurRad="38100" dist="38100" dir="2700000" algn="tl" rotWithShape="0">
                    <a:srgbClr val="000000">
                      <a:alpha val="43000"/>
                    </a:srgbClr>
                  </a:outerShdw>
                </a:effectLst>
              </a:rPr>
              <a:t>QUERY-4 :</a:t>
            </a: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Give the skill set names of the skills possessed by the job seeker with id=3</a:t>
            </a:r>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SQL </a:t>
            </a:r>
            <a:r>
              <a:rPr lang="en-US" sz="2000" b="1" i="1" dirty="0">
                <a:effectLst>
                  <a:outerShdw blurRad="38100" dist="38100" dir="2700000" algn="tl" rotWithShape="0">
                    <a:srgbClr val="000000">
                      <a:alpha val="43000"/>
                    </a:srgbClr>
                  </a:outerShdw>
                </a:effectLst>
              </a:rPr>
              <a:t>QUERY </a:t>
            </a:r>
            <a:r>
              <a:rPr lang="en-US" sz="2000" b="1" i="1" dirty="0" smtClean="0">
                <a:effectLst>
                  <a:outerShdw blurRad="38100" dist="38100" dir="2700000" algn="tl" rotWithShape="0">
                    <a:srgbClr val="000000">
                      <a:alpha val="43000"/>
                    </a:srgbClr>
                  </a:outerShdw>
                </a:effectLst>
              </a:rPr>
              <a:t>:</a:t>
            </a: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GB" sz="2000" dirty="0"/>
          </a:p>
          <a:p>
            <a:endParaRPr lang="en-GB" sz="2000" dirty="0" smtClean="0">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OUTPUT :</a:t>
            </a:r>
          </a:p>
          <a:p>
            <a:endParaRPr lang="en-US" sz="2000" b="1" i="1" dirty="0">
              <a:effectLst>
                <a:outerShdw blurRad="38100" dist="38100" dir="2700000" algn="tl" rotWithShape="0">
                  <a:srgbClr val="000000">
                    <a:alpha val="43000"/>
                  </a:srgbClr>
                </a:outerShdw>
              </a:effectLst>
            </a:endParaRPr>
          </a:p>
          <a:p>
            <a:endParaRPr lang="en-GB" sz="2000" dirty="0"/>
          </a:p>
          <a:p>
            <a:endParaRPr lang="en-GB" sz="2000" dirty="0">
              <a:effectLst/>
            </a:endParaRPr>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6152" y="2348880"/>
            <a:ext cx="6302375" cy="130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99592" y="4653136"/>
            <a:ext cx="22177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996430"/>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509120"/>
            <a:ext cx="8375848" cy="4032448"/>
          </a:xfrm>
        </p:spPr>
        <p:txBody>
          <a:bodyPr>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solidFill>
                  <a:schemeClr val="accent6"/>
                </a:solidFill>
                <a:effectLst>
                  <a:outerShdw blurRad="38100" dist="38100" dir="2700000" algn="tl">
                    <a:srgbClr val="000000">
                      <a:alpha val="43137"/>
                    </a:srgbClr>
                  </a:outerShdw>
                </a:effectLst>
              </a:rPr>
              <a:t>ANY </a:t>
            </a:r>
            <a:r>
              <a:rPr lang="en-US" sz="3600" dirty="0" smtClean="0">
                <a:solidFill>
                  <a:schemeClr val="accent6"/>
                </a:solidFill>
                <a:effectLst>
                  <a:outerShdw blurRad="38100" dist="38100" dir="2700000" algn="tl">
                    <a:srgbClr val="000000">
                      <a:alpha val="43137"/>
                    </a:srgbClr>
                  </a:outerShdw>
                </a:effectLst>
              </a:rPr>
              <a:t>FURTHER SPLITTING ??</a:t>
            </a: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In all the tables that are present in the </a:t>
            </a:r>
            <a:r>
              <a:rPr lang="en-US" sz="3200" dirty="0" err="1" smtClean="0">
                <a:effectLst>
                  <a:outerShdw blurRad="38100" dist="38100" dir="2700000" algn="tl">
                    <a:srgbClr val="000000">
                      <a:alpha val="43137"/>
                    </a:srgbClr>
                  </a:outerShdw>
                </a:effectLst>
              </a:rPr>
              <a:t>er</a:t>
            </a:r>
            <a:r>
              <a:rPr lang="en-US" sz="3200" dirty="0" smtClean="0">
                <a:effectLst>
                  <a:outerShdw blurRad="38100" dist="38100" dir="2700000" algn="tl">
                    <a:srgbClr val="000000">
                      <a:alpha val="43137"/>
                    </a:srgbClr>
                  </a:outerShdw>
                </a:effectLst>
              </a:rPr>
              <a:t> diagram, it is only the primary key(even if composite) that defines all the other attributes</a:t>
            </a:r>
            <a:r>
              <a:rPr lang="en-US" sz="3200" dirty="0" smtClean="0">
                <a:effectLst>
                  <a:outerShdw blurRad="38100" dist="38100" dir="2700000" algn="tl">
                    <a:srgbClr val="000000">
                      <a:alpha val="43137"/>
                    </a:srgbClr>
                  </a:outerShdw>
                </a:effectLst>
              </a:rPr>
              <a:t>. There can be no other functional dependencies found other than that.</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Hence all the tables are already in </a:t>
            </a:r>
            <a:r>
              <a:rPr lang="en-US" sz="3200" dirty="0" err="1" smtClean="0">
                <a:effectLst>
                  <a:outerShdw blurRad="38100" dist="38100" dir="2700000" algn="tl">
                    <a:srgbClr val="000000">
                      <a:alpha val="43137"/>
                    </a:srgbClr>
                  </a:outerShdw>
                </a:effectLst>
              </a:rPr>
              <a:t>bcnf</a:t>
            </a:r>
            <a:r>
              <a:rPr lang="en-US" sz="3200" dirty="0" smtClean="0">
                <a:effectLst>
                  <a:outerShdw blurRad="38100" dist="38100" dir="2700000" algn="tl">
                    <a:srgbClr val="000000">
                      <a:alpha val="43137"/>
                    </a:srgbClr>
                  </a:outerShdw>
                </a:effectLst>
              </a:rPr>
              <a:t> and no further decomposition is required.</a:t>
            </a:r>
            <a:r>
              <a:rPr lang="en-US" sz="3600" dirty="0">
                <a:effectLst>
                  <a:outerShdw blurRad="38100" dist="38100" dir="2700000" algn="tl">
                    <a:srgbClr val="000000">
                      <a:alpha val="43137"/>
                    </a:srgbClr>
                  </a:outerShdw>
                </a:effectLst>
              </a:rPr>
              <a:t/>
            </a:r>
            <a:br>
              <a:rPr lang="en-US" sz="3600" dirty="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
            </a:r>
            <a:br>
              <a:rPr lang="en-US" sz="3600" dirty="0" smtClean="0">
                <a:effectLst>
                  <a:outerShdw blurRad="38100" dist="38100" dir="2700000" algn="tl">
                    <a:srgbClr val="000000">
                      <a:alpha val="43137"/>
                    </a:srgbClr>
                  </a:outerShdw>
                </a:effectLst>
              </a:rPr>
            </a:br>
            <a:r>
              <a:rPr lang="en-US" sz="3600" dirty="0"/>
              <a:t/>
            </a:r>
            <a:br>
              <a:rPr lang="en-US" sz="3600" dirty="0"/>
            </a:br>
            <a:r>
              <a:rPr lang="en-US" sz="5400" dirty="0" smtClean="0"/>
              <a:t/>
            </a:r>
            <a:br>
              <a:rPr lang="en-US" sz="5400" dirty="0" smtClean="0"/>
            </a:b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88640"/>
            <a:ext cx="8280920" cy="4708981"/>
          </a:xfrm>
          <a:prstGeom prst="rect">
            <a:avLst/>
          </a:prstGeom>
        </p:spPr>
        <p:txBody>
          <a:bodyPr wrap="square">
            <a:spAutoFit/>
          </a:bodyPr>
          <a:lstStyle/>
          <a:p>
            <a:r>
              <a:rPr lang="en-US" sz="2000" b="1" i="1" dirty="0" smtClean="0">
                <a:effectLst>
                  <a:outerShdw blurRad="38100" dist="38100" dir="2700000" algn="tl" rotWithShape="0">
                    <a:srgbClr val="000000">
                      <a:alpha val="43000"/>
                    </a:srgbClr>
                  </a:outerShdw>
                </a:effectLst>
              </a:rPr>
              <a:t>QUERY-5 :</a:t>
            </a: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Give the names , degree name and job title of all the seekers enrolled in the portal.</a:t>
            </a: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SQL QUERY :</a:t>
            </a:r>
          </a:p>
          <a:p>
            <a:endParaRPr lang="en-US" sz="2000" b="1" i="1" dirty="0" smtClean="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OUTPUT :</a:t>
            </a: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p:txBody>
      </p:sp>
      <p:pic>
        <p:nvPicPr>
          <p:cNvPr id="5123"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27075" y="2348880"/>
            <a:ext cx="768985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27584" y="4221088"/>
            <a:ext cx="71183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39169"/>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424936" cy="5047536"/>
          </a:xfrm>
          <a:prstGeom prst="rect">
            <a:avLst/>
          </a:prstGeom>
        </p:spPr>
        <p:txBody>
          <a:bodyPr wrap="square">
            <a:spAutoFit/>
          </a:bodyPr>
          <a:lstStyle/>
          <a:p>
            <a:r>
              <a:rPr lang="en-US" sz="2000" b="1" i="1" dirty="0" smtClean="0">
                <a:effectLst>
                  <a:outerShdw blurRad="38100" dist="38100" dir="2700000" algn="tl" rotWithShape="0">
                    <a:srgbClr val="000000">
                      <a:alpha val="43000"/>
                    </a:srgbClr>
                  </a:outerShdw>
                </a:effectLst>
              </a:rPr>
              <a:t>QUERY-6 :</a:t>
            </a: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Give the names of all the seekers enrolled in the portal</a:t>
            </a:r>
          </a:p>
          <a:p>
            <a:endParaRPr lang="en-US" sz="2000" b="1" i="1" dirty="0" smtClean="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SQL QUERY :</a:t>
            </a:r>
          </a:p>
          <a:p>
            <a:endParaRPr lang="en-US" sz="2000" b="1" i="1" dirty="0" smtClean="0">
              <a:effectLst>
                <a:outerShdw blurRad="38100" dist="38100" dir="2700000" algn="tl" rotWithShape="0">
                  <a:srgbClr val="000000">
                    <a:alpha val="43000"/>
                  </a:srgbClr>
                </a:outerShdw>
              </a:effectLst>
            </a:endParaRPr>
          </a:p>
          <a:p>
            <a:endParaRPr lang="en-GB" sz="2000" dirty="0" smtClean="0"/>
          </a:p>
          <a:p>
            <a:endParaRPr lang="en-US" b="1" i="1" dirty="0" smtClean="0">
              <a:effectLst>
                <a:outerShdw blurRad="38100" dist="38100" dir="2700000" algn="tl" rotWithShape="0">
                  <a:srgbClr val="000000">
                    <a:alpha val="43000"/>
                  </a:srgbClr>
                </a:outerShdw>
              </a:effectLst>
            </a:endParaRPr>
          </a:p>
          <a:p>
            <a:endParaRPr lang="en-US" b="1" i="1" dirty="0">
              <a:effectLst>
                <a:outerShdw blurRad="38100" dist="38100" dir="2700000" algn="tl" rotWithShape="0">
                  <a:srgbClr val="000000">
                    <a:alpha val="43000"/>
                  </a:srgbClr>
                </a:outerShdw>
              </a:effectLst>
            </a:endParaRPr>
          </a:p>
          <a:p>
            <a:endParaRPr lang="en-US" b="1" i="1" dirty="0" smtClean="0">
              <a:effectLst>
                <a:outerShdw blurRad="38100" dist="38100" dir="2700000" algn="tl" rotWithShape="0">
                  <a:srgbClr val="000000">
                    <a:alpha val="43000"/>
                  </a:srgbClr>
                </a:outerShdw>
              </a:effectLst>
            </a:endParaRPr>
          </a:p>
          <a:p>
            <a:endParaRPr lang="en-US" b="1" i="1" dirty="0">
              <a:effectLst>
                <a:outerShdw blurRad="38100" dist="38100" dir="2700000" algn="tl" rotWithShape="0">
                  <a:srgbClr val="000000">
                    <a:alpha val="43000"/>
                  </a:srgbClr>
                </a:outerShdw>
              </a:effectLst>
            </a:endParaRPr>
          </a:p>
          <a:p>
            <a:endParaRPr lang="en-US" b="1" i="1" dirty="0" smtClean="0">
              <a:effectLst>
                <a:outerShdw blurRad="38100" dist="38100" dir="2700000" algn="tl" rotWithShape="0">
                  <a:srgbClr val="000000">
                    <a:alpha val="43000"/>
                  </a:srgbClr>
                </a:outerShdw>
              </a:effectLst>
            </a:endParaRPr>
          </a:p>
          <a:p>
            <a:r>
              <a:rPr lang="en-US" b="1" i="1" dirty="0" smtClean="0">
                <a:effectLst>
                  <a:outerShdw blurRad="38100" dist="38100" dir="2700000" algn="tl" rotWithShape="0">
                    <a:srgbClr val="000000">
                      <a:alpha val="43000"/>
                    </a:srgbClr>
                  </a:outerShdw>
                </a:effectLst>
              </a:rPr>
              <a:t>OUTPUT :</a:t>
            </a:r>
          </a:p>
          <a:p>
            <a:endParaRPr lang="en-US" b="1" i="1" dirty="0">
              <a:effectLst>
                <a:outerShdw blurRad="38100" dist="38100" dir="2700000" algn="tl" rotWithShape="0">
                  <a:srgbClr val="000000">
                    <a:alpha val="43000"/>
                  </a:srgbClr>
                </a:outerShdw>
              </a:effectLst>
            </a:endParaRPr>
          </a:p>
          <a:p>
            <a:endParaRPr lang="en-GB" dirty="0"/>
          </a:p>
          <a:p>
            <a:endParaRPr lang="en-GB" dirty="0">
              <a:effectLst/>
            </a:endParaRPr>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2213163"/>
            <a:ext cx="654685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9025" y="4509120"/>
            <a:ext cx="348297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106018"/>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88640"/>
            <a:ext cx="6980244" cy="5232202"/>
          </a:xfrm>
          <a:prstGeom prst="rect">
            <a:avLst/>
          </a:prstGeom>
        </p:spPr>
        <p:txBody>
          <a:bodyPr wrap="none">
            <a:spAutoFit/>
          </a:bodyPr>
          <a:lstStyle/>
          <a:p>
            <a:r>
              <a:rPr lang="en-US" sz="2000" b="1" i="1" dirty="0" smtClean="0">
                <a:effectLst>
                  <a:outerShdw blurRad="38100" dist="38100" dir="2700000" algn="tl" rotWithShape="0">
                    <a:srgbClr val="000000">
                      <a:alpha val="43000"/>
                    </a:srgbClr>
                  </a:outerShdw>
                </a:effectLst>
              </a:rPr>
              <a:t>QUERY-7 :</a:t>
            </a:r>
          </a:p>
          <a:p>
            <a:endParaRPr lang="en-US" sz="2000" b="1" i="1" dirty="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Give the number of seekers and employers enrolled in the portal</a:t>
            </a:r>
          </a:p>
          <a:p>
            <a:endParaRPr lang="en-US" sz="2000" b="1" i="1" dirty="0">
              <a:effectLst>
                <a:outerShdw blurRad="38100" dist="38100" dir="2700000" algn="tl" rotWithShape="0">
                  <a:srgbClr val="000000">
                    <a:alpha val="43000"/>
                  </a:srgbClr>
                </a:outerShdw>
              </a:effectLst>
            </a:endParaRPr>
          </a:p>
          <a:p>
            <a:r>
              <a:rPr lang="en-US" sz="2000" b="1" i="1" dirty="0">
                <a:effectLst>
                  <a:outerShdw blurRad="38100" dist="38100" dir="2700000" algn="tl" rotWithShape="0">
                    <a:srgbClr val="000000">
                      <a:alpha val="43000"/>
                    </a:srgbClr>
                  </a:outerShdw>
                </a:effectLst>
              </a:rPr>
              <a:t>SQL QUERY </a:t>
            </a:r>
            <a:r>
              <a:rPr lang="en-US" sz="2000" b="1" i="1" dirty="0" smtClean="0">
                <a:effectLst>
                  <a:outerShdw blurRad="38100" dist="38100" dir="2700000" algn="tl" rotWithShape="0">
                    <a:srgbClr val="000000">
                      <a:alpha val="43000"/>
                    </a:srgbClr>
                  </a:outerShdw>
                </a:effectLst>
              </a:rPr>
              <a:t>:</a:t>
            </a: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r>
              <a:rPr lang="en-US" sz="2000" b="1" i="1" dirty="0" smtClean="0">
                <a:effectLst>
                  <a:outerShdw blurRad="38100" dist="38100" dir="2700000" algn="tl" rotWithShape="0">
                    <a:srgbClr val="000000">
                      <a:alpha val="43000"/>
                    </a:srgbClr>
                  </a:outerShdw>
                </a:effectLst>
              </a:rPr>
              <a:t>OUTPUT :</a:t>
            </a:r>
          </a:p>
          <a:p>
            <a:endParaRPr lang="en-US" sz="2000" b="1" i="1" dirty="0">
              <a:effectLst>
                <a:outerShdw blurRad="38100" dist="38100" dir="2700000" algn="tl" rotWithShape="0">
                  <a:srgbClr val="000000">
                    <a:alpha val="43000"/>
                  </a:srgbClr>
                </a:outerShdw>
              </a:effectLst>
            </a:endParaRPr>
          </a:p>
          <a:p>
            <a:endParaRPr lang="en-GB" dirty="0"/>
          </a:p>
          <a:p>
            <a:endParaRPr lang="en-GB" dirty="0"/>
          </a:p>
          <a:p>
            <a:endParaRPr lang="en-US" b="1" i="1" dirty="0">
              <a:effectLst>
                <a:outerShdw blurRad="38100" dist="38100" dir="2700000" algn="tl" rotWithShape="0">
                  <a:srgbClr val="000000">
                    <a:alpha val="43000"/>
                  </a:srgbClr>
                </a:outerShdw>
              </a:effectLst>
            </a:endParaRPr>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1916832"/>
            <a:ext cx="5929313"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5616" y="4200768"/>
            <a:ext cx="3886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491563"/>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332656"/>
            <a:ext cx="7880362" cy="5324535"/>
          </a:xfrm>
          <a:prstGeom prst="rect">
            <a:avLst/>
          </a:prstGeom>
        </p:spPr>
        <p:txBody>
          <a:bodyPr wrap="none">
            <a:spAutoFit/>
          </a:bodyPr>
          <a:lstStyle/>
          <a:p>
            <a:r>
              <a:rPr lang="en-US" sz="2000" b="1" i="1" dirty="0" smtClean="0">
                <a:effectLst>
                  <a:outerShdw blurRad="38100" dist="38100" dir="2700000" algn="tl" rotWithShape="0">
                    <a:srgbClr val="000000">
                      <a:alpha val="43000"/>
                    </a:srgbClr>
                  </a:outerShdw>
                </a:effectLst>
              </a:rPr>
              <a:t>QUERY-8 :</a:t>
            </a:r>
          </a:p>
          <a:p>
            <a:r>
              <a:rPr lang="en-US" sz="2000" b="1" i="1" dirty="0" smtClean="0">
                <a:effectLst>
                  <a:outerShdw blurRad="38100" dist="38100" dir="2700000" algn="tl" rotWithShape="0">
                    <a:srgbClr val="000000">
                      <a:alpha val="43000"/>
                    </a:srgbClr>
                  </a:outerShdw>
                </a:effectLst>
              </a:rPr>
              <a:t> </a:t>
            </a:r>
          </a:p>
          <a:p>
            <a:r>
              <a:rPr lang="en-US" sz="2000" b="1" i="1" dirty="0" smtClean="0">
                <a:effectLst>
                  <a:outerShdw blurRad="38100" dist="38100" dir="2700000" algn="tl" rotWithShape="0">
                    <a:srgbClr val="000000">
                      <a:alpha val="43000"/>
                    </a:srgbClr>
                  </a:outerShdw>
                </a:effectLst>
              </a:rPr>
              <a:t>Give the names of all the companies that offer a job in the business field </a:t>
            </a:r>
          </a:p>
          <a:p>
            <a:r>
              <a:rPr lang="en-US" sz="2000" b="1" i="1" dirty="0" smtClean="0">
                <a:effectLst>
                  <a:outerShdw blurRad="38100" dist="38100" dir="2700000" algn="tl" rotWithShape="0">
                    <a:srgbClr val="000000">
                      <a:alpha val="43000"/>
                    </a:srgbClr>
                  </a:outerShdw>
                </a:effectLst>
              </a:rPr>
              <a:t>‘Technology’.</a:t>
            </a:r>
          </a:p>
          <a:p>
            <a:endParaRPr lang="en-US" sz="2000" b="1" i="1" dirty="0">
              <a:effectLst>
                <a:outerShdw blurRad="38100" dist="38100" dir="2700000" algn="tl" rotWithShape="0">
                  <a:srgbClr val="000000">
                    <a:alpha val="43000"/>
                  </a:srgbClr>
                </a:outerShdw>
              </a:effectLst>
            </a:endParaRPr>
          </a:p>
          <a:p>
            <a:r>
              <a:rPr lang="en-US" sz="2000" b="1" i="1" dirty="0">
                <a:effectLst>
                  <a:outerShdw blurRad="38100" dist="38100" dir="2700000" algn="tl" rotWithShape="0">
                    <a:srgbClr val="000000">
                      <a:alpha val="43000"/>
                    </a:srgbClr>
                  </a:outerShdw>
                </a:effectLst>
              </a:rPr>
              <a:t>SQL QUERY </a:t>
            </a:r>
            <a:r>
              <a:rPr lang="en-US" sz="2000" b="1" i="1" dirty="0" smtClean="0">
                <a:effectLst>
                  <a:outerShdw blurRad="38100" dist="38100" dir="2700000" algn="tl" rotWithShape="0">
                    <a:srgbClr val="000000">
                      <a:alpha val="43000"/>
                    </a:srgbClr>
                  </a:outerShdw>
                </a:effectLst>
              </a:rPr>
              <a:t>:</a:t>
            </a: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endParaRPr lang="en-US" sz="2000" b="1" i="1" dirty="0">
              <a:effectLst>
                <a:outerShdw blurRad="38100" dist="38100" dir="2700000" algn="tl" rotWithShape="0">
                  <a:srgbClr val="000000">
                    <a:alpha val="43000"/>
                  </a:srgbClr>
                </a:outerShdw>
              </a:effectLst>
            </a:endParaRPr>
          </a:p>
          <a:p>
            <a:endParaRPr lang="en-US" sz="2000" b="1" i="1" dirty="0" smtClean="0">
              <a:effectLst>
                <a:outerShdw blurRad="38100" dist="38100" dir="2700000" algn="tl" rotWithShape="0">
                  <a:srgbClr val="000000">
                    <a:alpha val="43000"/>
                  </a:srgbClr>
                </a:outerShdw>
              </a:effectLst>
            </a:endParaRPr>
          </a:p>
          <a:p>
            <a:r>
              <a:rPr lang="en-US" sz="2000" b="1" i="1" dirty="0">
                <a:effectLst>
                  <a:outerShdw blurRad="38100" dist="38100" dir="2700000" algn="tl" rotWithShape="0">
                    <a:srgbClr val="000000">
                      <a:alpha val="43000"/>
                    </a:srgbClr>
                  </a:outerShdw>
                </a:effectLst>
              </a:rPr>
              <a:t>OUTPUT :</a:t>
            </a:r>
            <a:endParaRPr lang="en-GB" sz="2000" dirty="0"/>
          </a:p>
          <a:p>
            <a:endParaRPr lang="en-GB" sz="2000" dirty="0" smtClean="0"/>
          </a:p>
          <a:p>
            <a:endParaRPr lang="en-GB" sz="2000" dirty="0"/>
          </a:p>
          <a:p>
            <a:endParaRPr lang="en-GB" sz="2000" dirty="0" smtClean="0">
              <a:effectLst/>
            </a:endParaRPr>
          </a:p>
          <a:p>
            <a:endParaRPr lang="en-GB" sz="2000" dirty="0">
              <a:effectLst/>
            </a:endParaRPr>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5296" y="2348880"/>
            <a:ext cx="7132637"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45606" y="4653136"/>
            <a:ext cx="3703637"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623589"/>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3233936" cy="783104"/>
          </a:xfrm>
        </p:spPr>
        <p:style>
          <a:lnRef idx="1">
            <a:schemeClr val="accent6"/>
          </a:lnRef>
          <a:fillRef idx="2">
            <a:schemeClr val="accent6"/>
          </a:fillRef>
          <a:effectRef idx="1">
            <a:schemeClr val="accent6"/>
          </a:effectRef>
          <a:fontRef idx="minor">
            <a:schemeClr val="dk1"/>
          </a:fontRef>
        </p:style>
        <p:txBody>
          <a:bodyPr/>
          <a:lstStyle/>
          <a:p>
            <a:r>
              <a:rPr lang="en-US" dirty="0" smtClean="0"/>
              <a:t>  </a:t>
            </a:r>
            <a:r>
              <a:rPr lang="en-US" dirty="0" smtClean="0">
                <a:solidFill>
                  <a:schemeClr val="bg1"/>
                </a:solidFill>
              </a:rPr>
              <a:t>Summary :</a:t>
            </a:r>
            <a:endParaRPr lang="en-US" dirty="0">
              <a:solidFill>
                <a:schemeClr val="bg1"/>
              </a:solidFill>
            </a:endParaRPr>
          </a:p>
        </p:txBody>
      </p:sp>
      <p:sp>
        <p:nvSpPr>
          <p:cNvPr id="3" name="Content Placeholder 2"/>
          <p:cNvSpPr>
            <a:spLocks noGrp="1"/>
          </p:cNvSpPr>
          <p:nvPr>
            <p:ph idx="1"/>
            <p:custDataLst>
              <p:tags r:id="rId3"/>
            </p:custDataLst>
          </p:nvPr>
        </p:nvSpPr>
        <p:spPr>
          <a:xfrm>
            <a:off x="762000" y="1268760"/>
            <a:ext cx="8077200" cy="5328591"/>
          </a:xfrm>
          <a:effectLst>
            <a:glow rad="228600">
              <a:schemeClr val="accent3">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sz="2400" b="1" dirty="0" smtClean="0">
                <a:solidFill>
                  <a:srgbClr val="002060"/>
                </a:solidFill>
              </a:rPr>
              <a:t>We have first presented the idea of our project.</a:t>
            </a:r>
          </a:p>
          <a:p>
            <a:endParaRPr lang="en-US" sz="2400" b="1" dirty="0" smtClean="0">
              <a:solidFill>
                <a:srgbClr val="002060"/>
              </a:solidFill>
            </a:endParaRPr>
          </a:p>
          <a:p>
            <a:r>
              <a:rPr lang="en-US" sz="2400" b="1" dirty="0" smtClean="0">
                <a:solidFill>
                  <a:srgbClr val="002060"/>
                </a:solidFill>
              </a:rPr>
              <a:t>We then have proceeded for the Entity-relational model construction from our idea.</a:t>
            </a:r>
          </a:p>
          <a:p>
            <a:endParaRPr lang="en-US" sz="2400" b="1" dirty="0" smtClean="0">
              <a:solidFill>
                <a:srgbClr val="002060"/>
              </a:solidFill>
            </a:endParaRPr>
          </a:p>
          <a:p>
            <a:r>
              <a:rPr lang="en-US" sz="2400" b="1" dirty="0" smtClean="0">
                <a:solidFill>
                  <a:srgbClr val="002060"/>
                </a:solidFill>
              </a:rPr>
              <a:t>Since we have found out that there are no other functional dependencies that exist in each table other tha</a:t>
            </a:r>
            <a:r>
              <a:rPr lang="en-US" sz="2400" b="1" dirty="0" smtClean="0">
                <a:solidFill>
                  <a:srgbClr val="002060"/>
                </a:solidFill>
              </a:rPr>
              <a:t>n the primary key defining other attributes, we have concluded that all the tables are already in BCNF and, there is no need to decompose any table further.</a:t>
            </a:r>
          </a:p>
          <a:p>
            <a:endParaRPr lang="en-US" sz="2400" b="1" dirty="0" smtClean="0">
              <a:solidFill>
                <a:srgbClr val="002060"/>
              </a:solidFill>
            </a:endParaRPr>
          </a:p>
          <a:p>
            <a:r>
              <a:rPr lang="en-US" sz="2400" b="1" dirty="0" smtClean="0">
                <a:solidFill>
                  <a:srgbClr val="002060"/>
                </a:solidFill>
              </a:rPr>
              <a:t>We than have created the tables and inserted certain data into each table using </a:t>
            </a:r>
            <a:r>
              <a:rPr lang="en-US" sz="2400" b="1" dirty="0" err="1" smtClean="0">
                <a:solidFill>
                  <a:srgbClr val="002060"/>
                </a:solidFill>
              </a:rPr>
              <a:t>sql</a:t>
            </a:r>
            <a:r>
              <a:rPr lang="en-US" sz="2400" b="1" dirty="0" smtClean="0">
                <a:solidFill>
                  <a:srgbClr val="002060"/>
                </a:solidFill>
              </a:rPr>
              <a:t> </a:t>
            </a:r>
            <a:r>
              <a:rPr lang="en-US" sz="2400" b="1" dirty="0" err="1" smtClean="0">
                <a:solidFill>
                  <a:srgbClr val="002060"/>
                </a:solidFill>
              </a:rPr>
              <a:t>devoloper</a:t>
            </a:r>
            <a:r>
              <a:rPr lang="en-US" sz="2400" b="1" dirty="0" smtClean="0">
                <a:solidFill>
                  <a:srgbClr val="002060"/>
                </a:solidFill>
              </a:rPr>
              <a:t>.</a:t>
            </a:r>
          </a:p>
          <a:p>
            <a:endParaRPr lang="en-US" sz="2400" b="1" dirty="0" smtClean="0">
              <a:solidFill>
                <a:srgbClr val="002060"/>
              </a:solidFill>
            </a:endParaRPr>
          </a:p>
          <a:p>
            <a:r>
              <a:rPr lang="en-US" sz="2400" b="1" dirty="0" smtClean="0">
                <a:solidFill>
                  <a:srgbClr val="002060"/>
                </a:solidFill>
              </a:rPr>
              <a:t>Finally to test our project, we have executed some sampl</a:t>
            </a:r>
            <a:r>
              <a:rPr lang="en-US" sz="2400" b="1" dirty="0" smtClean="0">
                <a:solidFill>
                  <a:srgbClr val="002060"/>
                </a:solidFill>
              </a:rPr>
              <a:t>e </a:t>
            </a:r>
            <a:r>
              <a:rPr lang="en-US" sz="2400" b="1" dirty="0" err="1" smtClean="0">
                <a:solidFill>
                  <a:srgbClr val="002060"/>
                </a:solidFill>
              </a:rPr>
              <a:t>sql</a:t>
            </a:r>
            <a:r>
              <a:rPr lang="en-US" sz="2400" b="1" dirty="0" smtClean="0">
                <a:solidFill>
                  <a:srgbClr val="002060"/>
                </a:solidFill>
              </a:rPr>
              <a:t> queries on our data and have rightly got the outputs for all the queries.</a:t>
            </a:r>
            <a:endParaRPr lang="en-US" sz="2400" b="1" dirty="0" smtClean="0">
              <a:solidFill>
                <a:srgbClr val="002060"/>
              </a:solidFill>
            </a:endParaRP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b="1" u="sng" dirty="0" smtClean="0"/>
              <a:t>Resources :</a:t>
            </a:r>
            <a:endParaRPr lang="en-US" b="1" u="sng" dirty="0" smtClean="0"/>
          </a:p>
        </p:txBody>
      </p:sp>
      <p:sp>
        <p:nvSpPr>
          <p:cNvPr id="618499" name="Rectangle 3"/>
          <p:cNvSpPr>
            <a:spLocks noGrp="1" noChangeArrowheads="1"/>
          </p:cNvSpPr>
          <p:nvPr>
            <p:ph type="body" idx="1"/>
            <p:custDataLst>
              <p:tags r:id="rId3"/>
            </p:custDataLst>
          </p:nvPr>
        </p:nvSpPr>
        <p:spPr/>
        <p:txBody>
          <a:bodyPr>
            <a:normAutofit/>
          </a:bodyPr>
          <a:lstStyle/>
          <a:p>
            <a:pPr>
              <a:defRPr/>
            </a:pPr>
            <a:r>
              <a:rPr lang="en-US" b="1" dirty="0" smtClean="0"/>
              <a:t>&lt;</a:t>
            </a:r>
            <a:r>
              <a:rPr lang="en-US" b="1" dirty="0" smtClean="0"/>
              <a:t>The drive link to access the ER diagram and the relational schema of the data  base</a:t>
            </a:r>
            <a:r>
              <a:rPr lang="en-US" b="1" dirty="0" smtClean="0"/>
              <a:t>&gt; :</a:t>
            </a:r>
          </a:p>
          <a:p>
            <a:pPr marL="0" indent="0">
              <a:buNone/>
              <a:defRPr/>
            </a:pPr>
            <a:r>
              <a:rPr lang="en-US" dirty="0"/>
              <a:t> </a:t>
            </a:r>
            <a:r>
              <a:rPr lang="en-US" dirty="0" smtClean="0"/>
              <a:t>   </a:t>
            </a:r>
            <a:r>
              <a:rPr lang="en-US" u="sng" dirty="0">
                <a:solidFill>
                  <a:schemeClr val="tx2"/>
                </a:solidFill>
              </a:rPr>
              <a:t>&lt;https://drive.google.com/drive/folders/1qIXl2R9LSi2jaUQgOjR9jEKScDhSj7PB?usp=sharing&gt;</a:t>
            </a:r>
            <a:endParaRPr lang="en-US" u="sng"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4538" y="458290"/>
            <a:ext cx="3488820" cy="52322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wrap="square">
            <a:spAutoFit/>
          </a:bodyPr>
          <a:lstStyle/>
          <a:p>
            <a:r>
              <a:rPr lang="en-US" sz="2800" dirty="0" smtClean="0">
                <a:solidFill>
                  <a:srgbClr val="FFFF00"/>
                </a:solidFill>
                <a:latin typeface="Berlin Sans FB Demi" pitchFamily="34" charset="0"/>
              </a:rPr>
              <a:t>PRESENTERS :</a:t>
            </a:r>
          </a:p>
        </p:txBody>
      </p:sp>
      <p:sp>
        <p:nvSpPr>
          <p:cNvPr id="5" name="Rectangle 4"/>
          <p:cNvSpPr/>
          <p:nvPr/>
        </p:nvSpPr>
        <p:spPr>
          <a:xfrm>
            <a:off x="881494" y="1196752"/>
            <a:ext cx="3461864" cy="1631216"/>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b="1" i="1" dirty="0" smtClean="0">
                <a:effectLst>
                  <a:outerShdw blurRad="38100" dist="38100" dir="2700000" algn="tl">
                    <a:srgbClr val="000000">
                      <a:alpha val="43137"/>
                    </a:srgbClr>
                  </a:outerShdw>
                </a:effectLst>
              </a:rPr>
              <a:t>1) U.MANOJ HARSHA (21CSB0A62)</a:t>
            </a:r>
          </a:p>
          <a:p>
            <a:endParaRPr lang="en-US" sz="2000" b="1" i="1" dirty="0">
              <a:effectLst>
                <a:outerShdw blurRad="38100" dist="38100" dir="2700000" algn="tl">
                  <a:srgbClr val="000000">
                    <a:alpha val="43137"/>
                  </a:srgbClr>
                </a:outerShdw>
              </a:effectLst>
            </a:endParaRPr>
          </a:p>
          <a:p>
            <a:r>
              <a:rPr lang="en-US" sz="2000" b="1" i="1" dirty="0" smtClean="0">
                <a:effectLst>
                  <a:outerShdw blurRad="38100" dist="38100" dir="2700000" algn="tl">
                    <a:srgbClr val="000000">
                      <a:alpha val="43137"/>
                    </a:srgbClr>
                  </a:outerShdw>
                </a:effectLst>
              </a:rPr>
              <a:t>2) AD SACHIN</a:t>
            </a:r>
          </a:p>
          <a:p>
            <a:r>
              <a:rPr lang="en-US" sz="2000" b="1" i="1" dirty="0" smtClean="0">
                <a:effectLst>
                  <a:outerShdw blurRad="38100" dist="38100" dir="2700000" algn="tl">
                    <a:srgbClr val="000000">
                      <a:alpha val="43137"/>
                    </a:srgbClr>
                  </a:outerShdw>
                </a:effectLst>
              </a:rPr>
              <a:t>(21CSB0A54)</a:t>
            </a:r>
            <a:endParaRPr lang="en-GB" sz="2000" b="1" i="1" dirty="0">
              <a:effectLst>
                <a:outerShdw blurRad="38100" dist="38100" dir="2700000" algn="tl">
                  <a:srgbClr val="000000">
                    <a:alpha val="43137"/>
                  </a:srgbClr>
                </a:outerShdw>
              </a:effectLst>
            </a:endParaRPr>
          </a:p>
        </p:txBody>
      </p:sp>
      <p:sp>
        <p:nvSpPr>
          <p:cNvPr id="6" name="Rectangle 5"/>
          <p:cNvSpPr/>
          <p:nvPr/>
        </p:nvSpPr>
        <p:spPr>
          <a:xfrm>
            <a:off x="943932" y="3157986"/>
            <a:ext cx="4320480" cy="52322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wrap="square">
            <a:spAutoFit/>
          </a:bodyPr>
          <a:lstStyle/>
          <a:p>
            <a:r>
              <a:rPr lang="en-US" sz="2800" dirty="0" smtClean="0">
                <a:solidFill>
                  <a:srgbClr val="FFFF00"/>
                </a:solidFill>
                <a:latin typeface="Bauhaus 93" pitchFamily="82" charset="0"/>
              </a:rPr>
              <a:t>CONTACT</a:t>
            </a:r>
            <a:r>
              <a:rPr lang="en-US" sz="2400" dirty="0" smtClean="0">
                <a:solidFill>
                  <a:srgbClr val="FFFF00"/>
                </a:solidFill>
                <a:latin typeface="Bauhaus 93" pitchFamily="82" charset="0"/>
              </a:rPr>
              <a:t> </a:t>
            </a:r>
            <a:r>
              <a:rPr lang="en-US" sz="2800" dirty="0" smtClean="0">
                <a:solidFill>
                  <a:srgbClr val="FFFF00"/>
                </a:solidFill>
                <a:latin typeface="Bauhaus 93" pitchFamily="82" charset="0"/>
              </a:rPr>
              <a:t>INFORMATION</a:t>
            </a:r>
            <a:r>
              <a:rPr lang="en-US" sz="2400" dirty="0" smtClean="0">
                <a:solidFill>
                  <a:srgbClr val="FFFF00"/>
                </a:solidFill>
                <a:latin typeface="Bauhaus 93" pitchFamily="82" charset="0"/>
              </a:rPr>
              <a:t> :</a:t>
            </a:r>
            <a:endParaRPr lang="en-GB" sz="2400" dirty="0">
              <a:solidFill>
                <a:srgbClr val="FFFF00"/>
              </a:solidFill>
              <a:latin typeface="Bauhaus 93" pitchFamily="82" charset="0"/>
            </a:endParaRPr>
          </a:p>
        </p:txBody>
      </p:sp>
      <p:sp>
        <p:nvSpPr>
          <p:cNvPr id="7" name="Rectangle 6"/>
          <p:cNvSpPr/>
          <p:nvPr/>
        </p:nvSpPr>
        <p:spPr>
          <a:xfrm>
            <a:off x="973652" y="3861048"/>
            <a:ext cx="4032448" cy="2246769"/>
          </a:xfrm>
          <a:prstGeom prst="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b="1" i="1" u="sng" dirty="0" smtClean="0">
                <a:effectLst>
                  <a:outerShdw blurRad="38100" dist="38100" dir="2700000" algn="tl">
                    <a:srgbClr val="000000">
                      <a:alpha val="43137"/>
                    </a:srgbClr>
                  </a:outerShdw>
                </a:effectLst>
              </a:rPr>
              <a:t>EMAIL IDS :</a:t>
            </a:r>
          </a:p>
          <a:p>
            <a:endParaRPr lang="en-US" sz="2000" b="1" i="1" dirty="0" smtClean="0"/>
          </a:p>
          <a:p>
            <a:r>
              <a:rPr lang="en-US" sz="2000" b="1" i="1" dirty="0" smtClean="0"/>
              <a:t>1)</a:t>
            </a:r>
            <a:endParaRPr lang="en-US" sz="2000" b="1" i="1" dirty="0"/>
          </a:p>
          <a:p>
            <a:r>
              <a:rPr lang="en-US" sz="2000" b="1" i="1" dirty="0" smtClean="0">
                <a:hlinkClick r:id="rId2"/>
              </a:rPr>
              <a:t>um21csb0a62@student.nitw.ac.in</a:t>
            </a:r>
            <a:endParaRPr lang="en-US" sz="2000" b="1" i="1" dirty="0" smtClean="0"/>
          </a:p>
          <a:p>
            <a:endParaRPr lang="en-US" sz="2000" b="1" i="1" dirty="0" smtClean="0"/>
          </a:p>
          <a:p>
            <a:r>
              <a:rPr lang="en-US" sz="2000" b="1" i="1" dirty="0" smtClean="0"/>
              <a:t>2)</a:t>
            </a:r>
            <a:endParaRPr lang="en-US" sz="2000" b="1" i="1" dirty="0"/>
          </a:p>
          <a:p>
            <a:r>
              <a:rPr lang="en-US" sz="2000" b="1" i="1" dirty="0" smtClean="0">
                <a:hlinkClick r:id="rId3"/>
              </a:rPr>
              <a:t>ss21csb0a54@student.nitw.ac.in</a:t>
            </a:r>
            <a:r>
              <a:rPr lang="en-US" sz="2000" b="1" i="1" dirty="0" smtClean="0"/>
              <a:t> </a:t>
            </a:r>
            <a:endParaRPr lang="en-GB" sz="2000" b="1" i="1" dirty="0"/>
          </a:p>
        </p:txBody>
      </p:sp>
    </p:spTree>
    <p:extLst>
      <p:ext uri="{BB962C8B-B14F-4D97-AF65-F5344CB8AC3E}">
        <p14:creationId xmlns:p14="http://schemas.microsoft.com/office/powerpoint/2010/main" val="1837230663"/>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1475656" y="2996952"/>
            <a:ext cx="6192688" cy="1800200"/>
          </a:xfr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0">
            <a:schemeClr val="accent3"/>
          </a:lnRef>
          <a:fillRef idx="3">
            <a:schemeClr val="accent3"/>
          </a:fillRef>
          <a:effectRef idx="3">
            <a:schemeClr val="accent3"/>
          </a:effectRef>
          <a:fontRef idx="minor">
            <a:schemeClr val="lt1"/>
          </a:fontRef>
        </p:style>
        <p:txBody>
          <a:bodyPr/>
          <a:lstStyle/>
          <a:p>
            <a:pPr>
              <a:defRPr/>
            </a:pPr>
            <a:r>
              <a:rPr lang="en-US" dirty="0" smtClean="0"/>
              <a:t>             </a:t>
            </a:r>
            <a:r>
              <a:rPr lang="en-US" dirty="0" smtClean="0">
                <a:solidFill>
                  <a:schemeClr val="bg1"/>
                </a:solidFill>
              </a:rPr>
              <a:t>THANK YOU</a:t>
            </a:r>
            <a:endParaRPr lang="en-US" dirty="0" smtClean="0">
              <a:solidFill>
                <a:schemeClr val="bg1"/>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8520" y="1556792"/>
            <a:ext cx="9502781" cy="448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512" y="476672"/>
            <a:ext cx="8784976" cy="769441"/>
          </a:xfrm>
          <a:prstGeom prst="rect">
            <a:avLst/>
          </a:prstGeom>
        </p:spPr>
        <p:txBody>
          <a:bodyPr wrap="square">
            <a:spAutoFit/>
          </a:bodyPr>
          <a:lstStyle/>
          <a:p>
            <a:r>
              <a:rPr lang="en-US" sz="4400" b="1" i="1" u="sng" dirty="0" smtClean="0"/>
              <a:t>RELATIONAL SCHEMA : </a:t>
            </a:r>
            <a:endParaRPr lang="en-GB" sz="4400" i="1" u="sng" dirty="0"/>
          </a:p>
        </p:txBody>
      </p:sp>
    </p:spTree>
    <p:extLst>
      <p:ext uri="{BB962C8B-B14F-4D97-AF65-F5344CB8AC3E}">
        <p14:creationId xmlns:p14="http://schemas.microsoft.com/office/powerpoint/2010/main" val="401509328"/>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284984"/>
            <a:ext cx="7776864" cy="1440160"/>
          </a:xfrm>
          <a:ln>
            <a:solidFill>
              <a:srgbClr val="7030A0"/>
            </a:solidFill>
          </a:ln>
          <a:effectLst>
            <a:glow rad="228600">
              <a:schemeClr val="accent3">
                <a:satMod val="175000"/>
                <a:alpha val="40000"/>
              </a:schemeClr>
            </a:glow>
            <a:outerShdw blurRad="40000" dist="23000" dir="5400000" rotWithShape="0">
              <a:srgbClr val="000000">
                <a:alpha val="35000"/>
              </a:srgbClr>
            </a:outerShdw>
          </a:effectLst>
        </p:spPr>
        <p:style>
          <a:lnRef idx="0">
            <a:schemeClr val="accent1"/>
          </a:lnRef>
          <a:fillRef idx="3">
            <a:schemeClr val="accent1"/>
          </a:fillRef>
          <a:effectRef idx="3">
            <a:schemeClr val="accent1"/>
          </a:effectRef>
          <a:fontRef idx="minor">
            <a:schemeClr val="lt1"/>
          </a:fontRef>
        </p:style>
        <p:txBody>
          <a:bodyPr/>
          <a:lstStyle/>
          <a:p>
            <a:r>
              <a:rPr lang="en-GB" i="1" dirty="0" smtClean="0">
                <a:solidFill>
                  <a:schemeClr val="bg1"/>
                </a:solidFill>
                <a:effectLst>
                  <a:outerShdw blurRad="38100" dist="38100" dir="2700000" algn="tl">
                    <a:srgbClr val="000000">
                      <a:alpha val="43137"/>
                    </a:srgbClr>
                  </a:outerShdw>
                </a:effectLst>
                <a:latin typeface="Berlin Sans FB Demi" pitchFamily="34" charset="0"/>
              </a:rPr>
              <a:t>   CREATING TABLES AND            </a:t>
            </a:r>
            <a:br>
              <a:rPr lang="en-GB" i="1" dirty="0" smtClean="0">
                <a:solidFill>
                  <a:schemeClr val="bg1"/>
                </a:solidFill>
                <a:effectLst>
                  <a:outerShdw blurRad="38100" dist="38100" dir="2700000" algn="tl">
                    <a:srgbClr val="000000">
                      <a:alpha val="43137"/>
                    </a:srgbClr>
                  </a:outerShdw>
                </a:effectLst>
                <a:latin typeface="Berlin Sans FB Demi" pitchFamily="34" charset="0"/>
              </a:rPr>
            </a:br>
            <a:r>
              <a:rPr lang="en-GB" i="1" dirty="0">
                <a:solidFill>
                  <a:schemeClr val="bg1"/>
                </a:solidFill>
                <a:effectLst>
                  <a:outerShdw blurRad="38100" dist="38100" dir="2700000" algn="tl">
                    <a:srgbClr val="000000">
                      <a:alpha val="43137"/>
                    </a:srgbClr>
                  </a:outerShdw>
                </a:effectLst>
                <a:latin typeface="Berlin Sans FB Demi" pitchFamily="34" charset="0"/>
              </a:rPr>
              <a:t>  </a:t>
            </a:r>
            <a:r>
              <a:rPr lang="en-GB" i="1" dirty="0" smtClean="0">
                <a:solidFill>
                  <a:schemeClr val="bg1"/>
                </a:solidFill>
                <a:effectLst>
                  <a:outerShdw blurRad="38100" dist="38100" dir="2700000" algn="tl">
                    <a:srgbClr val="000000">
                      <a:alpha val="43137"/>
                    </a:srgbClr>
                  </a:outerShdw>
                </a:effectLst>
                <a:latin typeface="Berlin Sans FB Demi" pitchFamily="34" charset="0"/>
              </a:rPr>
              <a:t>          INSERTING DATA </a:t>
            </a:r>
            <a:endParaRPr lang="en-GB" i="1" dirty="0">
              <a:solidFill>
                <a:schemeClr val="bg1"/>
              </a:solidFill>
              <a:effectLst>
                <a:outerShdw blurRad="38100" dist="38100" dir="2700000" algn="tl">
                  <a:srgbClr val="000000">
                    <a:alpha val="43137"/>
                  </a:srgbClr>
                </a:outerShdw>
              </a:effectLst>
              <a:latin typeface="Berlin Sans FB Demi" pitchFamily="34" charset="0"/>
            </a:endParaRPr>
          </a:p>
        </p:txBody>
      </p:sp>
    </p:spTree>
    <p:extLst>
      <p:ext uri="{BB962C8B-B14F-4D97-AF65-F5344CB8AC3E}">
        <p14:creationId xmlns:p14="http://schemas.microsoft.com/office/powerpoint/2010/main" val="49122808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88640"/>
            <a:ext cx="7488832" cy="7755969"/>
          </a:xfrm>
          <a:prstGeom prst="rect">
            <a:avLst/>
          </a:prstGeom>
        </p:spPr>
        <p:txBody>
          <a:bodyPr wrap="square">
            <a:spAutoFit/>
          </a:bodyPr>
          <a:lstStyle/>
          <a:p>
            <a:endParaRPr lang="en-GB" dirty="0"/>
          </a:p>
          <a:p>
            <a:r>
              <a:rPr lang="en-GB" sz="2400" b="1" i="1" u="sng" dirty="0" smtClean="0">
                <a:effectLst>
                  <a:outerShdw blurRad="38100" dist="38100" dir="2700000" algn="tl">
                    <a:srgbClr val="000000">
                      <a:alpha val="43137"/>
                    </a:srgbClr>
                  </a:outerShdw>
                </a:effectLst>
              </a:rPr>
              <a:t>USERS :</a:t>
            </a:r>
          </a:p>
          <a:p>
            <a:endParaRPr lang="en-GB" dirty="0"/>
          </a:p>
          <a:p>
            <a:r>
              <a:rPr lang="en-GB" sz="2000" b="1" i="1" dirty="0" smtClean="0">
                <a:solidFill>
                  <a:schemeClr val="bg2">
                    <a:lumMod val="10000"/>
                  </a:schemeClr>
                </a:solidFill>
                <a:effectLst>
                  <a:outerShdw blurRad="38100" dist="38100" dir="2700000" algn="tl">
                    <a:srgbClr val="000000">
                      <a:alpha val="43137"/>
                    </a:srgbClr>
                  </a:outerShdw>
                </a:effectLst>
              </a:rPr>
              <a:t>PURPOSE :</a:t>
            </a:r>
          </a:p>
          <a:p>
            <a:endParaRPr lang="en-GB" dirty="0" smtClean="0"/>
          </a:p>
          <a:p>
            <a:r>
              <a:rPr lang="en-GB" dirty="0" smtClean="0"/>
              <a:t>This table is used to identify the type of user accessing the data.</a:t>
            </a:r>
          </a:p>
          <a:p>
            <a:endParaRPr lang="en-GB" dirty="0"/>
          </a:p>
          <a:p>
            <a:endParaRPr lang="en-GB" dirty="0"/>
          </a:p>
          <a:p>
            <a:r>
              <a:rPr lang="en-GB" sz="2000" b="1" i="1" dirty="0" smtClean="0">
                <a:effectLst>
                  <a:outerShdw blurRad="38100" dist="38100" dir="2700000" algn="tl">
                    <a:srgbClr val="000000">
                      <a:alpha val="43137"/>
                    </a:srgbClr>
                  </a:outerShdw>
                </a:effectLst>
              </a:rPr>
              <a:t>CREATION </a:t>
            </a:r>
            <a:r>
              <a:rPr lang="en-GB" sz="2000" b="1" i="1" dirty="0" smtClean="0">
                <a:effectLst>
                  <a:outerShdw blurRad="38100" dist="38100" dir="2700000" algn="tl">
                    <a:srgbClr val="000000">
                      <a:alpha val="43137"/>
                    </a:srgbClr>
                  </a:outerShdw>
                </a:effectLst>
              </a:rPr>
              <a:t>:</a:t>
            </a:r>
          </a:p>
          <a:p>
            <a:endParaRPr lang="en-GB" dirty="0"/>
          </a:p>
          <a:p>
            <a:r>
              <a:rPr lang="en-GB" dirty="0" smtClean="0"/>
              <a:t>CREATE </a:t>
            </a:r>
            <a:r>
              <a:rPr lang="en-GB" dirty="0"/>
              <a:t>TABLE users (</a:t>
            </a:r>
          </a:p>
          <a:p>
            <a:r>
              <a:rPr lang="en-GB" dirty="0"/>
              <a:t>  ids NUMBER PRIMARY KEY,</a:t>
            </a:r>
          </a:p>
          <a:p>
            <a:r>
              <a:rPr lang="en-GB" dirty="0"/>
              <a:t>  </a:t>
            </a:r>
            <a:r>
              <a:rPr lang="en-GB" dirty="0" err="1"/>
              <a:t>user_type_name</a:t>
            </a:r>
            <a:r>
              <a:rPr lang="en-GB" dirty="0"/>
              <a:t> VARCHAR2(20)</a:t>
            </a:r>
          </a:p>
          <a:p>
            <a:r>
              <a:rPr lang="en-GB" dirty="0" smtClean="0"/>
              <a:t>);</a:t>
            </a:r>
          </a:p>
          <a:p>
            <a:endParaRPr lang="en-GB" dirty="0" smtClean="0"/>
          </a:p>
          <a:p>
            <a:r>
              <a:rPr lang="en-GB" sz="2000" b="1" i="1" dirty="0" smtClean="0">
                <a:solidFill>
                  <a:schemeClr val="bg2">
                    <a:lumMod val="10000"/>
                  </a:schemeClr>
                </a:solidFill>
                <a:effectLst>
                  <a:outerShdw blurRad="38100" dist="38100" dir="2700000" algn="tl">
                    <a:srgbClr val="000000">
                      <a:alpha val="43137"/>
                    </a:srgbClr>
                  </a:outerShdw>
                </a:effectLst>
              </a:rPr>
              <a:t>DATA INSERTION :</a:t>
            </a:r>
          </a:p>
          <a:p>
            <a:endParaRPr lang="en-GB" b="1" i="1" dirty="0">
              <a:solidFill>
                <a:schemeClr val="bg2">
                  <a:lumMod val="10000"/>
                </a:schemeClr>
              </a:solidFill>
              <a:effectLst>
                <a:outerShdw blurRad="38100" dist="38100" dir="2700000" algn="tl">
                  <a:srgbClr val="000000">
                    <a:alpha val="43137"/>
                  </a:srgbClr>
                </a:outerShdw>
              </a:effectLst>
            </a:endParaRPr>
          </a:p>
          <a:p>
            <a:r>
              <a:rPr lang="en-GB" dirty="0"/>
              <a:t>INSERT INTO </a:t>
            </a:r>
            <a:r>
              <a:rPr lang="en-GB" dirty="0" smtClean="0"/>
              <a:t>users</a:t>
            </a:r>
            <a:r>
              <a:rPr lang="en-GB" dirty="0"/>
              <a:t> </a:t>
            </a:r>
            <a:r>
              <a:rPr lang="en-GB" dirty="0" smtClean="0"/>
              <a:t>VALUES(1</a:t>
            </a:r>
            <a:r>
              <a:rPr lang="en-GB" dirty="0"/>
              <a:t>, 'seeker');</a:t>
            </a:r>
          </a:p>
          <a:p>
            <a:r>
              <a:rPr lang="en-GB" dirty="0" smtClean="0"/>
              <a:t>INSERT </a:t>
            </a:r>
            <a:r>
              <a:rPr lang="en-GB" dirty="0"/>
              <a:t>INTO users </a:t>
            </a:r>
            <a:r>
              <a:rPr lang="en-GB" dirty="0" smtClean="0"/>
              <a:t>VALUES(2</a:t>
            </a:r>
            <a:r>
              <a:rPr lang="en-GB" dirty="0"/>
              <a:t>, 'employer');</a:t>
            </a:r>
          </a:p>
          <a:p>
            <a:endParaRPr lang="en-GB" dirty="0" smtClean="0"/>
          </a:p>
          <a:p>
            <a:endParaRPr lang="en-GB" dirty="0"/>
          </a:p>
          <a:p>
            <a:r>
              <a:rPr lang="en-GB" dirty="0"/>
              <a:t/>
            </a:r>
            <a:br>
              <a:rPr lang="en-GB" dirty="0"/>
            </a:br>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745860918"/>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4992" y="188640"/>
            <a:ext cx="8262664" cy="7971413"/>
          </a:xfrm>
          <a:prstGeom prst="rect">
            <a:avLst/>
          </a:prstGeom>
        </p:spPr>
        <p:txBody>
          <a:bodyPr wrap="square">
            <a:spAutoFit/>
          </a:bodyPr>
          <a:lstStyle/>
          <a:p>
            <a:r>
              <a:rPr lang="en-GB" sz="2400" b="1" i="1" u="sng" dirty="0" smtClean="0">
                <a:effectLst>
                  <a:outerShdw blurRad="38100" dist="38100" dir="2700000" algn="tl">
                    <a:srgbClr val="000000">
                      <a:alpha val="43137"/>
                    </a:srgbClr>
                  </a:outerShdw>
                </a:effectLst>
              </a:rPr>
              <a:t>USER_ACCOUNT </a:t>
            </a:r>
            <a:r>
              <a:rPr lang="en-GB" sz="2400" b="1" i="1" u="sng" dirty="0">
                <a:effectLst>
                  <a:outerShdw blurRad="38100" dist="38100" dir="2700000" algn="tl">
                    <a:srgbClr val="000000">
                      <a:alpha val="43137"/>
                    </a:srgbClr>
                  </a:outerShdw>
                </a:effectLst>
              </a:rPr>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PURPOSE :</a:t>
            </a:r>
          </a:p>
          <a:p>
            <a:endParaRPr lang="en-GB" dirty="0"/>
          </a:p>
          <a:p>
            <a:r>
              <a:rPr lang="en-GB" dirty="0" smtClean="0"/>
              <a:t>To store all the information related to the user who is registered in our portal. This is includes email , password and general </a:t>
            </a:r>
            <a:r>
              <a:rPr lang="en-GB" dirty="0" err="1" smtClean="0"/>
              <a:t>informaton</a:t>
            </a:r>
            <a:r>
              <a:rPr lang="en-GB" dirty="0" smtClean="0"/>
              <a:t> like date of birth , gender etc.</a:t>
            </a:r>
          </a:p>
          <a:p>
            <a:endParaRPr lang="en-GB" dirty="0"/>
          </a:p>
          <a:p>
            <a:r>
              <a:rPr lang="en-GB" sz="2000" b="1" i="1" dirty="0">
                <a:effectLst>
                  <a:outerShdw blurRad="38100" dist="38100" dir="2700000" algn="tl">
                    <a:srgbClr val="000000">
                      <a:alpha val="43137"/>
                    </a:srgbClr>
                  </a:outerShdw>
                </a:effectLst>
              </a:rPr>
              <a:t>CREATION :</a:t>
            </a:r>
          </a:p>
          <a:p>
            <a:endParaRPr lang="en-GB" dirty="0"/>
          </a:p>
          <a:p>
            <a:r>
              <a:rPr lang="en-GB" dirty="0" smtClean="0"/>
              <a:t>CREATE </a:t>
            </a:r>
            <a:r>
              <a:rPr lang="en-GB" dirty="0"/>
              <a:t>TABLE </a:t>
            </a:r>
            <a:r>
              <a:rPr lang="en-GB" dirty="0" err="1"/>
              <a:t>user_account</a:t>
            </a:r>
            <a:r>
              <a:rPr lang="en-GB" dirty="0"/>
              <a:t> (</a:t>
            </a:r>
          </a:p>
          <a:p>
            <a:r>
              <a:rPr lang="en-GB" dirty="0"/>
              <a:t>  ids NUMBER PRIMARY KEY,</a:t>
            </a:r>
          </a:p>
          <a:p>
            <a:r>
              <a:rPr lang="en-GB" dirty="0"/>
              <a:t>  </a:t>
            </a:r>
            <a:r>
              <a:rPr lang="en-GB" dirty="0" err="1"/>
              <a:t>user_type_id</a:t>
            </a:r>
            <a:r>
              <a:rPr lang="en-GB" dirty="0"/>
              <a:t> NUMBER,</a:t>
            </a:r>
          </a:p>
          <a:p>
            <a:r>
              <a:rPr lang="en-GB" dirty="0"/>
              <a:t>  email VARCHAR2(255),</a:t>
            </a:r>
          </a:p>
          <a:p>
            <a:r>
              <a:rPr lang="en-GB" dirty="0"/>
              <a:t>  passwords VARCHAR2(100),</a:t>
            </a:r>
          </a:p>
          <a:p>
            <a:r>
              <a:rPr lang="en-GB" dirty="0"/>
              <a:t>  </a:t>
            </a:r>
            <a:r>
              <a:rPr lang="en-GB" dirty="0" err="1"/>
              <a:t>date_of_birth</a:t>
            </a:r>
            <a:r>
              <a:rPr lang="en-GB" dirty="0"/>
              <a:t> DATE,</a:t>
            </a:r>
          </a:p>
          <a:p>
            <a:r>
              <a:rPr lang="en-GB" dirty="0"/>
              <a:t>  gender CHAR(1),</a:t>
            </a:r>
          </a:p>
          <a:p>
            <a:r>
              <a:rPr lang="en-GB" dirty="0"/>
              <a:t>  </a:t>
            </a:r>
            <a:r>
              <a:rPr lang="en-GB" dirty="0" err="1"/>
              <a:t>contact_number</a:t>
            </a:r>
            <a:r>
              <a:rPr lang="en-GB" dirty="0"/>
              <a:t> NUMBER(10),</a:t>
            </a:r>
          </a:p>
          <a:p>
            <a:r>
              <a:rPr lang="en-GB" dirty="0"/>
              <a:t>  FOREIGN KEY (</a:t>
            </a:r>
            <a:r>
              <a:rPr lang="en-GB" dirty="0" err="1"/>
              <a:t>user_type_id</a:t>
            </a:r>
            <a:r>
              <a:rPr lang="en-GB" dirty="0"/>
              <a:t>) REFERENCES users(ids)</a:t>
            </a:r>
          </a:p>
          <a:p>
            <a:r>
              <a:rPr lang="en-GB" dirty="0"/>
              <a:t>);</a:t>
            </a:r>
          </a:p>
          <a:p>
            <a:endParaRPr lang="en-GB" dirty="0"/>
          </a:p>
          <a:p>
            <a:r>
              <a:rPr lang="en-GB" sz="2000" b="1" i="1" dirty="0">
                <a:solidFill>
                  <a:schemeClr val="bg2">
                    <a:lumMod val="10000"/>
                  </a:schemeClr>
                </a:solidFill>
                <a:effectLst>
                  <a:outerShdw blurRad="38100" dist="38100" dir="2700000" algn="tl">
                    <a:srgbClr val="000000">
                      <a:alpha val="43137"/>
                    </a:srgbClr>
                  </a:outerShdw>
                </a:effectLst>
              </a:rPr>
              <a:t>DATA INSERTION :</a:t>
            </a:r>
          </a:p>
          <a:p>
            <a:r>
              <a:rPr lang="en-GB" dirty="0" smtClean="0"/>
              <a:t>INSERT </a:t>
            </a:r>
            <a:r>
              <a:rPr lang="en-GB" dirty="0"/>
              <a:t>INTO </a:t>
            </a:r>
            <a:r>
              <a:rPr lang="en-GB" dirty="0" err="1"/>
              <a:t>user_account</a:t>
            </a:r>
            <a:r>
              <a:rPr lang="en-GB" dirty="0"/>
              <a:t> </a:t>
            </a:r>
            <a:r>
              <a:rPr lang="en-GB" dirty="0" smtClean="0"/>
              <a:t> VALUES</a:t>
            </a:r>
            <a:r>
              <a:rPr lang="en-GB" dirty="0"/>
              <a:t> </a:t>
            </a:r>
            <a:r>
              <a:rPr lang="en-GB" dirty="0" smtClean="0"/>
              <a:t>(1</a:t>
            </a:r>
            <a:r>
              <a:rPr lang="en-GB" dirty="0"/>
              <a:t>, 1, 'email1@example.com', 'password1', TO_DATE('1990-01-01', 'YYYY-MM-DD'), 'M', 1234567890</a:t>
            </a:r>
            <a:r>
              <a:rPr lang="en-GB" dirty="0" smtClean="0"/>
              <a:t>);</a:t>
            </a:r>
          </a:p>
          <a:p>
            <a:endParaRPr lang="en-GB" dirty="0"/>
          </a:p>
          <a:p>
            <a:r>
              <a:rPr lang="en-GB" dirty="0"/>
              <a:t> </a:t>
            </a:r>
          </a:p>
          <a:p>
            <a:r>
              <a:rPr lang="en-GB" dirty="0"/>
              <a:t> </a:t>
            </a:r>
          </a:p>
          <a:p>
            <a:endParaRPr lang="en-GB" dirty="0"/>
          </a:p>
          <a:p>
            <a:r>
              <a:rPr lang="en-GB" dirty="0"/>
              <a:t> </a:t>
            </a:r>
          </a:p>
        </p:txBody>
      </p:sp>
    </p:spTree>
    <p:extLst>
      <p:ext uri="{BB962C8B-B14F-4D97-AF65-F5344CB8AC3E}">
        <p14:creationId xmlns:p14="http://schemas.microsoft.com/office/powerpoint/2010/main" val="225183482"/>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0"/>
            <a:ext cx="8352928" cy="7294305"/>
          </a:xfrm>
          <a:prstGeom prst="rect">
            <a:avLst/>
          </a:prstGeom>
        </p:spPr>
        <p:txBody>
          <a:bodyPr wrap="square">
            <a:spAutoFit/>
          </a:bodyPr>
          <a:lstStyle/>
          <a:p>
            <a:r>
              <a:rPr lang="en-GB" dirty="0" smtClean="0"/>
              <a:t> INSERT </a:t>
            </a:r>
            <a:r>
              <a:rPr lang="en-GB" dirty="0"/>
              <a:t>INTO </a:t>
            </a:r>
            <a:r>
              <a:rPr lang="en-GB" dirty="0" err="1"/>
              <a:t>user_account</a:t>
            </a:r>
            <a:r>
              <a:rPr lang="en-GB" dirty="0"/>
              <a:t>  VALUES(2, 2, 'email2@example.com', 'password2', TO_DATE('1991-02-02', 'YYYY-MM-DD'), 'F', 2345678901);</a:t>
            </a:r>
          </a:p>
          <a:p>
            <a:endParaRPr lang="en-GB" dirty="0"/>
          </a:p>
          <a:p>
            <a:r>
              <a:rPr lang="en-GB" dirty="0"/>
              <a:t> </a:t>
            </a:r>
            <a:r>
              <a:rPr lang="en-GB" dirty="0" smtClean="0"/>
              <a:t>INSERT </a:t>
            </a:r>
            <a:r>
              <a:rPr lang="en-GB" dirty="0"/>
              <a:t>INTO </a:t>
            </a:r>
            <a:r>
              <a:rPr lang="en-GB" dirty="0" err="1"/>
              <a:t>user_account</a:t>
            </a:r>
            <a:r>
              <a:rPr lang="en-GB" dirty="0"/>
              <a:t>  VALUES(3, 1, 'email3@example.com', 'password3', TO_DATE('1992-03-03', 'YYYY-MM-DD'), 'M', 3456789012);</a:t>
            </a:r>
          </a:p>
          <a:p>
            <a:endParaRPr lang="en-GB" dirty="0"/>
          </a:p>
          <a:p>
            <a:r>
              <a:rPr lang="en-GB" dirty="0"/>
              <a:t>  INSERT INTO </a:t>
            </a:r>
            <a:r>
              <a:rPr lang="en-GB" dirty="0" err="1"/>
              <a:t>user_account</a:t>
            </a:r>
            <a:r>
              <a:rPr lang="en-GB" dirty="0"/>
              <a:t>  VALUES(4, 2, 'email4@example.com', 'password4', TO_DATE('1993-04-04', 'YYYY-MM-DD'), 'F', 4567890123);</a:t>
            </a:r>
          </a:p>
          <a:p>
            <a:endParaRPr lang="en-GB" dirty="0" smtClean="0"/>
          </a:p>
          <a:p>
            <a:r>
              <a:rPr lang="en-GB" dirty="0" smtClean="0"/>
              <a:t>INSERT </a:t>
            </a:r>
            <a:r>
              <a:rPr lang="en-GB" dirty="0"/>
              <a:t>INTO </a:t>
            </a:r>
            <a:r>
              <a:rPr lang="en-GB" dirty="0" err="1"/>
              <a:t>user_account</a:t>
            </a:r>
            <a:r>
              <a:rPr lang="en-GB" dirty="0"/>
              <a:t>  VALUES(5, 1, 'email5@example.com', 'password5', TO_DATE('1994-05-05', 'YYYY-MM-DD'), 'M', 5678901234</a:t>
            </a:r>
            <a:r>
              <a:rPr lang="en-GB" dirty="0" smtClean="0"/>
              <a:t>);</a:t>
            </a:r>
          </a:p>
          <a:p>
            <a:endParaRPr lang="en-GB" dirty="0" smtClean="0"/>
          </a:p>
          <a:p>
            <a:r>
              <a:rPr lang="en-GB" dirty="0" smtClean="0"/>
              <a:t>INSERT </a:t>
            </a:r>
            <a:r>
              <a:rPr lang="en-GB" dirty="0"/>
              <a:t>INTO </a:t>
            </a:r>
            <a:r>
              <a:rPr lang="en-GB" dirty="0" err="1"/>
              <a:t>user_account</a:t>
            </a:r>
            <a:r>
              <a:rPr lang="en-GB" dirty="0"/>
              <a:t> </a:t>
            </a:r>
            <a:r>
              <a:rPr lang="en-GB" dirty="0" smtClean="0"/>
              <a:t> VALUES(6</a:t>
            </a:r>
            <a:r>
              <a:rPr lang="en-GB" dirty="0"/>
              <a:t>, 2, 'email6@example.com', 'password6', TO_DATE('1995-06-06', 'YYYY-MM-DD'), 'F', 6789012345</a:t>
            </a:r>
            <a:r>
              <a:rPr lang="en-GB" dirty="0" smtClean="0"/>
              <a:t>);</a:t>
            </a:r>
          </a:p>
          <a:p>
            <a:endParaRPr lang="en-GB" dirty="0"/>
          </a:p>
          <a:p>
            <a:r>
              <a:rPr lang="en-GB" dirty="0" smtClean="0"/>
              <a:t>INSERT </a:t>
            </a:r>
            <a:r>
              <a:rPr lang="en-GB" dirty="0"/>
              <a:t>INTO </a:t>
            </a:r>
            <a:r>
              <a:rPr lang="en-GB" dirty="0" err="1"/>
              <a:t>user_account</a:t>
            </a:r>
            <a:r>
              <a:rPr lang="en-GB" dirty="0"/>
              <a:t> </a:t>
            </a:r>
            <a:r>
              <a:rPr lang="en-GB" dirty="0" smtClean="0"/>
              <a:t> VALUES(7</a:t>
            </a:r>
            <a:r>
              <a:rPr lang="en-GB" dirty="0"/>
              <a:t>, 1, 'email7@example.com', 'password7', TO_DATE('1996-07-07', 'YYYY-MM-DD'), 'M', 7890123456</a:t>
            </a:r>
            <a:r>
              <a:rPr lang="en-GB" dirty="0" smtClean="0"/>
              <a:t>);</a:t>
            </a:r>
          </a:p>
          <a:p>
            <a:endParaRPr lang="en-GB" dirty="0"/>
          </a:p>
          <a:p>
            <a:r>
              <a:rPr lang="en-GB" dirty="0" smtClean="0"/>
              <a:t>INSERT </a:t>
            </a:r>
            <a:r>
              <a:rPr lang="en-GB" dirty="0"/>
              <a:t>INTO </a:t>
            </a:r>
            <a:r>
              <a:rPr lang="en-GB" dirty="0" err="1"/>
              <a:t>user_account</a:t>
            </a:r>
            <a:r>
              <a:rPr lang="en-GB" dirty="0"/>
              <a:t> </a:t>
            </a:r>
            <a:r>
              <a:rPr lang="en-GB" dirty="0" smtClean="0"/>
              <a:t> VALUES(8</a:t>
            </a:r>
            <a:r>
              <a:rPr lang="en-GB" dirty="0"/>
              <a:t>, 2, 'email8@example.com', 'password8', TO_DATE('1997-08-08', 'YYYY-MM-DD'), 'F', 8901234567</a:t>
            </a:r>
            <a:r>
              <a:rPr lang="en-GB" dirty="0" smtClean="0"/>
              <a:t>);</a:t>
            </a:r>
          </a:p>
          <a:p>
            <a:endParaRPr lang="en-GB" dirty="0"/>
          </a:p>
          <a:p>
            <a:r>
              <a:rPr lang="en-GB" dirty="0" smtClean="0"/>
              <a:t>INSERT </a:t>
            </a:r>
            <a:r>
              <a:rPr lang="en-GB" dirty="0"/>
              <a:t>INTO </a:t>
            </a:r>
            <a:r>
              <a:rPr lang="en-GB" dirty="0" err="1"/>
              <a:t>user_account</a:t>
            </a:r>
            <a:r>
              <a:rPr lang="en-GB" dirty="0"/>
              <a:t>  </a:t>
            </a:r>
            <a:r>
              <a:rPr lang="en-GB" dirty="0" smtClean="0"/>
              <a:t>VALUES(9</a:t>
            </a:r>
            <a:r>
              <a:rPr lang="en-GB" dirty="0"/>
              <a:t>, 1, 'email9@example.com', 'password9', TO_DATE('1998-09-09', 'YYYY-MM-DD'), 'M', 9012345678</a:t>
            </a:r>
            <a:r>
              <a:rPr lang="en-GB" dirty="0" smtClean="0"/>
              <a:t>);</a:t>
            </a:r>
          </a:p>
          <a:p>
            <a:endParaRPr lang="en-GB" dirty="0" smtClean="0"/>
          </a:p>
          <a:p>
            <a:endParaRPr lang="en-GB" dirty="0"/>
          </a:p>
          <a:p>
            <a:endParaRPr lang="en-GB" dirty="0" smtClean="0"/>
          </a:p>
        </p:txBody>
      </p:sp>
    </p:spTree>
    <p:extLst>
      <p:ext uri="{BB962C8B-B14F-4D97-AF65-F5344CB8AC3E}">
        <p14:creationId xmlns:p14="http://schemas.microsoft.com/office/powerpoint/2010/main" val="206327706"/>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3.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2267</Words>
  <Application>Microsoft Office PowerPoint</Application>
  <PresentationFormat>On-screen Show (4:3)</PresentationFormat>
  <Paragraphs>677</Paragraphs>
  <Slides>47</Slides>
  <Notes>8</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Training</vt:lpstr>
      <vt:lpstr>  </vt:lpstr>
      <vt:lpstr>   ABOUT THE PROJECT: The online job portal project is designed to facilitate the process of job search and recruitment. It utilizes a database schema consisting of several tables, including user accounts, user types, seeker profiles, employer profiles, companies, business streams, and seeker skills. The system allows users to create accounts as either seekers or employers, providing personal information and relevant details. Seekers can showcase their skills and desired salary, while employers can create company profiles and specify the business stream they operate in. The platform enables seekers to search for job opportunities based on their skills, view company profiles, and apply for positions. Employers can post job listings, review seeker profiles, and contact potential candidates. The database schema ensures efficient storage and retrieval of user information, job details, and skill sets, facilitating seamless interaction between job seekers and employers in the dynamic online job market.        </vt:lpstr>
      <vt:lpstr>ENTITY RELATIONAL MODEL : </vt:lpstr>
      <vt:lpstr>     ANY FURTHER SPLITTING ?? In all the tables that are present in the er diagram, it is only the primary key(even if composite) that defines all the other attributes. There can be no other functional dependencies found other than that. Hence all the tables are already in bcnf and no further decomposition is required.    </vt:lpstr>
      <vt:lpstr>PowerPoint Presentation</vt:lpstr>
      <vt:lpstr>   CREATING TABLES AND                         INSERTING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Executing sample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Summary :</vt:lpstr>
      <vt:lpstr>Resources :</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2023-05-14T04:46:11Z</dcterms:created>
  <dcterms:modified xsi:type="dcterms:W3CDTF">2023-05-14T19:02:27Z</dcterms:modified>
</cp:coreProperties>
</file>