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8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F489B-DED4-4C16-B9FD-8B60D4B323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230ED5-9600-4928-B187-47C0286A3440}">
      <dgm:prSet/>
      <dgm:spPr/>
      <dgm:t>
        <a:bodyPr/>
        <a:lstStyle/>
        <a:p>
          <a:r>
            <a:rPr lang="en-US"/>
            <a:t>This project aims to identify the possible setting in which an image is clicked. (setting = scene category)</a:t>
          </a:r>
        </a:p>
      </dgm:t>
    </dgm:pt>
    <dgm:pt modelId="{1B8F6970-6538-4355-9494-86E6CB57B04E}" type="parTrans" cxnId="{F3F1F939-5387-4F79-9BF0-BE1817FA255F}">
      <dgm:prSet/>
      <dgm:spPr/>
      <dgm:t>
        <a:bodyPr/>
        <a:lstStyle/>
        <a:p>
          <a:endParaRPr lang="en-US"/>
        </a:p>
      </dgm:t>
    </dgm:pt>
    <dgm:pt modelId="{EDF88DB0-F2D6-4B3B-8721-3154E80EA101}" type="sibTrans" cxnId="{F3F1F939-5387-4F79-9BF0-BE1817FA255F}">
      <dgm:prSet/>
      <dgm:spPr/>
      <dgm:t>
        <a:bodyPr/>
        <a:lstStyle/>
        <a:p>
          <a:endParaRPr lang="en-US"/>
        </a:p>
      </dgm:t>
    </dgm:pt>
    <dgm:pt modelId="{D0366220-18C3-4526-83F3-75E82F60B75C}">
      <dgm:prSet/>
      <dgm:spPr/>
      <dgm:t>
        <a:bodyPr/>
        <a:lstStyle/>
        <a:p>
          <a:r>
            <a:rPr lang="en-US"/>
            <a:t>The scene category is predicted from the scene attributes (also predicted by the model I am using)</a:t>
          </a:r>
        </a:p>
      </dgm:t>
    </dgm:pt>
    <dgm:pt modelId="{D7A38D13-2E8E-4C6E-B293-41B6DB5CE5F2}" type="parTrans" cxnId="{77831D9D-3A6A-426F-B9AF-16739430381A}">
      <dgm:prSet/>
      <dgm:spPr/>
      <dgm:t>
        <a:bodyPr/>
        <a:lstStyle/>
        <a:p>
          <a:endParaRPr lang="en-US"/>
        </a:p>
      </dgm:t>
    </dgm:pt>
    <dgm:pt modelId="{F821CF8D-509C-4741-B591-9C9D2A67B93A}" type="sibTrans" cxnId="{77831D9D-3A6A-426F-B9AF-16739430381A}">
      <dgm:prSet/>
      <dgm:spPr/>
      <dgm:t>
        <a:bodyPr/>
        <a:lstStyle/>
        <a:p>
          <a:endParaRPr lang="en-US"/>
        </a:p>
      </dgm:t>
    </dgm:pt>
    <dgm:pt modelId="{A7F8BFA4-2E4B-43BA-8F5E-5A47A8421983}">
      <dgm:prSet/>
      <dgm:spPr/>
      <dgm:t>
        <a:bodyPr/>
        <a:lstStyle/>
        <a:p>
          <a:r>
            <a:rPr lang="en-US"/>
            <a:t>The scene category is used to make a binary classifier of indoor and outdoor images. </a:t>
          </a:r>
        </a:p>
      </dgm:t>
    </dgm:pt>
    <dgm:pt modelId="{14A99479-DE9A-4EE5-925F-47FEC811B233}" type="parTrans" cxnId="{CDE90702-A462-4AB3-A4E3-B2FA60D5D77E}">
      <dgm:prSet/>
      <dgm:spPr/>
      <dgm:t>
        <a:bodyPr/>
        <a:lstStyle/>
        <a:p>
          <a:endParaRPr lang="en-US"/>
        </a:p>
      </dgm:t>
    </dgm:pt>
    <dgm:pt modelId="{C95A1042-C600-41E5-9BD9-6102F716B376}" type="sibTrans" cxnId="{CDE90702-A462-4AB3-A4E3-B2FA60D5D77E}">
      <dgm:prSet/>
      <dgm:spPr/>
      <dgm:t>
        <a:bodyPr/>
        <a:lstStyle/>
        <a:p>
          <a:endParaRPr lang="en-US"/>
        </a:p>
      </dgm:t>
    </dgm:pt>
    <dgm:pt modelId="{290812BF-0B96-47D2-9B12-CD5DA14D4AD8}" type="pres">
      <dgm:prSet presAssocID="{4A6F489B-DED4-4C16-B9FD-8B60D4B323D0}" presName="root" presStyleCnt="0">
        <dgm:presLayoutVars>
          <dgm:dir/>
          <dgm:resizeHandles val="exact"/>
        </dgm:presLayoutVars>
      </dgm:prSet>
      <dgm:spPr/>
    </dgm:pt>
    <dgm:pt modelId="{BBB32C0F-9AC1-4361-8F1B-E65EB3E60151}" type="pres">
      <dgm:prSet presAssocID="{F3230ED5-9600-4928-B187-47C0286A3440}" presName="compNode" presStyleCnt="0"/>
      <dgm:spPr/>
    </dgm:pt>
    <dgm:pt modelId="{F5AC2853-6137-4580-A7F3-9F651A54A7C9}" type="pres">
      <dgm:prSet presAssocID="{F3230ED5-9600-4928-B187-47C0286A3440}" presName="bgRect" presStyleLbl="bgShp" presStyleIdx="0" presStyleCnt="3"/>
      <dgm:spPr/>
    </dgm:pt>
    <dgm:pt modelId="{D413C744-BDEB-44EE-99E9-E0645229DABC}" type="pres">
      <dgm:prSet presAssocID="{F3230ED5-9600-4928-B187-47C0286A34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6C6E434-8D52-4BC3-B757-50015A8C530A}" type="pres">
      <dgm:prSet presAssocID="{F3230ED5-9600-4928-B187-47C0286A3440}" presName="spaceRect" presStyleCnt="0"/>
      <dgm:spPr/>
    </dgm:pt>
    <dgm:pt modelId="{D932C645-6DF0-4E2E-A428-334A4EDEB1B5}" type="pres">
      <dgm:prSet presAssocID="{F3230ED5-9600-4928-B187-47C0286A3440}" presName="parTx" presStyleLbl="revTx" presStyleIdx="0" presStyleCnt="3">
        <dgm:presLayoutVars>
          <dgm:chMax val="0"/>
          <dgm:chPref val="0"/>
        </dgm:presLayoutVars>
      </dgm:prSet>
      <dgm:spPr/>
    </dgm:pt>
    <dgm:pt modelId="{592E4876-2ECC-4A6D-8CE7-3B71FA9C7668}" type="pres">
      <dgm:prSet presAssocID="{EDF88DB0-F2D6-4B3B-8721-3154E80EA101}" presName="sibTrans" presStyleCnt="0"/>
      <dgm:spPr/>
    </dgm:pt>
    <dgm:pt modelId="{BA4C9E1F-B73D-4F7B-9571-66F447A791E0}" type="pres">
      <dgm:prSet presAssocID="{D0366220-18C3-4526-83F3-75E82F60B75C}" presName="compNode" presStyleCnt="0"/>
      <dgm:spPr/>
    </dgm:pt>
    <dgm:pt modelId="{5CF4A87B-6487-448B-8C34-45B5099457C7}" type="pres">
      <dgm:prSet presAssocID="{D0366220-18C3-4526-83F3-75E82F60B75C}" presName="bgRect" presStyleLbl="bgShp" presStyleIdx="1" presStyleCnt="3"/>
      <dgm:spPr/>
    </dgm:pt>
    <dgm:pt modelId="{14CB4718-1CAE-41FD-A452-48755EA382A8}" type="pres">
      <dgm:prSet presAssocID="{D0366220-18C3-4526-83F3-75E82F60B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64A7AC-9D31-4A3C-A405-7828F4FC737E}" type="pres">
      <dgm:prSet presAssocID="{D0366220-18C3-4526-83F3-75E82F60B75C}" presName="spaceRect" presStyleCnt="0"/>
      <dgm:spPr/>
    </dgm:pt>
    <dgm:pt modelId="{E28DF673-463A-4ABF-8043-337AB5DAA19F}" type="pres">
      <dgm:prSet presAssocID="{D0366220-18C3-4526-83F3-75E82F60B75C}" presName="parTx" presStyleLbl="revTx" presStyleIdx="1" presStyleCnt="3">
        <dgm:presLayoutVars>
          <dgm:chMax val="0"/>
          <dgm:chPref val="0"/>
        </dgm:presLayoutVars>
      </dgm:prSet>
      <dgm:spPr/>
    </dgm:pt>
    <dgm:pt modelId="{62540070-29D2-44A2-8107-F052B1A55D12}" type="pres">
      <dgm:prSet presAssocID="{F821CF8D-509C-4741-B591-9C9D2A67B93A}" presName="sibTrans" presStyleCnt="0"/>
      <dgm:spPr/>
    </dgm:pt>
    <dgm:pt modelId="{89B1AD2E-B0C8-424E-8DFF-C79C92297714}" type="pres">
      <dgm:prSet presAssocID="{A7F8BFA4-2E4B-43BA-8F5E-5A47A8421983}" presName="compNode" presStyleCnt="0"/>
      <dgm:spPr/>
    </dgm:pt>
    <dgm:pt modelId="{7C2F60F5-A6B9-4951-BD06-292A4739A535}" type="pres">
      <dgm:prSet presAssocID="{A7F8BFA4-2E4B-43BA-8F5E-5A47A8421983}" presName="bgRect" presStyleLbl="bgShp" presStyleIdx="2" presStyleCnt="3"/>
      <dgm:spPr/>
    </dgm:pt>
    <dgm:pt modelId="{691F1DBD-EB46-48AF-B43A-53065E55A83E}" type="pres">
      <dgm:prSet presAssocID="{A7F8BFA4-2E4B-43BA-8F5E-5A47A84219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BF4BE260-8FB9-4F36-A3C5-FD503330A52B}" type="pres">
      <dgm:prSet presAssocID="{A7F8BFA4-2E4B-43BA-8F5E-5A47A8421983}" presName="spaceRect" presStyleCnt="0"/>
      <dgm:spPr/>
    </dgm:pt>
    <dgm:pt modelId="{3EA40F6A-DAFF-49CE-8D3A-9EC91C387A25}" type="pres">
      <dgm:prSet presAssocID="{A7F8BFA4-2E4B-43BA-8F5E-5A47A84219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E90702-A462-4AB3-A4E3-B2FA60D5D77E}" srcId="{4A6F489B-DED4-4C16-B9FD-8B60D4B323D0}" destId="{A7F8BFA4-2E4B-43BA-8F5E-5A47A8421983}" srcOrd="2" destOrd="0" parTransId="{14A99479-DE9A-4EE5-925F-47FEC811B233}" sibTransId="{C95A1042-C600-41E5-9BD9-6102F716B376}"/>
    <dgm:cxn modelId="{9F1EAA1E-F3A9-4360-A731-561BED9562F8}" type="presOf" srcId="{F3230ED5-9600-4928-B187-47C0286A3440}" destId="{D932C645-6DF0-4E2E-A428-334A4EDEB1B5}" srcOrd="0" destOrd="0" presId="urn:microsoft.com/office/officeart/2018/2/layout/IconVerticalSolidList"/>
    <dgm:cxn modelId="{4C5BC932-13DD-4B9E-81B0-386EDD5329AB}" type="presOf" srcId="{D0366220-18C3-4526-83F3-75E82F60B75C}" destId="{E28DF673-463A-4ABF-8043-337AB5DAA19F}" srcOrd="0" destOrd="0" presId="urn:microsoft.com/office/officeart/2018/2/layout/IconVerticalSolidList"/>
    <dgm:cxn modelId="{F3F1F939-5387-4F79-9BF0-BE1817FA255F}" srcId="{4A6F489B-DED4-4C16-B9FD-8B60D4B323D0}" destId="{F3230ED5-9600-4928-B187-47C0286A3440}" srcOrd="0" destOrd="0" parTransId="{1B8F6970-6538-4355-9494-86E6CB57B04E}" sibTransId="{EDF88DB0-F2D6-4B3B-8721-3154E80EA101}"/>
    <dgm:cxn modelId="{CD670292-1525-4726-8893-6610A7F86353}" type="presOf" srcId="{A7F8BFA4-2E4B-43BA-8F5E-5A47A8421983}" destId="{3EA40F6A-DAFF-49CE-8D3A-9EC91C387A25}" srcOrd="0" destOrd="0" presId="urn:microsoft.com/office/officeart/2018/2/layout/IconVerticalSolidList"/>
    <dgm:cxn modelId="{77831D9D-3A6A-426F-B9AF-16739430381A}" srcId="{4A6F489B-DED4-4C16-B9FD-8B60D4B323D0}" destId="{D0366220-18C3-4526-83F3-75E82F60B75C}" srcOrd="1" destOrd="0" parTransId="{D7A38D13-2E8E-4C6E-B293-41B6DB5CE5F2}" sibTransId="{F821CF8D-509C-4741-B591-9C9D2A67B93A}"/>
    <dgm:cxn modelId="{1ED5BACE-2A73-4AF8-9838-7DFE094F6CDA}" type="presOf" srcId="{4A6F489B-DED4-4C16-B9FD-8B60D4B323D0}" destId="{290812BF-0B96-47D2-9B12-CD5DA14D4AD8}" srcOrd="0" destOrd="0" presId="urn:microsoft.com/office/officeart/2018/2/layout/IconVerticalSolidList"/>
    <dgm:cxn modelId="{32B75C4F-4430-40A5-A0E7-A5A01CF92216}" type="presParOf" srcId="{290812BF-0B96-47D2-9B12-CD5DA14D4AD8}" destId="{BBB32C0F-9AC1-4361-8F1B-E65EB3E60151}" srcOrd="0" destOrd="0" presId="urn:microsoft.com/office/officeart/2018/2/layout/IconVerticalSolidList"/>
    <dgm:cxn modelId="{4EB05EFF-2F9E-4958-BA22-549A67AB9C6E}" type="presParOf" srcId="{BBB32C0F-9AC1-4361-8F1B-E65EB3E60151}" destId="{F5AC2853-6137-4580-A7F3-9F651A54A7C9}" srcOrd="0" destOrd="0" presId="urn:microsoft.com/office/officeart/2018/2/layout/IconVerticalSolidList"/>
    <dgm:cxn modelId="{07117B98-98F5-4347-B7F5-6D878B8CF72C}" type="presParOf" srcId="{BBB32C0F-9AC1-4361-8F1B-E65EB3E60151}" destId="{D413C744-BDEB-44EE-99E9-E0645229DABC}" srcOrd="1" destOrd="0" presId="urn:microsoft.com/office/officeart/2018/2/layout/IconVerticalSolidList"/>
    <dgm:cxn modelId="{62AFE0C8-152C-4119-8961-4D0DCC653567}" type="presParOf" srcId="{BBB32C0F-9AC1-4361-8F1B-E65EB3E60151}" destId="{66C6E434-8D52-4BC3-B757-50015A8C530A}" srcOrd="2" destOrd="0" presId="urn:microsoft.com/office/officeart/2018/2/layout/IconVerticalSolidList"/>
    <dgm:cxn modelId="{EFD58AFB-7A0A-4409-9A0B-46E7D978FA5B}" type="presParOf" srcId="{BBB32C0F-9AC1-4361-8F1B-E65EB3E60151}" destId="{D932C645-6DF0-4E2E-A428-334A4EDEB1B5}" srcOrd="3" destOrd="0" presId="urn:microsoft.com/office/officeart/2018/2/layout/IconVerticalSolidList"/>
    <dgm:cxn modelId="{DB189205-F817-4174-8AFB-225DEF20102C}" type="presParOf" srcId="{290812BF-0B96-47D2-9B12-CD5DA14D4AD8}" destId="{592E4876-2ECC-4A6D-8CE7-3B71FA9C7668}" srcOrd="1" destOrd="0" presId="urn:microsoft.com/office/officeart/2018/2/layout/IconVerticalSolidList"/>
    <dgm:cxn modelId="{D3B8BC99-686F-41D0-AE39-FFE4838BEA49}" type="presParOf" srcId="{290812BF-0B96-47D2-9B12-CD5DA14D4AD8}" destId="{BA4C9E1F-B73D-4F7B-9571-66F447A791E0}" srcOrd="2" destOrd="0" presId="urn:microsoft.com/office/officeart/2018/2/layout/IconVerticalSolidList"/>
    <dgm:cxn modelId="{9B2E3A4E-FD90-4A55-BA10-D2BE5C86AA95}" type="presParOf" srcId="{BA4C9E1F-B73D-4F7B-9571-66F447A791E0}" destId="{5CF4A87B-6487-448B-8C34-45B5099457C7}" srcOrd="0" destOrd="0" presId="urn:microsoft.com/office/officeart/2018/2/layout/IconVerticalSolidList"/>
    <dgm:cxn modelId="{84064437-7E48-4D05-9AD8-6956022C6356}" type="presParOf" srcId="{BA4C9E1F-B73D-4F7B-9571-66F447A791E0}" destId="{14CB4718-1CAE-41FD-A452-48755EA382A8}" srcOrd="1" destOrd="0" presId="urn:microsoft.com/office/officeart/2018/2/layout/IconVerticalSolidList"/>
    <dgm:cxn modelId="{5985F92F-61B8-463C-9685-A26497AEC53A}" type="presParOf" srcId="{BA4C9E1F-B73D-4F7B-9571-66F447A791E0}" destId="{B464A7AC-9D31-4A3C-A405-7828F4FC737E}" srcOrd="2" destOrd="0" presId="urn:microsoft.com/office/officeart/2018/2/layout/IconVerticalSolidList"/>
    <dgm:cxn modelId="{F491BF11-ED9C-45E0-831B-69B045DFCE13}" type="presParOf" srcId="{BA4C9E1F-B73D-4F7B-9571-66F447A791E0}" destId="{E28DF673-463A-4ABF-8043-337AB5DAA19F}" srcOrd="3" destOrd="0" presId="urn:microsoft.com/office/officeart/2018/2/layout/IconVerticalSolidList"/>
    <dgm:cxn modelId="{B39FA046-C803-40B9-A20B-35544A9AF60A}" type="presParOf" srcId="{290812BF-0B96-47D2-9B12-CD5DA14D4AD8}" destId="{62540070-29D2-44A2-8107-F052B1A55D12}" srcOrd="3" destOrd="0" presId="urn:microsoft.com/office/officeart/2018/2/layout/IconVerticalSolidList"/>
    <dgm:cxn modelId="{B8DF3C96-2D64-49AE-864D-B8BCC20B2768}" type="presParOf" srcId="{290812BF-0B96-47D2-9B12-CD5DA14D4AD8}" destId="{89B1AD2E-B0C8-424E-8DFF-C79C92297714}" srcOrd="4" destOrd="0" presId="urn:microsoft.com/office/officeart/2018/2/layout/IconVerticalSolidList"/>
    <dgm:cxn modelId="{4BAD5443-3963-4775-A33B-B32A8EDBF379}" type="presParOf" srcId="{89B1AD2E-B0C8-424E-8DFF-C79C92297714}" destId="{7C2F60F5-A6B9-4951-BD06-292A4739A535}" srcOrd="0" destOrd="0" presId="urn:microsoft.com/office/officeart/2018/2/layout/IconVerticalSolidList"/>
    <dgm:cxn modelId="{1E4F8A61-7050-48E4-A938-E1CB108C0D6D}" type="presParOf" srcId="{89B1AD2E-B0C8-424E-8DFF-C79C92297714}" destId="{691F1DBD-EB46-48AF-B43A-53065E55A83E}" srcOrd="1" destOrd="0" presId="urn:microsoft.com/office/officeart/2018/2/layout/IconVerticalSolidList"/>
    <dgm:cxn modelId="{929132FB-DF6D-442F-B790-32FA4DBF08B7}" type="presParOf" srcId="{89B1AD2E-B0C8-424E-8DFF-C79C92297714}" destId="{BF4BE260-8FB9-4F36-A3C5-FD503330A52B}" srcOrd="2" destOrd="0" presId="urn:microsoft.com/office/officeart/2018/2/layout/IconVerticalSolidList"/>
    <dgm:cxn modelId="{B64BE4E9-A8FB-4CB4-8BBF-57DD86732FC6}" type="presParOf" srcId="{89B1AD2E-B0C8-424E-8DFF-C79C92297714}" destId="{3EA40F6A-DAFF-49CE-8D3A-9EC91C387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06FAB-FE6B-43F0-8977-253B4E036A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B05FFA-1524-4D7F-95DF-F246D3056669}">
      <dgm:prSet/>
      <dgm:spPr/>
      <dgm:t>
        <a:bodyPr/>
        <a:lstStyle/>
        <a:p>
          <a:r>
            <a:rPr lang="en-US"/>
            <a:t>Used a pretrained model to perform Speech Diarization given input the number of speakers in the audio file. </a:t>
          </a:r>
        </a:p>
      </dgm:t>
    </dgm:pt>
    <dgm:pt modelId="{7C8911CE-A83E-47EA-B777-8817EEC6AE5F}" type="parTrans" cxnId="{E51CBAEC-C569-46B2-8B6B-4EFF078A5969}">
      <dgm:prSet/>
      <dgm:spPr/>
      <dgm:t>
        <a:bodyPr/>
        <a:lstStyle/>
        <a:p>
          <a:endParaRPr lang="en-US"/>
        </a:p>
      </dgm:t>
    </dgm:pt>
    <dgm:pt modelId="{FE513BB5-5B76-4E6C-B8C4-9DE13F0402B9}" type="sibTrans" cxnId="{E51CBAEC-C569-46B2-8B6B-4EFF078A5969}">
      <dgm:prSet/>
      <dgm:spPr/>
      <dgm:t>
        <a:bodyPr/>
        <a:lstStyle/>
        <a:p>
          <a:endParaRPr lang="en-US"/>
        </a:p>
      </dgm:t>
    </dgm:pt>
    <dgm:pt modelId="{5C599E55-A501-41D9-B522-D0EC6AA5AA95}">
      <dgm:prSet/>
      <dgm:spPr/>
      <dgm:t>
        <a:bodyPr/>
        <a:lstStyle/>
        <a:p>
          <a:r>
            <a:rPr lang="en-US"/>
            <a:t>Improved the accuracy of scene detection on grayscale images using an image colorization model.</a:t>
          </a:r>
        </a:p>
      </dgm:t>
    </dgm:pt>
    <dgm:pt modelId="{90D1B537-C23B-46D9-83CD-C6A7C3A0A17C}" type="parTrans" cxnId="{F746AA03-B8CE-499A-8F63-571A7FE34504}">
      <dgm:prSet/>
      <dgm:spPr/>
      <dgm:t>
        <a:bodyPr/>
        <a:lstStyle/>
        <a:p>
          <a:endParaRPr lang="en-US"/>
        </a:p>
      </dgm:t>
    </dgm:pt>
    <dgm:pt modelId="{2B1D57D2-94B2-46BF-870D-6B2DD1CF7F0C}" type="sibTrans" cxnId="{F746AA03-B8CE-499A-8F63-571A7FE34504}">
      <dgm:prSet/>
      <dgm:spPr/>
      <dgm:t>
        <a:bodyPr/>
        <a:lstStyle/>
        <a:p>
          <a:endParaRPr lang="en-US"/>
        </a:p>
      </dgm:t>
    </dgm:pt>
    <dgm:pt modelId="{5EB54D93-7A31-4491-BA01-59C5E703EDBC}" type="pres">
      <dgm:prSet presAssocID="{4F606FAB-FE6B-43F0-8977-253B4E036AC5}" presName="root" presStyleCnt="0">
        <dgm:presLayoutVars>
          <dgm:dir/>
          <dgm:resizeHandles val="exact"/>
        </dgm:presLayoutVars>
      </dgm:prSet>
      <dgm:spPr/>
    </dgm:pt>
    <dgm:pt modelId="{13C59D7E-BBF9-4CE3-A893-3FAAC7F2B5D8}" type="pres">
      <dgm:prSet presAssocID="{B5B05FFA-1524-4D7F-95DF-F246D3056669}" presName="compNode" presStyleCnt="0"/>
      <dgm:spPr/>
    </dgm:pt>
    <dgm:pt modelId="{3FBEA5B3-D4AA-4E46-943B-FBF664FCD07E}" type="pres">
      <dgm:prSet presAssocID="{B5B05FFA-1524-4D7F-95DF-F246D3056669}" presName="bgRect" presStyleLbl="bgShp" presStyleIdx="0" presStyleCnt="2"/>
      <dgm:spPr/>
    </dgm:pt>
    <dgm:pt modelId="{ACC66102-48D8-4FD3-8AA1-BA7D1C9E79D2}" type="pres">
      <dgm:prSet presAssocID="{B5B05FFA-1524-4D7F-95DF-F246D30566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5CBBF7C2-BEF2-4E8F-86E5-2A9989420256}" type="pres">
      <dgm:prSet presAssocID="{B5B05FFA-1524-4D7F-95DF-F246D3056669}" presName="spaceRect" presStyleCnt="0"/>
      <dgm:spPr/>
    </dgm:pt>
    <dgm:pt modelId="{F61308ED-C45F-4D82-9471-666D776A6ACC}" type="pres">
      <dgm:prSet presAssocID="{B5B05FFA-1524-4D7F-95DF-F246D3056669}" presName="parTx" presStyleLbl="revTx" presStyleIdx="0" presStyleCnt="2">
        <dgm:presLayoutVars>
          <dgm:chMax val="0"/>
          <dgm:chPref val="0"/>
        </dgm:presLayoutVars>
      </dgm:prSet>
      <dgm:spPr/>
    </dgm:pt>
    <dgm:pt modelId="{17F2184B-311B-4F59-9964-F3B72A21CC66}" type="pres">
      <dgm:prSet presAssocID="{FE513BB5-5B76-4E6C-B8C4-9DE13F0402B9}" presName="sibTrans" presStyleCnt="0"/>
      <dgm:spPr/>
    </dgm:pt>
    <dgm:pt modelId="{067C5464-71F2-4133-AC80-4EF00853F470}" type="pres">
      <dgm:prSet presAssocID="{5C599E55-A501-41D9-B522-D0EC6AA5AA95}" presName="compNode" presStyleCnt="0"/>
      <dgm:spPr/>
    </dgm:pt>
    <dgm:pt modelId="{2F1AC932-3021-4BE8-AF1A-DD3E24C2B539}" type="pres">
      <dgm:prSet presAssocID="{5C599E55-A501-41D9-B522-D0EC6AA5AA95}" presName="bgRect" presStyleLbl="bgShp" presStyleIdx="1" presStyleCnt="2"/>
      <dgm:spPr/>
    </dgm:pt>
    <dgm:pt modelId="{0F660851-2BE7-490A-8871-98D830ABE49A}" type="pres">
      <dgm:prSet presAssocID="{5C599E55-A501-41D9-B522-D0EC6AA5AA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F3E1899B-1C44-46DB-A190-4D36B384FF9A}" type="pres">
      <dgm:prSet presAssocID="{5C599E55-A501-41D9-B522-D0EC6AA5AA95}" presName="spaceRect" presStyleCnt="0"/>
      <dgm:spPr/>
    </dgm:pt>
    <dgm:pt modelId="{1D739222-7442-46C3-A728-45F4D67D888C}" type="pres">
      <dgm:prSet presAssocID="{5C599E55-A501-41D9-B522-D0EC6AA5AA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46AA03-B8CE-499A-8F63-571A7FE34504}" srcId="{4F606FAB-FE6B-43F0-8977-253B4E036AC5}" destId="{5C599E55-A501-41D9-B522-D0EC6AA5AA95}" srcOrd="1" destOrd="0" parTransId="{90D1B537-C23B-46D9-83CD-C6A7C3A0A17C}" sibTransId="{2B1D57D2-94B2-46BF-870D-6B2DD1CF7F0C}"/>
    <dgm:cxn modelId="{EBBC8C1B-B7BC-4847-AD7C-7203704775D5}" type="presOf" srcId="{5C599E55-A501-41D9-B522-D0EC6AA5AA95}" destId="{1D739222-7442-46C3-A728-45F4D67D888C}" srcOrd="0" destOrd="0" presId="urn:microsoft.com/office/officeart/2018/2/layout/IconVerticalSolidList"/>
    <dgm:cxn modelId="{18B6BF5A-7F8C-40AD-982F-89229152007E}" type="presOf" srcId="{B5B05FFA-1524-4D7F-95DF-F246D3056669}" destId="{F61308ED-C45F-4D82-9471-666D776A6ACC}" srcOrd="0" destOrd="0" presId="urn:microsoft.com/office/officeart/2018/2/layout/IconVerticalSolidList"/>
    <dgm:cxn modelId="{5D837099-70AC-4FD9-87A3-6A82FA723D5F}" type="presOf" srcId="{4F606FAB-FE6B-43F0-8977-253B4E036AC5}" destId="{5EB54D93-7A31-4491-BA01-59C5E703EDBC}" srcOrd="0" destOrd="0" presId="urn:microsoft.com/office/officeart/2018/2/layout/IconVerticalSolidList"/>
    <dgm:cxn modelId="{E51CBAEC-C569-46B2-8B6B-4EFF078A5969}" srcId="{4F606FAB-FE6B-43F0-8977-253B4E036AC5}" destId="{B5B05FFA-1524-4D7F-95DF-F246D3056669}" srcOrd="0" destOrd="0" parTransId="{7C8911CE-A83E-47EA-B777-8817EEC6AE5F}" sibTransId="{FE513BB5-5B76-4E6C-B8C4-9DE13F0402B9}"/>
    <dgm:cxn modelId="{A2914913-09A2-49D6-9E6E-E413E452DB30}" type="presParOf" srcId="{5EB54D93-7A31-4491-BA01-59C5E703EDBC}" destId="{13C59D7E-BBF9-4CE3-A893-3FAAC7F2B5D8}" srcOrd="0" destOrd="0" presId="urn:microsoft.com/office/officeart/2018/2/layout/IconVerticalSolidList"/>
    <dgm:cxn modelId="{167574D3-824C-4CBC-99F6-68D357C960EC}" type="presParOf" srcId="{13C59D7E-BBF9-4CE3-A893-3FAAC7F2B5D8}" destId="{3FBEA5B3-D4AA-4E46-943B-FBF664FCD07E}" srcOrd="0" destOrd="0" presId="urn:microsoft.com/office/officeart/2018/2/layout/IconVerticalSolidList"/>
    <dgm:cxn modelId="{D3383CE7-5DE0-46C9-93EB-2297617E60C5}" type="presParOf" srcId="{13C59D7E-BBF9-4CE3-A893-3FAAC7F2B5D8}" destId="{ACC66102-48D8-4FD3-8AA1-BA7D1C9E79D2}" srcOrd="1" destOrd="0" presId="urn:microsoft.com/office/officeart/2018/2/layout/IconVerticalSolidList"/>
    <dgm:cxn modelId="{80D15DC9-A1FE-463C-A779-13F8251F4CF9}" type="presParOf" srcId="{13C59D7E-BBF9-4CE3-A893-3FAAC7F2B5D8}" destId="{5CBBF7C2-BEF2-4E8F-86E5-2A9989420256}" srcOrd="2" destOrd="0" presId="urn:microsoft.com/office/officeart/2018/2/layout/IconVerticalSolidList"/>
    <dgm:cxn modelId="{2B256510-8069-4BD1-B986-0E91B47DABCC}" type="presParOf" srcId="{13C59D7E-BBF9-4CE3-A893-3FAAC7F2B5D8}" destId="{F61308ED-C45F-4D82-9471-666D776A6ACC}" srcOrd="3" destOrd="0" presId="urn:microsoft.com/office/officeart/2018/2/layout/IconVerticalSolidList"/>
    <dgm:cxn modelId="{452CB14B-23B8-4D02-8D57-9EE8C9080EAF}" type="presParOf" srcId="{5EB54D93-7A31-4491-BA01-59C5E703EDBC}" destId="{17F2184B-311B-4F59-9964-F3B72A21CC66}" srcOrd="1" destOrd="0" presId="urn:microsoft.com/office/officeart/2018/2/layout/IconVerticalSolidList"/>
    <dgm:cxn modelId="{F88DC0C7-8CA4-474B-A000-F794D3C1C8EE}" type="presParOf" srcId="{5EB54D93-7A31-4491-BA01-59C5E703EDBC}" destId="{067C5464-71F2-4133-AC80-4EF00853F470}" srcOrd="2" destOrd="0" presId="urn:microsoft.com/office/officeart/2018/2/layout/IconVerticalSolidList"/>
    <dgm:cxn modelId="{C86238D9-A03C-4B54-8765-A3CA5A292965}" type="presParOf" srcId="{067C5464-71F2-4133-AC80-4EF00853F470}" destId="{2F1AC932-3021-4BE8-AF1A-DD3E24C2B539}" srcOrd="0" destOrd="0" presId="urn:microsoft.com/office/officeart/2018/2/layout/IconVerticalSolidList"/>
    <dgm:cxn modelId="{077C1E2E-3A3C-4D9B-A7EA-2C7539E743D9}" type="presParOf" srcId="{067C5464-71F2-4133-AC80-4EF00853F470}" destId="{0F660851-2BE7-490A-8871-98D830ABE49A}" srcOrd="1" destOrd="0" presId="urn:microsoft.com/office/officeart/2018/2/layout/IconVerticalSolidList"/>
    <dgm:cxn modelId="{E5E96EEC-F9F5-43E8-B96F-7B457C826E05}" type="presParOf" srcId="{067C5464-71F2-4133-AC80-4EF00853F470}" destId="{F3E1899B-1C44-46DB-A190-4D36B384FF9A}" srcOrd="2" destOrd="0" presId="urn:microsoft.com/office/officeart/2018/2/layout/IconVerticalSolidList"/>
    <dgm:cxn modelId="{3CE32F3C-AC78-40EE-AD9F-11FBF3761174}" type="presParOf" srcId="{067C5464-71F2-4133-AC80-4EF00853F470}" destId="{1D739222-7442-46C3-A728-45F4D67D88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C2853-6137-4580-A7F3-9F651A54A7C9}">
      <dsp:nvSpPr>
        <dsp:cNvPr id="0" name=""/>
        <dsp:cNvSpPr/>
      </dsp:nvSpPr>
      <dsp:spPr>
        <a:xfrm>
          <a:off x="0" y="680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3C744-BDEB-44EE-99E9-E0645229DABC}">
      <dsp:nvSpPr>
        <dsp:cNvPr id="0" name=""/>
        <dsp:cNvSpPr/>
      </dsp:nvSpPr>
      <dsp:spPr>
        <a:xfrm>
          <a:off x="481473" y="358800"/>
          <a:ext cx="875405" cy="875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C645-6DF0-4E2E-A428-334A4EDEB1B5}">
      <dsp:nvSpPr>
        <dsp:cNvPr id="0" name=""/>
        <dsp:cNvSpPr/>
      </dsp:nvSpPr>
      <dsp:spPr>
        <a:xfrm>
          <a:off x="1838352" y="680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aims to identify the possible setting in which an image is clicked. (setting = scene category)</a:t>
          </a:r>
        </a:p>
      </dsp:txBody>
      <dsp:txXfrm>
        <a:off x="1838352" y="680"/>
        <a:ext cx="4430685" cy="1591647"/>
      </dsp:txXfrm>
    </dsp:sp>
    <dsp:sp modelId="{5CF4A87B-6487-448B-8C34-45B5099457C7}">
      <dsp:nvSpPr>
        <dsp:cNvPr id="0" name=""/>
        <dsp:cNvSpPr/>
      </dsp:nvSpPr>
      <dsp:spPr>
        <a:xfrm>
          <a:off x="0" y="1990238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B4718-1CAE-41FD-A452-48755EA382A8}">
      <dsp:nvSpPr>
        <dsp:cNvPr id="0" name=""/>
        <dsp:cNvSpPr/>
      </dsp:nvSpPr>
      <dsp:spPr>
        <a:xfrm>
          <a:off x="481473" y="2348359"/>
          <a:ext cx="875405" cy="875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DF673-463A-4ABF-8043-337AB5DAA19F}">
      <dsp:nvSpPr>
        <dsp:cNvPr id="0" name=""/>
        <dsp:cNvSpPr/>
      </dsp:nvSpPr>
      <dsp:spPr>
        <a:xfrm>
          <a:off x="1838352" y="1990238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scene category is predicted from the scene attributes (also predicted by the model I am using)</a:t>
          </a:r>
        </a:p>
      </dsp:txBody>
      <dsp:txXfrm>
        <a:off x="1838352" y="1990238"/>
        <a:ext cx="4430685" cy="1591647"/>
      </dsp:txXfrm>
    </dsp:sp>
    <dsp:sp modelId="{7C2F60F5-A6B9-4951-BD06-292A4739A535}">
      <dsp:nvSpPr>
        <dsp:cNvPr id="0" name=""/>
        <dsp:cNvSpPr/>
      </dsp:nvSpPr>
      <dsp:spPr>
        <a:xfrm>
          <a:off x="0" y="3979797"/>
          <a:ext cx="6269038" cy="15916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F1DBD-EB46-48AF-B43A-53065E55A83E}">
      <dsp:nvSpPr>
        <dsp:cNvPr id="0" name=""/>
        <dsp:cNvSpPr/>
      </dsp:nvSpPr>
      <dsp:spPr>
        <a:xfrm>
          <a:off x="481473" y="4337918"/>
          <a:ext cx="875405" cy="875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40F6A-DAFF-49CE-8D3A-9EC91C387A25}">
      <dsp:nvSpPr>
        <dsp:cNvPr id="0" name=""/>
        <dsp:cNvSpPr/>
      </dsp:nvSpPr>
      <dsp:spPr>
        <a:xfrm>
          <a:off x="1838352" y="3979797"/>
          <a:ext cx="4430685" cy="1591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49" tIns="168449" rIns="168449" bIns="16844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scene category is used to make a binary classifier of indoor and outdoor images. </a:t>
          </a:r>
        </a:p>
      </dsp:txBody>
      <dsp:txXfrm>
        <a:off x="1838352" y="3979797"/>
        <a:ext cx="4430685" cy="1591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EA5B3-D4AA-4E46-943B-FBF664FCD07E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66102-48D8-4FD3-8AA1-BA7D1C9E79D2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308ED-C45F-4D82-9471-666D776A6ACC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a pretrained model to perform Speech Diarization given input the number of speakers in the audio file. </a:t>
          </a:r>
        </a:p>
      </dsp:txBody>
      <dsp:txXfrm>
        <a:off x="1930741" y="905470"/>
        <a:ext cx="4338296" cy="1671637"/>
      </dsp:txXfrm>
    </dsp:sp>
    <dsp:sp modelId="{2F1AC932-3021-4BE8-AF1A-DD3E24C2B539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60851-2BE7-490A-8871-98D830ABE49A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9222-7442-46C3-A728-45F4D67D888C}">
      <dsp:nvSpPr>
        <dsp:cNvPr id="0" name=""/>
        <dsp:cNvSpPr/>
      </dsp:nvSpPr>
      <dsp:spPr>
        <a:xfrm>
          <a:off x="1930741" y="2995017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Improved the accuracy of scene detection on grayscale images using an image colorization model.</a:t>
          </a:r>
        </a:p>
      </dsp:txBody>
      <dsp:txXfrm>
        <a:off x="1930741" y="2995017"/>
        <a:ext cx="4338296" cy="16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33E6F-B537-436C-B48F-A1ECFB3259B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99C44-2B1D-49F2-BA3A-CAAE0CE0C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7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did you try to do? Articulate your objectives using absolutely no jargon. Pretend we know nothing about your project at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60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 cares? If you are successful, what difference will it make? (Hint: the answer is Dan!), 2</a:t>
            </a:r>
            <a:r>
              <a:rPr lang="en-US" baseline="30000" dirty="0"/>
              <a:t>nd</a:t>
            </a:r>
            <a:r>
              <a:rPr lang="en-US" dirty="0"/>
              <a:t> point analysis of only particular categories important to our use case like child’s room.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approach did you take? High level overview of the method. I’m expecting something like “My inputs were a set of bunnies who needed glasses. I used the </a:t>
            </a:r>
            <a:r>
              <a:rPr lang="en-US" dirty="0" err="1"/>
              <a:t>Foobar</a:t>
            </a:r>
            <a:r>
              <a:rPr lang="en-US" dirty="0"/>
              <a:t> library to feed them carrots. The output was bunnies with improved 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2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Demo. Ideally live, but feel free to cook the books with prior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your performance results? Speed (1 second per bunny) and Accuracy (some bunnies still needed glasses in the end). I’m joking about bunnies, here I really want specific units. 1 photo / second. 55% recall. Please talk about your testing regime and whether it’s local or from Dan’s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Optional: Give us some commentary. Anything you want. Tell us what was hard, or what didn’t work, or what you would do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99C44-2B1D-49F2-BA3A-CAAE0CE0CB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58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09B9-9214-4418-AF64-3C6697254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0DEB8-E680-4433-8589-015E67D33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D38D-DFF0-454D-A4DB-64356AB7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D3587-DEDC-442B-9DBE-25F71B8B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49D0-D4C4-4C8E-BE27-AAA00721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2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1540-CF73-4CE5-996B-1AAEA9B1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FA8C-22F9-4FE6-BF43-6017FD78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9B664-F3E3-4891-8545-BB368C6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33DF-C672-4478-BEB6-77920646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6A57C-0767-4724-ADED-5E7851CA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2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878EA-6713-49FF-96E7-EB1C61EC0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E01DB-B7E9-4D60-8CAC-FA961B82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3ED5-6710-4955-B9F4-230DEB3C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D5A5-37DE-4F70-B264-0BAE86CA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F999-71F3-47AC-956F-00A3600E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EA24-BDE8-4AD1-ACFA-AC507DF7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E8A1-36FA-420C-A7D8-2E0B8BC7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462A-C989-4049-BB13-091D07E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182B-3749-410B-B352-DE6D47C5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D9BC-4183-490E-B9E5-852CB533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7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EF22-5E41-4347-AA8C-67D71A5E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8F48-8429-4AE0-97E1-29498AE92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6129D-B1F8-4AAB-BE6B-81ADBE91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2FEF-C69B-4AE9-9800-7349EC1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AFA8A-57D1-42BA-80BD-1AE7BB4F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835-4188-4060-838C-5406E574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04524-044F-4D84-A931-41617902D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90EB3-E7BC-4C72-B290-21A6F323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D835-049E-4F5E-9F99-56AD82B8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F5DB-79F2-498D-9296-B7E6CD35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49A9-F745-449F-AED9-B40B3AC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3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3857-D210-4DBB-9094-AEC2FF7E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2DB44-C8C0-42FB-8D98-5780B3D9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ED7E-F308-45F5-81C7-C195D297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61070-9CBB-472B-86F3-1CFFB8B7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E86791-C4AF-4C6E-88E3-676F2F62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52EBC-033C-4552-89D0-E442F926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305EC-D573-4510-9698-E0105BED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BEA8C-0ACB-417F-9111-815D531C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9F47-77DF-4542-AC48-C88DD10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D03C9F-BD9E-404F-ADD1-40F94C78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490B8-DCA7-47EB-9A70-F4B57059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02087-0197-4E5B-B0F0-0EE230DE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05934-3D27-4372-B9FF-16E63A79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07E16-25F6-4A7C-8179-79BE1D48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0E595-A8FB-441C-B6C7-5E7FC53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C89B-F689-40D8-B1FC-F53CE199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FC8-CEE5-412D-8CD3-FA94338D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4EC25-6251-4723-A010-7C8A4143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14FC7-545C-4B84-9696-098A9F05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BF86-BE80-4B42-BDE8-10963C7F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BE795-CBC3-433B-B257-4F36210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A57D-C955-49CD-AF45-748D9B43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4C720-8D27-4FF0-9600-98364CEEC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D7F72-8DE1-4544-82AE-6421933AD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34137-1DD9-44DD-B008-0D0F4F2B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ED2CD-7AAB-4BFB-9177-AA89E436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9638A-AEC9-4B98-A98E-0A13669B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4281E-8EA1-412F-8594-17EC3CA0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64576-3DFF-4906-9E28-B0D5D8EF2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9839-9EAF-44D5-B52A-0E9E839AF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F345-AB6D-48AC-A634-B4B0C07019B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DD21-17FB-43F1-BA94-50F063ADF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C4B48-5FC1-4D98-87B6-17A3625B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350-9D9F-4C07-9656-9C364657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6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30D4C0-7726-4B67-AB07-0E6B13D25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96" y="609600"/>
            <a:ext cx="6768650" cy="281939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Scene Detection Using ResNet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9E49B-D48E-4527-B9E0-706D6509E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9096" y="3522428"/>
            <a:ext cx="6768650" cy="2607079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Vivek Bhave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340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8690-F606-45C8-B18C-6A67328A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3D43-27BB-4A1B-AB8C-03B0837E4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Firstly, making the code compatible to both CPU and GPU as per resources available</a:t>
            </a:r>
          </a:p>
          <a:p>
            <a:r>
              <a:rPr lang="en-US" dirty="0"/>
              <a:t>Trying out any more models – ResNet101, </a:t>
            </a:r>
            <a:r>
              <a:rPr lang="en-US" dirty="0" err="1"/>
              <a:t>ResNet</a:t>
            </a:r>
            <a:r>
              <a:rPr lang="en-US" dirty="0"/>
              <a:t> 152 (if enough computation resources available)</a:t>
            </a:r>
          </a:p>
          <a:p>
            <a:r>
              <a:rPr lang="en-US" dirty="0"/>
              <a:t>Retrain with interesting classes vs rest, or binary classifier for each interesting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00BD-638C-4C20-85F9-5163B6F2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2FBB7-A9A0-475C-A16E-37FDDA20D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95666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08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17621-45CE-4501-A578-C9E65282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Usefulness of the Model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C661E9-0264-4698-87E2-7122997C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This model can be used as a preprocessing step to many other downstream computer vision tasks.</a:t>
            </a:r>
          </a:p>
          <a:p>
            <a:r>
              <a:rPr lang="en-US" sz="2400"/>
              <a:t>This model has already been used to improve performance of image similarity and can be used in various other tasks like CSAM Image classifier, image filtering based on scene attributes. </a:t>
            </a:r>
          </a:p>
          <a:p>
            <a:r>
              <a:rPr lang="en-US" sz="2400"/>
              <a:t>The indoor/outdoor image classifier can be used to discard millions of outdoor images for our use case. </a:t>
            </a:r>
          </a:p>
        </p:txBody>
      </p:sp>
    </p:spTree>
    <p:extLst>
      <p:ext uri="{BB962C8B-B14F-4D97-AF65-F5344CB8AC3E}">
        <p14:creationId xmlns:p14="http://schemas.microsoft.com/office/powerpoint/2010/main" val="2555478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6204-B602-4C52-BFDB-C85FCF1D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5488"/>
            <a:ext cx="10515600" cy="1197864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585216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868E-7A95-49AE-8A2A-3174D90B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2002536"/>
            <a:ext cx="3822192" cy="4169664"/>
          </a:xfrm>
        </p:spPr>
        <p:txBody>
          <a:bodyPr anchor="t">
            <a:normAutofit/>
          </a:bodyPr>
          <a:lstStyle/>
          <a:p>
            <a:r>
              <a:rPr lang="en-US" sz="2200"/>
              <a:t>The input to the model is an input image of any size.</a:t>
            </a:r>
          </a:p>
          <a:p>
            <a:r>
              <a:rPr lang="en-US" sz="2200"/>
              <a:t>A ResNet-18 model is used to find the confidence scores of the scene categories and the presence or absence of over 200 scene attributes. </a:t>
            </a:r>
          </a:p>
          <a:p>
            <a:r>
              <a:rPr lang="en-US" sz="2200"/>
              <a:t>As per the scene category with highest confidence, each image can be labelled to be in an indoor or outdoor environment. 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D3D037F-7542-4566-AA82-E94497EF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6" y="2436304"/>
            <a:ext cx="648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0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A0806-0655-4F6B-95A5-BCDC5A1E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small, man, painted, table&#10;&#10;Description automatically generated">
            <a:extLst>
              <a:ext uri="{FF2B5EF4-FFF2-40B4-BE49-F238E27FC236}">
                <a16:creationId xmlns:a16="http://schemas.microsoft.com/office/drawing/2014/main" id="{905C9682-674C-4201-8E60-252AAE2E2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7" y="2426818"/>
            <a:ext cx="3997637" cy="3997637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oup of people in a tent&#10;&#10;Description automatically generated">
            <a:extLst>
              <a:ext uri="{FF2B5EF4-FFF2-40B4-BE49-F238E27FC236}">
                <a16:creationId xmlns:a16="http://schemas.microsoft.com/office/drawing/2014/main" id="{9E6904F5-EF1D-4802-AD5E-A09E25513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BF00D-84C8-46AF-B84E-C4AC4EA9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Benchmarking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B64F-6E76-4909-A274-2698386E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The code has been tested by Jagath on Dan’s machine on a few sample images. </a:t>
            </a:r>
          </a:p>
          <a:p>
            <a:r>
              <a:rPr lang="en-US" sz="2400"/>
              <a:t>Without using GPU the model takes 0.24 seconds/image to find the scene categories, and 1.98 seconds/image to find both the scene categories and attributes. </a:t>
            </a:r>
          </a:p>
          <a:p>
            <a:r>
              <a:rPr lang="en-US" sz="2400"/>
              <a:t>With GPU the speed has improved a lot and can compute close to 8 million images per day. </a:t>
            </a:r>
          </a:p>
        </p:txBody>
      </p:sp>
    </p:spTree>
    <p:extLst>
      <p:ext uri="{BB962C8B-B14F-4D97-AF65-F5344CB8AC3E}">
        <p14:creationId xmlns:p14="http://schemas.microsoft.com/office/powerpoint/2010/main" val="60961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A0BF3-B29E-4950-80CD-71415219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Results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E4FE-3199-4343-ACF9-3BFCB8C7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Tested the model on the validation set of Places365 dataset Challenge</a:t>
            </a:r>
          </a:p>
          <a:p>
            <a:r>
              <a:rPr lang="en-US" sz="2400" dirty="0"/>
              <a:t>Highest Confidence Score Accuracy – 50%</a:t>
            </a:r>
          </a:p>
          <a:p>
            <a:r>
              <a:rPr lang="en-US" sz="2400" dirty="0"/>
              <a:t>Top 5 predicted scenes accuracy – 80%</a:t>
            </a:r>
          </a:p>
          <a:p>
            <a:r>
              <a:rPr lang="en-US" sz="2400" dirty="0"/>
              <a:t>Overall Average F1 Score – 0.47</a:t>
            </a:r>
          </a:p>
          <a:p>
            <a:r>
              <a:rPr lang="en-US" sz="2400" dirty="0"/>
              <a:t>Indoor Classes Average F1 Score 0.48</a:t>
            </a:r>
          </a:p>
        </p:txBody>
      </p:sp>
    </p:spTree>
    <p:extLst>
      <p:ext uri="{BB962C8B-B14F-4D97-AF65-F5344CB8AC3E}">
        <p14:creationId xmlns:p14="http://schemas.microsoft.com/office/powerpoint/2010/main" val="3891270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44DB5-AE44-48A7-925A-2DCEA5F3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/>
              <a:t>Results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2934A7-6421-4220-9F20-ADD3A086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Interesting Scene Categories – Child’s room, Nursery, Kindergarten Classroom, Playground, Playroom</a:t>
            </a:r>
          </a:p>
          <a:p>
            <a:r>
              <a:rPr lang="en-US" sz="2400"/>
              <a:t>All these categories have above average precision, recall, f1 score</a:t>
            </a:r>
          </a:p>
          <a:p>
            <a:r>
              <a:rPr lang="en-US" sz="2400"/>
              <a:t>Top 5 scene categories - Basketball court, boxing ring, Cockpit, Ballpit, Car Interior, Gymnasium</a:t>
            </a:r>
          </a:p>
          <a:p>
            <a:r>
              <a:rPr lang="en-US" sz="2400"/>
              <a:t>All top categories have f1 scores, precision and recall around 0.9.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566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29093-D68B-47FD-8E78-424E84C0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3400"/>
              <a:t>Other Accomplishments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05284-8464-44C6-B384-658D746E8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76166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97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669</Words>
  <Application>Microsoft Office PowerPoint</Application>
  <PresentationFormat>Widescreen</PresentationFormat>
  <Paragraphs>49</Paragraphs>
  <Slides>10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Scene Detection Using ResNet</vt:lpstr>
      <vt:lpstr>Problem Statement</vt:lpstr>
      <vt:lpstr>Usefulness of the Model</vt:lpstr>
      <vt:lpstr>Approach</vt:lpstr>
      <vt:lpstr>Demo</vt:lpstr>
      <vt:lpstr>Benchmarking</vt:lpstr>
      <vt:lpstr>Results</vt:lpstr>
      <vt:lpstr>Results</vt:lpstr>
      <vt:lpstr>Other Accomplishments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Detection Using ResNet</dc:title>
  <dc:creator>Vivek Bhave</dc:creator>
  <cp:lastModifiedBy>Vivek Bhave</cp:lastModifiedBy>
  <cp:revision>5</cp:revision>
  <dcterms:created xsi:type="dcterms:W3CDTF">2020-04-30T14:10:01Z</dcterms:created>
  <dcterms:modified xsi:type="dcterms:W3CDTF">2020-05-01T04:52:10Z</dcterms:modified>
</cp:coreProperties>
</file>