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49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309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0762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86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715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879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38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9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2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64C608-40B1-4030-A28D-5B74BC98ADC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63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onCar/Sprint_14_Final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Operators_Dashboard/Operators_Dashboard?:language=es-ES&amp;:sid=&amp;:redirect=auth&amp;:display_count=n&amp;:origin=viz_share_lin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err="1"/>
              <a:t>CallMeMaybe</a:t>
            </a:r>
            <a:endParaRPr lang="es-MX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Proyecto Final: Telecomunicaciones: identificar operadores </a:t>
            </a:r>
            <a:r>
              <a:rPr lang="es-MX" dirty="0" smtClean="0"/>
              <a:t>ineficaces</a:t>
            </a:r>
            <a:endParaRPr lang="es-MX" dirty="0"/>
          </a:p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github.com/UMonCar/Sprint_14_Final_Project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554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Proporciones de llamadas</a:t>
            </a:r>
            <a:endParaRPr lang="es-MX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1066798" y="2011333"/>
            <a:ext cx="4754880" cy="640080"/>
          </a:xfrm>
        </p:spPr>
        <p:txBody>
          <a:bodyPr/>
          <a:lstStyle/>
          <a:p>
            <a:r>
              <a:rPr lang="es-MX" dirty="0" smtClean="0"/>
              <a:t>Proporción de llamadas internas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1341" y="2861116"/>
            <a:ext cx="3905795" cy="2781688"/>
          </a:xfrm>
          <a:prstGeom prst="rect">
            <a:avLst/>
          </a:prstGeom>
        </p:spPr>
      </p:pic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>
          <a:xfrm>
            <a:off x="6373368" y="2011333"/>
            <a:ext cx="4754880" cy="640080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Proporción de la dirección de las llamadas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25280" y="2770616"/>
            <a:ext cx="382958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Cantidad de llamadas por día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924" y="1779398"/>
            <a:ext cx="11594247" cy="3474088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01923" y="5365630"/>
            <a:ext cx="11594247" cy="80225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smtClean="0"/>
              <a:t>Ha habido un crecimiento en la cantidad de llamadas diarias.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176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4313" y="148202"/>
            <a:ext cx="8523243" cy="1128508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Métricas importantes de operadores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96" y="1366001"/>
            <a:ext cx="11913079" cy="3674680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9393" y="5139842"/>
            <a:ext cx="3970800" cy="1150058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Más de 400 operadores tienen menos de 15 llamadas salientes.</a:t>
            </a:r>
            <a:endParaRPr lang="es-MX" dirty="0"/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4100193" y="5139842"/>
            <a:ext cx="3968379" cy="11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581 operadores tienen menos de 3K segundos de tiempo de espera.</a:t>
            </a:r>
            <a:endParaRPr lang="es-MX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8068572" y="5085327"/>
            <a:ext cx="4097547" cy="11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8072885" y="5139842"/>
            <a:ext cx="3968379" cy="11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Aproximadamente 400 operadores tienen menos de 17 llamadas perdidas.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27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undoestadistico.com/wp-content/uploads/2023/12/Distribucion-Normal1-2048x11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90" y="2111617"/>
            <a:ext cx="4225791" cy="237700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0704" y="209966"/>
            <a:ext cx="10058400" cy="1609344"/>
          </a:xfrm>
        </p:spPr>
        <p:txBody>
          <a:bodyPr/>
          <a:lstStyle/>
          <a:p>
            <a:r>
              <a:rPr lang="es-MX" dirty="0" smtClean="0"/>
              <a:t>Operadores ineficaces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46636" y="1690777"/>
            <a:ext cx="7677855" cy="456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Basándonos en medidas estadísticas se </a:t>
            </a:r>
            <a:r>
              <a:rPr lang="es-MX" dirty="0"/>
              <a:t>tomaron los siguientes umbrales para considerar como ineficaces a los </a:t>
            </a:r>
            <a:r>
              <a:rPr lang="es-MX" dirty="0" smtClean="0"/>
              <a:t>operadores:</a:t>
            </a:r>
          </a:p>
          <a:p>
            <a:r>
              <a:rPr lang="es-MX" dirty="0" smtClean="0"/>
              <a:t>Llamadas </a:t>
            </a:r>
            <a:r>
              <a:rPr lang="es-MX" dirty="0"/>
              <a:t>salientes menores a: </a:t>
            </a:r>
            <a:r>
              <a:rPr lang="es-MX" b="1" dirty="0" smtClean="0"/>
              <a:t>50</a:t>
            </a:r>
            <a:endParaRPr lang="es-MX" b="1" dirty="0"/>
          </a:p>
          <a:p>
            <a:r>
              <a:rPr lang="es-MX" dirty="0" smtClean="0"/>
              <a:t>Llamadas </a:t>
            </a:r>
            <a:r>
              <a:rPr lang="es-MX" dirty="0"/>
              <a:t>perdidas mayores a: </a:t>
            </a:r>
            <a:r>
              <a:rPr lang="es-MX" b="1" dirty="0" smtClean="0"/>
              <a:t>50</a:t>
            </a:r>
            <a:endParaRPr lang="es-MX" b="1" dirty="0"/>
          </a:p>
          <a:p>
            <a:r>
              <a:rPr lang="es-MX" dirty="0" smtClean="0"/>
              <a:t>Tiempo </a:t>
            </a:r>
            <a:r>
              <a:rPr lang="es-MX" dirty="0"/>
              <a:t>de espera mayor a: </a:t>
            </a:r>
            <a:r>
              <a:rPr lang="es-MX" b="1" dirty="0" smtClean="0"/>
              <a:t>175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Se realizaron las siguientes pruebas estadísticas para validar la diferencia entre operadores eficaces e ineficaces:</a:t>
            </a:r>
          </a:p>
          <a:p>
            <a:r>
              <a:rPr lang="es-MX" dirty="0" smtClean="0"/>
              <a:t>Prueba </a:t>
            </a:r>
            <a:r>
              <a:rPr lang="es-MX" dirty="0"/>
              <a:t>t para dos muestras </a:t>
            </a:r>
            <a:r>
              <a:rPr lang="es-MX" dirty="0" smtClean="0"/>
              <a:t>independientes</a:t>
            </a:r>
            <a:r>
              <a:rPr lang="es-MX" dirty="0"/>
              <a:t>.</a:t>
            </a:r>
          </a:p>
          <a:p>
            <a:r>
              <a:rPr lang="es-MX" dirty="0" smtClean="0"/>
              <a:t>ANOVA.</a:t>
            </a:r>
            <a:endParaRPr lang="es-MX" dirty="0"/>
          </a:p>
          <a:p>
            <a:r>
              <a:rPr lang="es-MX" dirty="0" smtClean="0"/>
              <a:t>Comparación </a:t>
            </a:r>
            <a:r>
              <a:rPr lang="es-MX" dirty="0"/>
              <a:t>de Duraciones de </a:t>
            </a:r>
            <a:r>
              <a:rPr lang="es-MX" dirty="0" smtClean="0"/>
              <a:t>Llamadas.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57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170" y="304800"/>
            <a:ext cx="10353762" cy="970450"/>
          </a:xfrm>
        </p:spPr>
        <p:txBody>
          <a:bodyPr/>
          <a:lstStyle/>
          <a:p>
            <a:r>
              <a:rPr lang="es-MX" dirty="0"/>
              <a:t>Segmentación de o</a:t>
            </a:r>
            <a:r>
              <a:rPr lang="es-MX" dirty="0" smtClean="0"/>
              <a:t>peradores </a:t>
            </a:r>
            <a:r>
              <a:rPr lang="es-MX" dirty="0"/>
              <a:t>por </a:t>
            </a:r>
            <a:r>
              <a:rPr lang="es-MX" dirty="0" smtClean="0"/>
              <a:t>eficiencia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37620" y="1799124"/>
            <a:ext cx="4344005" cy="4058750"/>
          </a:xfrm>
        </p:spPr>
        <p:txBody>
          <a:bodyPr/>
          <a:lstStyle/>
          <a:p>
            <a:pPr marL="36900" indent="0">
              <a:buNone/>
            </a:pPr>
            <a:r>
              <a:rPr lang="es-MX" dirty="0" smtClean="0"/>
              <a:t>Se categorizaron a los operadores en seis grupos de eficiencia:</a:t>
            </a:r>
          </a:p>
          <a:p>
            <a:r>
              <a:rPr lang="es-MX" dirty="0" smtClean="0">
                <a:effectLst/>
              </a:rPr>
              <a:t>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Moderadamente 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Promedio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Moderadamente Ineficaz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Ineficaz</a:t>
            </a:r>
            <a:endParaRPr lang="es-MX" dirty="0">
              <a:effectLst/>
            </a:endParaRPr>
          </a:p>
          <a:p>
            <a:r>
              <a:rPr lang="es-MX" dirty="0" smtClean="0">
                <a:effectLst/>
              </a:rPr>
              <a:t>Altamente Ineficaz</a:t>
            </a:r>
            <a:endParaRPr lang="es-MX" dirty="0">
              <a:effectLst/>
            </a:endParaRPr>
          </a:p>
          <a:p>
            <a:pPr marL="36900" indent="0">
              <a:buNone/>
            </a:pP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5500" y="1383445"/>
            <a:ext cx="5195738" cy="48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0500"/>
            <a:ext cx="12191999" cy="970450"/>
          </a:xfrm>
        </p:spPr>
        <p:txBody>
          <a:bodyPr/>
          <a:lstStyle/>
          <a:p>
            <a:r>
              <a:rPr lang="es-MX" dirty="0" smtClean="0"/>
              <a:t>Métricas importantes por grupo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95" y="5753099"/>
            <a:ext cx="9754205" cy="9048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MX" dirty="0" smtClean="0"/>
              <a:t>Los operadores más eficaces tienen altos tiempos de llamada, poco tiempo de espera y pocas llamadas perdidas.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598" y="1092176"/>
            <a:ext cx="9448800" cy="44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38175" y="609600"/>
            <a:ext cx="3982509" cy="1362075"/>
          </a:xfrm>
        </p:spPr>
        <p:txBody>
          <a:bodyPr>
            <a:noAutofit/>
          </a:bodyPr>
          <a:lstStyle/>
          <a:p>
            <a:r>
              <a:rPr lang="es-MX" sz="6000" dirty="0" err="1" smtClean="0"/>
              <a:t>Dashboard</a:t>
            </a:r>
            <a:endParaRPr lang="es-MX" sz="60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213" y="288986"/>
            <a:ext cx="6735762" cy="3215160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234016" y="1971675"/>
            <a:ext cx="2790825" cy="1065409"/>
          </a:xfrm>
        </p:spPr>
        <p:txBody>
          <a:bodyPr>
            <a:normAutofit fontScale="77500" lnSpcReduction="20000"/>
          </a:bodyPr>
          <a:lstStyle/>
          <a:p>
            <a:r>
              <a:rPr lang="es-MX" dirty="0">
                <a:hlinkClick r:id="rId3"/>
              </a:rPr>
              <a:t>https://public.tableau.com/views/Operators_Dashboard/Operators_Dashboard?:language=es-ES&amp;:sid=&amp;:redirect=auth&amp;:display_count=n&amp;:</a:t>
            </a:r>
            <a:r>
              <a:rPr lang="es-MX" dirty="0" smtClean="0">
                <a:hlinkClick r:id="rId3"/>
              </a:rPr>
              <a:t>origin=viz_share_link</a:t>
            </a:r>
            <a:endParaRPr lang="es-MX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12" y="3503948"/>
            <a:ext cx="6735763" cy="28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 general de las pruebas estadísticas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9763" y="2161074"/>
            <a:ext cx="6981825" cy="405875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s-MX" sz="2400" dirty="0" smtClean="0"/>
              <a:t>Todos </a:t>
            </a:r>
            <a:r>
              <a:rPr lang="es-MX" sz="2400" dirty="0"/>
              <a:t>los resultados apuntan a </a:t>
            </a:r>
            <a:r>
              <a:rPr lang="es-MX" sz="2400" b="1" dirty="0">
                <a:solidFill>
                  <a:schemeClr val="accent2"/>
                </a:solidFill>
              </a:rPr>
              <a:t>que existen diferencias</a:t>
            </a:r>
            <a:r>
              <a:rPr lang="es-MX" sz="2400" dirty="0"/>
              <a:t> claras y </a:t>
            </a:r>
            <a:r>
              <a:rPr lang="es-MX" sz="2400" b="1" dirty="0">
                <a:solidFill>
                  <a:schemeClr val="accent2"/>
                </a:solidFill>
              </a:rPr>
              <a:t>significativas entre los operadores eficaces e ineficaces</a:t>
            </a:r>
            <a:r>
              <a:rPr lang="es-MX" sz="2400" dirty="0">
                <a:solidFill>
                  <a:schemeClr val="accent2"/>
                </a:solidFill>
              </a:rPr>
              <a:t> </a:t>
            </a:r>
            <a:r>
              <a:rPr lang="es-MX" sz="2400" dirty="0"/>
              <a:t>en cuanto a las llamadas perdidas, tiempos de espera y duración de las llamadas. Estos resultados te permiten confirmar que el grupo de </a:t>
            </a:r>
            <a:r>
              <a:rPr lang="es-MX" sz="2400" b="1" dirty="0">
                <a:solidFill>
                  <a:schemeClr val="accent2"/>
                </a:solidFill>
              </a:rPr>
              <a:t>operadores ineficaces se comporta de manera distinta </a:t>
            </a:r>
            <a:r>
              <a:rPr lang="es-MX" sz="2400" dirty="0"/>
              <a:t>en comparación con los eficaces, lo que sustenta el análisis de los operadores menos eficaces que estás llevando a cabo.</a:t>
            </a:r>
          </a:p>
        </p:txBody>
      </p:sp>
    </p:spTree>
    <p:extLst>
      <p:ext uri="{BB962C8B-B14F-4D97-AF65-F5344CB8AC3E}">
        <p14:creationId xmlns:p14="http://schemas.microsoft.com/office/powerpoint/2010/main" val="55484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913</TotalTime>
  <Words>287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Calisto MT</vt:lpstr>
      <vt:lpstr>Trebuchet MS</vt:lpstr>
      <vt:lpstr>Wingdings</vt:lpstr>
      <vt:lpstr>Wingdings 2</vt:lpstr>
      <vt:lpstr>Pizarra</vt:lpstr>
      <vt:lpstr>CallMeMaybe</vt:lpstr>
      <vt:lpstr>Proporciones de llamadas</vt:lpstr>
      <vt:lpstr>Cantidad de llamadas por día</vt:lpstr>
      <vt:lpstr>Métricas importantes de operadores</vt:lpstr>
      <vt:lpstr>Operadores ineficaces</vt:lpstr>
      <vt:lpstr>Segmentación de operadores por eficiencia</vt:lpstr>
      <vt:lpstr>Métricas importantes por grupo</vt:lpstr>
      <vt:lpstr>Dashboard</vt:lpstr>
      <vt:lpstr>Conclusión general de las pruebas 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Ulises Mondragón</dc:creator>
  <cp:lastModifiedBy>Ulises Mondragón</cp:lastModifiedBy>
  <cp:revision>8</cp:revision>
  <dcterms:created xsi:type="dcterms:W3CDTF">2024-10-29T14:51:03Z</dcterms:created>
  <dcterms:modified xsi:type="dcterms:W3CDTF">2024-10-30T06:08:41Z</dcterms:modified>
</cp:coreProperties>
</file>